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2"/>
  </p:notesMasterIdLst>
  <p:sldIdLst>
    <p:sldId id="328" r:id="rId2"/>
    <p:sldId id="411" r:id="rId3"/>
    <p:sldId id="412" r:id="rId4"/>
    <p:sldId id="316" r:id="rId5"/>
    <p:sldId id="416" r:id="rId6"/>
    <p:sldId id="419" r:id="rId7"/>
    <p:sldId id="420" r:id="rId8"/>
    <p:sldId id="380" r:id="rId9"/>
    <p:sldId id="413" r:id="rId10"/>
    <p:sldId id="320" r:id="rId11"/>
  </p:sldIdLst>
  <p:sldSz cx="12192000" cy="6858000"/>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1" clrIdx="0">
    <p:extLst>
      <p:ext uri="{19B8F6BF-5375-455C-9EA6-DF929625EA0E}">
        <p15:presenceInfo xmlns:p15="http://schemas.microsoft.com/office/powerpoint/2012/main" userId="Rosalie Roy" providerId="None"/>
      </p:ext>
    </p:extLst>
  </p:cmAuthor>
  <p:cmAuthor id="2" name="Mélanie Fortin" initials="MF" lastIdx="1" clrIdx="1">
    <p:extLst>
      <p:ext uri="{19B8F6BF-5375-455C-9EA6-DF929625EA0E}">
        <p15:presenceInfo xmlns:p15="http://schemas.microsoft.com/office/powerpoint/2012/main" userId="Mélanie Fort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p:restoredTop sz="74434" autoAdjust="0"/>
  </p:normalViewPr>
  <p:slideViewPr>
    <p:cSldViewPr snapToGrid="0" snapToObjects="1">
      <p:cViewPr varScale="1">
        <p:scale>
          <a:sx n="96" d="100"/>
          <a:sy n="96" d="100"/>
        </p:scale>
        <p:origin x="2032" y="160"/>
      </p:cViewPr>
      <p:guideLst/>
    </p:cSldViewPr>
  </p:slideViewPr>
  <p:notesTextViewPr>
    <p:cViewPr>
      <p:scale>
        <a:sx n="1" d="1"/>
        <a:sy n="1" d="1"/>
      </p:scale>
      <p:origin x="0" y="0"/>
    </p:cViewPr>
  </p:notesTextViewPr>
  <p:notesViewPr>
    <p:cSldViewPr>
      <p:cViewPr>
        <p:scale>
          <a:sx n="130" d="100"/>
          <a:sy n="130" d="100"/>
        </p:scale>
        <p:origin x="28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EJW3wjy9gS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ducation-leadership-ontario.ca/download_file/view/3156/875"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tiffanyjana.medium.com/?source=post_page-----d3fc7fe29c-----------------------------------"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projects.iq.harvard.edu/files/antiracismresources/files/whiteallytoolkitworkbook-advancededition.pdf" TargetMode="External"/><Relationship Id="rId3" Type="http://schemas.openxmlformats.org/officeDocument/2006/relationships/hyperlink" Target="https://www.segalcentre.org/common/sitemedia/201819_Shows/FR_AllyToolkit.pdf" TargetMode="External"/><Relationship Id="rId7" Type="http://schemas.openxmlformats.org/officeDocument/2006/relationships/hyperlink" Target="https://www.powershift.org/sites/default/files/resources/files/checklist-for-white-allies.pd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nextpivotpoint.com/wp-content/uploads/2020/09/Lead-Like-an-Ally-Checklist.pdf" TargetMode="External"/><Relationship Id="rId5" Type="http://schemas.openxmlformats.org/officeDocument/2006/relationships/hyperlink" Target="https://piow.org/wp-content/uploads/2021/06/piow-allyship-checklist-and-resources.pdf" TargetMode="External"/><Relationship Id="rId4" Type="http://schemas.openxmlformats.org/officeDocument/2006/relationships/hyperlink" Target="https://guidetoallyship.com/#the-work-of-allyship"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3f_pHYo2r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918724"/>
          </a:xfrm>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fr-CA" sz="1200" b="1" i="0" u="none" strike="noStrike" kern="1200" cap="none" spc="0" normalizeH="0" baseline="0" dirty="0">
                <a:ln>
                  <a:noFill/>
                </a:ln>
                <a:effectLst/>
                <a:uLnTx/>
                <a:uFillTx/>
                <a:latin typeface="Calibri" panose="020F0502020204030204"/>
                <a:ea typeface="+mn-ea"/>
                <a:cs typeface="+mn-cs"/>
              </a:rPr>
              <a:t>À propos de cet opportunité d’apprentissage</a:t>
            </a:r>
          </a:p>
          <a:p>
            <a:pPr marL="0" marR="0" lvl="0" indent="0" algn="l" defTabSz="914400" rtl="0" eaLnBrk="1" fontAlgn="auto" latinLnBrk="0" hangingPunct="1">
              <a:lnSpc>
                <a:spcPct val="100000"/>
              </a:lnSpc>
              <a:spcBef>
                <a:spcPct val="0"/>
              </a:spcBef>
              <a:spcAft>
                <a:spcPct val="0"/>
              </a:spcAft>
              <a:buClrTx/>
              <a:buSzTx/>
              <a:buFontTx/>
              <a:buNone/>
              <a:defRPr/>
            </a:pPr>
            <a:r>
              <a:rPr kumimoji="0" lang="fr-CA" altLang="en-US" b="0" i="0" u="none" strike="noStrike" kern="1200" cap="none" spc="0" normalizeH="0" baseline="0" dirty="0">
                <a:ln>
                  <a:noFill/>
                </a:ln>
                <a:effectLst/>
                <a:uLnTx/>
                <a:uFillTx/>
                <a:latin typeface="Calibri" panose="020F0502020204030204" pitchFamily="34" charset="0"/>
                <a:ea typeface="ＭＳ Ｐゴシック" panose="020B0600070205080204" pitchFamily="34" charset="-128"/>
                <a:cs typeface="Calibri" panose="020F0502020204030204" pitchFamily="34" charset="0"/>
              </a:rPr>
              <a:t>Cette 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fr-CA" sz="1200" b="0" i="0" u="none" strike="noStrike" kern="1200" cap="none" spc="0" normalizeH="0" baseline="0" dirty="0">
              <a:ln>
                <a:noFill/>
              </a:ln>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fr-CA" sz="1200" b="0" i="0" u="none" strike="noStrike" kern="1200" cap="none" spc="0" normalizeH="0" baseline="0" dirty="0">
                <a:ln>
                  <a:noFill/>
                </a:ln>
                <a:effectLst/>
                <a:uLnTx/>
                <a:uFillTx/>
                <a:latin typeface="Calibri" panose="020F0502020204030204"/>
                <a:ea typeface="+mn-ea"/>
                <a:cs typeface="+mn-cs"/>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leaders potentiels, le 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fr-CA" sz="1200" b="0" i="0" u="none" strike="noStrike" kern="1200" cap="none" spc="0" normalizeH="0" baseline="0" dirty="0">
              <a:ln>
                <a:noFill/>
              </a:ln>
              <a:effectLst/>
              <a:uLnTx/>
              <a:uFillTx/>
              <a:latin typeface="Calibri" panose="020F0502020204030204" pitchFamily="34" charset="0"/>
              <a:ea typeface="+mn-ea"/>
              <a:cs typeface="Times New Roman" panose="02020603050405020304" pitchFamily="18" charset="0"/>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d’autres ressources et des études qui pourraient contribuer à votre perfectionnement professionnel.</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Cet extrait du document </a:t>
            </a:r>
            <a:r>
              <a:rPr kumimoji="0" lang="fr-CA" altLang="en-US" sz="12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Resource Guide, Introduction to Land </a:t>
            </a:r>
            <a:r>
              <a:rPr kumimoji="0" lang="fr-CA" altLang="en-US" sz="12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Acknowledgements</a:t>
            </a:r>
            <a:r>
              <a:rPr kumimoji="0" lang="fr-CA" altLang="en-US" sz="12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a:t>
            </a:r>
            <a:r>
              <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(en anglais seulement) EXPLIQUE l’importance de reconnaître le territoire (https://www.hwcdsb.ca/data/ie/Land%20Acknowledgement.pdf).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sz="1200" b="1" i="0" u="none" strike="noStrike" kern="1200" cap="none" spc="0" normalizeH="0" baseline="0" noProof="0" dirty="0">
                <a:ln>
                  <a:noFill/>
                </a:ln>
                <a:effectLst/>
                <a:uLnTx/>
                <a:uFillTx/>
                <a:latin typeface="Calibri" panose="020F0502020204030204"/>
                <a:ea typeface="+mn-ea"/>
                <a:cs typeface="+mn-cs"/>
              </a:rPr>
              <a:t>Qu’est-ce que la reconnaissance du territoire? </a:t>
            </a:r>
            <a:r>
              <a:rPr kumimoji="0" lang="fr-CA" sz="1200" b="0" i="0" u="none" strike="noStrike" kern="1200" cap="none" spc="0" normalizeH="0" baseline="0" noProof="0" dirty="0">
                <a:ln>
                  <a:noFill/>
                </a:ln>
                <a:effectLst/>
                <a:uLnTx/>
                <a:uFillTx/>
                <a:latin typeface="Calibri" panose="020F0502020204030204"/>
                <a:ea typeface="+mn-ea"/>
                <a:cs typeface="+mn-cs"/>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endParaRPr kumimoji="0" lang="fr-CA"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a:rPr>
              <a:t>L’apprentissage en groupe permet de renforcer la capacité à participer efficacement aux conversations nécessaires, mais difficiles.</a:t>
            </a: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Les conventions communautaires sont utiles pour créer un environnement d’apprentissage sécuritaire aux conversations nécessaires sur l’équité.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a:rPr>
              <a:t>Vous pourriez proposer celles de la diapositive aux participantes et participants</a:t>
            </a:r>
            <a:r>
              <a:rPr kumimoji="0" lang="fr-CA" sz="1200" b="0" i="0" u="none" strike="noStrike" kern="1200" cap="none" spc="0" normalizeH="0" baseline="0" noProof="0" dirty="0">
                <a:ln>
                  <a:noFill/>
                </a:ln>
                <a:effectLst/>
                <a:uLnTx/>
                <a:uFillTx/>
                <a:latin typeface="Calibri" panose="020F0502020204030204"/>
                <a:ea typeface="+mn-ea"/>
                <a:cs typeface="+mn-cs"/>
              </a:rPr>
              <a:t>.</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Dans son livre </a:t>
            </a:r>
            <a:r>
              <a:rPr kumimoji="0" lang="fr-CA" sz="1200" b="0" i="1" u="none" strike="noStrike" kern="1200" cap="none" spc="0" normalizeH="0" baseline="0" noProof="0" dirty="0" err="1">
                <a:ln>
                  <a:noFill/>
                </a:ln>
                <a:effectLst/>
                <a:uLnTx/>
                <a:uFillTx/>
                <a:latin typeface="Calibri" panose="020F0502020204030204"/>
                <a:ea typeface="+mn-ea"/>
                <a:cs typeface="+mn-cs"/>
              </a:rPr>
              <a:t>Courageous</a:t>
            </a:r>
            <a:r>
              <a:rPr kumimoji="0" lang="fr-CA" sz="1200" b="0" i="1" u="none" strike="noStrike" kern="1200" cap="none" spc="0" normalizeH="0" baseline="0" noProof="0" dirty="0">
                <a:ln>
                  <a:noFill/>
                </a:ln>
                <a:effectLst/>
                <a:uLnTx/>
                <a:uFillTx/>
                <a:latin typeface="Calibri" panose="020F0502020204030204"/>
                <a:ea typeface="+mn-ea"/>
                <a:cs typeface="+mn-cs"/>
              </a:rPr>
              <a:t> Conversations about Race – A Field Guide for </a:t>
            </a:r>
            <a:r>
              <a:rPr kumimoji="0" lang="fr-CA" sz="1200" b="0" i="1" u="none" strike="noStrike" kern="1200" cap="none" spc="0" normalizeH="0" baseline="0" noProof="0" dirty="0" err="1">
                <a:ln>
                  <a:noFill/>
                </a:ln>
                <a:effectLst/>
                <a:uLnTx/>
                <a:uFillTx/>
                <a:latin typeface="Calibri" panose="020F0502020204030204"/>
                <a:ea typeface="+mn-ea"/>
                <a:cs typeface="+mn-cs"/>
              </a:rPr>
              <a:t>Achieving</a:t>
            </a:r>
            <a:r>
              <a:rPr kumimoji="0" lang="fr-CA" sz="1200" b="0" i="1" u="none" strike="noStrike" kern="1200" cap="none" spc="0" normalizeH="0" baseline="0" noProof="0" dirty="0">
                <a:ln>
                  <a:noFill/>
                </a:ln>
                <a:effectLst/>
                <a:uLnTx/>
                <a:uFillTx/>
                <a:latin typeface="Calibri" panose="020F0502020204030204"/>
                <a:ea typeface="+mn-ea"/>
                <a:cs typeface="+mn-cs"/>
              </a:rPr>
              <a:t> </a:t>
            </a:r>
            <a:r>
              <a:rPr kumimoji="0" lang="fr-CA" sz="1200" b="0" i="1" u="none" strike="noStrike" kern="1200" cap="none" spc="0" normalizeH="0" baseline="0" noProof="0" dirty="0" err="1">
                <a:ln>
                  <a:noFill/>
                </a:ln>
                <a:effectLst/>
                <a:uLnTx/>
                <a:uFillTx/>
                <a:latin typeface="Calibri" panose="020F0502020204030204"/>
                <a:ea typeface="+mn-ea"/>
                <a:cs typeface="+mn-cs"/>
              </a:rPr>
              <a:t>Equity</a:t>
            </a:r>
            <a:r>
              <a:rPr kumimoji="0" lang="fr-CA" sz="1200" b="0" i="1" u="none" strike="noStrike" kern="1200" cap="none" spc="0" normalizeH="0" baseline="0" noProof="0" dirty="0">
                <a:ln>
                  <a:noFill/>
                </a:ln>
                <a:effectLst/>
                <a:uLnTx/>
                <a:uFillTx/>
                <a:latin typeface="Calibri" panose="020F0502020204030204"/>
                <a:ea typeface="+mn-ea"/>
                <a:cs typeface="+mn-cs"/>
              </a:rPr>
              <a:t> in </a:t>
            </a:r>
            <a:r>
              <a:rPr kumimoji="0" lang="fr-CA" sz="1200" b="0" i="1" u="none" strike="noStrike" kern="1200" cap="none" spc="0" normalizeH="0" baseline="0" noProof="0" dirty="0" err="1">
                <a:ln>
                  <a:noFill/>
                </a:ln>
                <a:effectLst/>
                <a:uLnTx/>
                <a:uFillTx/>
                <a:latin typeface="Calibri" panose="020F0502020204030204"/>
                <a:ea typeface="+mn-ea"/>
                <a:cs typeface="+mn-cs"/>
              </a:rPr>
              <a:t>Schools</a:t>
            </a:r>
            <a:r>
              <a:rPr kumimoji="0" lang="fr-CA" sz="1200" b="0" i="0" u="none" strike="noStrike" kern="1200" cap="none" spc="0" normalizeH="0" baseline="0" noProof="0" dirty="0">
                <a:ln>
                  <a:noFill/>
                </a:ln>
                <a:effectLst/>
                <a:uLnTx/>
                <a:uFillTx/>
                <a:latin typeface="Calibri" panose="020F0502020204030204"/>
                <a:ea typeface="+mn-ea"/>
                <a:cs typeface="+mn-cs"/>
              </a:rPr>
              <a:t>, 2</a:t>
            </a:r>
            <a:r>
              <a:rPr kumimoji="0" lang="fr-CA" sz="1200" b="0" i="0" u="none" strike="noStrike" kern="1200" cap="none" spc="0" normalizeH="0" baseline="30000" noProof="0" dirty="0">
                <a:ln>
                  <a:noFill/>
                </a:ln>
                <a:effectLst/>
                <a:uLnTx/>
                <a:uFillTx/>
                <a:latin typeface="Calibri" panose="020F0502020204030204"/>
                <a:ea typeface="+mn-ea"/>
                <a:cs typeface="+mn-cs"/>
              </a:rPr>
              <a:t>e</a:t>
            </a:r>
            <a:r>
              <a:rPr kumimoji="0" lang="fr-CA" sz="1200" b="0" i="0" u="none" strike="noStrike" kern="1200" cap="none" spc="0" normalizeH="0" baseline="0" noProof="0" dirty="0">
                <a:ln>
                  <a:noFill/>
                </a:ln>
                <a:effectLst/>
                <a:uLnTx/>
                <a:uFillTx/>
                <a:latin typeface="Calibri" panose="020F0502020204030204"/>
                <a:ea typeface="+mn-ea"/>
                <a:cs typeface="+mn-cs"/>
              </a:rPr>
              <a:t> 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Parler de sa réalité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Prévoir et accepter les révélations</a:t>
            </a: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0" i="0" u="none" strike="noStrike" kern="1200" cap="none" spc="0" normalizeH="0" baseline="0" noProof="0" dirty="0">
                <a:ln>
                  <a:noFill/>
                </a:ln>
                <a:effectLst/>
                <a:uLnTx/>
                <a:uFillTx/>
                <a:latin typeface="Calibri" panose="020F0502020204030204"/>
                <a:ea typeface="+mn-ea"/>
                <a:cs typeface="+mn-cs"/>
              </a:rPr>
              <a:t>Voici d’autres éléments pouvant être inclus dans une convention communautaire :</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Désapprendre et se défaire de ses croyances</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Ressentir l’inconfort et redéfinir sa position</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Remettre en question ses suppositions et préjugés</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Accepter les nouveaux apprentissages et penser à la suite des choses</a:t>
            </a:r>
            <a:endParaRPr kumimoji="0" lang="fr-CA" sz="1800" b="0" i="0" u="none" strike="noStrike" kern="1200" cap="none" spc="0" normalizeH="0" baseline="0" noProof="0" dirty="0">
              <a:ln>
                <a:noFill/>
              </a:ln>
              <a:effectLst/>
              <a:uLnTx/>
              <a:uFillTx/>
              <a:latin typeface="Calibri" panose="020F0502020204030204" pitchFamily="34" charset="0"/>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0" i="0" u="none" strike="noStrike" kern="1200" cap="none" spc="0" normalizeH="0" baseline="0" noProof="0" dirty="0">
                <a:ln>
                  <a:noFill/>
                </a:ln>
                <a:effectLst/>
                <a:uLnTx/>
                <a:uFillTx/>
                <a:latin typeface="Calibri" panose="020F0502020204030204"/>
                <a:ea typeface="+mn-ea"/>
                <a:cs typeface="+mn-cs"/>
              </a:rPr>
              <a:t>Autre option : établir vos propres conventions en définissant une intention qui reflète comment vous les honorerez.</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1" i="0" u="none" strike="noStrike" kern="1200" cap="none" spc="0" normalizeH="0" baseline="0" noProof="0" dirty="0">
                <a:ln>
                  <a:noFill/>
                </a:ln>
                <a:effectLst/>
                <a:uLnTx/>
                <a:uFillTx/>
                <a:latin typeface="Calibri" panose="020F0502020204030204"/>
                <a:ea typeface="+mn-ea"/>
                <a:cs typeface="+mn-cs"/>
              </a:rPr>
              <a:t>PROCESSUS</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Faire participer le groupe à l’établissement des conventions communautaires.</a:t>
            </a:r>
          </a:p>
          <a:p>
            <a:pPr>
              <a:lnSpc>
                <a:spcPct val="107000"/>
              </a:lnSpc>
              <a:spcAft>
                <a:spcPts val="800"/>
              </a:spcAft>
            </a:pPr>
            <a:endParaRPr lang="fr-CA"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noProof="0" dirty="0">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noProof="0" dirty="0"/>
              <a:t>Réciter la prière</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b="0" i="0" dirty="0">
                <a:effectLst/>
                <a:latin typeface="Verdana" panose="020B0604030504040204" pitchFamily="34" charset="0"/>
                <a:ea typeface="Verdana" panose="020B0604030504040204" pitchFamily="34" charset="0"/>
              </a:rPr>
              <a:t>Prenez le temps de lire cette citation tirée de </a:t>
            </a:r>
            <a:r>
              <a:rPr lang="fr-CA" b="0" i="1" dirty="0" err="1">
                <a:latin typeface="Verdana" panose="020B0604030504040204" pitchFamily="34" charset="0"/>
                <a:ea typeface="Verdana" panose="020B0604030504040204" pitchFamily="34" charset="0"/>
                <a:cs typeface="Arial" panose="020B0604020202020204" pitchFamily="34" charset="0"/>
              </a:rPr>
              <a:t>Disturb</a:t>
            </a:r>
            <a:r>
              <a:rPr lang="fr-CA" b="0" i="1" dirty="0">
                <a:latin typeface="Verdana" panose="020B0604030504040204" pitchFamily="34" charset="0"/>
                <a:ea typeface="Verdana" panose="020B0604030504040204" pitchFamily="34" charset="0"/>
                <a:cs typeface="Arial" panose="020B0604020202020204" pitchFamily="34" charset="0"/>
              </a:rPr>
              <a:t> Me, </a:t>
            </a:r>
            <a:r>
              <a:rPr lang="fr-CA" b="0" i="1" dirty="0" err="1">
                <a:latin typeface="Verdana" panose="020B0604030504040204" pitchFamily="34" charset="0"/>
                <a:ea typeface="Verdana" panose="020B0604030504040204" pitchFamily="34" charset="0"/>
                <a:cs typeface="Arial" panose="020B0604020202020204" pitchFamily="34" charset="0"/>
              </a:rPr>
              <a:t>Please</a:t>
            </a:r>
            <a:r>
              <a:rPr lang="fr-CA" b="0" i="1" dirty="0">
                <a:latin typeface="Verdana" panose="020B0604030504040204" pitchFamily="34" charset="0"/>
                <a:ea typeface="Verdana" panose="020B0604030504040204" pitchFamily="34" charset="0"/>
                <a:cs typeface="Arial" panose="020B0604020202020204" pitchFamily="34" charset="0"/>
              </a:rPr>
              <a:t>! </a:t>
            </a:r>
            <a:r>
              <a:rPr lang="fr-CA" b="0" i="0" dirty="0">
                <a:latin typeface="Verdana" panose="020B0604030504040204" pitchFamily="34" charset="0"/>
                <a:ea typeface="Verdana" panose="020B0604030504040204" pitchFamily="34" charset="0"/>
                <a:cs typeface="Arial" panose="020B0604020202020204" pitchFamily="34" charset="0"/>
              </a:rPr>
              <a:t>de </a:t>
            </a:r>
            <a:r>
              <a:rPr lang="fr-CA" dirty="0">
                <a:latin typeface="Verdana" panose="020B0604030504040204" pitchFamily="34" charset="0"/>
                <a:ea typeface="Verdana" panose="020B0604030504040204" pitchFamily="34" charset="0"/>
              </a:rPr>
              <a:t>Margaret </a:t>
            </a:r>
            <a:r>
              <a:rPr lang="fr-CA" dirty="0" err="1">
                <a:latin typeface="Verdana" panose="020B0604030504040204" pitchFamily="34" charset="0"/>
                <a:ea typeface="Verdana" panose="020B0604030504040204" pitchFamily="34" charset="0"/>
              </a:rPr>
              <a:t>Wheatley</a:t>
            </a:r>
            <a:r>
              <a:rPr lang="fr-CA" dirty="0">
                <a:latin typeface="Verdana" panose="020B0604030504040204" pitchFamily="34" charset="0"/>
                <a:ea typeface="Verdana" panose="020B0604030504040204" pitchFamily="34" charset="0"/>
              </a:rPr>
              <a:t> (2000) </a:t>
            </a:r>
            <a:r>
              <a:rPr lang="fr-CA" b="0" i="0" dirty="0">
                <a:effectLst/>
                <a:latin typeface="Verdana" panose="020B0604030504040204" pitchFamily="34" charset="0"/>
                <a:ea typeface="Verdana" panose="020B0604030504040204" pitchFamily="34" charset="0"/>
              </a:rPr>
              <a:t>et d’y réfléchir.</a:t>
            </a:r>
            <a:endParaRPr lang="fr-CA" dirty="0">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fr-CA" dirty="0">
                <a:latin typeface="Verdana" panose="020B0604030504040204" pitchFamily="34" charset="0"/>
                <a:ea typeface="Verdana" panose="020B0604030504040204" pitchFamily="34" charset="0"/>
              </a:rPr>
              <a:t>Quelles réflexions sur </a:t>
            </a:r>
            <a:r>
              <a:rPr lang="fr-CA" i="1" dirty="0">
                <a:latin typeface="Verdana" panose="020B0604030504040204" pitchFamily="34" charset="0"/>
                <a:ea typeface="Verdana" panose="020B0604030504040204" pitchFamily="34" charset="0"/>
              </a:rPr>
              <a:t>l’équité, la diversité et l’inclusion </a:t>
            </a:r>
            <a:r>
              <a:rPr lang="fr-CA" kern="1200" dirty="0">
                <a:latin typeface="Verdana" panose="020B0604030504040204" pitchFamily="34" charset="0"/>
                <a:ea typeface="Verdana" panose="020B0604030504040204" pitchFamily="34" charset="0"/>
              </a:rPr>
              <a:t>vous viennent à l’esprit en la lisant</a:t>
            </a:r>
            <a:r>
              <a:rPr lang="fr-CA" dirty="0">
                <a:latin typeface="Verdana" panose="020B0604030504040204" pitchFamily="34" charset="0"/>
                <a:ea typeface="Verdana" panose="020B0604030504040204" pitchFamily="34" charset="0"/>
              </a:rPr>
              <a:t>?</a:t>
            </a:r>
          </a:p>
          <a:p>
            <a:pPr marL="171450" indent="-171450">
              <a:buFont typeface="Arial" panose="020B0604020202020204" pitchFamily="34" charset="0"/>
              <a:buChar char="•"/>
            </a:pPr>
            <a:r>
              <a:rPr lang="fr-CA" b="0" i="0" dirty="0">
                <a:effectLst/>
                <a:latin typeface="Verdana" panose="020B0604030504040204" pitchFamily="34" charset="0"/>
                <a:ea typeface="Verdana" panose="020B0604030504040204" pitchFamily="34" charset="0"/>
              </a:rPr>
              <a:t>Interrogez-vous sur sa pertinence alors que vous amorcez une expérience d’apprentissage qui vous poussera à réfléchir à votre rôle d’agente ou agent du changement en tant qu’a</a:t>
            </a:r>
            <a:r>
              <a:rPr lang="fr-CA" dirty="0">
                <a:latin typeface="Verdana" panose="020B0604030504040204" pitchFamily="34" charset="0"/>
                <a:ea typeface="Verdana" panose="020B0604030504040204" pitchFamily="34" charset="0"/>
              </a:rPr>
              <a:t>llié, complice ou partenaire.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t>L’alliance peut se jouer sur scène ou en coulisses.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rPr>
              <a:t>Pour être allié, il faut comprendre l’oppression, qui </a:t>
            </a:r>
            <a:r>
              <a:rPr lang="fr-CA" dirty="0"/>
              <a:t>peut se définir </a:t>
            </a:r>
            <a:r>
              <a:rPr lang="fr-CA" sz="1200" noProof="0" dirty="0">
                <a:effectLst/>
              </a:rPr>
              <a:t>comme « l’utilisation du pouvoir pour marginaliser, faire taire ou autrement dominer des personnes ou des groupes ».</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rPr>
              <a:t>Les alliés s’engagent à améliorer leurs connaissances sur l’oppression et à se sensibiliser à cette réalité.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lang="fr-CA" sz="1200" noProof="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ct val="0"/>
              </a:spcBef>
              <a:spcAft>
                <a:spcPts val="800"/>
              </a:spcAft>
              <a:buClrTx/>
              <a:buSzTx/>
              <a:buFontTx/>
              <a:buNone/>
              <a:defRPr/>
            </a:pPr>
            <a:r>
              <a:rPr lang="fr-CA" b="1" noProof="0" dirty="0"/>
              <a:t>PROCESSUS</a:t>
            </a:r>
          </a:p>
          <a:p>
            <a:pPr marL="0" marR="0" lvl="0" indent="0" algn="l" defTabSz="914400" rtl="0" eaLnBrk="1" fontAlgn="auto" latinLnBrk="0" hangingPunct="1">
              <a:lnSpc>
                <a:spcPct val="107000"/>
              </a:lnSpc>
              <a:spcBef>
                <a:spcPct val="0"/>
              </a:spcBef>
              <a:spcAft>
                <a:spcPts val="800"/>
              </a:spcAft>
              <a:buClrTx/>
              <a:buSzTx/>
              <a:buFontTx/>
              <a:buNone/>
              <a:defRPr/>
            </a:pPr>
            <a:endParaRPr lang="fr-CA" b="1" noProof="0" dirty="0"/>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cs typeface="Calibri" panose="020F0502020204030204" pitchFamily="34" charset="0"/>
              </a:rPr>
              <a:t>Lisez les descriptions de l’alliance de la diapositive et réfléchissez-y.</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b="0" i="0" noProof="0" dirty="0">
                <a:effectLst/>
                <a:latin typeface="Calibri" panose="020F0502020204030204" pitchFamily="34" charset="0"/>
                <a:cs typeface="Calibri" panose="020F0502020204030204" pitchFamily="34" charset="0"/>
              </a:rPr>
              <a:t>Consultez la section de la feuille de réflexion sur l’alliance.</a:t>
            </a:r>
            <a:endParaRPr lang="fr-CA" sz="1200" b="0" noProof="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pitchFamily="34" charset="0"/>
                <a:cs typeface="Calibri" panose="020F0502020204030204" pitchFamily="34" charset="0"/>
              </a:rPr>
              <a:t>En prenant ces énoncés </a:t>
            </a:r>
            <a:r>
              <a:rPr lang="fr-CA" sz="1200" noProof="0" dirty="0">
                <a:effectLst/>
                <a:latin typeface="Calibri" panose="020F0502020204030204" pitchFamily="34" charset="0"/>
                <a:cs typeface="Calibri" panose="020F0502020204030204" pitchFamily="34" charset="0"/>
              </a:rPr>
              <a:t>comme points de référence, répondez à cette question : C</a:t>
            </a:r>
            <a:r>
              <a:rPr lang="fr-CA" b="0" i="0" noProof="0" dirty="0">
                <a:effectLst/>
                <a:latin typeface="Calibri" panose="020F0502020204030204" pitchFamily="34" charset="0"/>
                <a:cs typeface="Calibri" panose="020F0502020204030204" pitchFamily="34" charset="0"/>
              </a:rPr>
              <a:t>omment se présente l’alliance, quel en est l’effet et à quoi ça ressemble dans votre contexte?</a:t>
            </a:r>
            <a:endParaRPr lang="fr-CA" sz="1200" noProof="0" dirty="0">
              <a:effectLst/>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cs typeface="Calibri" panose="020F0502020204030204" pitchFamily="34" charset="0"/>
              </a:rPr>
              <a:t>Regardez la vidéo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What</a:t>
            </a:r>
            <a:r>
              <a:rPr lang="fr-CA" sz="1200" i="1" u="sng" noProof="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is</a:t>
            </a:r>
            <a:r>
              <a:rPr lang="fr-CA" sz="1200" i="1" u="sng" noProof="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Allyship</a:t>
            </a:r>
            <a:r>
              <a:rPr lang="fr-CA" sz="1200" i="1" noProof="0" dirty="0">
                <a:effectLst/>
                <a:latin typeface="Calibri" panose="020F0502020204030204" pitchFamily="34" charset="0"/>
                <a:ea typeface="Calibri" panose="020F0502020204030204" pitchFamily="34" charset="0"/>
                <a:cs typeface="Calibri" panose="020F0502020204030204" pitchFamily="34" charset="0"/>
              </a:rPr>
              <a:t> </a:t>
            </a:r>
            <a:r>
              <a:rPr lang="fr-CA" sz="1200" noProof="0" dirty="0">
                <a:effectLst/>
                <a:latin typeface="Calibri" panose="020F0502020204030204" pitchFamily="34" charset="0"/>
                <a:ea typeface="Calibri" panose="020F0502020204030204" pitchFamily="34" charset="0"/>
                <a:cs typeface="Calibri" panose="020F0502020204030204" pitchFamily="34" charset="0"/>
              </a:rPr>
              <a:t>(3 min 58 s) et ajoutez des éléments à votre réponse à la question précédente.</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ea typeface="Calibri" panose="020F0502020204030204" pitchFamily="34" charset="0"/>
                <a:cs typeface="Calibri" panose="020F0502020204030204" pitchFamily="34" charset="0"/>
              </a:rPr>
              <a:t>Partagez vos principales idées et les conséquences clés.</a:t>
            </a:r>
            <a:endParaRPr lang="fr-CA" b="0" noProof="0" dirty="0"/>
          </a:p>
          <a:p>
            <a:pPr marL="171450" indent="-171450">
              <a:buFont typeface="Arial" panose="020B0604020202020204" pitchFamily="34" charset="0"/>
              <a:buChar char="•"/>
            </a:pPr>
            <a:endParaRPr lang="fr-CA" b="0" noProof="0"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dirty="0"/>
          </a:p>
        </p:txBody>
      </p:sp>
    </p:spTree>
    <p:extLst>
      <p:ext uri="{BB962C8B-B14F-4D97-AF65-F5344CB8AC3E}">
        <p14:creationId xmlns:p14="http://schemas.microsoft.com/office/powerpoint/2010/main" val="313747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566796"/>
          </a:xfrm>
        </p:spPr>
        <p:txBody>
          <a:bodyPr>
            <a:normAutofit fontScale="85000" lnSpcReduction="20000"/>
          </a:bodyPr>
          <a:lstStyle/>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Comme vous l’avez appris dans la vidéo, l’alliance repose sur des interventions efficaces et constantes.</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Les alliés croient que le terme « alliance » doit être élargi pour assurer qu’il est compris comme un rôle nécessitant plus que de la sensibilisation et de la compréhension.</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Autrement dit, notre alliance peut passer au niveau supérieur, d’abord pour devenir complice, puis partenaire.</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Devenir partenaire signifie que l’on choisit d’agir, peu importe les conséquences. Il est question d’engagement, de confiance et d’amour de la cause. Il s’agit de renoncer à ses privilèges pour lutter contre le racisme et l’oppression systémiques.</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L’article </a:t>
            </a:r>
            <a:r>
              <a:rPr lang="en-CA" b="1" i="0" u="none" strike="noStrike" dirty="0">
                <a:solidFill>
                  <a:srgbClr val="337AB7"/>
                </a:solidFill>
                <a:effectLst/>
                <a:latin typeface="Open Sans" panose="020F0502020204030204" pitchFamily="34" charset="0"/>
                <a:hlinkClick r:id="rId3"/>
              </a:rPr>
              <a:t>Alliés, complices et partenaires : la différence pourrait vous surprendre</a:t>
            </a:r>
            <a:r>
              <a:rPr lang="en-CA" b="1" i="0" dirty="0">
                <a:solidFill>
                  <a:srgbClr val="333333"/>
                </a:solidFill>
                <a:effectLst/>
                <a:latin typeface="Open Sans" panose="020F0502020204030204" pitchFamily="34" charset="0"/>
              </a:rPr>
              <a:t> (https://</a:t>
            </a:r>
            <a:r>
              <a:rPr lang="en-CA" b="1" i="0" dirty="0" err="1">
                <a:solidFill>
                  <a:srgbClr val="333333"/>
                </a:solidFill>
                <a:effectLst/>
                <a:latin typeface="Open Sans" panose="020F0502020204030204" pitchFamily="34" charset="0"/>
              </a:rPr>
              <a:t>www.education</a:t>
            </a:r>
            <a:r>
              <a:rPr lang="en-CA" b="1" i="0" dirty="0">
                <a:solidFill>
                  <a:srgbClr val="333333"/>
                </a:solidFill>
                <a:effectLst/>
                <a:latin typeface="Open Sans" panose="020F0502020204030204" pitchFamily="34" charset="0"/>
              </a:rPr>
              <a:t>-leadership-</a:t>
            </a:r>
            <a:r>
              <a:rPr lang="en-CA" b="1" i="0" dirty="0" err="1">
                <a:solidFill>
                  <a:srgbClr val="333333"/>
                </a:solidFill>
                <a:effectLst/>
                <a:latin typeface="Open Sans" panose="020F0502020204030204" pitchFamily="34" charset="0"/>
              </a:rPr>
              <a:t>ontario.ca</a:t>
            </a:r>
            <a:r>
              <a:rPr lang="en-CA" b="1" i="0" dirty="0">
                <a:solidFill>
                  <a:srgbClr val="333333"/>
                </a:solidFill>
                <a:effectLst/>
                <a:latin typeface="Open Sans" panose="020F0502020204030204" pitchFamily="34" charset="0"/>
              </a:rPr>
              <a:t>/application/files/2416/4382/4611/Allies_complices_et_partenaires_-_la_difference_pourrait_vous_surprendre_Tiffany_Jana.pdf) </a:t>
            </a:r>
            <a:r>
              <a:rPr lang="en-CA" b="0" i="0" dirty="0">
                <a:solidFill>
                  <a:srgbClr val="333333"/>
                </a:solidFill>
                <a:effectLst/>
                <a:latin typeface="Open Sans" panose="020F0502020204030204" pitchFamily="34" charset="0"/>
              </a:rPr>
              <a:t>par</a:t>
            </a:r>
            <a:r>
              <a:rPr lang="en-CA" b="1" i="0" dirty="0">
                <a:solidFill>
                  <a:srgbClr val="333333"/>
                </a:solidFill>
                <a:effectLst/>
                <a:latin typeface="Open Sans" panose="020F0502020204030204" pitchFamily="34" charset="0"/>
              </a:rPr>
              <a:t> </a:t>
            </a:r>
            <a:r>
              <a:rPr lang="en-CA" b="0" i="0" u="none" strike="noStrike" dirty="0">
                <a:solidFill>
                  <a:srgbClr val="337AB7"/>
                </a:solidFill>
                <a:effectLst/>
                <a:latin typeface="Open Sans" panose="020B0606030504020204" pitchFamily="34" charset="0"/>
                <a:hlinkClick r:id="rId4"/>
              </a:rPr>
              <a:t>Tiffany Jana</a:t>
            </a:r>
            <a:r>
              <a:rPr lang="en-CA" b="0" i="0" dirty="0">
                <a:solidFill>
                  <a:srgbClr val="333333"/>
                </a:solidFill>
                <a:effectLst/>
                <a:latin typeface="Open Sans" panose="020B0606030504020204" pitchFamily="34" charset="0"/>
              </a:rPr>
              <a:t>, Ph. D. </a:t>
            </a:r>
            <a:r>
              <a:rPr lang="fr-CA" dirty="0">
                <a:latin typeface="Arial" panose="020B0604020202020204" pitchFamily="34" charset="0"/>
                <a:cs typeface="Arial" panose="020B0604020202020204" pitchFamily="34" charset="0"/>
              </a:rPr>
              <a:t>contient des conseils sur le passage de l’alliance au partenariat :</a:t>
            </a:r>
            <a:endParaRPr lang="fr-CA" sz="1200" dirty="0">
              <a:effectLst/>
              <a:latin typeface="Arial" panose="020B0604020202020204" pitchFamily="34" charset="0"/>
              <a:ea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Sachez que le passage de l’alliance au partenariat ne se fera pas sans heurts. Vous ferez des erreurs en cours de route, mais ne les laissez pas vous arrêter. N’oubliez pas que </a:t>
            </a:r>
            <a:r>
              <a:rPr lang="fr-CA" b="0" i="0" dirty="0">
                <a:effectLst/>
                <a:latin typeface="Arial" panose="020B0604020202020204" pitchFamily="34" charset="0"/>
                <a:cs typeface="Arial" panose="020B0604020202020204" pitchFamily="34" charset="0"/>
              </a:rPr>
              <a:t>les personnes que vous cherchez à libérer et à qui vous voulez donner du pouvoir n’ont pas de porte de sortie.</a:t>
            </a:r>
            <a:endParaRPr lang="fr-CA" sz="1200" dirty="0">
              <a:effectLst/>
              <a:latin typeface="Arial" panose="020B0604020202020204" pitchFamily="34" charset="0"/>
              <a:ea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Lorsque vous faites une erreur, excusez-vous et faites mieux la fois suivante.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Nourrissez votre humilité culturelle, tirez des leçons de vos échecs, puis réessayez.</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Si l’on fait appel à vous, c’est un don sacré – prendre conscience de votre manque de maîtrise de la culture vous fera grandir en tant que personne.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Les personnes qui ne vous tiennent pas responsable ne croient probablement pas en votre capacité à vous améliorer ou considèrent que le jeu n’en vaut pas la chandelle.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Vous ne grandirez jamais si personne ne vous fait prendre conscience de vos fautes; montrez-vous magnanime et apprenez de vos erreurs.</a:t>
            </a:r>
          </a:p>
          <a:p>
            <a:pPr marL="171450" lvl="0"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Développer une compréhension commune de la terminologie :</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Premier niveau : Alliance – l’étape de la réflexion et de l’apprentissage</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Deuxième niveau : Complicité – la réponse réactive</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Troisième niveau : Partenariat – la phase proactive</a:t>
            </a:r>
          </a:p>
          <a:p>
            <a:pPr marL="0" indent="0">
              <a:buFont typeface="Arial" panose="020B0604020202020204" pitchFamily="34" charset="0"/>
              <a:buNone/>
            </a:pPr>
            <a:endParaRPr lang="fr-CA"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fr-CA" b="1" dirty="0">
                <a:latin typeface="Arial" panose="020B0604020202020204" pitchFamily="34" charset="0"/>
                <a:cs typeface="Arial" panose="020B0604020202020204" pitchFamily="34" charset="0"/>
              </a:rPr>
              <a:t>PROCESSUS</a:t>
            </a:r>
          </a:p>
          <a:p>
            <a:pPr marL="171450"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Consultez la première page de la feuille de réflexion.</a:t>
            </a:r>
          </a:p>
          <a:p>
            <a:pPr marL="171450" indent="-171450">
              <a:buFont typeface="Arial" panose="020B0604020202020204" pitchFamily="34" charset="0"/>
              <a:buChar char="•"/>
            </a:pPr>
            <a:r>
              <a:rPr lang="fr-CA" b="0" i="0" dirty="0">
                <a:effectLst/>
                <a:latin typeface="Arial" panose="020B0604020202020204" pitchFamily="34" charset="0"/>
                <a:cs typeface="Arial" panose="020B0604020202020204" pitchFamily="34" charset="0"/>
              </a:rPr>
              <a:t>D’après votre expérience, qu’est-ce qu’un allié, un complice et un partenaire? Comment ces termes s’appliquent-ils à votre réalité?</a:t>
            </a:r>
            <a:endParaRPr lang="fr-CA" sz="1200" kern="12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b="0" i="0" dirty="0">
                <a:effectLst/>
                <a:latin typeface="Arial" panose="020B0604020202020204" pitchFamily="34" charset="0"/>
                <a:cs typeface="Arial" panose="020B0604020202020204" pitchFamily="34" charset="0"/>
              </a:rPr>
              <a:t>Quels sont les possibilités, les défis et les risques</a:t>
            </a:r>
            <a:r>
              <a:rPr lang="fr-CA" sz="1200" kern="1200" dirty="0">
                <a:effectLst/>
                <a:latin typeface="Arial" panose="020B0604020202020204" pitchFamily="34" charset="0"/>
                <a:cs typeface="Arial" panose="020B0604020202020204" pitchFamily="34" charset="0"/>
              </a:rPr>
              <a:t>?</a:t>
            </a:r>
          </a:p>
          <a:p>
            <a:pPr marL="171450" indent="-171450">
              <a:buFont typeface="Arial" panose="020B0604020202020204" pitchFamily="34" charset="0"/>
              <a:buChar char="•"/>
            </a:pPr>
            <a:endParaRPr lang="fr-CA" sz="1200" kern="1200" dirty="0">
              <a:effectLst/>
              <a:latin typeface="+mn-lt"/>
              <a:ea typeface="+mn-ea"/>
              <a:cs typeface="+mn-cs"/>
            </a:endParaRPr>
          </a:p>
          <a:p>
            <a:pPr marL="171450" indent="-171450">
              <a:buFont typeface="Arial" panose="020B0604020202020204" pitchFamily="34" charset="0"/>
              <a:buChar char="•"/>
            </a:pPr>
            <a:endParaRPr kumimoji="0" lang="fr-CA" sz="1200" b="0" i="0" u="none" strike="noStrike" kern="1200" cap="none" spc="0" normalizeH="0" baseline="0" noProof="0" dirty="0">
              <a:ln>
                <a:noFill/>
              </a:ln>
              <a:effectLst/>
              <a:uLnTx/>
              <a:uFillTx/>
              <a:latin typeface="+mn-lt"/>
              <a:ea typeface="+mn-ea"/>
              <a:cs typeface="+mn-cs"/>
            </a:endParaRPr>
          </a:p>
          <a:p>
            <a:pPr marL="171450" indent="-171450">
              <a:buFont typeface="Arial" panose="020B0604020202020204" pitchFamily="34" charset="0"/>
              <a:buChar cha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0" indent="0">
              <a:buFont typeface="Arial" panose="020B0604020202020204" pitchFamily="34" charset="0"/>
              <a:buNone/>
            </a:pPr>
            <a:endParaRPr lang="fr-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1279525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494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p>
            <a:pPr algn="l">
              <a:lnSpc>
                <a:spcPct val="107000"/>
              </a:lnSpc>
              <a:spcAft>
                <a:spcPts val="800"/>
              </a:spcAft>
            </a:pPr>
            <a:r>
              <a:rPr lang="fr-CA" sz="1800" dirty="0">
                <a:cs typeface="Calibri" panose="020F0502020204030204" pitchFamily="34" charset="0"/>
              </a:rPr>
              <a:t>Accompagner : co</a:t>
            </a:r>
            <a:r>
              <a:rPr lang="fr-CA" sz="1800" b="0" dirty="0">
                <a:effectLst/>
                <a:cs typeface="Calibri" panose="020F0502020204030204" pitchFamily="34" charset="0"/>
              </a:rPr>
              <a:t>mmencer par l’alliance</a:t>
            </a:r>
          </a:p>
          <a:p>
            <a:pPr algn="l">
              <a:lnSpc>
                <a:spcPct val="107000"/>
              </a:lnSpc>
              <a:spcAft>
                <a:spcPts val="800"/>
              </a:spcAft>
            </a:pPr>
            <a:endParaRPr lang="fr-CA" sz="1800" b="0" dirty="0">
              <a:effectLst/>
              <a:cs typeface="Calibri" panose="020F0502020204030204" pitchFamily="34" charset="0"/>
            </a:endParaRPr>
          </a:p>
          <a:p>
            <a:pPr algn="l">
              <a:lnSpc>
                <a:spcPct val="107000"/>
              </a:lnSpc>
              <a:spcAft>
                <a:spcPts val="800"/>
              </a:spcAft>
            </a:pPr>
            <a:r>
              <a:rPr lang="fr-CA" sz="1800" b="1" dirty="0">
                <a:effectLst/>
                <a:cs typeface="Calibri" panose="020F0502020204030204" pitchFamily="34" charset="0"/>
              </a:rPr>
              <a:t>PROCESSUS</a:t>
            </a:r>
          </a:p>
          <a:p>
            <a:pPr marL="285750" indent="-285750" algn="l">
              <a:lnSpc>
                <a:spcPct val="107000"/>
              </a:lnSpc>
              <a:spcAft>
                <a:spcPts val="800"/>
              </a:spcAft>
              <a:buFont typeface="Arial" panose="020B0604020202020204" pitchFamily="34" charset="0"/>
              <a:buChar char="•"/>
            </a:pPr>
            <a:r>
              <a:rPr lang="fr-CA" sz="1800" dirty="0">
                <a:effectLst/>
                <a:cs typeface="Calibri" panose="020F0502020204030204" pitchFamily="34" charset="0"/>
              </a:rPr>
              <a:t>Réfléchissez aux façons dont vous faites preuve d’ALLIANCE, </a:t>
            </a:r>
            <a:r>
              <a:rPr lang="fr-CA" sz="1800" dirty="0">
                <a:cs typeface="Calibri" panose="020F0502020204030204" pitchFamily="34" charset="0"/>
              </a:rPr>
              <a:t>sur scène ou en </a:t>
            </a:r>
            <a:r>
              <a:rPr lang="fr-CA" sz="1800" dirty="0">
                <a:effectLst/>
                <a:cs typeface="Calibri" panose="020F0502020204030204" pitchFamily="34" charset="0"/>
              </a:rPr>
              <a:t>coulisses, dans votre contexte.</a:t>
            </a:r>
          </a:p>
          <a:p>
            <a:pPr marL="285750" indent="-285750">
              <a:lnSpc>
                <a:spcPct val="107000"/>
              </a:lnSpc>
              <a:spcAft>
                <a:spcPts val="800"/>
              </a:spcAft>
              <a:buFont typeface="Arial" panose="020B0604020202020204" pitchFamily="34" charset="0"/>
              <a:buChar char="•"/>
            </a:pPr>
            <a:r>
              <a:rPr lang="fr-CA" sz="1800" dirty="0">
                <a:effectLst/>
                <a:cs typeface="Calibri" panose="020F0502020204030204" pitchFamily="34" charset="0"/>
              </a:rPr>
              <a:t>Consultez la section « </a:t>
            </a:r>
            <a:r>
              <a:rPr lang="fr-CA" sz="1800" dirty="0">
                <a:cs typeface="Calibri" panose="020F0502020204030204" pitchFamily="34" charset="0"/>
              </a:rPr>
              <a:t>Accompagner : co</a:t>
            </a:r>
            <a:r>
              <a:rPr lang="fr-CA" sz="1800" b="0" dirty="0">
                <a:effectLst/>
                <a:cs typeface="Calibri" panose="020F0502020204030204" pitchFamily="34" charset="0"/>
              </a:rPr>
              <a:t>mmencer par l’alliance </a:t>
            </a:r>
            <a:r>
              <a:rPr lang="fr-CA" sz="1800" dirty="0">
                <a:effectLst/>
                <a:cs typeface="Calibri" panose="020F0502020204030204" pitchFamily="34" charset="0"/>
              </a:rPr>
              <a:t>» de la feuille de réflexion pour faire l’exercice en groupe.</a:t>
            </a:r>
          </a:p>
          <a:p>
            <a:pPr marL="285750" indent="-285750" algn="l">
              <a:lnSpc>
                <a:spcPct val="107000"/>
              </a:lnSpc>
              <a:spcAft>
                <a:spcPts val="800"/>
              </a:spcAft>
              <a:buFont typeface="Arial" panose="020B0604020202020204" pitchFamily="34" charset="0"/>
              <a:buChar char="•"/>
            </a:pPr>
            <a:r>
              <a:rPr lang="fr-CA" sz="1800" dirty="0">
                <a:effectLst/>
                <a:cs typeface="Calibri" panose="020F0502020204030204" pitchFamily="34" charset="0"/>
              </a:rPr>
              <a:t>Regardez les vidéos suivantes et notez vos réflexions sur le rôle qu’un ALLIÉ peut jouer pour offrir du soutien :</a:t>
            </a: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latin typeface="Calibri" panose="020F0502020204030204" pitchFamily="34" charset="0"/>
                <a:cs typeface="Arial" panose="020B0604020202020204" pitchFamily="34" charset="0"/>
              </a:rPr>
              <a:t>Groupe 1 : </a:t>
            </a:r>
            <a:r>
              <a:rPr lang="fr-CA" sz="1800" i="1" dirty="0">
                <a:latin typeface="Calibri" panose="020F0502020204030204" pitchFamily="34" charset="0"/>
                <a:cs typeface="Arial" panose="020B0604020202020204" pitchFamily="34" charset="0"/>
              </a:rPr>
              <a:t>Trousse d’outils pour les alliés aux luttes autochtones</a:t>
            </a:r>
            <a:endParaRPr lang="fr-CA" sz="1800" i="1"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fr-CA" sz="18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https://www.segalcentre.org/common/sitemedia/201819_Shows/FR_AllyToolkit.pdf</a:t>
            </a:r>
            <a:r>
              <a:rPr lang="fr-CA" sz="1800" dirty="0">
                <a:effectLst/>
                <a:latin typeface="Calibri" panose="020F0502020204030204" pitchFamily="34" charset="0"/>
                <a:ea typeface="Calibri" panose="020F0502020204030204" pitchFamily="34" charset="0"/>
                <a:cs typeface="Arial" panose="020B0604020202020204" pitchFamily="34" charset="0"/>
              </a:rPr>
              <a:t>)</a:t>
            </a:r>
          </a:p>
          <a:p>
            <a:pPr indent="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2 : </a:t>
            </a:r>
            <a:r>
              <a:rPr lang="fr-CA" sz="1800" i="1" dirty="0">
                <a:effectLst/>
                <a:latin typeface="Calibri" panose="020F0502020204030204" pitchFamily="34" charset="0"/>
                <a:ea typeface="Calibri" panose="020F0502020204030204" pitchFamily="34" charset="0"/>
                <a:cs typeface="Calibri" panose="020F0502020204030204" pitchFamily="34" charset="0"/>
              </a:rPr>
              <a:t>Guide to </a:t>
            </a:r>
            <a:r>
              <a:rPr lang="fr-CA" sz="1800" i="1" dirty="0" err="1">
                <a:effectLst/>
                <a:latin typeface="Calibri" panose="020F0502020204030204" pitchFamily="34" charset="0"/>
                <a:ea typeface="Calibri" panose="020F0502020204030204" pitchFamily="34" charset="0"/>
                <a:cs typeface="Calibri" panose="020F0502020204030204" pitchFamily="34" charset="0"/>
              </a:rPr>
              <a:t>Allyship</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fr-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https://guidetoallyship.com/#the-work-of-allyship</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3 : </a:t>
            </a:r>
            <a:r>
              <a:rPr lang="fr-CA" sz="1800" i="1" dirty="0">
                <a:effectLst/>
                <a:latin typeface="Calibri" panose="020F0502020204030204" pitchFamily="34" charset="0"/>
                <a:ea typeface="Calibri" panose="020F0502020204030204" pitchFamily="34" charset="0"/>
                <a:cs typeface="Calibri" panose="020F0502020204030204" pitchFamily="34" charset="0"/>
              </a:rPr>
              <a:t>LGBTQ+ </a:t>
            </a:r>
            <a:r>
              <a:rPr lang="fr-CA" sz="1800" i="1" dirty="0" err="1">
                <a:effectLst/>
                <a:latin typeface="Calibri" panose="020F0502020204030204" pitchFamily="34" charset="0"/>
                <a:ea typeface="Calibri" panose="020F0502020204030204" pitchFamily="34" charset="0"/>
                <a:cs typeface="Calibri" panose="020F0502020204030204" pitchFamily="34" charset="0"/>
              </a:rPr>
              <a:t>Allyship</a:t>
            </a:r>
            <a:r>
              <a:rPr lang="fr-CA" sz="1800" i="1" dirty="0">
                <a:effectLst/>
                <a:latin typeface="Calibri" panose="020F0502020204030204" pitchFamily="34" charset="0"/>
                <a:ea typeface="Calibri" panose="020F0502020204030204" pitchFamily="34" charset="0"/>
                <a:cs typeface="Calibri" panose="020F0502020204030204" pitchFamily="34" charset="0"/>
              </a:rPr>
              <a:t> Checklist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https://piow.org/wp-content/uploads/2021/06/piow-allyship-checklist-and-resources.pdf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4 : </a:t>
            </a:r>
            <a:r>
              <a:rPr lang="fr-CA" sz="1800" i="1" dirty="0">
                <a:effectLst/>
                <a:latin typeface="Calibri" panose="020F0502020204030204" pitchFamily="34" charset="0"/>
                <a:ea typeface="Calibri" panose="020F0502020204030204" pitchFamily="34" charset="0"/>
                <a:cs typeface="Calibri" panose="020F0502020204030204" pitchFamily="34" charset="0"/>
              </a:rPr>
              <a:t>Lead Like an Ally Checklist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https://nextpivotpoint.com/wp-content/uploads/2020/09/Lead-Like-an-Ally-Checklist.pdf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lang="fr-CA" sz="1800" dirty="0">
                <a:effectLst/>
                <a:latin typeface="Calibri" panose="020F0502020204030204" pitchFamily="34" charset="0"/>
                <a:ea typeface="Calibri" panose="020F0502020204030204" pitchFamily="34" charset="0"/>
                <a:cs typeface="Calibri" panose="020F0502020204030204" pitchFamily="34" charset="0"/>
              </a:rPr>
              <a:t>Groupe 5 : </a:t>
            </a:r>
            <a:r>
              <a:rPr lang="fr-CA" sz="1800" i="1" dirty="0">
                <a:effectLst/>
                <a:latin typeface="Calibri" panose="020F0502020204030204" pitchFamily="34" charset="0"/>
                <a:ea typeface="Calibri" panose="020F0502020204030204" pitchFamily="34" charset="0"/>
                <a:cs typeface="Calibri" panose="020F0502020204030204" pitchFamily="34" charset="0"/>
              </a:rPr>
              <a:t>Checklist for White Allies Against </a:t>
            </a:r>
            <a:r>
              <a:rPr lang="fr-CA" sz="1800" i="1" dirty="0" err="1">
                <a:effectLst/>
                <a:latin typeface="Calibri" panose="020F0502020204030204" pitchFamily="34" charset="0"/>
                <a:ea typeface="Calibri" panose="020F0502020204030204" pitchFamily="34" charset="0"/>
                <a:cs typeface="Calibri" panose="020F0502020204030204" pitchFamily="34" charset="0"/>
              </a:rPr>
              <a:t>Racism</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https://www.powershift.org/sites/default/files/resources/files/checklist-for-white-allies.pdf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lang="fr-CA" sz="1800" dirty="0">
                <a:effectLst/>
                <a:latin typeface="Calibri" panose="020F0502020204030204" pitchFamily="34" charset="0"/>
                <a:ea typeface="Calibri" panose="020F0502020204030204" pitchFamily="34" charset="0"/>
                <a:cs typeface="Calibri" panose="020F0502020204030204" pitchFamily="34" charset="0"/>
              </a:rPr>
              <a:t>Groupe 6 : </a:t>
            </a:r>
            <a:r>
              <a:rPr lang="fr-CA" sz="1800" i="1" dirty="0">
                <a:effectLst/>
                <a:latin typeface="Calibri" panose="020F0502020204030204" pitchFamily="34" charset="0"/>
                <a:ea typeface="Calibri" panose="020F0502020204030204" pitchFamily="34" charset="0"/>
                <a:cs typeface="Calibri" panose="020F0502020204030204" pitchFamily="34" charset="0"/>
              </a:rPr>
              <a:t>White Ally Toolkit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https://projects.iq.harvard.edu/files/antiracismresources/files/whiteallytoolkitworkbook-advancededition.pdf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228600" marR="0" lvl="0" indent="0" algn="l" defTabSz="914400" rtl="0" eaLnBrk="1" fontAlgn="auto" latinLnBrk="0" hangingPunct="1">
              <a:lnSpc>
                <a:spcPct val="107000"/>
              </a:lnSpc>
              <a:spcBef>
                <a:spcPct val="0"/>
              </a:spcBef>
              <a:spcAft>
                <a:spcPts val="800"/>
              </a:spcAft>
              <a:buClrTx/>
              <a:buSzTx/>
              <a:buFontTx/>
              <a:buNone/>
              <a:defRPr/>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5143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Permettez l’échange des idées et répercussions.</a:t>
            </a:r>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45667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L’objectif de cette activité est de vous aider à intégrer l’alliance à votre pratique de leadership.</a:t>
            </a:r>
          </a:p>
          <a:p>
            <a:pPr>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Il s’agit d’un processus continu et itératif.</a:t>
            </a:r>
          </a:p>
          <a:p>
            <a:pPr>
              <a:lnSpc>
                <a:spcPct val="107000"/>
              </a:lnSpc>
              <a:spcAft>
                <a:spcPts val="800"/>
              </a:spcAft>
            </a:pPr>
            <a:r>
              <a:rPr lang="fr-CA" sz="1800" b="1" dirty="0">
                <a:effectLst/>
                <a:latin typeface="Calibri" panose="020F0502020204030204" pitchFamily="34" charset="0"/>
                <a:ea typeface="Calibri" panose="020F0502020204030204" pitchFamily="34" charset="0"/>
                <a:cs typeface="Calibri" panose="020F0502020204030204" pitchFamily="34" charset="0"/>
              </a:rPr>
              <a:t>Le cadre suivant peut vous aider à élaborer votre plan : </a:t>
            </a:r>
            <a:endParaRPr lang="fr-CA" sz="1800" b="1" dirty="0">
              <a:effectLst/>
              <a:latin typeface="Calibri" panose="020F0502020204030204" pitchFamily="34" charset="0"/>
              <a:ea typeface="Calibri" panose="020F0502020204030204" pitchFamily="34" charset="0"/>
              <a:cs typeface="Arial" panose="020B0604020202020204" pitchFamily="34" charset="0"/>
            </a:endParaRPr>
          </a:p>
          <a:p>
            <a:pPr marL="0" lvl="0" indent="0">
              <a:lnSpc>
                <a:spcPct val="107000"/>
              </a:lnSpc>
              <a:buFont typeface="+mj-lt"/>
              <a:buNone/>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individuelles – Il </a:t>
            </a:r>
            <a:r>
              <a:rPr lang="fr-CA" sz="1800" dirty="0">
                <a:latin typeface="Calibri" panose="020F0502020204030204" pitchFamily="34" charset="0"/>
                <a:ea typeface="Calibri" panose="020F0502020204030204" pitchFamily="34" charset="0"/>
                <a:cs typeface="Calibri" panose="020F0502020204030204" pitchFamily="34" charset="0"/>
              </a:rPr>
              <a:t>s’agit de ce que vous faites pour améliorer </a:t>
            </a:r>
            <a:r>
              <a:rPr lang="fr-CA" sz="1800" dirty="0">
                <a:effectLst/>
                <a:latin typeface="Calibri" panose="020F0502020204030204" pitchFamily="34" charset="0"/>
                <a:ea typeface="Calibri" panose="020F0502020204030204" pitchFamily="34" charset="0"/>
                <a:cs typeface="Calibri" panose="020F0502020204030204" pitchFamily="34" charset="0"/>
              </a:rPr>
              <a:t>vos connaissances, examiner votre comportement et changer votre mentalité. </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interpersonnelles – Ce sont les mesures que vous prenez pour aider les autres et défendre l’équité et l’inclusion. </a:t>
            </a: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structurelles – Ces mesures sont à l’origine de normes, politiques et systèmes plus équitables.</a:t>
            </a:r>
            <a:endParaRPr lang="fr-CA" sz="1800" dirty="0">
              <a:effectLst/>
              <a:cs typeface="Calibri" panose="020F0502020204030204" pitchFamily="34" charset="0"/>
            </a:endParaRPr>
          </a:p>
          <a:p>
            <a:endParaRPr lang="fr-CA" sz="1800" dirty="0">
              <a:effectLst/>
              <a:cs typeface="Calibri" panose="020F0502020204030204" pitchFamily="34" charset="0"/>
            </a:endParaRPr>
          </a:p>
          <a:p>
            <a:r>
              <a:rPr lang="fr-CA" sz="1800" b="1" dirty="0">
                <a:effectLst/>
                <a:cs typeface="Calibri" panose="020F0502020204030204" pitchFamily="34" charset="0"/>
              </a:rPr>
              <a:t>PROCESSUS</a:t>
            </a:r>
          </a:p>
          <a:p>
            <a:pPr marL="285750" indent="-285750">
              <a:buFont typeface="Arial" panose="020B0604020202020204" pitchFamily="34" charset="0"/>
              <a:buChar char="•"/>
            </a:pPr>
            <a:r>
              <a:rPr lang="fr-CA" sz="1800" dirty="0">
                <a:latin typeface="Calibri" panose="020F0502020204030204" pitchFamily="34" charset="0"/>
                <a:ea typeface="Calibri" panose="020F0502020204030204" pitchFamily="34" charset="0"/>
                <a:cs typeface="Arial" panose="020B0604020202020204" pitchFamily="34" charset="0"/>
              </a:rPr>
              <a:t>Regardez la vidéo </a:t>
            </a:r>
            <a:r>
              <a:rPr lang="fr-CA" sz="1800" b="1" i="1" u="sng" dirty="0" err="1">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Allyship</a:t>
            </a:r>
            <a:r>
              <a:rPr lang="fr-CA" sz="1800" b="1" i="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 in practice</a:t>
            </a:r>
            <a:r>
              <a:rPr lang="fr-CA" sz="1800" b="1" i="1"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fr-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(https://www.youtube.com/watch?v=f3f_pHYo2rM)</a:t>
            </a:r>
            <a:r>
              <a:rPr lang="fr-CA" sz="1800" dirty="0">
                <a:latin typeface="Calibri" panose="020F0502020204030204" pitchFamily="34" charset="0"/>
                <a:cs typeface="Arial" panose="020B0604020202020204" pitchFamily="34" charset="0"/>
              </a:rPr>
              <a:t> et notez des exemples précis d’interventions individuelles, interpersonnelles et structurelles.</a:t>
            </a:r>
          </a:p>
          <a:p>
            <a:pPr marL="285750" indent="-285750">
              <a:buFont typeface="Arial" panose="020B0604020202020204" pitchFamily="34" charset="0"/>
              <a:buChar char="•"/>
            </a:pPr>
            <a:r>
              <a:rPr lang="fr-CA" sz="1800" dirty="0">
                <a:latin typeface="Calibri" panose="020F0502020204030204" pitchFamily="34" charset="0"/>
                <a:cs typeface="Arial" panose="020B0604020202020204" pitchFamily="34" charset="0"/>
              </a:rPr>
              <a:t>Consultez la section « Intégrer l’alliance à votre pratique de leadership » de la feuille de réflexion et répondez aux questions.</a:t>
            </a:r>
          </a:p>
          <a:p>
            <a:pPr marL="285750" indent="-285750">
              <a:buFont typeface="Arial" panose="020B0604020202020204" pitchFamily="34" charset="0"/>
              <a:buChar char="•"/>
            </a:pPr>
            <a:r>
              <a:rPr lang="fr-CA" sz="1800" dirty="0">
                <a:latin typeface="Calibri" panose="020F0502020204030204" pitchFamily="34" charset="0"/>
                <a:cs typeface="Arial" panose="020B0604020202020204" pitchFamily="34" charset="0"/>
              </a:rPr>
              <a:t>Discutez des façons d’intégrer l’alliance à votre pratique de leadership en faisant référence aux aspects de votre plan provisoire d’interventions individuelles, interpersonnelles et structurelles.</a:t>
            </a:r>
          </a:p>
        </p:txBody>
      </p:sp>
    </p:spTree>
    <p:extLst>
      <p:ext uri="{BB962C8B-B14F-4D97-AF65-F5344CB8AC3E}">
        <p14:creationId xmlns:p14="http://schemas.microsoft.com/office/powerpoint/2010/main" val="1812866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hyperlink" Target="https://twitter.com/IELOntario" TargetMode="Externa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hyperlink" Target="http://www.education-leadership-ontario.ca/" TargetMode="Externa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image" Target="../media/image1.jpeg"/><Relationship Id="rId5" Type="http://schemas.openxmlformats.org/officeDocument/2006/relationships/tags" Target="../tags/tag59.xml"/><Relationship Id="rId15" Type="http://schemas.openxmlformats.org/officeDocument/2006/relationships/hyperlink" Target="http://www.education-leadership-ontario.ca/fr" TargetMode="External"/><Relationship Id="rId10" Type="http://schemas.openxmlformats.org/officeDocument/2006/relationships/notesSlide" Target="../notesSlides/notesSlide10.xml"/><Relationship Id="rId4" Type="http://schemas.openxmlformats.org/officeDocument/2006/relationships/tags" Target="../tags/tag58.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hyperlink" Target="https://www.catholiccharitiesusa.org/prayers_reflections/prayer-for-racial-healing/" TargetMode="External"/><Relationship Id="rId5" Type="http://schemas.openxmlformats.org/officeDocument/2006/relationships/tags" Target="../tags/tag23.xml"/><Relationship Id="rId10" Type="http://schemas.openxmlformats.org/officeDocument/2006/relationships/image" Target="../media/image1.jpeg"/><Relationship Id="rId4" Type="http://schemas.openxmlformats.org/officeDocument/2006/relationships/tags" Target="../tags/tag22.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1.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6.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3.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6.xml"/><Relationship Id="rId7" Type="http://schemas.openxmlformats.org/officeDocument/2006/relationships/notesSlide" Target="../notesSlides/notesSlide7.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4" Type="http://schemas.openxmlformats.org/officeDocument/2006/relationships/tags" Target="../tags/tag37.xml"/></Relationships>
</file>

<file path=ppt/slides/_rels/slide8.xml.rels><?xml version="1.0" encoding="UTF-8" standalone="yes"?>
<Relationships xmlns="http://schemas.openxmlformats.org/package/2006/relationships"><Relationship Id="rId8" Type="http://schemas.openxmlformats.org/officeDocument/2006/relationships/tags" Target="../tags/tag46.xml"/><Relationship Id="rId3" Type="http://schemas.openxmlformats.org/officeDocument/2006/relationships/tags" Target="../tags/tag41.xml"/><Relationship Id="rId7" Type="http://schemas.openxmlformats.org/officeDocument/2006/relationships/tags" Target="../tags/tag45.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1.jpeg"/><Relationship Id="rId5" Type="http://schemas.openxmlformats.org/officeDocument/2006/relationships/tags" Target="../tags/tag43.xml"/><Relationship Id="rId10" Type="http://schemas.openxmlformats.org/officeDocument/2006/relationships/notesSlide" Target="../notesSlides/notesSlide8.xml"/><Relationship Id="rId4" Type="http://schemas.openxmlformats.org/officeDocument/2006/relationships/tags" Target="../tags/tag42.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4.xml"/><Relationship Id="rId3" Type="http://schemas.openxmlformats.org/officeDocument/2006/relationships/tags" Target="../tags/tag49.xml"/><Relationship Id="rId7" Type="http://schemas.openxmlformats.org/officeDocument/2006/relationships/tags" Target="../tags/tag53.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image" Target="../media/image1.jpeg"/><Relationship Id="rId5" Type="http://schemas.openxmlformats.org/officeDocument/2006/relationships/tags" Target="../tags/tag51.xml"/><Relationship Id="rId10" Type="http://schemas.openxmlformats.org/officeDocument/2006/relationships/notesSlide" Target="../notesSlides/notesSlide9.xml"/><Relationship Id="rId4" Type="http://schemas.openxmlformats.org/officeDocument/2006/relationships/tags" Target="../tags/tag50.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en-US" sz="4000" b="1" dirty="0">
                <a:solidFill>
                  <a:schemeClr val="accent1">
                    <a:lumMod val="75000"/>
                  </a:schemeClr>
                </a:solidFill>
                <a:latin typeface="+mn-lt"/>
                <a:ea typeface="+mn-ea"/>
                <a:cs typeface="Arial" panose="020B0604020202020204" pitchFamily="34" charset="0"/>
              </a:rPr>
              <a:t>Alliance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563C1"/>
                </a:solidFill>
                <a:hlinkClick r:id="rId15">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a:t>
            </a:r>
            <a:r>
              <a:rPr lang="en-US" sz="4000" u="sng" dirty="0">
                <a:solidFill>
                  <a:srgbClr val="0070C0"/>
                </a:solidFill>
                <a:hlinkClick r:id="rId15">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hlinkClick r:id="rId14"/>
                <a:hlinkMouseOver r:id="rId14"/>
              </a:rPr>
              <a:t>Cette photo</a:t>
            </a:r>
            <a:r>
              <a:rPr lang="fr-CA" sz="900" dirty="0"/>
              <a:t> d’auteur inconnu est utilisée sous licence </a:t>
            </a:r>
            <a:r>
              <a:rPr lang="fr-CA" sz="900" dirty="0">
                <a:solidFill>
                  <a:srgbClr val="0070C0"/>
                </a:solidFill>
                <a:hlinkClick r:id="rId15">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CC BY-SA-NC</a:t>
            </a:r>
            <a:endParaRPr lang="fr-CA" sz="900" dirty="0">
              <a:solidFill>
                <a:srgbClr val="0070C0"/>
              </a:solidFill>
            </a:endParaRPr>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3" y="2912433"/>
            <a:ext cx="7496959"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2062264" y="2454886"/>
            <a:ext cx="8989430" cy="3847207"/>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323458"/>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343711" y="2405854"/>
            <a:ext cx="11504578" cy="4339650"/>
          </a:xfrm>
          <a:prstGeom prst="rect">
            <a:avLst/>
          </a:prstGeom>
          <a:noFill/>
        </p:spPr>
        <p:txBody>
          <a:bodyPr wrap="square" rtlCol="0">
            <a:spAutoFit/>
          </a:bodyPr>
          <a:lstStyle/>
          <a:p>
            <a:r>
              <a:rPr lang="fr-CA" sz="2400" dirty="0"/>
              <a:t>Dieu de justice, en ta sagesse, tu crées tout le monde à ton image, sans exception. Avec ta bonté, fais-nous prendre conscience de la dignité, de la beauté et de la valeur de chaque être humain. Ouvre nos esprits pour nous faire comprendre que tous tes enfants sont frères et sœurs. Ouvre nos cœurs pour que nous puissions nous repentir des attitudes, comportements et paroles racistes dénigrantes pour autrui. Ouvre nos oreilles pour que l’on entende les pleurs de ceux blessés par la discrimination raciale et leur appel ardent au changement. Renforce notre volonté de faire amende honorable pour les injustices passées et de réparer les torts de l’histoire. Remplis-nous du courage nécessaire pour panser les plaies, jeter des ponts, pardonner et être pardonnés et instaurer la paix et l’équité partout. Au nom de Jésus, nous prions. Amen (traduction libre)</a:t>
            </a:r>
          </a:p>
          <a:p>
            <a:endParaRPr lang="fr-CA" dirty="0"/>
          </a:p>
          <a:p>
            <a:pPr algn="r"/>
            <a:r>
              <a:rPr lang="fr-CA" u="sng" dirty="0">
                <a:hlinkClick r:id="rId11"/>
                <a:hlinkMouseOver r:id="rId11"/>
              </a:rPr>
              <a:t>https://www.catholiccharitiesusa.org/prayers_reflections/prayer-for-racial-healing/</a:t>
            </a:r>
            <a:endParaRPr lang="fr-CA" dirty="0"/>
          </a:p>
        </p:txBody>
      </p:sp>
    </p:spTree>
    <p:extLst>
      <p:ext uri="{BB962C8B-B14F-4D97-AF65-F5344CB8AC3E}">
        <p14:creationId xmlns:p14="http://schemas.microsoft.com/office/powerpoint/2010/main" val="2812290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en-CA" sz="3600" b="1" dirty="0" err="1">
                <a:solidFill>
                  <a:schemeClr val="accent1">
                    <a:lumMod val="75000"/>
                  </a:schemeClr>
                </a:solidFill>
                <a:latin typeface="Calibri" panose="020F0502020204030204"/>
              </a:rPr>
              <a:t>Déstabilisez</a:t>
            </a:r>
            <a:r>
              <a:rPr lang="en-CA" sz="3600" b="1" dirty="0">
                <a:solidFill>
                  <a:schemeClr val="accent1">
                    <a:lumMod val="75000"/>
                  </a:schemeClr>
                </a:solidFill>
                <a:latin typeface="Calibri" panose="020F0502020204030204"/>
              </a:rPr>
              <a:t> </a:t>
            </a:r>
            <a:r>
              <a:rPr lang="en-CA" sz="3600" b="1" dirty="0" err="1">
                <a:solidFill>
                  <a:schemeClr val="accent1">
                    <a:lumMod val="75000"/>
                  </a:schemeClr>
                </a:solidFill>
                <a:latin typeface="Calibri" panose="020F0502020204030204"/>
              </a:rPr>
              <a:t>moi</a:t>
            </a:r>
            <a:r>
              <a:rPr lang="en-CA" sz="3600" b="1" dirty="0">
                <a:solidFill>
                  <a:schemeClr val="accent1">
                    <a:lumMod val="75000"/>
                  </a:schemeClr>
                </a:solidFill>
                <a:latin typeface="Calibri" panose="020F0502020204030204"/>
              </a:rPr>
              <a:t> SVP!</a:t>
            </a:r>
          </a:p>
          <a:p>
            <a:pPr marL="0" indent="0">
              <a:buNone/>
            </a:pPr>
            <a:r>
              <a:rPr lang="fr-CA" dirty="0"/>
              <a:t>« Et si nous nous réunissions pour écouter ce que les autres ont à dire dans une volonté de nous exposer à divers points de vue plutôt que de vouloir confirmer nos propres croyances et idées? Et si nous écoutions volontiers les autres en toute conscience que nous avons tous notre propre vision du monde dans l’espoir d’apprendre quelque chose de nouveau si nous prêtons l’oreille aux différences plutôt qu’aux ressemblances? »</a:t>
            </a:r>
          </a:p>
          <a:p>
            <a:pPr marL="0" indent="0" algn="ctr">
              <a:buNone/>
            </a:pPr>
            <a:r>
              <a:rPr lang="fr-CA" dirty="0">
                <a:latin typeface="Arial" panose="020B0604020202020204" pitchFamily="34" charset="0"/>
                <a:cs typeface="Arial" panose="020B0604020202020204" pitchFamily="34" charset="0"/>
              </a:rPr>
              <a:t>~ Margaret </a:t>
            </a:r>
            <a:r>
              <a:rPr lang="fr-CA" dirty="0" err="1">
                <a:latin typeface="Arial" panose="020B0604020202020204" pitchFamily="34" charset="0"/>
                <a:cs typeface="Arial" panose="020B0604020202020204" pitchFamily="34" charset="0"/>
              </a:rPr>
              <a:t>Wheatley</a:t>
            </a:r>
            <a:r>
              <a:rPr lang="fr-CA" dirty="0">
                <a:latin typeface="Arial" panose="020B0604020202020204" pitchFamily="34" charset="0"/>
                <a:cs typeface="Arial" panose="020B0604020202020204" pitchFamily="34" charset="0"/>
              </a:rPr>
              <a:t> (2000)</a:t>
            </a:r>
          </a:p>
        </p:txBody>
      </p:sp>
      <p:pic>
        <p:nvPicPr>
          <p:cNvPr id="4" name="Picture 6" descr="logo short">
            <a:extLst>
              <a:ext uri="{FF2B5EF4-FFF2-40B4-BE49-F238E27FC236}">
                <a16:creationId xmlns:a16="http://schemas.microsoft.com/office/drawing/2014/main" id="{1399058E-29CE-FF47-939F-BDA0242E82EA}"/>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479E369F-455C-4BB4-88BE-4FC6808ACE3D}"/>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3CBAF01B-3D04-4D80-B2AB-1DAB126BEF28}"/>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DF109-9D26-4401-B0A7-5E20B4ED41D2}"/>
              </a:ext>
            </a:extLst>
          </p:cNvPr>
          <p:cNvSpPr>
            <a:spLocks noGrp="1"/>
          </p:cNvSpPr>
          <p:nvPr>
            <p:ph idx="1"/>
            <p:custDataLst>
              <p:tags r:id="rId1"/>
            </p:custDataLst>
          </p:nvPr>
        </p:nvSpPr>
        <p:spPr>
          <a:xfrm>
            <a:off x="704850" y="2174081"/>
            <a:ext cx="10515600" cy="4683919"/>
          </a:xfrm>
        </p:spPr>
        <p:txBody>
          <a:bodyPr>
            <a:normAutofit lnSpcReduction="10000"/>
          </a:bodyPr>
          <a:lstStyle/>
          <a:p>
            <a:pPr marL="0" lvl="0" indent="0" fontAlgn="base">
              <a:lnSpc>
                <a:spcPct val="100000"/>
              </a:lnSpc>
              <a:spcBef>
                <a:spcPct val="0"/>
              </a:spcBef>
              <a:buNone/>
              <a:defRPr/>
            </a:pPr>
            <a:r>
              <a:rPr lang="fr-CA" sz="3600" b="1" dirty="0">
                <a:solidFill>
                  <a:schemeClr val="accent1">
                    <a:lumMod val="75000"/>
                  </a:schemeClr>
                </a:solidFill>
                <a:cs typeface="Arial" panose="020B0604020202020204" pitchFamily="34" charset="0"/>
              </a:rPr>
              <a:t>L’alliance peut se décrire ainsi :</a:t>
            </a:r>
          </a:p>
          <a:p>
            <a:pPr marL="0" lvl="0" indent="0" fontAlgn="base">
              <a:lnSpc>
                <a:spcPct val="100000"/>
              </a:lnSpc>
              <a:spcBef>
                <a:spcPct val="0"/>
              </a:spcBef>
              <a:buNone/>
              <a:defRPr/>
            </a:pPr>
            <a:endParaRPr lang="fr-CA" sz="3200" b="1" dirty="0">
              <a:solidFill>
                <a:schemeClr val="accent1">
                  <a:lumMod val="75000"/>
                </a:schemeClr>
              </a:solidFill>
              <a:ea typeface="Arial" panose="020B0604020202020204" pitchFamily="34" charset="0"/>
              <a:cs typeface="Arial" panose="020B0604020202020204" pitchFamily="34" charset="0"/>
            </a:endParaRP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Croyance en l’égalité des droits de tous;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Lecture, apprentissage et observation pour approfondir sa compréhension de l’oppression et des inégalités raciales;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Effort concret et constant à utiliser sa position de privilège et son pouvoir pour soutenir les moins privilégiés et défendre leurs intérêts;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Rôle que l’on accepte pour promouvoir l’équité, la diversité et l’inclusion, essentiellement dans une optique de lutte contre l’oppression.</a:t>
            </a:r>
          </a:p>
          <a:p>
            <a:pPr fontAlgn="base">
              <a:lnSpc>
                <a:spcPct val="100000"/>
              </a:lnSpc>
              <a:spcBef>
                <a:spcPct val="0"/>
              </a:spcBef>
              <a:defRPr/>
            </a:pPr>
            <a:endParaRPr kumimoji="0" lang="fr-CA"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ct val="0"/>
              </a:spcBef>
              <a:buNone/>
              <a:defRPr/>
            </a:pPr>
            <a:endParaRPr kumimoji="0" lang="fr-CA"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ct val="0"/>
              </a:spcBef>
              <a:buNone/>
              <a:defRPr/>
            </a:pPr>
            <a:endParaRPr kumimoji="0" lang="fr-CA"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fr-CA" sz="32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1C862B8B-C1B0-E74C-8E8F-3AEA85B9676E}"/>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8A2847C2-E5CB-42F7-8D28-1C888FA9C3E5}"/>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21866032-A45B-41CB-800E-DEDEFB70F440}"/>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84389964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7C94-2A66-4D98-A8B8-2AB55BE29347}"/>
              </a:ext>
            </a:extLst>
          </p:cNvPr>
          <p:cNvSpPr>
            <a:spLocks noGrp="1"/>
          </p:cNvSpPr>
          <p:nvPr>
            <p:ph type="title"/>
            <p:custDataLst>
              <p:tags r:id="rId1"/>
            </p:custDataLst>
          </p:nvPr>
        </p:nvSpPr>
        <p:spPr>
          <a:xfrm>
            <a:off x="838200" y="1793875"/>
            <a:ext cx="10515600" cy="1325563"/>
          </a:xfrm>
        </p:spPr>
        <p:txBody>
          <a:bodyPr/>
          <a:lstStyle/>
          <a:p>
            <a:pPr algn="ctr"/>
            <a:r>
              <a:rPr lang="fr-CA" b="1" dirty="0">
                <a:solidFill>
                  <a:schemeClr val="accent1">
                    <a:lumMod val="75000"/>
                  </a:schemeClr>
                </a:solidFill>
                <a:latin typeface="+mn-lt"/>
                <a:cs typeface="Arial" panose="020B0604020202020204" pitchFamily="34" charset="0"/>
              </a:rPr>
              <a:t>Allié – Complice – Partenaire</a:t>
            </a:r>
          </a:p>
        </p:txBody>
      </p:sp>
      <p:sp>
        <p:nvSpPr>
          <p:cNvPr id="3" name="Content Placeholder 2">
            <a:extLst>
              <a:ext uri="{FF2B5EF4-FFF2-40B4-BE49-F238E27FC236}">
                <a16:creationId xmlns:a16="http://schemas.microsoft.com/office/drawing/2014/main" id="{E04183DC-38A3-4FF8-B812-E279CDD3D2A0}"/>
              </a:ext>
            </a:extLst>
          </p:cNvPr>
          <p:cNvSpPr>
            <a:spLocks noGrp="1"/>
          </p:cNvSpPr>
          <p:nvPr>
            <p:ph idx="1"/>
            <p:custDataLst>
              <p:tags r:id="rId2"/>
            </p:custDataLst>
          </p:nvPr>
        </p:nvSpPr>
        <p:spPr>
          <a:xfrm>
            <a:off x="838200" y="2943225"/>
            <a:ext cx="10515600" cy="3287526"/>
          </a:xfrm>
        </p:spPr>
        <p:txBody>
          <a:bodyPr>
            <a:normAutofit lnSpcReduction="10000"/>
          </a:bodyPr>
          <a:lstStyle/>
          <a:p>
            <a:pPr>
              <a:spcBef>
                <a:spcPct val="0"/>
              </a:spcBef>
            </a:pPr>
            <a:r>
              <a:rPr lang="fr-CA" b="1" dirty="0">
                <a:latin typeface="Arial" panose="020B0604020202020204" pitchFamily="34" charset="0"/>
                <a:cs typeface="Arial" panose="020B0604020202020204" pitchFamily="34" charset="0"/>
              </a:rPr>
              <a:t>Un allié </a:t>
            </a:r>
            <a:r>
              <a:rPr lang="fr-CA" dirty="0">
                <a:latin typeface="Arial" panose="020B0604020202020204" pitchFamily="34" charset="0"/>
                <a:cs typeface="Arial" panose="020B0604020202020204" pitchFamily="34" charset="0"/>
              </a:rPr>
              <a:t>est à l’étape de la réflexion et de l’apprentissage pour comprendre ce qu’est l’oppression et son rôle de défenseur de la justice.</a:t>
            </a:r>
          </a:p>
          <a:p>
            <a:pPr>
              <a:spcBef>
                <a:spcPct val="0"/>
              </a:spcBef>
            </a:pPr>
            <a:r>
              <a:rPr lang="fr-CA" b="1" dirty="0">
                <a:latin typeface="Arial" panose="020B0604020202020204" pitchFamily="34" charset="0"/>
                <a:cs typeface="Arial" panose="020B0604020202020204" pitchFamily="34" charset="0"/>
              </a:rPr>
              <a:t>Un complice </a:t>
            </a:r>
            <a:r>
              <a:rPr lang="fr-CA" dirty="0">
                <a:latin typeface="Arial" panose="020B0604020202020204" pitchFamily="34" charset="0"/>
                <a:cs typeface="Arial" panose="020B0604020202020204" pitchFamily="34" charset="0"/>
              </a:rPr>
              <a:t>est à l’étape réactive; il s’efforce de mettre ses privilèges au service de la justice et de vaincre les préjugés systémiques.</a:t>
            </a:r>
          </a:p>
          <a:p>
            <a:pPr>
              <a:spcBef>
                <a:spcPct val="0"/>
              </a:spcBef>
            </a:pPr>
            <a:r>
              <a:rPr lang="fr-CA" b="1" dirty="0">
                <a:latin typeface="Arial" panose="020B0604020202020204" pitchFamily="34" charset="0"/>
                <a:cs typeface="Arial" panose="020B0604020202020204" pitchFamily="34" charset="0"/>
              </a:rPr>
              <a:t>Un partenaire</a:t>
            </a:r>
            <a:r>
              <a:rPr lang="fr-CA" dirty="0">
                <a:latin typeface="Arial" panose="020B0604020202020204" pitchFamily="34" charset="0"/>
                <a:cs typeface="Arial" panose="020B0604020202020204" pitchFamily="34" charset="0"/>
              </a:rPr>
              <a:t> recherche, noue et entretien des liens constructifs avec les personnes qu’il appuie. Il accompagne et écoute.</a:t>
            </a: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DE1262F2-4EAB-4045-8C2C-E5374BE8ADC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734C0684-E508-4C52-BE47-591B9DB3BBC4}"/>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A0F0B4E8-AB1C-4075-B2E7-D4CEB889F3A5}"/>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5948086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1718486" y="3293355"/>
            <a:ext cx="8454214" cy="1323439"/>
          </a:xfrm>
          <a:prstGeom prst="rect">
            <a:avLst/>
          </a:prstGeom>
          <a:noFill/>
        </p:spPr>
        <p:txBody>
          <a:bodyPr wrap="square" rtlCol="0">
            <a:spAutoFit/>
          </a:bodyPr>
          <a:lstStyle/>
          <a:p>
            <a:pPr marR="0" lvl="0" algn="l" defTabSz="914400" rtl="0" eaLnBrk="1" fontAlgn="auto" latinLnBrk="0" hangingPunct="1">
              <a:spcBef>
                <a:spcPct val="0"/>
              </a:spcBef>
              <a:buClrTx/>
              <a:buSzTx/>
              <a:defRPr/>
            </a:pPr>
            <a:r>
              <a:rPr kumimoji="0" lang="fr-CA" sz="40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Que se passerait-il, dans votre réalité, si vous </a:t>
            </a:r>
            <a:r>
              <a:rPr lang="fr-CA" sz="4000" dirty="0">
                <a:solidFill>
                  <a:prstClr val="black"/>
                </a:solidFill>
                <a:latin typeface="Arial" panose="020B0604020202020204" pitchFamily="34" charset="0"/>
                <a:cs typeface="Arial" panose="020B0604020202020204" pitchFamily="34" charset="0"/>
              </a:rPr>
              <a:t>deveniez ALLIÉ</a:t>
            </a:r>
            <a:r>
              <a:rPr kumimoji="0" lang="fr-CA" sz="40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742950" y="2140879"/>
            <a:ext cx="11258550" cy="1515134"/>
          </a:xfrm>
        </p:spPr>
        <p:txBody>
          <a:bodyPr>
            <a:normAutofit/>
          </a:bodyPr>
          <a:lstStyle/>
          <a:p>
            <a:pPr marL="0" indent="0" algn="ctr">
              <a:buNone/>
            </a:pPr>
            <a:r>
              <a:rPr lang="fr-CA" sz="4000" b="1" dirty="0">
                <a:solidFill>
                  <a:schemeClr val="accent1">
                    <a:lumMod val="75000"/>
                  </a:schemeClr>
                </a:solidFill>
                <a:cs typeface="Arial" panose="020B0604020202020204" pitchFamily="34" charset="0"/>
              </a:rPr>
              <a:t>ACCOMPAGNER : COMMENCER PAR L’ALLIANCE</a:t>
            </a:r>
          </a:p>
        </p:txBody>
      </p:sp>
    </p:spTree>
    <p:extLst>
      <p:ext uri="{BB962C8B-B14F-4D97-AF65-F5344CB8AC3E}">
        <p14:creationId xmlns:p14="http://schemas.microsoft.com/office/powerpoint/2010/main" val="1521245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495300" y="2006327"/>
            <a:ext cx="11487150" cy="707886"/>
          </a:xfrm>
          <a:prstGeom prst="rect">
            <a:avLst/>
          </a:prstGeom>
          <a:noFill/>
        </p:spPr>
        <p:txBody>
          <a:bodyPr wrap="square" rtlCol="0">
            <a:spAutoFit/>
          </a:bodyPr>
          <a:lstStyle/>
          <a:p>
            <a:pPr algn="ctr"/>
            <a:r>
              <a:rPr lang="fr-CA" sz="4000" b="1" dirty="0">
                <a:solidFill>
                  <a:schemeClr val="accent1">
                    <a:lumMod val="75000"/>
                  </a:schemeClr>
                </a:solidFill>
                <a:ea typeface="Calibri" panose="020F0502020204030204" pitchFamily="34" charset="0"/>
                <a:cs typeface="Arial" panose="020B0604020202020204" pitchFamily="34" charset="0"/>
              </a:rPr>
              <a:t>Intégrer l’alliance à votre pratique de </a:t>
            </a:r>
            <a:r>
              <a:rPr lang="fr-CA" sz="4000" b="1" dirty="0">
                <a:solidFill>
                  <a:schemeClr val="accent1">
                    <a:lumMod val="75000"/>
                  </a:schemeClr>
                </a:solidFill>
                <a:cs typeface="Arial" panose="020B0604020202020204" pitchFamily="34" charset="0"/>
              </a:rPr>
              <a:t>leadership</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1085850" y="2872042"/>
            <a:ext cx="10657507" cy="3653926"/>
          </a:xfrm>
        </p:spPr>
        <p:txBody>
          <a:bodyPr>
            <a:noAutofit/>
          </a:bodyPr>
          <a:lstStyle/>
          <a:p>
            <a:pPr marL="0" indent="0">
              <a:lnSpc>
                <a:spcPct val="107000"/>
              </a:lnSpc>
              <a:spcAft>
                <a:spcPts val="800"/>
              </a:spcAft>
              <a:buNone/>
            </a:pPr>
            <a:r>
              <a:rPr lang="fr-CA" sz="3600" dirty="0">
                <a:effectLst/>
                <a:latin typeface="Calibri" panose="020F0502020204030204" pitchFamily="34" charset="0"/>
                <a:ea typeface="Calibri" panose="020F0502020204030204" pitchFamily="34" charset="0"/>
                <a:cs typeface="Arial" panose="020B0604020202020204" pitchFamily="34" charset="0"/>
              </a:rPr>
              <a:t>Élaborez un plan pour :</a:t>
            </a:r>
          </a:p>
          <a:p>
            <a:pPr lvl="2">
              <a:lnSpc>
                <a:spcPct val="107000"/>
              </a:lnSpc>
              <a:spcAft>
                <a:spcPts val="800"/>
              </a:spcAft>
            </a:pPr>
            <a:r>
              <a:rPr lang="fr-CA" sz="3200" dirty="0">
                <a:effectLst/>
                <a:latin typeface="Calibri" panose="020F0502020204030204" pitchFamily="34" charset="0"/>
                <a:ea typeface="Calibri" panose="020F0502020204030204" pitchFamily="34" charset="0"/>
                <a:cs typeface="Arial" panose="020B0604020202020204" pitchFamily="34" charset="0"/>
              </a:rPr>
              <a:t>les interventions </a:t>
            </a:r>
            <a:r>
              <a:rPr lang="fr-CA" sz="3200" dirty="0">
                <a:latin typeface="Calibri" panose="020F0502020204030204" pitchFamily="34" charset="0"/>
                <a:cs typeface="Arial" panose="020B0604020202020204" pitchFamily="34" charset="0"/>
              </a:rPr>
              <a:t>individuelles;</a:t>
            </a:r>
          </a:p>
          <a:p>
            <a:pPr lvl="2">
              <a:lnSpc>
                <a:spcPct val="107000"/>
              </a:lnSpc>
              <a:spcAft>
                <a:spcPts val="800"/>
              </a:spcAft>
            </a:pPr>
            <a:r>
              <a:rPr lang="fr-CA" sz="3200" dirty="0">
                <a:latin typeface="Calibri" panose="020F0502020204030204" pitchFamily="34" charset="0"/>
                <a:cs typeface="Arial" panose="020B0604020202020204" pitchFamily="34" charset="0"/>
              </a:rPr>
              <a:t>les interventions interpersonnelles;</a:t>
            </a:r>
          </a:p>
          <a:p>
            <a:pPr lvl="2">
              <a:lnSpc>
                <a:spcPct val="107000"/>
              </a:lnSpc>
              <a:spcAft>
                <a:spcPts val="800"/>
              </a:spcAft>
            </a:pPr>
            <a:r>
              <a:rPr lang="fr-CA" sz="3200" dirty="0">
                <a:latin typeface="Calibri" panose="020F0502020204030204" pitchFamily="34" charset="0"/>
                <a:cs typeface="Arial" panose="020B0604020202020204" pitchFamily="34" charset="0"/>
              </a:rPr>
              <a:t>les interventions structurelles.</a:t>
            </a:r>
          </a:p>
        </p:txBody>
      </p:sp>
    </p:spTree>
    <p:extLst>
      <p:ext uri="{BB962C8B-B14F-4D97-AF65-F5344CB8AC3E}">
        <p14:creationId xmlns:p14="http://schemas.microsoft.com/office/powerpoint/2010/main" val="75372895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29360</TotalTime>
  <Words>2420</Words>
  <Application>Microsoft Macintosh PowerPoint</Application>
  <PresentationFormat>Widescreen</PresentationFormat>
  <Paragraphs>171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Gill Sans MT</vt:lpstr>
      <vt:lpstr>Open Sans</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Allié – Complice – Partenaire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181</cp:revision>
  <cp:lastPrinted>2021-02-17T15:12:23Z</cp:lastPrinted>
  <dcterms:created xsi:type="dcterms:W3CDTF">2019-11-01T17:17:10Z</dcterms:created>
  <dcterms:modified xsi:type="dcterms:W3CDTF">2022-11-07T17:17:08Z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71f32e11-e662-4e69-b5ba-f783728d1b35</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2022-03-18T18:23:36Z</vt:lpwstr>
  </property>
  <property fmtid="{D5CDD505-2E9C-101B-9397-08002B2CF9AE}" pid="8" name="MSIP_Label_034a106e-6316-442c-ad35-738afd673d2b_SiteId">
    <vt:lpwstr>cddc1229-ac2a-4b97-b78a-0e5cacb5865c</vt:lpwstr>
  </property>
</Properties>
</file>