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5.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6.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7.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8.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1"/>
  </p:notesMasterIdLst>
  <p:sldIdLst>
    <p:sldId id="328" r:id="rId2"/>
    <p:sldId id="411" r:id="rId3"/>
    <p:sldId id="412" r:id="rId4"/>
    <p:sldId id="416" r:id="rId5"/>
    <p:sldId id="419" r:id="rId6"/>
    <p:sldId id="420" r:id="rId7"/>
    <p:sldId id="380" r:id="rId8"/>
    <p:sldId id="413" r:id="rId9"/>
    <p:sldId id="320" r:id="rId10"/>
  </p:sldIdLst>
  <p:sldSz cx="12192000" cy="6858000"/>
  <p:notesSz cx="7010400" cy="92964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alie Roy" initials="RR" lastIdx="1" clrIdx="0">
    <p:extLst>
      <p:ext uri="{19B8F6BF-5375-455C-9EA6-DF929625EA0E}">
        <p15:presenceInfo xmlns:p15="http://schemas.microsoft.com/office/powerpoint/2012/main" userId="Rosalie Roy" providerId="None"/>
      </p:ext>
    </p:extLst>
  </p:cmAuthor>
  <p:cmAuthor id="2" name="Mélanie Fortin" initials="MF" lastIdx="1" clrIdx="1">
    <p:extLst>
      <p:ext uri="{19B8F6BF-5375-455C-9EA6-DF929625EA0E}">
        <p15:presenceInfo xmlns:p15="http://schemas.microsoft.com/office/powerpoint/2012/main" userId="Mélanie Fort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08"/>
    <p:restoredTop sz="74434" autoAdjust="0"/>
  </p:normalViewPr>
  <p:slideViewPr>
    <p:cSldViewPr snapToGrid="0" snapToObjects="1">
      <p:cViewPr varScale="1">
        <p:scale>
          <a:sx n="96" d="100"/>
          <a:sy n="96" d="100"/>
        </p:scale>
        <p:origin x="2032" y="160"/>
      </p:cViewPr>
      <p:guideLst/>
    </p:cSldViewPr>
  </p:slideViewPr>
  <p:notesTextViewPr>
    <p:cViewPr>
      <p:scale>
        <a:sx n="1" d="1"/>
        <a:sy n="1" d="1"/>
      </p:scale>
      <p:origin x="0" y="0"/>
    </p:cViewPr>
  </p:notesTextViewPr>
  <p:notesViewPr>
    <p:cSldViewPr>
      <p:cViewPr>
        <p:scale>
          <a:sx n="130" d="100"/>
          <a:sy n="130" d="100"/>
        </p:scale>
        <p:origin x="285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11/7/22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EJW3wjy9gSI"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education-leadership-ontario.ca/download_file/view/3156/875"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tiffanyjana.medium.com/?source=post_page-----d3fc7fe29c-----------------------------------" TargetMode="Externa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s://projects.iq.harvard.edu/files/antiracismresources/files/whiteallytoolkitworkbook-advancededition.pdf" TargetMode="External"/><Relationship Id="rId3" Type="http://schemas.openxmlformats.org/officeDocument/2006/relationships/hyperlink" Target="https://www.segalcentre.org/common/sitemedia/201819_Shows/FR_AllyToolkit.pdf" TargetMode="External"/><Relationship Id="rId7" Type="http://schemas.openxmlformats.org/officeDocument/2006/relationships/hyperlink" Target="https://www.powershift.org/sites/default/files/resources/files/checklist-for-white-allies.pdf"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nextpivotpoint.com/wp-content/uploads/2020/09/Lead-Like-an-Ally-Checklist.pdf" TargetMode="External"/><Relationship Id="rId5" Type="http://schemas.openxmlformats.org/officeDocument/2006/relationships/hyperlink" Target="https://piow.org/wp-content/uploads/2021/06/piow-allyship-checklist-and-resources.pdf" TargetMode="External"/><Relationship Id="rId4" Type="http://schemas.openxmlformats.org/officeDocument/2006/relationships/hyperlink" Target="https://guidetoallyship.com/#the-work-of-allyship"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youtube.com/watch?v=f3f_pHYo2rM"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918724"/>
          </a:xfrm>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fr-CA" sz="1200" b="1" i="0" u="none" strike="noStrike" kern="1200" cap="none" spc="0" normalizeH="0" baseline="0" dirty="0">
                <a:ln>
                  <a:noFill/>
                </a:ln>
                <a:effectLst/>
                <a:uLnTx/>
                <a:uFillTx/>
                <a:latin typeface="Calibri" panose="020F0502020204030204"/>
                <a:ea typeface="+mn-ea"/>
                <a:cs typeface="+mn-cs"/>
              </a:rPr>
              <a:t>À propos de cet opportunité d’apprentissage</a:t>
            </a:r>
          </a:p>
          <a:p>
            <a:pPr marL="0" marR="0" lvl="0" indent="0" algn="l" defTabSz="914400" rtl="0" eaLnBrk="1" fontAlgn="auto" latinLnBrk="0" hangingPunct="1">
              <a:lnSpc>
                <a:spcPct val="100000"/>
              </a:lnSpc>
              <a:spcBef>
                <a:spcPct val="0"/>
              </a:spcBef>
              <a:spcAft>
                <a:spcPct val="0"/>
              </a:spcAft>
              <a:buClrTx/>
              <a:buSzTx/>
              <a:buFontTx/>
              <a:buNone/>
              <a:defRPr/>
            </a:pPr>
            <a:r>
              <a:rPr kumimoji="0" lang="fr-CA" altLang="en-US" b="0" i="0" u="none" strike="noStrike" kern="1200" cap="none" spc="0" normalizeH="0" baseline="0" dirty="0">
                <a:ln>
                  <a:noFill/>
                </a:ln>
                <a:effectLst/>
                <a:uLnTx/>
                <a:uFillTx/>
                <a:latin typeface="Calibri" panose="020F0502020204030204" pitchFamily="34" charset="0"/>
                <a:ea typeface="ＭＳ Ｐゴシック" panose="020B0600070205080204" pitchFamily="34" charset="-128"/>
                <a:cs typeface="Calibri" panose="020F0502020204030204" pitchFamily="34" charset="0"/>
              </a:rPr>
              <a:t>Cette opportunité d’apprentissage vise à renforcer la compétence des leaders à discuter d’équité, de diversité et d’inclusion (EDI). Il s’agit d’une présentation générale que vous viendrez enrichir. Servez-vous de votre identité personnelle, de votre expérience et de vos différents antécédents pour que l’apprentissage renforce votre leadership au service de l’équité.</a:t>
            </a:r>
          </a:p>
          <a:p>
            <a:pPr marL="0" marR="0" lvl="0" indent="0" algn="l" defTabSz="914400" rtl="0" eaLnBrk="1" fontAlgn="auto" latinLnBrk="0" hangingPunct="1">
              <a:lnSpc>
                <a:spcPct val="100000"/>
              </a:lnSpc>
              <a:spcBef>
                <a:spcPct val="0"/>
              </a:spcBef>
              <a:spcAft>
                <a:spcPct val="0"/>
              </a:spcAft>
              <a:buClrTx/>
              <a:buSzTx/>
              <a:buFontTx/>
              <a:buNone/>
              <a:defRPr/>
            </a:pPr>
            <a:endParaRPr kumimoji="0" lang="fr-CA" sz="1200" b="0" i="0" u="none" strike="noStrike" kern="1200" cap="none" spc="0" normalizeH="0" baseline="0" dirty="0">
              <a:ln>
                <a:noFill/>
              </a:ln>
              <a:effectLst/>
              <a:uLnTx/>
              <a:uFillTx/>
              <a:latin typeface="Calibri" panose="020F0502020204030204"/>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kumimoji="0" lang="fr-CA" sz="1200" b="0" i="0" u="none" strike="noStrike" kern="1200" cap="none" spc="0" normalizeH="0" baseline="0" dirty="0">
                <a:ln>
                  <a:noFill/>
                </a:ln>
                <a:effectLst/>
                <a:uLnTx/>
                <a:uFillTx/>
                <a:latin typeface="Calibri" panose="020F0502020204030204"/>
                <a:ea typeface="+mn-ea"/>
                <a:cs typeface="+mn-cs"/>
              </a:rPr>
              <a:t>Vous pouvez lire la présentation et faire les activités en solo, mais votre apprentissage sera optimisé par une séance de groupe ou avec une mentore ou un mentor ou encore une accompagnatrice ou un accompagnateur. Le tout peut également être adapté à divers contextes d’apprentissage professionnel pour différents publics, notamment les leaders potentiels, le personnel scolaire et les parents.</a:t>
            </a:r>
          </a:p>
          <a:p>
            <a:pPr marL="0" marR="0" lvl="0" indent="0" algn="l" defTabSz="914400" rtl="0" eaLnBrk="1" fontAlgn="auto" latinLnBrk="0" hangingPunct="1">
              <a:lnSpc>
                <a:spcPct val="100000"/>
              </a:lnSpc>
              <a:spcBef>
                <a:spcPct val="0"/>
              </a:spcBef>
              <a:spcAft>
                <a:spcPct val="0"/>
              </a:spcAft>
              <a:buClrTx/>
              <a:buSzTx/>
              <a:buFontTx/>
              <a:buNone/>
              <a:defRPr/>
            </a:pPr>
            <a:endParaRPr kumimoji="0" lang="fr-CA" sz="1200" b="0" i="0" u="none" strike="noStrike" kern="1200" cap="none" spc="0" normalizeH="0" baseline="0" dirty="0">
              <a:ln>
                <a:noFill/>
              </a:ln>
              <a:effectLst/>
              <a:uLnTx/>
              <a:uFillTx/>
              <a:latin typeface="Calibri" panose="020F0502020204030204" pitchFamily="34" charset="0"/>
              <a:ea typeface="+mn-ea"/>
              <a:cs typeface="Times New Roman" panose="02020603050405020304" pitchFamily="18" charset="0"/>
            </a:endParaRPr>
          </a:p>
          <a:p>
            <a:pPr defTabSz="931774">
              <a:defRPr/>
            </a:pPr>
            <a:r>
              <a:rPr lang="fr-CA" dirty="0">
                <a:latin typeface="Arial" panose="020B0604020202020204" pitchFamily="34" charset="0"/>
                <a:ea typeface="ＭＳ Ｐゴシック" panose="020B0600070205080204" pitchFamily="34" charset="-128"/>
              </a:rPr>
              <a:t>Le matériel utilisé dans cette présentation vous mettra sur la bonne voie. Poussez votre apprentissage en faisant l’exercice de réflexion fourni avec la présentation et en consultant le matériel inclus avec le module (ex. : articles, brefs </a:t>
            </a:r>
            <a:r>
              <a:rPr lang="fr-CA" dirty="0" err="1">
                <a:latin typeface="Arial" panose="020B0604020202020204" pitchFamily="34" charset="0"/>
                <a:ea typeface="ＭＳ Ｐゴシック" panose="020B0600070205080204" pitchFamily="34" charset="-128"/>
              </a:rPr>
              <a:t>balados</a:t>
            </a:r>
            <a:r>
              <a:rPr lang="fr-CA" dirty="0">
                <a:latin typeface="Arial" panose="020B0604020202020204" pitchFamily="34" charset="0"/>
                <a:ea typeface="ＭＳ Ｐゴシック" panose="020B0600070205080204" pitchFamily="34" charset="-128"/>
              </a:rPr>
              <a:t>, mises en situation et ressources).</a:t>
            </a:r>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Prononcer la déclaration de reconnaissance du territoire pour les terres sur lesquelles a lieu l’apprentissage. Changer l’image pour une convenant mieux à votre contexte et au peuple autochtone du territoire sur lequel vous vous trouvez.</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r>
              <a:rPr kumimoji="0" lang="fr-CA" altLang="en-US" sz="12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Cet extrait du document </a:t>
            </a:r>
            <a:r>
              <a:rPr kumimoji="0" lang="fr-CA" altLang="en-US" sz="1200" b="0" i="1"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Resource Guide, Introduction to Land </a:t>
            </a:r>
            <a:r>
              <a:rPr kumimoji="0" lang="fr-CA" altLang="en-US" sz="1200" b="0" i="1" u="none" strike="noStrike" kern="1200" cap="none" spc="0" normalizeH="0" baseline="0" noProof="0" dirty="0" err="1">
                <a:ln>
                  <a:noFill/>
                </a:ln>
                <a:effectLst/>
                <a:uLnTx/>
                <a:uFillTx/>
                <a:latin typeface="Arial" panose="020B0604020202020204" pitchFamily="34" charset="0"/>
                <a:ea typeface="ＭＳ Ｐゴシック" panose="020B0600070205080204" pitchFamily="34" charset="-128"/>
                <a:cs typeface="+mn-cs"/>
              </a:rPr>
              <a:t>Acknowledgements</a:t>
            </a:r>
            <a:r>
              <a:rPr kumimoji="0" lang="fr-CA" altLang="en-US" sz="1200" b="0" i="1"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 </a:t>
            </a:r>
            <a:r>
              <a:rPr kumimoji="0" lang="fr-CA" altLang="en-US" sz="12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(en anglais seulement) EXPLIQUE l’importance de reconnaître le territoire (https://www.hwcdsb.ca/data/ie/Land%20Acknowledgement.pdf).</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r>
              <a:rPr kumimoji="0" lang="fr-CA" sz="1200" b="1" i="0" u="none" strike="noStrike" kern="1200" cap="none" spc="0" normalizeH="0" baseline="0" noProof="0" dirty="0">
                <a:ln>
                  <a:noFill/>
                </a:ln>
                <a:effectLst/>
                <a:uLnTx/>
                <a:uFillTx/>
                <a:latin typeface="Calibri" panose="020F0502020204030204"/>
                <a:ea typeface="+mn-ea"/>
                <a:cs typeface="+mn-cs"/>
              </a:rPr>
              <a:t>Qu’est-ce que la reconnaissance du territoire? </a:t>
            </a:r>
            <a:r>
              <a:rPr kumimoji="0" lang="fr-CA" sz="1200" b="0" i="0" u="none" strike="noStrike" kern="1200" cap="none" spc="0" normalizeH="0" baseline="0" noProof="0" dirty="0">
                <a:ln>
                  <a:noFill/>
                </a:ln>
                <a:effectLst/>
                <a:uLnTx/>
                <a:uFillTx/>
                <a:latin typeface="Calibri" panose="020F0502020204030204"/>
                <a:ea typeface="+mn-ea"/>
                <a:cs typeface="+mn-cs"/>
              </a:rPr>
              <a:t>Il s’agit d’un petit geste faisant partie du processus de décolonisation dans le cadre duquel on rend hommage aux peuples autochtones vivant sur les terres où l’on se trouve au début d’un événement ou d’une réunion. Ce geste permet de nous rappeler, ne serait-ce qu’un bref instant, l’oppression systématique subie par les peuples autochtones afin de favoriser les efforts de réconciliation. Nous encourageons tous les groupes qui prennent la réconciliation au sérieux à adopter la reconnaissance du territoire, tout en reconnaissant qu’il ne s’agit que d’un des gestes de la lutte contre l’oppression et non ce qui y mettra fin.</a:t>
            </a:r>
            <a:endParaRPr kumimoji="0" lang="fr-CA" sz="12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sz="1200" b="0" i="0" u="none" strike="noStrike" kern="1200" cap="none" spc="0" normalizeH="0" baseline="0" noProof="0" dirty="0">
              <a:ln>
                <a:noFill/>
              </a:ln>
              <a:effectLst/>
              <a:uLnTx/>
              <a:uFillTx/>
              <a:latin typeface="Calibri" panose="020F0502020204030204"/>
              <a:ea typeface="+mn-ea"/>
              <a:cs typeface="+mn-cs"/>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638804"/>
          </a:xfrm>
        </p:spPr>
        <p:txBody>
          <a:bodyPr>
            <a:normAutofit fontScale="70000" lnSpcReduction="20000"/>
          </a:bodyPr>
          <a:lstStyle/>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dirty="0">
                <a:latin typeface="Calibri" panose="020F0502020204030204"/>
              </a:rPr>
              <a:t>L’apprentissage en groupe permet de renforcer la capacité à participer efficacement aux conversations nécessaires, mais difficiles.</a:t>
            </a:r>
            <a:endParaRPr kumimoji="0" lang="fr-CA" sz="1200" b="0" i="0" u="none" strike="noStrike" kern="1200" cap="none" spc="0" normalizeH="0" baseline="0" noProof="0" dirty="0">
              <a:ln>
                <a:noFill/>
              </a:ln>
              <a:effectLst/>
              <a:uLnTx/>
              <a:uFillTx/>
              <a:latin typeface="Calibri" panose="020F0502020204030204"/>
              <a:ea typeface="+mn-ea"/>
              <a:cs typeface="+mn-cs"/>
            </a:endParaRP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Les conventions communautaires sont utiles pour créer un environnement d’apprentissage sécuritaire aux conversations nécessaires sur l’équité.</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dirty="0">
                <a:latin typeface="Calibri" panose="020F0502020204030204"/>
              </a:rPr>
              <a:t>Vous pourriez proposer celles de la diapositive aux participantes et participants</a:t>
            </a:r>
            <a:r>
              <a:rPr kumimoji="0" lang="fr-CA" sz="1200" b="0" i="0" u="none" strike="noStrike" kern="1200" cap="none" spc="0" normalizeH="0" baseline="0" noProof="0" dirty="0">
                <a:ln>
                  <a:noFill/>
                </a:ln>
                <a:effectLst/>
                <a:uLnTx/>
                <a:uFillTx/>
                <a:latin typeface="Calibri" panose="020F0502020204030204"/>
                <a:ea typeface="+mn-ea"/>
                <a:cs typeface="+mn-cs"/>
              </a:rPr>
              <a:t>.</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Dans son livre </a:t>
            </a:r>
            <a:r>
              <a:rPr kumimoji="0" lang="fr-CA" sz="1200" b="0" i="1" u="none" strike="noStrike" kern="1200" cap="none" spc="0" normalizeH="0" baseline="0" noProof="0" dirty="0" err="1">
                <a:ln>
                  <a:noFill/>
                </a:ln>
                <a:effectLst/>
                <a:uLnTx/>
                <a:uFillTx/>
                <a:latin typeface="Calibri" panose="020F0502020204030204"/>
                <a:ea typeface="+mn-ea"/>
                <a:cs typeface="+mn-cs"/>
              </a:rPr>
              <a:t>Courageous</a:t>
            </a:r>
            <a:r>
              <a:rPr kumimoji="0" lang="fr-CA" sz="1200" b="0" i="1" u="none" strike="noStrike" kern="1200" cap="none" spc="0" normalizeH="0" baseline="0" noProof="0" dirty="0">
                <a:ln>
                  <a:noFill/>
                </a:ln>
                <a:effectLst/>
                <a:uLnTx/>
                <a:uFillTx/>
                <a:latin typeface="Calibri" panose="020F0502020204030204"/>
                <a:ea typeface="+mn-ea"/>
                <a:cs typeface="+mn-cs"/>
              </a:rPr>
              <a:t> Conversations about Race – A Field Guide for </a:t>
            </a:r>
            <a:r>
              <a:rPr kumimoji="0" lang="fr-CA" sz="1200" b="0" i="1" u="none" strike="noStrike" kern="1200" cap="none" spc="0" normalizeH="0" baseline="0" noProof="0" dirty="0" err="1">
                <a:ln>
                  <a:noFill/>
                </a:ln>
                <a:effectLst/>
                <a:uLnTx/>
                <a:uFillTx/>
                <a:latin typeface="Calibri" panose="020F0502020204030204"/>
                <a:ea typeface="+mn-ea"/>
                <a:cs typeface="+mn-cs"/>
              </a:rPr>
              <a:t>Achieving</a:t>
            </a:r>
            <a:r>
              <a:rPr kumimoji="0" lang="fr-CA" sz="1200" b="0" i="1" u="none" strike="noStrike" kern="1200" cap="none" spc="0" normalizeH="0" baseline="0" noProof="0" dirty="0">
                <a:ln>
                  <a:noFill/>
                </a:ln>
                <a:effectLst/>
                <a:uLnTx/>
                <a:uFillTx/>
                <a:latin typeface="Calibri" panose="020F0502020204030204"/>
                <a:ea typeface="+mn-ea"/>
                <a:cs typeface="+mn-cs"/>
              </a:rPr>
              <a:t> </a:t>
            </a:r>
            <a:r>
              <a:rPr kumimoji="0" lang="fr-CA" sz="1200" b="0" i="1" u="none" strike="noStrike" kern="1200" cap="none" spc="0" normalizeH="0" baseline="0" noProof="0" dirty="0" err="1">
                <a:ln>
                  <a:noFill/>
                </a:ln>
                <a:effectLst/>
                <a:uLnTx/>
                <a:uFillTx/>
                <a:latin typeface="Calibri" panose="020F0502020204030204"/>
                <a:ea typeface="+mn-ea"/>
                <a:cs typeface="+mn-cs"/>
              </a:rPr>
              <a:t>Equity</a:t>
            </a:r>
            <a:r>
              <a:rPr kumimoji="0" lang="fr-CA" sz="1200" b="0" i="1" u="none" strike="noStrike" kern="1200" cap="none" spc="0" normalizeH="0" baseline="0" noProof="0" dirty="0">
                <a:ln>
                  <a:noFill/>
                </a:ln>
                <a:effectLst/>
                <a:uLnTx/>
                <a:uFillTx/>
                <a:latin typeface="Calibri" panose="020F0502020204030204"/>
                <a:ea typeface="+mn-ea"/>
                <a:cs typeface="+mn-cs"/>
              </a:rPr>
              <a:t> in </a:t>
            </a:r>
            <a:r>
              <a:rPr kumimoji="0" lang="fr-CA" sz="1200" b="0" i="1" u="none" strike="noStrike" kern="1200" cap="none" spc="0" normalizeH="0" baseline="0" noProof="0" dirty="0" err="1">
                <a:ln>
                  <a:noFill/>
                </a:ln>
                <a:effectLst/>
                <a:uLnTx/>
                <a:uFillTx/>
                <a:latin typeface="Calibri" panose="020F0502020204030204"/>
                <a:ea typeface="+mn-ea"/>
                <a:cs typeface="+mn-cs"/>
              </a:rPr>
              <a:t>Schools</a:t>
            </a:r>
            <a:r>
              <a:rPr kumimoji="0" lang="fr-CA" sz="1200" b="0" i="0" u="none" strike="noStrike" kern="1200" cap="none" spc="0" normalizeH="0" baseline="0" noProof="0" dirty="0">
                <a:ln>
                  <a:noFill/>
                </a:ln>
                <a:effectLst/>
                <a:uLnTx/>
                <a:uFillTx/>
                <a:latin typeface="Calibri" panose="020F0502020204030204"/>
                <a:ea typeface="+mn-ea"/>
                <a:cs typeface="+mn-cs"/>
              </a:rPr>
              <a:t>, 2</a:t>
            </a:r>
            <a:r>
              <a:rPr kumimoji="0" lang="fr-CA" sz="1200" b="0" i="0" u="none" strike="noStrike" kern="1200" cap="none" spc="0" normalizeH="0" baseline="30000" noProof="0" dirty="0">
                <a:ln>
                  <a:noFill/>
                </a:ln>
                <a:effectLst/>
                <a:uLnTx/>
                <a:uFillTx/>
                <a:latin typeface="Calibri" panose="020F0502020204030204"/>
                <a:ea typeface="+mn-ea"/>
                <a:cs typeface="+mn-cs"/>
              </a:rPr>
              <a:t>e</a:t>
            </a:r>
            <a:r>
              <a:rPr kumimoji="0" lang="fr-CA" sz="1200" b="0" i="0" u="none" strike="noStrike" kern="1200" cap="none" spc="0" normalizeH="0" baseline="0" noProof="0" dirty="0">
                <a:ln>
                  <a:noFill/>
                </a:ln>
                <a:effectLst/>
                <a:uLnTx/>
                <a:uFillTx/>
                <a:latin typeface="Calibri" panose="020F0502020204030204"/>
                <a:ea typeface="+mn-ea"/>
                <a:cs typeface="+mn-cs"/>
              </a:rPr>
              <a:t> édition, 2015, Glenn Singleton recommande quatre conventions pour des conversations courageuses :</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Rester motivé</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Ressentir l’inconfort</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Parler de sa réalité</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Prévoir et accepter les révélations</a:t>
            </a:r>
          </a:p>
          <a:p>
            <a:pPr marL="0" marR="0" lvl="0" indent="0" algn="l" defTabSz="914400" rtl="0" eaLnBrk="1" fontAlgn="auto" latinLnBrk="0" hangingPunct="1">
              <a:lnSpc>
                <a:spcPct val="107000"/>
              </a:lnSpc>
              <a:spcBef>
                <a:spcPct val="0"/>
              </a:spcBef>
              <a:spcAft>
                <a:spcPts val="800"/>
              </a:spcAft>
              <a:buClrTx/>
              <a:buSzTx/>
              <a:buFontTx/>
              <a:buNone/>
              <a:defRPr/>
            </a:pPr>
            <a:r>
              <a:rPr kumimoji="0" lang="fr-CA" sz="1200" b="0" i="0" u="none" strike="noStrike" kern="1200" cap="none" spc="0" normalizeH="0" baseline="0" noProof="0" dirty="0">
                <a:ln>
                  <a:noFill/>
                </a:ln>
                <a:effectLst/>
                <a:uLnTx/>
                <a:uFillTx/>
                <a:latin typeface="Calibri" panose="020F0502020204030204"/>
                <a:ea typeface="+mn-ea"/>
                <a:cs typeface="+mn-cs"/>
              </a:rPr>
              <a:t>Voici d’autres éléments pouvant être inclus dans une convention communautaire :</a:t>
            </a:r>
          </a:p>
          <a:p>
            <a:pPr marL="171450" marR="0" lvl="0" indent="-171450" algn="l" defTabSz="914400" rtl="0" eaLnBrk="1" fontAlgn="base"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Désapprendre et se défaire de ses croyances</a:t>
            </a:r>
          </a:p>
          <a:p>
            <a:pPr marL="171450" marR="0" lvl="0" indent="-171450" algn="l" defTabSz="914400" rtl="0" eaLnBrk="1" fontAlgn="base"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Ressentir l’inconfort et redéfinir sa position</a:t>
            </a:r>
          </a:p>
          <a:p>
            <a:pPr marL="171450" marR="0" lvl="0" indent="-171450" algn="l" defTabSz="914400" rtl="0" eaLnBrk="1" fontAlgn="base"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Remettre en question ses suppositions et préjugés</a:t>
            </a:r>
          </a:p>
          <a:p>
            <a:pPr marL="171450" marR="0" lvl="0" indent="-171450" algn="l" defTabSz="914400" rtl="0" eaLnBrk="1" fontAlgn="base"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Accepter les nouveaux apprentissages et penser à la suite des choses</a:t>
            </a:r>
            <a:endParaRPr kumimoji="0" lang="fr-CA" sz="1800" b="0" i="0" u="none" strike="noStrike" kern="1200" cap="none" spc="0" normalizeH="0" baseline="0" noProof="0" dirty="0">
              <a:ln>
                <a:noFill/>
              </a:ln>
              <a:effectLst/>
              <a:uLnTx/>
              <a:uFillTx/>
              <a:latin typeface="Calibri" panose="020F0502020204030204" pitchFamily="34" charset="0"/>
              <a:ea typeface="+mn-ea"/>
              <a:cs typeface="+mn-cs"/>
            </a:endParaRP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endParaRPr kumimoji="0" lang="fr-CA" sz="1200" b="0" i="0" u="none" strike="noStrike" kern="1200" cap="none" spc="0" normalizeH="0" baseline="0" noProof="0" dirty="0">
              <a:ln>
                <a:noFill/>
              </a:ln>
              <a:effectLst/>
              <a:uLnTx/>
              <a:uFillTx/>
              <a:latin typeface="Calibri" panose="020F0502020204030204"/>
              <a:ea typeface="+mn-ea"/>
              <a:cs typeface="+mn-cs"/>
            </a:endParaRPr>
          </a:p>
          <a:p>
            <a:pPr marL="0" marR="0" lvl="0" indent="0" algn="l" defTabSz="914400" rtl="0" eaLnBrk="1" fontAlgn="auto" latinLnBrk="0" hangingPunct="1">
              <a:lnSpc>
                <a:spcPct val="107000"/>
              </a:lnSpc>
              <a:spcBef>
                <a:spcPct val="0"/>
              </a:spcBef>
              <a:spcAft>
                <a:spcPts val="800"/>
              </a:spcAft>
              <a:buClrTx/>
              <a:buSzTx/>
              <a:buFontTx/>
              <a:buNone/>
              <a:defRPr/>
            </a:pPr>
            <a:r>
              <a:rPr kumimoji="0" lang="fr-CA" sz="1200" b="0" i="0" u="none" strike="noStrike" kern="1200" cap="none" spc="0" normalizeH="0" baseline="0" noProof="0" dirty="0">
                <a:ln>
                  <a:noFill/>
                </a:ln>
                <a:effectLst/>
                <a:uLnTx/>
                <a:uFillTx/>
                <a:latin typeface="Calibri" panose="020F0502020204030204"/>
                <a:ea typeface="+mn-ea"/>
                <a:cs typeface="+mn-cs"/>
              </a:rPr>
              <a:t>Autre option : établir vos propres conventions en définissant une intention qui reflète comment vous les honorerez.</a:t>
            </a:r>
          </a:p>
          <a:p>
            <a:pPr marL="0" marR="0" lvl="0" indent="0" algn="l" defTabSz="914400" rtl="0" eaLnBrk="1" fontAlgn="auto" latinLnBrk="0" hangingPunct="1">
              <a:lnSpc>
                <a:spcPct val="107000"/>
              </a:lnSpc>
              <a:spcBef>
                <a:spcPct val="0"/>
              </a:spcBef>
              <a:spcAft>
                <a:spcPts val="800"/>
              </a:spcAft>
              <a:buClrTx/>
              <a:buSzTx/>
              <a:buFontTx/>
              <a:buNone/>
              <a:defRPr/>
            </a:pPr>
            <a:endParaRPr kumimoji="0" lang="fr-CA" sz="1200" b="0" i="0" u="none" strike="noStrike" kern="1200" cap="none" spc="0" normalizeH="0" baseline="0" noProof="0" dirty="0">
              <a:ln>
                <a:noFill/>
              </a:ln>
              <a:solidFill>
                <a:schemeClr val="accent2"/>
              </a:solidFill>
              <a:effectLst/>
              <a:uLnTx/>
              <a:uFillTx/>
              <a:latin typeface="Calibri" panose="020F0502020204030204"/>
              <a:ea typeface="+mn-ea"/>
              <a:cs typeface="+mn-cs"/>
            </a:endParaRPr>
          </a:p>
          <a:p>
            <a:pPr marL="0" marR="0" lvl="0" indent="0" algn="l" defTabSz="914400" rtl="0" eaLnBrk="1" fontAlgn="auto" latinLnBrk="0" hangingPunct="1">
              <a:lnSpc>
                <a:spcPct val="107000"/>
              </a:lnSpc>
              <a:spcBef>
                <a:spcPct val="0"/>
              </a:spcBef>
              <a:spcAft>
                <a:spcPts val="800"/>
              </a:spcAft>
              <a:buClrTx/>
              <a:buSzTx/>
              <a:buFontTx/>
              <a:buNone/>
              <a:defRPr/>
            </a:pPr>
            <a:r>
              <a:rPr kumimoji="0" lang="fr-CA" sz="1200" b="1" i="0" u="none" strike="noStrike" kern="1200" cap="none" spc="0" normalizeH="0" baseline="0" noProof="0" dirty="0">
                <a:ln>
                  <a:noFill/>
                </a:ln>
                <a:effectLst/>
                <a:uLnTx/>
                <a:uFillTx/>
                <a:latin typeface="Calibri" panose="020F0502020204030204"/>
                <a:ea typeface="+mn-ea"/>
                <a:cs typeface="+mn-cs"/>
              </a:rPr>
              <a:t>PROCESSUS</a:t>
            </a:r>
          </a:p>
          <a:p>
            <a:pPr marL="0" marR="0" lvl="0" indent="0" algn="l" defTabSz="914400" rtl="0" eaLnBrk="1" fontAlgn="auto" latinLnBrk="0" hangingPunct="1">
              <a:lnSpc>
                <a:spcPct val="107000"/>
              </a:lnSpc>
              <a:spcBef>
                <a:spcPct val="0"/>
              </a:spcBef>
              <a:spcAft>
                <a:spcPts val="800"/>
              </a:spcAft>
              <a:buClrTx/>
              <a:buSzTx/>
              <a:buFontTx/>
              <a:buNone/>
              <a:defRPr/>
            </a:pPr>
            <a:endParaRPr kumimoji="0" lang="fr-CA" sz="1200" b="0" i="0" u="none" strike="noStrike" kern="1200" cap="none" spc="0" normalizeH="0" baseline="0" noProof="0" dirty="0">
              <a:ln>
                <a:noFill/>
              </a:ln>
              <a:effectLst/>
              <a:uLnTx/>
              <a:uFillTx/>
              <a:latin typeface="Calibri" panose="020F0502020204030204"/>
              <a:ea typeface="+mn-ea"/>
              <a:cs typeface="+mn-cs"/>
            </a:endParaRP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effectLst/>
                <a:uLnTx/>
                <a:uFillTx/>
                <a:latin typeface="Calibri" panose="020F0502020204030204"/>
                <a:ea typeface="+mn-ea"/>
                <a:cs typeface="+mn-cs"/>
              </a:rPr>
              <a:t>Faire participer le groupe à l’établissement des conventions communautaires.</a:t>
            </a:r>
          </a:p>
          <a:p>
            <a:pPr>
              <a:lnSpc>
                <a:spcPct val="107000"/>
              </a:lnSpc>
              <a:spcAft>
                <a:spcPts val="800"/>
              </a:spcAft>
            </a:pPr>
            <a:endParaRPr lang="fr-CA" dirty="0"/>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p>
          <a:p>
            <a:pPr marL="0" indent="0">
              <a:buFont typeface="Arial" panose="020B0604020202020204" pitchFamily="34" charset="0"/>
              <a:buNone/>
            </a:pPr>
            <a:endParaRPr lang="fr-CA" dirty="0"/>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b="0" i="0" dirty="0">
                <a:effectLst/>
                <a:latin typeface="Verdana" panose="020B0604030504040204" pitchFamily="34" charset="0"/>
                <a:ea typeface="Verdana" panose="020B0604030504040204" pitchFamily="34" charset="0"/>
              </a:rPr>
              <a:t>Prenez le temps de lire cette citation tirée de </a:t>
            </a:r>
            <a:r>
              <a:rPr lang="fr-CA" b="0" i="1" dirty="0" err="1">
                <a:latin typeface="Verdana" panose="020B0604030504040204" pitchFamily="34" charset="0"/>
                <a:ea typeface="Verdana" panose="020B0604030504040204" pitchFamily="34" charset="0"/>
                <a:cs typeface="Arial" panose="020B0604020202020204" pitchFamily="34" charset="0"/>
              </a:rPr>
              <a:t>Disturb</a:t>
            </a:r>
            <a:r>
              <a:rPr lang="fr-CA" b="0" i="1" dirty="0">
                <a:latin typeface="Verdana" panose="020B0604030504040204" pitchFamily="34" charset="0"/>
                <a:ea typeface="Verdana" panose="020B0604030504040204" pitchFamily="34" charset="0"/>
                <a:cs typeface="Arial" panose="020B0604020202020204" pitchFamily="34" charset="0"/>
              </a:rPr>
              <a:t> Me, </a:t>
            </a:r>
            <a:r>
              <a:rPr lang="fr-CA" b="0" i="1" dirty="0" err="1">
                <a:latin typeface="Verdana" panose="020B0604030504040204" pitchFamily="34" charset="0"/>
                <a:ea typeface="Verdana" panose="020B0604030504040204" pitchFamily="34" charset="0"/>
                <a:cs typeface="Arial" panose="020B0604020202020204" pitchFamily="34" charset="0"/>
              </a:rPr>
              <a:t>Please</a:t>
            </a:r>
            <a:r>
              <a:rPr lang="fr-CA" b="0" i="1" dirty="0">
                <a:latin typeface="Verdana" panose="020B0604030504040204" pitchFamily="34" charset="0"/>
                <a:ea typeface="Verdana" panose="020B0604030504040204" pitchFamily="34" charset="0"/>
                <a:cs typeface="Arial" panose="020B0604020202020204" pitchFamily="34" charset="0"/>
              </a:rPr>
              <a:t>! </a:t>
            </a:r>
            <a:r>
              <a:rPr lang="fr-CA" b="0" i="0" dirty="0">
                <a:latin typeface="Verdana" panose="020B0604030504040204" pitchFamily="34" charset="0"/>
                <a:ea typeface="Verdana" panose="020B0604030504040204" pitchFamily="34" charset="0"/>
                <a:cs typeface="Arial" panose="020B0604020202020204" pitchFamily="34" charset="0"/>
              </a:rPr>
              <a:t>de </a:t>
            </a:r>
            <a:r>
              <a:rPr lang="fr-CA" dirty="0">
                <a:latin typeface="Verdana" panose="020B0604030504040204" pitchFamily="34" charset="0"/>
                <a:ea typeface="Verdana" panose="020B0604030504040204" pitchFamily="34" charset="0"/>
              </a:rPr>
              <a:t>Margaret </a:t>
            </a:r>
            <a:r>
              <a:rPr lang="fr-CA" dirty="0" err="1">
                <a:latin typeface="Verdana" panose="020B0604030504040204" pitchFamily="34" charset="0"/>
                <a:ea typeface="Verdana" panose="020B0604030504040204" pitchFamily="34" charset="0"/>
              </a:rPr>
              <a:t>Wheatley</a:t>
            </a:r>
            <a:r>
              <a:rPr lang="fr-CA" dirty="0">
                <a:latin typeface="Verdana" panose="020B0604030504040204" pitchFamily="34" charset="0"/>
                <a:ea typeface="Verdana" panose="020B0604030504040204" pitchFamily="34" charset="0"/>
              </a:rPr>
              <a:t> (2000) </a:t>
            </a:r>
            <a:r>
              <a:rPr lang="fr-CA" b="0" i="0" dirty="0">
                <a:effectLst/>
                <a:latin typeface="Verdana" panose="020B0604030504040204" pitchFamily="34" charset="0"/>
                <a:ea typeface="Verdana" panose="020B0604030504040204" pitchFamily="34" charset="0"/>
              </a:rPr>
              <a:t>et d’y réfléchir.</a:t>
            </a:r>
            <a:endParaRPr lang="fr-CA"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fr-CA" dirty="0">
                <a:latin typeface="Verdana" panose="020B0604030504040204" pitchFamily="34" charset="0"/>
                <a:ea typeface="Verdana" panose="020B0604030504040204" pitchFamily="34" charset="0"/>
              </a:rPr>
              <a:t>Quelles réflexions sur </a:t>
            </a:r>
            <a:r>
              <a:rPr lang="fr-CA" i="1" dirty="0">
                <a:latin typeface="Verdana" panose="020B0604030504040204" pitchFamily="34" charset="0"/>
                <a:ea typeface="Verdana" panose="020B0604030504040204" pitchFamily="34" charset="0"/>
              </a:rPr>
              <a:t>l’équité, la diversité et l’inclusion </a:t>
            </a:r>
            <a:r>
              <a:rPr lang="fr-CA" kern="1200" dirty="0">
                <a:latin typeface="Verdana" panose="020B0604030504040204" pitchFamily="34" charset="0"/>
                <a:ea typeface="Verdana" panose="020B0604030504040204" pitchFamily="34" charset="0"/>
              </a:rPr>
              <a:t>vous viennent à l’esprit en la lisant</a:t>
            </a:r>
            <a:r>
              <a:rPr lang="fr-CA" dirty="0">
                <a:latin typeface="Verdana" panose="020B0604030504040204" pitchFamily="34" charset="0"/>
                <a:ea typeface="Verdana" panose="020B0604030504040204" pitchFamily="34" charset="0"/>
              </a:rPr>
              <a:t>?</a:t>
            </a:r>
          </a:p>
          <a:p>
            <a:pPr marL="171450" indent="-171450">
              <a:buFont typeface="Arial" panose="020B0604020202020204" pitchFamily="34" charset="0"/>
              <a:buChar char="•"/>
            </a:pPr>
            <a:r>
              <a:rPr lang="fr-CA" b="0" i="0" dirty="0">
                <a:effectLst/>
                <a:latin typeface="Verdana" panose="020B0604030504040204" pitchFamily="34" charset="0"/>
                <a:ea typeface="Verdana" panose="020B0604030504040204" pitchFamily="34" charset="0"/>
              </a:rPr>
              <a:t>Interrogez-vous sur sa pertinence alors que vous amorcez une expérience d’apprentissage qui vous poussera à réfléchir à votre rôle d’agente ou agent du changement en tant qu’a</a:t>
            </a:r>
            <a:r>
              <a:rPr lang="fr-CA" dirty="0">
                <a:latin typeface="Verdana" panose="020B0604030504040204" pitchFamily="34" charset="0"/>
                <a:ea typeface="Verdana" panose="020B0604030504040204" pitchFamily="34" charset="0"/>
              </a:rPr>
              <a:t>llié, complice ou partenaire.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638804"/>
          </a:xfrm>
        </p:spPr>
        <p:txBody>
          <a:bodyPr/>
          <a:lstStyle/>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dirty="0"/>
              <a:t>L’alliance peut se jouer sur scène ou en coulisses.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200" noProof="0" dirty="0">
                <a:effectLst/>
              </a:rPr>
              <a:t>Pour être allié, il faut comprendre l’oppression, qui </a:t>
            </a:r>
            <a:r>
              <a:rPr lang="fr-CA" dirty="0"/>
              <a:t>peut se définir </a:t>
            </a:r>
            <a:r>
              <a:rPr lang="fr-CA" sz="1200" noProof="0" dirty="0">
                <a:effectLst/>
              </a:rPr>
              <a:t>comme « l’utilisation du pouvoir pour marginaliser, faire taire ou autrement dominer des personnes ou des groupes ».</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200" noProof="0" dirty="0">
                <a:effectLst/>
              </a:rPr>
              <a:t>Les alliés s’engagent à améliorer leurs connaissances sur l’oppression et à se sensibiliser à cette réalité.</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endParaRPr lang="fr-CA" sz="1200" noProof="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7000"/>
              </a:lnSpc>
              <a:spcBef>
                <a:spcPct val="0"/>
              </a:spcBef>
              <a:spcAft>
                <a:spcPts val="800"/>
              </a:spcAft>
              <a:buClrTx/>
              <a:buSzTx/>
              <a:buFontTx/>
              <a:buNone/>
              <a:defRPr/>
            </a:pPr>
            <a:r>
              <a:rPr lang="fr-CA" b="1" noProof="0" dirty="0"/>
              <a:t>PROCESSUS</a:t>
            </a:r>
          </a:p>
          <a:p>
            <a:pPr marL="0" marR="0" lvl="0" indent="0" algn="l" defTabSz="914400" rtl="0" eaLnBrk="1" fontAlgn="auto" latinLnBrk="0" hangingPunct="1">
              <a:lnSpc>
                <a:spcPct val="107000"/>
              </a:lnSpc>
              <a:spcBef>
                <a:spcPct val="0"/>
              </a:spcBef>
              <a:spcAft>
                <a:spcPts val="800"/>
              </a:spcAft>
              <a:buClrTx/>
              <a:buSzTx/>
              <a:buFontTx/>
              <a:buNone/>
              <a:defRPr/>
            </a:pPr>
            <a:endParaRPr lang="fr-CA" b="1" noProof="0" dirty="0"/>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200" noProof="0" dirty="0">
                <a:effectLst/>
                <a:latin typeface="Calibri" panose="020F0502020204030204" pitchFamily="34" charset="0"/>
                <a:cs typeface="Calibri" panose="020F0502020204030204" pitchFamily="34" charset="0"/>
              </a:rPr>
              <a:t>Lisez les descriptions de l’alliance de la diapositive et réfléchissez-y.</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b="0" i="0" noProof="0" dirty="0">
                <a:effectLst/>
                <a:latin typeface="Calibri" panose="020F0502020204030204" pitchFamily="34" charset="0"/>
                <a:cs typeface="Calibri" panose="020F0502020204030204" pitchFamily="34" charset="0"/>
              </a:rPr>
              <a:t>Consultez la section de la feuille de réflexion sur l’alliance.</a:t>
            </a:r>
            <a:endParaRPr lang="fr-CA" sz="1200" b="0" noProof="0" dirty="0">
              <a:effectLst/>
              <a:latin typeface="Calibri" panose="020F0502020204030204" pitchFamily="34" charset="0"/>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dirty="0">
                <a:latin typeface="Calibri" panose="020F0502020204030204" pitchFamily="34" charset="0"/>
                <a:cs typeface="Calibri" panose="020F0502020204030204" pitchFamily="34" charset="0"/>
              </a:rPr>
              <a:t>En prenant ces énoncés </a:t>
            </a:r>
            <a:r>
              <a:rPr lang="fr-CA" sz="1200" noProof="0" dirty="0">
                <a:effectLst/>
                <a:latin typeface="Calibri" panose="020F0502020204030204" pitchFamily="34" charset="0"/>
                <a:cs typeface="Calibri" panose="020F0502020204030204" pitchFamily="34" charset="0"/>
              </a:rPr>
              <a:t>comme points de référence, répondez à cette question : C</a:t>
            </a:r>
            <a:r>
              <a:rPr lang="fr-CA" b="0" i="0" noProof="0" dirty="0">
                <a:effectLst/>
                <a:latin typeface="Calibri" panose="020F0502020204030204" pitchFamily="34" charset="0"/>
                <a:cs typeface="Calibri" panose="020F0502020204030204" pitchFamily="34" charset="0"/>
              </a:rPr>
              <a:t>omment se présente l’alliance, quel en est l’effet et à quoi ça ressemble dans votre contexte?</a:t>
            </a:r>
            <a:endParaRPr lang="fr-CA" sz="1200" noProof="0" dirty="0">
              <a:effectLst/>
              <a:latin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200" noProof="0" dirty="0">
                <a:effectLst/>
                <a:latin typeface="Calibri" panose="020F0502020204030204" pitchFamily="34" charset="0"/>
                <a:cs typeface="Calibri" panose="020F0502020204030204" pitchFamily="34" charset="0"/>
              </a:rPr>
              <a:t>Regardez la vidéo </a:t>
            </a:r>
            <a:r>
              <a:rPr lang="fr-CA" sz="1200" i="1" u="sng" noProof="0"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What</a:t>
            </a:r>
            <a:r>
              <a:rPr lang="fr-CA" sz="1200" i="1" u="sng" noProof="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a:t>
            </a:r>
            <a:r>
              <a:rPr lang="fr-CA" sz="1200" i="1" u="sng" noProof="0"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is</a:t>
            </a:r>
            <a:r>
              <a:rPr lang="fr-CA" sz="1200" i="1" u="sng" noProof="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 </a:t>
            </a:r>
            <a:r>
              <a:rPr lang="fr-CA" sz="1200" i="1" u="sng" noProof="0"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Allyship</a:t>
            </a:r>
            <a:r>
              <a:rPr lang="fr-CA" sz="1200" i="1" noProof="0" dirty="0">
                <a:effectLst/>
                <a:latin typeface="Calibri" panose="020F0502020204030204" pitchFamily="34" charset="0"/>
                <a:ea typeface="Calibri" panose="020F0502020204030204" pitchFamily="34" charset="0"/>
                <a:cs typeface="Calibri" panose="020F0502020204030204" pitchFamily="34" charset="0"/>
              </a:rPr>
              <a:t> </a:t>
            </a:r>
            <a:r>
              <a:rPr lang="fr-CA" sz="1200" noProof="0" dirty="0">
                <a:effectLst/>
                <a:latin typeface="Calibri" panose="020F0502020204030204" pitchFamily="34" charset="0"/>
                <a:ea typeface="Calibri" panose="020F0502020204030204" pitchFamily="34" charset="0"/>
                <a:cs typeface="Calibri" panose="020F0502020204030204" pitchFamily="34" charset="0"/>
              </a:rPr>
              <a:t>(3 min 58 s) et ajoutez des éléments à votre réponse à la question précédente.</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200" noProof="0" dirty="0">
                <a:effectLst/>
                <a:latin typeface="Calibri" panose="020F0502020204030204" pitchFamily="34" charset="0"/>
                <a:ea typeface="Calibri" panose="020F0502020204030204" pitchFamily="34" charset="0"/>
                <a:cs typeface="Calibri" panose="020F0502020204030204" pitchFamily="34" charset="0"/>
              </a:rPr>
              <a:t>Partagez vos principales idées et les conséquences clés.</a:t>
            </a:r>
            <a:endParaRPr lang="fr-CA" b="0" noProof="0" dirty="0"/>
          </a:p>
          <a:p>
            <a:pPr marL="171450" indent="-171450">
              <a:buFont typeface="Arial" panose="020B0604020202020204" pitchFamily="34" charset="0"/>
              <a:buChar char="•"/>
            </a:pPr>
            <a:endParaRPr lang="fr-CA" b="0" noProof="0" dirty="0"/>
          </a:p>
        </p:txBody>
      </p:sp>
      <p:sp>
        <p:nvSpPr>
          <p:cNvPr id="4" name="Slide Number Placeholder 3"/>
          <p:cNvSpPr>
            <a:spLocks noGrp="1"/>
          </p:cNvSpPr>
          <p:nvPr>
            <p:ph type="sldNum" sz="quarter" idx="5"/>
          </p:nvPr>
        </p:nvSpPr>
        <p:spPr/>
        <p:txBody>
          <a:bodyPr/>
          <a:lstStyle/>
          <a:p>
            <a:fld id="{79547730-E00E-2E44-A708-DA3141AF8057}" type="slidenum">
              <a:rPr lang="en-US" smtClean="0"/>
              <a:t>4</a:t>
            </a:fld>
            <a:endParaRPr lang="en-US" dirty="0"/>
          </a:p>
        </p:txBody>
      </p:sp>
    </p:spTree>
    <p:extLst>
      <p:ext uri="{BB962C8B-B14F-4D97-AF65-F5344CB8AC3E}">
        <p14:creationId xmlns:p14="http://schemas.microsoft.com/office/powerpoint/2010/main" val="3137470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566796"/>
          </a:xfrm>
        </p:spPr>
        <p:txBody>
          <a:bodyPr>
            <a:normAutofit fontScale="85000" lnSpcReduction="20000"/>
          </a:bodyPr>
          <a:lstStyle/>
          <a:p>
            <a:pPr marL="171450" indent="-171450">
              <a:buFont typeface="Arial" panose="020B0604020202020204" pitchFamily="34" charset="0"/>
              <a:buChar char="•"/>
            </a:pPr>
            <a:r>
              <a:rPr lang="fr-CA" dirty="0">
                <a:latin typeface="Arial" panose="020B0604020202020204" pitchFamily="34" charset="0"/>
                <a:cs typeface="Arial" panose="020B0604020202020204" pitchFamily="34" charset="0"/>
              </a:rPr>
              <a:t>Comme vous l’avez appris dans la vidéo, l’alliance repose sur des interventions efficaces et constantes.</a:t>
            </a:r>
          </a:p>
          <a:p>
            <a:pPr marL="171450" indent="-171450">
              <a:buFont typeface="Arial" panose="020B0604020202020204" pitchFamily="34" charset="0"/>
              <a:buChar char="•"/>
            </a:pPr>
            <a:r>
              <a:rPr lang="fr-CA" dirty="0">
                <a:latin typeface="Arial" panose="020B0604020202020204" pitchFamily="34" charset="0"/>
                <a:cs typeface="Arial" panose="020B0604020202020204" pitchFamily="34" charset="0"/>
              </a:rPr>
              <a:t>Les alliés croient que le terme « alliance » doit être élargi pour assurer qu’il est compris comme un rôle nécessitant plus que de la sensibilisation et de la compréhension.</a:t>
            </a:r>
          </a:p>
          <a:p>
            <a:pPr marL="171450" indent="-171450">
              <a:buFont typeface="Arial" panose="020B0604020202020204" pitchFamily="34" charset="0"/>
              <a:buChar char="•"/>
            </a:pPr>
            <a:r>
              <a:rPr lang="fr-CA" dirty="0">
                <a:latin typeface="Arial" panose="020B0604020202020204" pitchFamily="34" charset="0"/>
                <a:cs typeface="Arial" panose="020B0604020202020204" pitchFamily="34" charset="0"/>
              </a:rPr>
              <a:t>Autrement dit, notre alliance peut passer au niveau supérieur, d’abord pour devenir complice, puis partenaire.</a:t>
            </a:r>
          </a:p>
          <a:p>
            <a:pPr marL="171450" indent="-171450">
              <a:buFont typeface="Arial" panose="020B0604020202020204" pitchFamily="34" charset="0"/>
              <a:buChar char="•"/>
            </a:pPr>
            <a:r>
              <a:rPr lang="fr-CA" dirty="0">
                <a:latin typeface="Arial" panose="020B0604020202020204" pitchFamily="34" charset="0"/>
                <a:cs typeface="Arial" panose="020B0604020202020204" pitchFamily="34" charset="0"/>
              </a:rPr>
              <a:t>Devenir partenaire signifie que l’on choisit d’agir, peu importe les conséquences. Il est question d’engagement, de confiance et d’amour de la cause. Il s’agit de renoncer à ses privilèges pour lutter contre le racisme et l’oppression systémiques.</a:t>
            </a:r>
          </a:p>
          <a:p>
            <a:pPr marL="171450" indent="-171450">
              <a:buFont typeface="Arial" panose="020B0604020202020204" pitchFamily="34" charset="0"/>
              <a:buChar char="•"/>
            </a:pPr>
            <a:r>
              <a:rPr lang="fr-CA" dirty="0">
                <a:latin typeface="Arial" panose="020B0604020202020204" pitchFamily="34" charset="0"/>
                <a:cs typeface="Arial" panose="020B0604020202020204" pitchFamily="34" charset="0"/>
              </a:rPr>
              <a:t>L’article </a:t>
            </a:r>
            <a:r>
              <a:rPr lang="en-CA" b="1" i="0" u="none" strike="noStrike" dirty="0">
                <a:solidFill>
                  <a:srgbClr val="337AB7"/>
                </a:solidFill>
                <a:effectLst/>
                <a:latin typeface="Open Sans" panose="020F0502020204030204" pitchFamily="34" charset="0"/>
                <a:hlinkClick r:id="rId3"/>
              </a:rPr>
              <a:t>Alliés, complices et partenaires : la différence pourrait vous surprendre</a:t>
            </a:r>
            <a:r>
              <a:rPr lang="en-CA" b="1" i="0" dirty="0">
                <a:solidFill>
                  <a:srgbClr val="333333"/>
                </a:solidFill>
                <a:effectLst/>
                <a:latin typeface="Open Sans" panose="020F0502020204030204" pitchFamily="34" charset="0"/>
              </a:rPr>
              <a:t> (https://</a:t>
            </a:r>
            <a:r>
              <a:rPr lang="en-CA" b="1" i="0" dirty="0" err="1">
                <a:solidFill>
                  <a:srgbClr val="333333"/>
                </a:solidFill>
                <a:effectLst/>
                <a:latin typeface="Open Sans" panose="020F0502020204030204" pitchFamily="34" charset="0"/>
              </a:rPr>
              <a:t>www.education</a:t>
            </a:r>
            <a:r>
              <a:rPr lang="en-CA" b="1" i="0" dirty="0">
                <a:solidFill>
                  <a:srgbClr val="333333"/>
                </a:solidFill>
                <a:effectLst/>
                <a:latin typeface="Open Sans" panose="020F0502020204030204" pitchFamily="34" charset="0"/>
              </a:rPr>
              <a:t>-leadership-</a:t>
            </a:r>
            <a:r>
              <a:rPr lang="en-CA" b="1" i="0" dirty="0" err="1">
                <a:solidFill>
                  <a:srgbClr val="333333"/>
                </a:solidFill>
                <a:effectLst/>
                <a:latin typeface="Open Sans" panose="020F0502020204030204" pitchFamily="34" charset="0"/>
              </a:rPr>
              <a:t>ontario.ca</a:t>
            </a:r>
            <a:r>
              <a:rPr lang="en-CA" b="1" i="0" dirty="0">
                <a:solidFill>
                  <a:srgbClr val="333333"/>
                </a:solidFill>
                <a:effectLst/>
                <a:latin typeface="Open Sans" panose="020F0502020204030204" pitchFamily="34" charset="0"/>
              </a:rPr>
              <a:t>/application/files/2416/4382/4611/Allies_complices_et_partenaires_-_la_difference_pourrait_vous_surprendre_Tiffany_Jana.pdf) </a:t>
            </a:r>
            <a:r>
              <a:rPr lang="en-CA" b="0" i="0" dirty="0">
                <a:solidFill>
                  <a:srgbClr val="333333"/>
                </a:solidFill>
                <a:effectLst/>
                <a:latin typeface="Open Sans" panose="020F0502020204030204" pitchFamily="34" charset="0"/>
              </a:rPr>
              <a:t>par</a:t>
            </a:r>
            <a:r>
              <a:rPr lang="en-CA" b="1" i="0" dirty="0">
                <a:solidFill>
                  <a:srgbClr val="333333"/>
                </a:solidFill>
                <a:effectLst/>
                <a:latin typeface="Open Sans" panose="020F0502020204030204" pitchFamily="34" charset="0"/>
              </a:rPr>
              <a:t> </a:t>
            </a:r>
            <a:r>
              <a:rPr lang="en-CA" b="0" i="0" u="none" strike="noStrike" dirty="0">
                <a:solidFill>
                  <a:srgbClr val="337AB7"/>
                </a:solidFill>
                <a:effectLst/>
                <a:latin typeface="Open Sans" panose="020B0606030504020204" pitchFamily="34" charset="0"/>
                <a:hlinkClick r:id="rId4"/>
              </a:rPr>
              <a:t>Tiffany Jana</a:t>
            </a:r>
            <a:r>
              <a:rPr lang="en-CA" b="0" i="0" dirty="0">
                <a:solidFill>
                  <a:srgbClr val="333333"/>
                </a:solidFill>
                <a:effectLst/>
                <a:latin typeface="Open Sans" panose="020B0606030504020204" pitchFamily="34" charset="0"/>
              </a:rPr>
              <a:t>, Ph. D. </a:t>
            </a:r>
            <a:r>
              <a:rPr lang="fr-CA" dirty="0">
                <a:latin typeface="Arial" panose="020B0604020202020204" pitchFamily="34" charset="0"/>
                <a:cs typeface="Arial" panose="020B0604020202020204" pitchFamily="34" charset="0"/>
              </a:rPr>
              <a:t>contient des conseils sur le passage de l’alliance au partenariat :</a:t>
            </a:r>
            <a:endParaRPr lang="fr-CA" sz="1200" dirty="0">
              <a:effectLst/>
              <a:latin typeface="Arial" panose="020B0604020202020204" pitchFamily="34" charset="0"/>
              <a:ea typeface="Arial" panose="020B0604020202020204" pitchFamily="34" charset="0"/>
              <a:cs typeface="Arial" panose="020B0604020202020204" pitchFamily="34" charset="0"/>
            </a:endParaRP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Sachez que le passage de l’alliance au partenariat ne se fera pas sans heurts. Vous ferez des erreurs en cours de route, mais ne les laissez pas vous arrêter. N’oubliez pas que </a:t>
            </a:r>
            <a:r>
              <a:rPr lang="fr-CA" b="0" i="0" dirty="0">
                <a:effectLst/>
                <a:latin typeface="Arial" panose="020B0604020202020204" pitchFamily="34" charset="0"/>
                <a:cs typeface="Arial" panose="020B0604020202020204" pitchFamily="34" charset="0"/>
              </a:rPr>
              <a:t>les personnes que vous cherchez à libérer et à qui vous voulez donner du pouvoir n’ont pas de porte de sortie.</a:t>
            </a:r>
            <a:endParaRPr lang="fr-CA" sz="1200" dirty="0">
              <a:effectLst/>
              <a:latin typeface="Arial" panose="020B0604020202020204" pitchFamily="34" charset="0"/>
              <a:ea typeface="Arial" panose="020B0604020202020204" pitchFamily="34" charset="0"/>
              <a:cs typeface="Arial" panose="020B0604020202020204" pitchFamily="34" charset="0"/>
            </a:endParaRP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Lorsque vous faites une erreur, excusez-vous et faites mieux la fois suivante.</a:t>
            </a: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Nourrissez votre humilité culturelle, tirez des leçons de vos échecs, puis réessayez.</a:t>
            </a: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Si l’on fait appel à vous, c’est un don sacré – prendre conscience de votre manque de maîtrise de la culture vous fera grandir en tant que personne.</a:t>
            </a: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Les personnes qui ne vous tiennent pas responsable ne croient probablement pas en votre capacité à vous améliorer ou considèrent que le jeu n’en vaut pas la chandelle.</a:t>
            </a:r>
          </a:p>
          <a:p>
            <a:pPr marL="628650" lvl="1" indent="-171450">
              <a:buFont typeface="Arial" panose="020B0604020202020204" pitchFamily="34" charset="0"/>
              <a:buChar char="•"/>
            </a:pPr>
            <a:r>
              <a:rPr lang="fr-CA" sz="1200" dirty="0">
                <a:effectLst/>
                <a:latin typeface="Arial" panose="020B0604020202020204" pitchFamily="34" charset="0"/>
                <a:ea typeface="Arial" panose="020B0604020202020204" pitchFamily="34" charset="0"/>
                <a:cs typeface="Arial" panose="020B0604020202020204" pitchFamily="34" charset="0"/>
              </a:rPr>
              <a:t>Vous ne grandirez jamais si personne ne vous fait prendre conscience de vos fautes; montrez-vous magnanime et apprenez de vos erreurs.</a:t>
            </a:r>
          </a:p>
          <a:p>
            <a:pPr marL="171450" lvl="0" indent="-171450">
              <a:buFont typeface="Arial" panose="020B0604020202020204" pitchFamily="34" charset="0"/>
              <a:buChar char="•"/>
            </a:pPr>
            <a:r>
              <a:rPr lang="fr-CA" sz="1200" kern="1200" dirty="0">
                <a:effectLst/>
                <a:latin typeface="Arial" panose="020B0604020202020204" pitchFamily="34" charset="0"/>
                <a:cs typeface="Arial" panose="020B0604020202020204" pitchFamily="34" charset="0"/>
              </a:rPr>
              <a:t>Développer une compréhension commune de la terminologie :</a:t>
            </a:r>
          </a:p>
          <a:p>
            <a:pPr marL="628650" lvl="1" indent="-171450">
              <a:buFont typeface="Arial" panose="020B0604020202020204" pitchFamily="34" charset="0"/>
              <a:buChar char="•"/>
            </a:pPr>
            <a:r>
              <a:rPr lang="fr-CA" sz="1200" kern="1200" dirty="0">
                <a:effectLst/>
                <a:latin typeface="Arial" panose="020B0604020202020204" pitchFamily="34" charset="0"/>
                <a:cs typeface="Arial" panose="020B0604020202020204" pitchFamily="34" charset="0"/>
              </a:rPr>
              <a:t>Premier niveau : Alliance – l’étape de la réflexion et de l’apprentissage</a:t>
            </a:r>
          </a:p>
          <a:p>
            <a:pPr marL="628650" lvl="1" indent="-171450">
              <a:buFont typeface="Arial" panose="020B0604020202020204" pitchFamily="34" charset="0"/>
              <a:buChar char="•"/>
            </a:pPr>
            <a:r>
              <a:rPr lang="fr-CA" sz="1200" kern="1200" dirty="0">
                <a:effectLst/>
                <a:latin typeface="Arial" panose="020B0604020202020204" pitchFamily="34" charset="0"/>
                <a:cs typeface="Arial" panose="020B0604020202020204" pitchFamily="34" charset="0"/>
              </a:rPr>
              <a:t>Deuxième niveau : Complicité – la réponse réactive</a:t>
            </a:r>
          </a:p>
          <a:p>
            <a:pPr marL="628650" lvl="1" indent="-171450">
              <a:buFont typeface="Arial" panose="020B0604020202020204" pitchFamily="34" charset="0"/>
              <a:buChar char="•"/>
            </a:pPr>
            <a:r>
              <a:rPr lang="fr-CA" sz="1200" kern="1200" dirty="0">
                <a:effectLst/>
                <a:latin typeface="Arial" panose="020B0604020202020204" pitchFamily="34" charset="0"/>
                <a:cs typeface="Arial" panose="020B0604020202020204" pitchFamily="34" charset="0"/>
              </a:rPr>
              <a:t>Troisième niveau : Partenariat – la phase proactive</a:t>
            </a:r>
          </a:p>
          <a:p>
            <a:pPr marL="0" indent="0">
              <a:buFont typeface="Arial" panose="020B0604020202020204" pitchFamily="34" charset="0"/>
              <a:buNone/>
            </a:pPr>
            <a:endParaRPr lang="fr-CA" b="1"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fr-CA" b="1" dirty="0">
                <a:latin typeface="Arial" panose="020B0604020202020204" pitchFamily="34" charset="0"/>
                <a:cs typeface="Arial" panose="020B0604020202020204" pitchFamily="34" charset="0"/>
              </a:rPr>
              <a:t>PROCESSUS</a:t>
            </a:r>
          </a:p>
          <a:p>
            <a:pPr marL="171450" indent="-171450">
              <a:buFont typeface="Arial" panose="020B0604020202020204" pitchFamily="34" charset="0"/>
              <a:buChar char="•"/>
            </a:pPr>
            <a:r>
              <a:rPr lang="fr-CA" sz="1200" kern="1200" dirty="0">
                <a:effectLst/>
                <a:latin typeface="Arial" panose="020B0604020202020204" pitchFamily="34" charset="0"/>
                <a:cs typeface="Arial" panose="020B0604020202020204" pitchFamily="34" charset="0"/>
              </a:rPr>
              <a:t>Consultez la première page de la feuille de réflexion.</a:t>
            </a:r>
          </a:p>
          <a:p>
            <a:pPr marL="171450" indent="-171450">
              <a:buFont typeface="Arial" panose="020B0604020202020204" pitchFamily="34" charset="0"/>
              <a:buChar char="•"/>
            </a:pPr>
            <a:r>
              <a:rPr lang="fr-CA" b="0" i="0" dirty="0">
                <a:effectLst/>
                <a:latin typeface="Arial" panose="020B0604020202020204" pitchFamily="34" charset="0"/>
                <a:cs typeface="Arial" panose="020B0604020202020204" pitchFamily="34" charset="0"/>
              </a:rPr>
              <a:t>D’après votre expérience, qu’est-ce qu’un allié, un complice et un partenaire? Comment ces termes s’appliquent-ils à votre réalité?</a:t>
            </a:r>
            <a:endParaRPr lang="fr-CA" sz="1200" kern="1200" dirty="0">
              <a:effectLst/>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CA" b="0" i="0" dirty="0">
                <a:effectLst/>
                <a:latin typeface="Arial" panose="020B0604020202020204" pitchFamily="34" charset="0"/>
                <a:cs typeface="Arial" panose="020B0604020202020204" pitchFamily="34" charset="0"/>
              </a:rPr>
              <a:t>Quels sont les possibilités, les défis et les risques</a:t>
            </a:r>
            <a:r>
              <a:rPr lang="fr-CA" sz="1200" kern="1200" dirty="0">
                <a:effectLst/>
                <a:latin typeface="Arial" panose="020B0604020202020204" pitchFamily="34" charset="0"/>
                <a:cs typeface="Arial" panose="020B0604020202020204" pitchFamily="34" charset="0"/>
              </a:rPr>
              <a:t>?</a:t>
            </a:r>
          </a:p>
          <a:p>
            <a:pPr marL="171450" indent="-171450">
              <a:buFont typeface="Arial" panose="020B0604020202020204" pitchFamily="34" charset="0"/>
              <a:buChar char="•"/>
            </a:pPr>
            <a:endParaRPr lang="fr-CA" sz="1200" kern="1200" dirty="0">
              <a:effectLst/>
              <a:latin typeface="+mn-lt"/>
              <a:ea typeface="+mn-ea"/>
              <a:cs typeface="+mn-cs"/>
            </a:endParaRPr>
          </a:p>
          <a:p>
            <a:pPr marL="171450" indent="-171450">
              <a:buFont typeface="Arial" panose="020B0604020202020204" pitchFamily="34" charset="0"/>
              <a:buChar char="•"/>
            </a:pPr>
            <a:endParaRPr kumimoji="0" lang="fr-CA" sz="1200" b="0" i="0" u="none" strike="noStrike" kern="1200" cap="none" spc="0" normalizeH="0" baseline="0" noProof="0" dirty="0">
              <a:ln>
                <a:noFill/>
              </a:ln>
              <a:effectLst/>
              <a:uLnTx/>
              <a:uFillTx/>
              <a:latin typeface="+mn-lt"/>
              <a:ea typeface="+mn-ea"/>
              <a:cs typeface="+mn-cs"/>
            </a:endParaRPr>
          </a:p>
          <a:p>
            <a:pPr marL="171450" indent="-171450">
              <a:buFont typeface="Arial" panose="020B0604020202020204" pitchFamily="34" charset="0"/>
              <a:buChar char="•"/>
            </a:pPr>
            <a:endParaRPr kumimoji="0" lang="fr-CA" sz="1200" b="0" i="0" u="none" strike="noStrike" kern="1200" cap="none" spc="0" normalizeH="0" baseline="0" noProof="0" dirty="0">
              <a:ln>
                <a:noFill/>
              </a:ln>
              <a:effectLst/>
              <a:uLnTx/>
              <a:uFillTx/>
              <a:latin typeface="Calibri" panose="020F0502020204030204"/>
              <a:ea typeface="+mn-ea"/>
              <a:cs typeface="+mn-cs"/>
            </a:endParaRPr>
          </a:p>
          <a:p>
            <a:pPr marL="0" indent="0">
              <a:buFont typeface="Arial" panose="020B0604020202020204" pitchFamily="34" charset="0"/>
              <a:buNone/>
            </a:pPr>
            <a:endParaRPr lang="fr-CA" b="1" dirty="0"/>
          </a:p>
        </p:txBody>
      </p:sp>
      <p:sp>
        <p:nvSpPr>
          <p:cNvPr id="4" name="Slide Number Placeholder 3"/>
          <p:cNvSpPr>
            <a:spLocks noGrp="1"/>
          </p:cNvSpPr>
          <p:nvPr>
            <p:ph type="sldNum" sz="quarter" idx="5"/>
          </p:nvPr>
        </p:nvSpPr>
        <p:spPr/>
        <p:txBody>
          <a:bodyPr/>
          <a:lstStyle/>
          <a:p>
            <a:fld id="{79547730-E00E-2E44-A708-DA3141AF8057}" type="slidenum">
              <a:rPr lang="en-US" smtClean="0"/>
              <a:t>5</a:t>
            </a:fld>
            <a:endParaRPr lang="en-US"/>
          </a:p>
        </p:txBody>
      </p:sp>
    </p:spTree>
    <p:extLst>
      <p:ext uri="{BB962C8B-B14F-4D97-AF65-F5344CB8AC3E}">
        <p14:creationId xmlns:p14="http://schemas.microsoft.com/office/powerpoint/2010/main" val="1279525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494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47500" lnSpcReduction="20000"/>
          </a:bodyPr>
          <a:lstStyle/>
          <a:p>
            <a:pPr algn="l">
              <a:lnSpc>
                <a:spcPct val="107000"/>
              </a:lnSpc>
              <a:spcAft>
                <a:spcPts val="800"/>
              </a:spcAft>
            </a:pPr>
            <a:r>
              <a:rPr lang="fr-CA" sz="1800" dirty="0">
                <a:cs typeface="Calibri" panose="020F0502020204030204" pitchFamily="34" charset="0"/>
              </a:rPr>
              <a:t>Accompagner : co</a:t>
            </a:r>
            <a:r>
              <a:rPr lang="fr-CA" sz="1800" b="0" dirty="0">
                <a:effectLst/>
                <a:cs typeface="Calibri" panose="020F0502020204030204" pitchFamily="34" charset="0"/>
              </a:rPr>
              <a:t>mmencer par l’alliance</a:t>
            </a:r>
          </a:p>
          <a:p>
            <a:pPr algn="l">
              <a:lnSpc>
                <a:spcPct val="107000"/>
              </a:lnSpc>
              <a:spcAft>
                <a:spcPts val="800"/>
              </a:spcAft>
            </a:pPr>
            <a:endParaRPr lang="fr-CA" sz="1800" b="0" dirty="0">
              <a:effectLst/>
              <a:cs typeface="Calibri" panose="020F0502020204030204" pitchFamily="34" charset="0"/>
            </a:endParaRPr>
          </a:p>
          <a:p>
            <a:pPr algn="l">
              <a:lnSpc>
                <a:spcPct val="107000"/>
              </a:lnSpc>
              <a:spcAft>
                <a:spcPts val="800"/>
              </a:spcAft>
            </a:pPr>
            <a:r>
              <a:rPr lang="fr-CA" sz="1800" b="1" dirty="0">
                <a:effectLst/>
                <a:cs typeface="Calibri" panose="020F0502020204030204" pitchFamily="34" charset="0"/>
              </a:rPr>
              <a:t>PROCESSUS</a:t>
            </a:r>
          </a:p>
          <a:p>
            <a:pPr marL="285750" indent="-285750" algn="l">
              <a:lnSpc>
                <a:spcPct val="107000"/>
              </a:lnSpc>
              <a:spcAft>
                <a:spcPts val="800"/>
              </a:spcAft>
              <a:buFont typeface="Arial" panose="020B0604020202020204" pitchFamily="34" charset="0"/>
              <a:buChar char="•"/>
            </a:pPr>
            <a:r>
              <a:rPr lang="fr-CA" sz="1800" dirty="0">
                <a:effectLst/>
                <a:cs typeface="Calibri" panose="020F0502020204030204" pitchFamily="34" charset="0"/>
              </a:rPr>
              <a:t>Réfléchissez aux façons dont vous faites preuve d’ALLIANCE, </a:t>
            </a:r>
            <a:r>
              <a:rPr lang="fr-CA" sz="1800" dirty="0">
                <a:cs typeface="Calibri" panose="020F0502020204030204" pitchFamily="34" charset="0"/>
              </a:rPr>
              <a:t>sur scène ou en </a:t>
            </a:r>
            <a:r>
              <a:rPr lang="fr-CA" sz="1800" dirty="0">
                <a:effectLst/>
                <a:cs typeface="Calibri" panose="020F0502020204030204" pitchFamily="34" charset="0"/>
              </a:rPr>
              <a:t>coulisses, dans votre contexte.</a:t>
            </a:r>
          </a:p>
          <a:p>
            <a:pPr marL="285750" indent="-285750">
              <a:lnSpc>
                <a:spcPct val="107000"/>
              </a:lnSpc>
              <a:spcAft>
                <a:spcPts val="800"/>
              </a:spcAft>
              <a:buFont typeface="Arial" panose="020B0604020202020204" pitchFamily="34" charset="0"/>
              <a:buChar char="•"/>
            </a:pPr>
            <a:r>
              <a:rPr lang="fr-CA" sz="1800" dirty="0">
                <a:effectLst/>
                <a:cs typeface="Calibri" panose="020F0502020204030204" pitchFamily="34" charset="0"/>
              </a:rPr>
              <a:t>Consultez la section « </a:t>
            </a:r>
            <a:r>
              <a:rPr lang="fr-CA" sz="1800" dirty="0">
                <a:cs typeface="Calibri" panose="020F0502020204030204" pitchFamily="34" charset="0"/>
              </a:rPr>
              <a:t>Accompagner : co</a:t>
            </a:r>
            <a:r>
              <a:rPr lang="fr-CA" sz="1800" b="0" dirty="0">
                <a:effectLst/>
                <a:cs typeface="Calibri" panose="020F0502020204030204" pitchFamily="34" charset="0"/>
              </a:rPr>
              <a:t>mmencer par l’alliance </a:t>
            </a:r>
            <a:r>
              <a:rPr lang="fr-CA" sz="1800" dirty="0">
                <a:effectLst/>
                <a:cs typeface="Calibri" panose="020F0502020204030204" pitchFamily="34" charset="0"/>
              </a:rPr>
              <a:t>» de la feuille de réflexion pour faire l’exercice en groupe.</a:t>
            </a:r>
          </a:p>
          <a:p>
            <a:pPr marL="285750" indent="-285750" algn="l">
              <a:lnSpc>
                <a:spcPct val="107000"/>
              </a:lnSpc>
              <a:spcAft>
                <a:spcPts val="800"/>
              </a:spcAft>
              <a:buFont typeface="Arial" panose="020B0604020202020204" pitchFamily="34" charset="0"/>
              <a:buChar char="•"/>
            </a:pPr>
            <a:r>
              <a:rPr lang="fr-CA" sz="1800" dirty="0">
                <a:effectLst/>
                <a:cs typeface="Calibri" panose="020F0502020204030204" pitchFamily="34" charset="0"/>
              </a:rPr>
              <a:t>Regardez les vidéos suivantes et notez vos réflexions sur le rôle qu’un ALLIÉ peut jouer pour offrir du soutien :</a:t>
            </a: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fr-CA" sz="1800" dirty="0">
                <a:latin typeface="Calibri" panose="020F0502020204030204" pitchFamily="34" charset="0"/>
                <a:cs typeface="Arial" panose="020B0604020202020204" pitchFamily="34" charset="0"/>
              </a:rPr>
              <a:t>Groupe 1 : </a:t>
            </a:r>
            <a:r>
              <a:rPr lang="fr-CA" sz="1800" i="1" dirty="0">
                <a:latin typeface="Calibri" panose="020F0502020204030204" pitchFamily="34" charset="0"/>
                <a:cs typeface="Arial" panose="020B0604020202020204" pitchFamily="34" charset="0"/>
              </a:rPr>
              <a:t>Trousse d’outils pour les alliés aux luttes autochtones</a:t>
            </a:r>
            <a:endParaRPr lang="fr-CA" sz="1800" i="1"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fr-CA" sz="1800" dirty="0">
                <a:effectLst/>
                <a:latin typeface="Calibri" panose="020F050202020403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t>
            </a:r>
            <a:r>
              <a:rPr lang="fr-CA" sz="1800"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https://www.segalcentre.org/common/sitemedia/201819_Shows/FR_AllyToolkit.pdf</a:t>
            </a:r>
            <a:r>
              <a:rPr lang="fr-CA" sz="1800" dirty="0">
                <a:effectLst/>
                <a:latin typeface="Calibri" panose="020F0502020204030204" pitchFamily="34" charset="0"/>
                <a:ea typeface="Calibri" panose="020F0502020204030204" pitchFamily="34" charset="0"/>
                <a:cs typeface="Arial" panose="020B0604020202020204" pitchFamily="34" charset="0"/>
              </a:rPr>
              <a:t>)</a:t>
            </a:r>
          </a:p>
          <a:p>
            <a:pPr indent="228600">
              <a:lnSpc>
                <a:spcPct val="107000"/>
              </a:lnSpc>
              <a:spcAft>
                <a:spcPts val="800"/>
              </a:spcAft>
            </a:pPr>
            <a:r>
              <a:rPr lang="fr-CA" sz="1800" dirty="0">
                <a:effectLst/>
                <a:latin typeface="Calibri" panose="020F0502020204030204" pitchFamily="34" charset="0"/>
                <a:ea typeface="Calibri" panose="020F0502020204030204" pitchFamily="34" charset="0"/>
                <a:cs typeface="Calibri" panose="020F0502020204030204" pitchFamily="34" charset="0"/>
              </a:rPr>
              <a:t>Groupe 2 : </a:t>
            </a:r>
            <a:r>
              <a:rPr lang="fr-CA" sz="1800" i="1" dirty="0">
                <a:effectLst/>
                <a:latin typeface="Calibri" panose="020F0502020204030204" pitchFamily="34" charset="0"/>
                <a:ea typeface="Calibri" panose="020F0502020204030204" pitchFamily="34" charset="0"/>
                <a:cs typeface="Calibri" panose="020F0502020204030204" pitchFamily="34" charset="0"/>
              </a:rPr>
              <a:t>Guide to </a:t>
            </a:r>
            <a:r>
              <a:rPr lang="fr-CA" sz="1800" i="1" dirty="0" err="1">
                <a:effectLst/>
                <a:latin typeface="Calibri" panose="020F0502020204030204" pitchFamily="34" charset="0"/>
                <a:ea typeface="Calibri" panose="020F0502020204030204" pitchFamily="34" charset="0"/>
                <a:cs typeface="Calibri" panose="020F0502020204030204" pitchFamily="34" charset="0"/>
              </a:rPr>
              <a:t>Allyship</a:t>
            </a:r>
            <a:r>
              <a:rPr lang="fr-CA" sz="1800" i="1" dirty="0">
                <a:effectLst/>
                <a:latin typeface="Calibri" panose="020F0502020204030204" pitchFamily="34" charset="0"/>
                <a:ea typeface="Calibri" panose="020F0502020204030204" pitchFamily="34" charset="0"/>
                <a:cs typeface="Calibri" panose="020F0502020204030204" pitchFamily="34" charset="0"/>
              </a:rPr>
              <a:t> </a:t>
            </a:r>
            <a:r>
              <a:rPr lang="fr-CA" sz="1800" i="0" dirty="0">
                <a:effectLst/>
                <a:latin typeface="Calibri" panose="020F0502020204030204" pitchFamily="34" charset="0"/>
                <a:ea typeface="Calibri" panose="020F0502020204030204" pitchFamily="34" charset="0"/>
                <a:cs typeface="Calibri" panose="020F0502020204030204" pitchFamily="34" charset="0"/>
              </a:rPr>
              <a:t>(</a:t>
            </a:r>
            <a:r>
              <a:rPr lang="fr-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https://guidetoallyship.com/#the-work-of-allyship</a:t>
            </a:r>
            <a:r>
              <a:rPr lang="fr-CA" sz="1800" i="0" dirty="0">
                <a:effectLst/>
                <a:latin typeface="Calibri" panose="020F0502020204030204" pitchFamily="34" charset="0"/>
                <a:ea typeface="Calibri" panose="020F0502020204030204" pitchFamily="34" charset="0"/>
                <a:cs typeface="Calibri" panose="020F0502020204030204" pitchFamily="34" charset="0"/>
              </a:rPr>
              <a:t>)</a:t>
            </a: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fr-CA" sz="1800" dirty="0">
                <a:effectLst/>
                <a:latin typeface="Calibri" panose="020F0502020204030204" pitchFamily="34" charset="0"/>
                <a:ea typeface="Calibri" panose="020F0502020204030204" pitchFamily="34" charset="0"/>
                <a:cs typeface="Calibri" panose="020F0502020204030204" pitchFamily="34" charset="0"/>
              </a:rPr>
              <a:t>Groupe 3 : </a:t>
            </a:r>
            <a:r>
              <a:rPr lang="fr-CA" sz="1800" i="1" dirty="0">
                <a:effectLst/>
                <a:latin typeface="Calibri" panose="020F0502020204030204" pitchFamily="34" charset="0"/>
                <a:ea typeface="Calibri" panose="020F0502020204030204" pitchFamily="34" charset="0"/>
                <a:cs typeface="Calibri" panose="020F0502020204030204" pitchFamily="34" charset="0"/>
              </a:rPr>
              <a:t>LGBTQ+ </a:t>
            </a:r>
            <a:r>
              <a:rPr lang="fr-CA" sz="1800" i="1" dirty="0" err="1">
                <a:effectLst/>
                <a:latin typeface="Calibri" panose="020F0502020204030204" pitchFamily="34" charset="0"/>
                <a:ea typeface="Calibri" panose="020F0502020204030204" pitchFamily="34" charset="0"/>
                <a:cs typeface="Calibri" panose="020F0502020204030204" pitchFamily="34" charset="0"/>
              </a:rPr>
              <a:t>Allyship</a:t>
            </a:r>
            <a:r>
              <a:rPr lang="fr-CA" sz="1800" i="1" dirty="0">
                <a:effectLst/>
                <a:latin typeface="Calibri" panose="020F0502020204030204" pitchFamily="34" charset="0"/>
                <a:ea typeface="Calibri" panose="020F0502020204030204" pitchFamily="34" charset="0"/>
                <a:cs typeface="Calibri" panose="020F0502020204030204" pitchFamily="34" charset="0"/>
              </a:rPr>
              <a:t> Checklist </a:t>
            </a:r>
            <a:r>
              <a:rPr lang="fr-CA" sz="1800" i="0" dirty="0">
                <a:effectLst/>
                <a:latin typeface="Calibri" panose="020F0502020204030204" pitchFamily="34" charset="0"/>
                <a:ea typeface="Calibri" panose="020F0502020204030204" pitchFamily="34" charset="0"/>
                <a:cs typeface="Calibri" panose="020F0502020204030204" pitchFamily="34" charset="0"/>
              </a:rPr>
              <a:t>(</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5"/>
              </a:rPr>
              <a:t>https://piow.org/wp-content/uploads/2021/06/piow-allyship-checklist-and-resources.pdf</a:t>
            </a:r>
            <a:r>
              <a:rPr lang="fr-CA" sz="1800" i="0" dirty="0">
                <a:effectLst/>
                <a:latin typeface="Calibri" panose="020F0502020204030204" pitchFamily="34" charset="0"/>
                <a:ea typeface="Calibri" panose="020F0502020204030204" pitchFamily="34" charset="0"/>
                <a:cs typeface="Calibri" panose="020F0502020204030204" pitchFamily="34" charset="0"/>
              </a:rPr>
              <a:t>)</a:t>
            </a: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fr-CA" sz="1800" dirty="0">
                <a:effectLst/>
                <a:latin typeface="Calibri" panose="020F0502020204030204" pitchFamily="34" charset="0"/>
                <a:ea typeface="Calibri" panose="020F0502020204030204" pitchFamily="34" charset="0"/>
                <a:cs typeface="Calibri" panose="020F0502020204030204" pitchFamily="34" charset="0"/>
              </a:rPr>
              <a:t>Groupe 4 : </a:t>
            </a:r>
            <a:r>
              <a:rPr lang="fr-CA" sz="1800" i="1" dirty="0">
                <a:effectLst/>
                <a:latin typeface="Calibri" panose="020F0502020204030204" pitchFamily="34" charset="0"/>
                <a:ea typeface="Calibri" panose="020F0502020204030204" pitchFamily="34" charset="0"/>
                <a:cs typeface="Calibri" panose="020F0502020204030204" pitchFamily="34" charset="0"/>
              </a:rPr>
              <a:t>Lead Like an Ally Checklist </a:t>
            </a:r>
            <a:r>
              <a:rPr lang="fr-CA" sz="1800" i="0" dirty="0">
                <a:effectLst/>
                <a:latin typeface="Calibri" panose="020F0502020204030204" pitchFamily="34" charset="0"/>
                <a:ea typeface="Calibri" panose="020F0502020204030204" pitchFamily="34" charset="0"/>
                <a:cs typeface="Calibri" panose="020F0502020204030204" pitchFamily="34" charset="0"/>
              </a:rPr>
              <a:t>(</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6"/>
              </a:rPr>
              <a:t>https://nextpivotpoint.com/wp-content/uploads/2020/09/Lead-Like-an-Ally-Checklist.pdf</a:t>
            </a:r>
            <a:r>
              <a:rPr lang="fr-CA" sz="1800" i="0" dirty="0">
                <a:effectLst/>
                <a:latin typeface="Calibri" panose="020F0502020204030204" pitchFamily="34" charset="0"/>
                <a:ea typeface="Calibri" panose="020F0502020204030204" pitchFamily="34" charset="0"/>
                <a:cs typeface="Calibri" panose="020F0502020204030204" pitchFamily="34" charset="0"/>
              </a:rPr>
              <a:t>)</a:t>
            </a: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228600" marR="0" lvl="0" indent="0" algn="l" defTabSz="914400" rtl="0" eaLnBrk="1" fontAlgn="auto" latinLnBrk="0" hangingPunct="1">
              <a:lnSpc>
                <a:spcPct val="107000"/>
              </a:lnSpc>
              <a:spcBef>
                <a:spcPts val="0"/>
              </a:spcBef>
              <a:spcAft>
                <a:spcPts val="800"/>
              </a:spcAft>
              <a:buClrTx/>
              <a:buSzTx/>
              <a:buFontTx/>
              <a:buNone/>
              <a:tabLst/>
              <a:defRPr/>
            </a:pPr>
            <a:r>
              <a:rPr lang="fr-CA" sz="1800" dirty="0">
                <a:effectLst/>
                <a:latin typeface="Calibri" panose="020F0502020204030204" pitchFamily="34" charset="0"/>
                <a:ea typeface="Calibri" panose="020F0502020204030204" pitchFamily="34" charset="0"/>
                <a:cs typeface="Calibri" panose="020F0502020204030204" pitchFamily="34" charset="0"/>
              </a:rPr>
              <a:t>Groupe 5 : </a:t>
            </a:r>
            <a:r>
              <a:rPr lang="fr-CA" sz="1800" i="1" dirty="0">
                <a:effectLst/>
                <a:latin typeface="Calibri" panose="020F0502020204030204" pitchFamily="34" charset="0"/>
                <a:ea typeface="Calibri" panose="020F0502020204030204" pitchFamily="34" charset="0"/>
                <a:cs typeface="Calibri" panose="020F0502020204030204" pitchFamily="34" charset="0"/>
              </a:rPr>
              <a:t>Checklist for White Allies Against </a:t>
            </a:r>
            <a:r>
              <a:rPr lang="fr-CA" sz="1800" i="1" dirty="0" err="1">
                <a:effectLst/>
                <a:latin typeface="Calibri" panose="020F0502020204030204" pitchFamily="34" charset="0"/>
                <a:ea typeface="Calibri" panose="020F0502020204030204" pitchFamily="34" charset="0"/>
                <a:cs typeface="Calibri" panose="020F0502020204030204" pitchFamily="34" charset="0"/>
              </a:rPr>
              <a:t>Racism</a:t>
            </a:r>
            <a:r>
              <a:rPr lang="fr-CA" sz="1800" i="1" dirty="0">
                <a:effectLst/>
                <a:latin typeface="Calibri" panose="020F0502020204030204" pitchFamily="34" charset="0"/>
                <a:ea typeface="Calibri" panose="020F0502020204030204" pitchFamily="34" charset="0"/>
                <a:cs typeface="Calibri" panose="020F0502020204030204" pitchFamily="34" charset="0"/>
              </a:rPr>
              <a:t> </a:t>
            </a:r>
            <a:r>
              <a:rPr lang="fr-CA" sz="1800" i="0" dirty="0">
                <a:effectLst/>
                <a:latin typeface="Calibri" panose="020F0502020204030204" pitchFamily="34" charset="0"/>
                <a:ea typeface="Calibri" panose="020F0502020204030204" pitchFamily="34" charset="0"/>
                <a:cs typeface="Calibri" panose="020F0502020204030204" pitchFamily="34" charset="0"/>
              </a:rPr>
              <a:t>(</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7"/>
              </a:rPr>
              <a:t>https://www.powershift.org/sites/default/files/resources/files/checklist-for-white-allies.pdf</a:t>
            </a:r>
            <a:r>
              <a:rPr lang="fr-CA" sz="1800" i="0" dirty="0">
                <a:effectLst/>
                <a:latin typeface="Calibri" panose="020F0502020204030204" pitchFamily="34" charset="0"/>
                <a:ea typeface="Calibri" panose="020F0502020204030204" pitchFamily="34" charset="0"/>
                <a:cs typeface="Calibri" panose="020F0502020204030204" pitchFamily="34" charset="0"/>
              </a:rPr>
              <a:t>)</a:t>
            </a: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228600" marR="0" lvl="0" indent="0" algn="l" defTabSz="914400" rtl="0" eaLnBrk="1" fontAlgn="auto" latinLnBrk="0" hangingPunct="1">
              <a:lnSpc>
                <a:spcPct val="107000"/>
              </a:lnSpc>
              <a:spcBef>
                <a:spcPts val="0"/>
              </a:spcBef>
              <a:spcAft>
                <a:spcPts val="800"/>
              </a:spcAft>
              <a:buClrTx/>
              <a:buSzTx/>
              <a:buFontTx/>
              <a:buNone/>
              <a:tabLst/>
              <a:defRPr/>
            </a:pPr>
            <a:r>
              <a:rPr lang="fr-CA" sz="1800" dirty="0">
                <a:effectLst/>
                <a:latin typeface="Calibri" panose="020F0502020204030204" pitchFamily="34" charset="0"/>
                <a:ea typeface="Calibri" panose="020F0502020204030204" pitchFamily="34" charset="0"/>
                <a:cs typeface="Calibri" panose="020F0502020204030204" pitchFamily="34" charset="0"/>
              </a:rPr>
              <a:t>Groupe 6 : </a:t>
            </a:r>
            <a:r>
              <a:rPr lang="fr-CA" sz="1800" i="1" dirty="0">
                <a:effectLst/>
                <a:latin typeface="Calibri" panose="020F0502020204030204" pitchFamily="34" charset="0"/>
                <a:ea typeface="Calibri" panose="020F0502020204030204" pitchFamily="34" charset="0"/>
                <a:cs typeface="Calibri" panose="020F0502020204030204" pitchFamily="34" charset="0"/>
              </a:rPr>
              <a:t>White Ally Toolkit </a:t>
            </a:r>
            <a:r>
              <a:rPr lang="fr-CA" sz="1800" i="0" dirty="0">
                <a:effectLst/>
                <a:latin typeface="Calibri" panose="020F0502020204030204" pitchFamily="34" charset="0"/>
                <a:ea typeface="Calibri" panose="020F0502020204030204" pitchFamily="34" charset="0"/>
                <a:cs typeface="Calibri" panose="020F0502020204030204" pitchFamily="34" charset="0"/>
              </a:rPr>
              <a:t>(</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8"/>
              </a:rPr>
              <a:t>https://projects.iq.harvard.edu/files/antiracismresources/files/whiteallytoolkitworkbook-advancededition.pdf</a:t>
            </a:r>
            <a:r>
              <a:rPr lang="fr-CA" sz="1800" i="0" dirty="0">
                <a:effectLst/>
                <a:latin typeface="Calibri" panose="020F0502020204030204" pitchFamily="34" charset="0"/>
                <a:ea typeface="Calibri" panose="020F0502020204030204" pitchFamily="34" charset="0"/>
                <a:cs typeface="Calibri" panose="020F0502020204030204" pitchFamily="34" charset="0"/>
              </a:rPr>
              <a:t>)</a:t>
            </a: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marL="228600" marR="0" lvl="0" indent="0" algn="l" defTabSz="914400" rtl="0" eaLnBrk="1" fontAlgn="auto" latinLnBrk="0" hangingPunct="1">
              <a:lnSpc>
                <a:spcPct val="107000"/>
              </a:lnSpc>
              <a:spcBef>
                <a:spcPct val="0"/>
              </a:spcBef>
              <a:spcAft>
                <a:spcPts val="800"/>
              </a:spcAft>
              <a:buClrTx/>
              <a:buSzTx/>
              <a:buFontTx/>
              <a:buNone/>
              <a:defRPr/>
            </a:pP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marL="5143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dirty="0">
                <a:effectLst/>
                <a:latin typeface="Calibri" panose="020F0502020204030204" pitchFamily="34" charset="0"/>
                <a:ea typeface="Calibri" panose="020F0502020204030204" pitchFamily="34" charset="0"/>
                <a:cs typeface="Calibri" panose="020F0502020204030204" pitchFamily="34" charset="0"/>
              </a:rPr>
              <a:t>Permettez l’échange des idées et répercussions.</a:t>
            </a:r>
          </a:p>
        </p:txBody>
      </p:sp>
    </p:spTree>
    <p:extLst>
      <p:ext uri="{BB962C8B-B14F-4D97-AF65-F5344CB8AC3E}">
        <p14:creationId xmlns:p14="http://schemas.microsoft.com/office/powerpoint/2010/main" val="2684822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17550" y="4473892"/>
            <a:ext cx="5608320" cy="456679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77500" lnSpcReduction="20000"/>
          </a:bodyPr>
          <a:lstStyle/>
          <a:p>
            <a:pPr>
              <a:lnSpc>
                <a:spcPct val="107000"/>
              </a:lnSpc>
              <a:spcAft>
                <a:spcPts val="800"/>
              </a:spcAft>
            </a:pPr>
            <a:r>
              <a:rPr lang="fr-CA" sz="1800" dirty="0">
                <a:effectLst/>
                <a:latin typeface="Calibri" panose="020F0502020204030204" pitchFamily="34" charset="0"/>
                <a:ea typeface="Calibri" panose="020F0502020204030204" pitchFamily="34" charset="0"/>
                <a:cs typeface="Calibri" panose="020F0502020204030204" pitchFamily="34" charset="0"/>
              </a:rPr>
              <a:t>L’objectif de cette activité est de vous aider à intégrer l’alliance à votre pratique de leadership.</a:t>
            </a:r>
          </a:p>
          <a:p>
            <a:pPr>
              <a:lnSpc>
                <a:spcPct val="107000"/>
              </a:lnSpc>
              <a:spcAft>
                <a:spcPts val="800"/>
              </a:spcAft>
            </a:pPr>
            <a:r>
              <a:rPr lang="fr-CA" sz="1800" dirty="0">
                <a:effectLst/>
                <a:latin typeface="Calibri" panose="020F0502020204030204" pitchFamily="34" charset="0"/>
                <a:ea typeface="Calibri" panose="020F0502020204030204" pitchFamily="34" charset="0"/>
                <a:cs typeface="Calibri" panose="020F0502020204030204" pitchFamily="34" charset="0"/>
              </a:rPr>
              <a:t>Il s’agit d’un processus continu et itératif.</a:t>
            </a:r>
          </a:p>
          <a:p>
            <a:pPr>
              <a:lnSpc>
                <a:spcPct val="107000"/>
              </a:lnSpc>
              <a:spcAft>
                <a:spcPts val="800"/>
              </a:spcAft>
            </a:pPr>
            <a:r>
              <a:rPr lang="fr-CA" sz="1800" b="1" dirty="0">
                <a:effectLst/>
                <a:latin typeface="Calibri" panose="020F0502020204030204" pitchFamily="34" charset="0"/>
                <a:ea typeface="Calibri" panose="020F0502020204030204" pitchFamily="34" charset="0"/>
                <a:cs typeface="Calibri" panose="020F0502020204030204" pitchFamily="34" charset="0"/>
              </a:rPr>
              <a:t>Le cadre suivant peut vous aider à élaborer votre plan : </a:t>
            </a:r>
            <a:endParaRPr lang="fr-CA" sz="1800" b="1" dirty="0">
              <a:effectLst/>
              <a:latin typeface="Calibri" panose="020F0502020204030204" pitchFamily="34" charset="0"/>
              <a:ea typeface="Calibri" panose="020F0502020204030204" pitchFamily="34" charset="0"/>
              <a:cs typeface="Arial" panose="020B0604020202020204" pitchFamily="34" charset="0"/>
            </a:endParaRPr>
          </a:p>
          <a:p>
            <a:pPr marL="0" lvl="0" indent="0">
              <a:lnSpc>
                <a:spcPct val="107000"/>
              </a:lnSpc>
              <a:buFont typeface="+mj-lt"/>
              <a:buNone/>
            </a:pP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buFont typeface="+mj-lt"/>
              <a:buAutoNum type="arabicPeriod"/>
            </a:pPr>
            <a:r>
              <a:rPr lang="fr-CA" sz="1800" dirty="0">
                <a:effectLst/>
                <a:latin typeface="Calibri" panose="020F0502020204030204" pitchFamily="34" charset="0"/>
                <a:ea typeface="Calibri" panose="020F0502020204030204" pitchFamily="34" charset="0"/>
                <a:cs typeface="Calibri" panose="020F0502020204030204" pitchFamily="34" charset="0"/>
              </a:rPr>
              <a:t>Interventions individuelles – Il </a:t>
            </a:r>
            <a:r>
              <a:rPr lang="fr-CA" sz="1800" dirty="0">
                <a:latin typeface="Calibri" panose="020F0502020204030204" pitchFamily="34" charset="0"/>
                <a:ea typeface="Calibri" panose="020F0502020204030204" pitchFamily="34" charset="0"/>
                <a:cs typeface="Calibri" panose="020F0502020204030204" pitchFamily="34" charset="0"/>
              </a:rPr>
              <a:t>s’agit de ce que vous faites pour améliorer </a:t>
            </a:r>
            <a:r>
              <a:rPr lang="fr-CA" sz="1800" dirty="0">
                <a:effectLst/>
                <a:latin typeface="Calibri" panose="020F0502020204030204" pitchFamily="34" charset="0"/>
                <a:ea typeface="Calibri" panose="020F0502020204030204" pitchFamily="34" charset="0"/>
                <a:cs typeface="Calibri" panose="020F0502020204030204" pitchFamily="34" charset="0"/>
              </a:rPr>
              <a:t>vos connaissances, examiner votre comportement et changer votre mentalité. </a:t>
            </a:r>
            <a:endParaRPr lang="fr-CA"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mj-lt"/>
              <a:buAutoNum type="arabicPeriod"/>
            </a:pPr>
            <a:r>
              <a:rPr lang="fr-CA" sz="1800" dirty="0">
                <a:effectLst/>
                <a:latin typeface="Calibri" panose="020F0502020204030204" pitchFamily="34" charset="0"/>
                <a:ea typeface="Calibri" panose="020F0502020204030204" pitchFamily="34" charset="0"/>
                <a:cs typeface="Calibri" panose="020F0502020204030204" pitchFamily="34" charset="0"/>
              </a:rPr>
              <a:t>Interventions interpersonnelles – Ce sont les mesures que vous prenez pour aider les autres et défendre l’équité et l’inclusion. </a:t>
            </a:r>
          </a:p>
          <a:p>
            <a:pPr marL="342900" lvl="0" indent="-342900">
              <a:lnSpc>
                <a:spcPct val="107000"/>
              </a:lnSpc>
              <a:buFont typeface="+mj-lt"/>
              <a:buAutoNum type="arabicPeriod"/>
            </a:pPr>
            <a:r>
              <a:rPr lang="fr-CA" sz="1800" dirty="0">
                <a:effectLst/>
                <a:latin typeface="Calibri" panose="020F0502020204030204" pitchFamily="34" charset="0"/>
                <a:ea typeface="Calibri" panose="020F0502020204030204" pitchFamily="34" charset="0"/>
                <a:cs typeface="Calibri" panose="020F0502020204030204" pitchFamily="34" charset="0"/>
              </a:rPr>
              <a:t>Interventions structurelles – Ces mesures sont à l’origine de normes, politiques et systèmes plus équitables.</a:t>
            </a:r>
            <a:endParaRPr lang="fr-CA" sz="1800" dirty="0">
              <a:effectLst/>
              <a:cs typeface="Calibri" panose="020F0502020204030204" pitchFamily="34" charset="0"/>
            </a:endParaRPr>
          </a:p>
          <a:p>
            <a:endParaRPr lang="fr-CA" sz="1800" dirty="0">
              <a:effectLst/>
              <a:cs typeface="Calibri" panose="020F0502020204030204" pitchFamily="34" charset="0"/>
            </a:endParaRPr>
          </a:p>
          <a:p>
            <a:r>
              <a:rPr lang="fr-CA" sz="1800" b="1" dirty="0">
                <a:effectLst/>
                <a:cs typeface="Calibri" panose="020F0502020204030204" pitchFamily="34" charset="0"/>
              </a:rPr>
              <a:t>PROCESSUS</a:t>
            </a:r>
          </a:p>
          <a:p>
            <a:pPr marL="285750" indent="-285750">
              <a:buFont typeface="Arial" panose="020B0604020202020204" pitchFamily="34" charset="0"/>
              <a:buChar char="•"/>
            </a:pPr>
            <a:r>
              <a:rPr lang="fr-CA" sz="1800" dirty="0">
                <a:latin typeface="Calibri" panose="020F0502020204030204" pitchFamily="34" charset="0"/>
                <a:ea typeface="Calibri" panose="020F0502020204030204" pitchFamily="34" charset="0"/>
                <a:cs typeface="Arial" panose="020B0604020202020204" pitchFamily="34" charset="0"/>
              </a:rPr>
              <a:t>Regardez la vidéo </a:t>
            </a:r>
            <a:r>
              <a:rPr lang="fr-CA" sz="1800" b="1" i="1" u="sng" dirty="0" err="1">
                <a:solidFill>
                  <a:srgbClr val="0563C1"/>
                </a:solidFill>
                <a:latin typeface="Calibri" panose="020F0502020204030204" pitchFamily="34" charset="0"/>
                <a:ea typeface="Calibri" panose="020F0502020204030204" pitchFamily="34" charset="0"/>
                <a:cs typeface="Arial" panose="020B0604020202020204" pitchFamily="34" charset="0"/>
                <a:hlinkClick r:id="rId3"/>
              </a:rPr>
              <a:t>Allyship</a:t>
            </a:r>
            <a:r>
              <a:rPr lang="fr-CA" sz="1800" b="1" i="1" u="sng" dirty="0">
                <a:solidFill>
                  <a:srgbClr val="0563C1"/>
                </a:solidFill>
                <a:latin typeface="Calibri" panose="020F0502020204030204" pitchFamily="34" charset="0"/>
                <a:ea typeface="Calibri" panose="020F0502020204030204" pitchFamily="34" charset="0"/>
                <a:cs typeface="Arial" panose="020B0604020202020204" pitchFamily="34" charset="0"/>
                <a:hlinkClick r:id="rId3"/>
              </a:rPr>
              <a:t> in practice</a:t>
            </a:r>
            <a:r>
              <a:rPr lang="fr-CA" sz="1800" b="1" i="1" u="sng" dirty="0">
                <a:solidFill>
                  <a:srgbClr val="0563C1"/>
                </a:solidFill>
                <a:latin typeface="Calibri" panose="020F0502020204030204" pitchFamily="34" charset="0"/>
                <a:ea typeface="Calibri" panose="020F0502020204030204" pitchFamily="34" charset="0"/>
                <a:cs typeface="Arial" panose="020B0604020202020204" pitchFamily="34" charset="0"/>
              </a:rPr>
              <a:t> </a:t>
            </a:r>
            <a:r>
              <a:rPr lang="fr-CA" sz="1800" b="1" u="sng" dirty="0">
                <a:solidFill>
                  <a:srgbClr val="0563C1"/>
                </a:solidFill>
                <a:latin typeface="Calibri" panose="020F0502020204030204" pitchFamily="34" charset="0"/>
                <a:ea typeface="Calibri" panose="020F0502020204030204" pitchFamily="34" charset="0"/>
                <a:cs typeface="Arial" panose="020B0604020202020204" pitchFamily="34" charset="0"/>
              </a:rPr>
              <a:t>(https://www.youtube.com/watch?v=f3f_pHYo2rM)</a:t>
            </a:r>
            <a:r>
              <a:rPr lang="fr-CA" sz="1800" dirty="0">
                <a:latin typeface="Calibri" panose="020F0502020204030204" pitchFamily="34" charset="0"/>
                <a:cs typeface="Arial" panose="020B0604020202020204" pitchFamily="34" charset="0"/>
              </a:rPr>
              <a:t> et notez des exemples précis d’interventions individuelles, interpersonnelles et structurelles.</a:t>
            </a:r>
          </a:p>
          <a:p>
            <a:pPr marL="285750" indent="-285750">
              <a:buFont typeface="Arial" panose="020B0604020202020204" pitchFamily="34" charset="0"/>
              <a:buChar char="•"/>
            </a:pPr>
            <a:r>
              <a:rPr lang="fr-CA" sz="1800" dirty="0">
                <a:latin typeface="Calibri" panose="020F0502020204030204" pitchFamily="34" charset="0"/>
                <a:cs typeface="Arial" panose="020B0604020202020204" pitchFamily="34" charset="0"/>
              </a:rPr>
              <a:t>Consultez la section « Intégrer l’alliance à votre pratique de leadership » de la feuille de réflexion et répondez aux questions.</a:t>
            </a:r>
          </a:p>
          <a:p>
            <a:pPr marL="285750" indent="-285750">
              <a:buFont typeface="Arial" panose="020B0604020202020204" pitchFamily="34" charset="0"/>
              <a:buChar char="•"/>
            </a:pPr>
            <a:r>
              <a:rPr lang="fr-CA" sz="1800" dirty="0">
                <a:latin typeface="Calibri" panose="020F0502020204030204" pitchFamily="34" charset="0"/>
                <a:cs typeface="Arial" panose="020B0604020202020204" pitchFamily="34" charset="0"/>
              </a:rPr>
              <a:t>Discutez des façons d’intégrer l’alliance à votre pratique de leadership en faisant référence aux aspects de votre plan provisoire d’interventions individuelles, interpersonnelles et structurelles.</a:t>
            </a:r>
          </a:p>
        </p:txBody>
      </p:sp>
    </p:spTree>
    <p:extLst>
      <p:ext uri="{BB962C8B-B14F-4D97-AF65-F5344CB8AC3E}">
        <p14:creationId xmlns:p14="http://schemas.microsoft.com/office/powerpoint/2010/main" val="18128664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dirty="0">
                <a:effectLst/>
              </a:rPr>
              <a:t>Nous vous invitons à visiter le site Web de l’ILE pour découvrir d’autres ressources et des études qui pourraient contribuer à votre perfectionnement professionnel.</a:t>
            </a: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2022-11-07</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2022-11-07</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2022-11-07</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2022-11-07</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2022-11-07</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2022-11-07</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2022-11-07</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2022-11-07</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2022-11-07</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2022-11-07</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2022-11-07</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2022-11-07</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image" Target="../media/image1.jpe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notesSlide" Target="../notesSlides/notesSlide2.xml"/><Relationship Id="rId5" Type="http://schemas.openxmlformats.org/officeDocument/2006/relationships/tags" Target="../tags/tag10.xml"/><Relationship Id="rId15" Type="http://schemas.openxmlformats.org/officeDocument/2006/relationships/hyperlink" Target="https://creativecommons.org/licenses/by-nc-sa/3.0/" TargetMode="External"/><Relationship Id="rId10" Type="http://schemas.openxmlformats.org/officeDocument/2006/relationships/slideLayout" Target="../slideLayouts/slideLayout2.xml"/><Relationship Id="rId4" Type="http://schemas.openxmlformats.org/officeDocument/2006/relationships/tags" Target="../tags/tag9.xml"/><Relationship Id="rId9" Type="http://schemas.openxmlformats.org/officeDocument/2006/relationships/tags" Target="../tags/tag14.xml"/><Relationship Id="rId14" Type="http://schemas.openxmlformats.org/officeDocument/2006/relationships/hyperlink" Target="https://openhistoryseminar.com/canadianhistory/chapter/document-2-two-row-wampum-c-1613-present/" TargetMode="External"/></Relationships>
</file>

<file path=ppt/slides/_rels/slide3.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jpe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18.xml"/></Relationships>
</file>

<file path=ppt/slides/_rels/slide4.xml.rels><?xml version="1.0" encoding="UTF-8" standalone="yes"?>
<Relationships xmlns="http://schemas.openxmlformats.org/package/2006/relationships"><Relationship Id="rId3" Type="http://schemas.openxmlformats.org/officeDocument/2006/relationships/tags" Target="../tags/tag21.xml"/><Relationship Id="rId7" Type="http://schemas.openxmlformats.org/officeDocument/2006/relationships/image" Target="../media/image1.jpeg"/><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22.xml"/></Relationships>
</file>

<file path=ppt/slides/_rels/slide5.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image" Target="../media/image1.jpeg"/><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26.xml"/></Relationships>
</file>

<file path=ppt/slides/_rels/slide6.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29.xml"/><Relationship Id="rId7" Type="http://schemas.openxmlformats.org/officeDocument/2006/relationships/notesSlide" Target="../notesSlides/notesSlide6.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slideLayout" Target="../slideLayouts/slideLayout2.xml"/><Relationship Id="rId5" Type="http://schemas.openxmlformats.org/officeDocument/2006/relationships/tags" Target="../tags/tag31.xml"/><Relationship Id="rId4" Type="http://schemas.openxmlformats.org/officeDocument/2006/relationships/tags" Target="../tags/tag30.xml"/></Relationships>
</file>

<file path=ppt/slides/_rels/slide7.xml.rels><?xml version="1.0" encoding="UTF-8" standalone="yes"?>
<Relationships xmlns="http://schemas.openxmlformats.org/package/2006/relationships"><Relationship Id="rId8" Type="http://schemas.openxmlformats.org/officeDocument/2006/relationships/tags" Target="../tags/tag39.xml"/><Relationship Id="rId3" Type="http://schemas.openxmlformats.org/officeDocument/2006/relationships/tags" Target="../tags/tag34.xml"/><Relationship Id="rId7" Type="http://schemas.openxmlformats.org/officeDocument/2006/relationships/tags" Target="../tags/tag38.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tags" Target="../tags/tag37.xml"/><Relationship Id="rId11" Type="http://schemas.openxmlformats.org/officeDocument/2006/relationships/image" Target="../media/image1.jpeg"/><Relationship Id="rId5" Type="http://schemas.openxmlformats.org/officeDocument/2006/relationships/tags" Target="../tags/tag36.xml"/><Relationship Id="rId10" Type="http://schemas.openxmlformats.org/officeDocument/2006/relationships/notesSlide" Target="../notesSlides/notesSlide7.xml"/><Relationship Id="rId4" Type="http://schemas.openxmlformats.org/officeDocument/2006/relationships/tags" Target="../tags/tag35.xml"/><Relationship Id="rId9"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47.xml"/><Relationship Id="rId3" Type="http://schemas.openxmlformats.org/officeDocument/2006/relationships/tags" Target="../tags/tag42.xml"/><Relationship Id="rId7" Type="http://schemas.openxmlformats.org/officeDocument/2006/relationships/tags" Target="../tags/tag46.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11" Type="http://schemas.openxmlformats.org/officeDocument/2006/relationships/image" Target="../media/image1.jpeg"/><Relationship Id="rId5" Type="http://schemas.openxmlformats.org/officeDocument/2006/relationships/tags" Target="../tags/tag44.xml"/><Relationship Id="rId10" Type="http://schemas.openxmlformats.org/officeDocument/2006/relationships/notesSlide" Target="../notesSlides/notesSlide8.xml"/><Relationship Id="rId4" Type="http://schemas.openxmlformats.org/officeDocument/2006/relationships/tags" Target="../tags/tag43.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tags" Target="../tags/tag55.xml"/><Relationship Id="rId13" Type="http://schemas.openxmlformats.org/officeDocument/2006/relationships/hyperlink" Target="https://twitter.com/IELOntario" TargetMode="External"/><Relationship Id="rId3" Type="http://schemas.openxmlformats.org/officeDocument/2006/relationships/tags" Target="../tags/tag50.xml"/><Relationship Id="rId7" Type="http://schemas.openxmlformats.org/officeDocument/2006/relationships/tags" Target="../tags/tag54.xml"/><Relationship Id="rId12" Type="http://schemas.openxmlformats.org/officeDocument/2006/relationships/hyperlink" Target="http://www.education-leadership-ontario.ca/" TargetMode="Externa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11" Type="http://schemas.openxmlformats.org/officeDocument/2006/relationships/image" Target="../media/image1.jpeg"/><Relationship Id="rId5" Type="http://schemas.openxmlformats.org/officeDocument/2006/relationships/tags" Target="../tags/tag52.xml"/><Relationship Id="rId15" Type="http://schemas.openxmlformats.org/officeDocument/2006/relationships/hyperlink" Target="http://www.education-leadership-ontario.ca/fr" TargetMode="External"/><Relationship Id="rId10" Type="http://schemas.openxmlformats.org/officeDocument/2006/relationships/notesSlide" Target="../notesSlides/notesSlide9.xml"/><Relationship Id="rId4" Type="http://schemas.openxmlformats.org/officeDocument/2006/relationships/tags" Target="../tags/tag51.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1657" y="2745159"/>
            <a:ext cx="12011025" cy="255454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sz="4000" b="1">
                <a:solidFill>
                  <a:schemeClr val="accent1">
                    <a:lumMod val="75000"/>
                  </a:schemeClr>
                </a:solidFill>
              </a:rPr>
              <a:t>RENFORCER L’ÉVEIL À L’ÉQUITÉ, LA DIVERSITÉ ET L’INCLUSION</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4000" b="1" i="0" u="none" strike="noStrike" kern="1200" cap="none" spc="0" normalizeH="0" baseline="0" noProof="0" dirty="0">
              <a:ln>
                <a:noFill/>
              </a:ln>
              <a:solidFill>
                <a:schemeClr val="accent1">
                  <a:lumMod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0"/>
              </a:spcBef>
              <a:spcAft>
                <a:spcPct val="0"/>
              </a:spcAft>
              <a:buClrTx/>
              <a:buSzTx/>
              <a:buFontTx/>
              <a:buNone/>
              <a:defRPr/>
            </a:pPr>
            <a:r>
              <a:rPr lang="en-US" sz="4000" b="1" dirty="0">
                <a:solidFill>
                  <a:schemeClr val="accent1">
                    <a:lumMod val="75000"/>
                  </a:schemeClr>
                </a:solidFill>
                <a:latin typeface="+mn-lt"/>
                <a:ea typeface="+mn-ea"/>
                <a:cs typeface="Arial" panose="020B0604020202020204" pitchFamily="34" charset="0"/>
              </a:rPr>
              <a:t>Alliance</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dirty="0">
              <a:latin typeface="Arial"/>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custDataLst>
              <p:tags r:id="rId7"/>
            </p:custDataLst>
          </p:nvPr>
        </p:nvPicPr>
        <p:blipFill>
          <a:blip r:embed="rId13">
            <a:extLst>
              <a:ext uri="{837473B0-CC2E-450A-ABE3-18F120FF3D39}">
                <a1611:picAttrSrcUrl xmlns:a1611="http://schemas.microsoft.com/office/drawing/2016/11/main" r:id="rId14"/>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custDataLst>
              <p:tags r:id="rId8"/>
            </p:custDataLst>
          </p:nvPr>
        </p:nvSpPr>
        <p:spPr>
          <a:xfrm>
            <a:off x="1177488" y="6319952"/>
            <a:ext cx="9525000" cy="228600"/>
          </a:xfrm>
          <a:prstGeom prst="rect">
            <a:avLst/>
          </a:prstGeom>
          <a:noFill/>
        </p:spPr>
        <p:txBody>
          <a:bodyPr wrap="square" rtlCol="0">
            <a:spAutoFit/>
          </a:bodyPr>
          <a:lstStyle/>
          <a:p>
            <a:r>
              <a:rPr lang="fr-CA" sz="900" dirty="0">
                <a:hlinkClick r:id="rId14"/>
                <a:hlinkMouseOver r:id="rId14"/>
              </a:rPr>
              <a:t>Cette photo</a:t>
            </a:r>
            <a:r>
              <a:rPr lang="fr-CA" sz="900" dirty="0"/>
              <a:t> d’auteur inconnu est utilisée sous licence </a:t>
            </a:r>
            <a:r>
              <a:rPr lang="fr-CA" sz="900" dirty="0">
                <a:solidFill>
                  <a:srgbClr val="0070C0"/>
                </a:solidFill>
                <a:hlinkClick r:id="rId15">
                  <a:extLst>
                    <a:ext uri="{A12FA001-AC4F-418D-AE19-62706E023703}">
                      <ahyp:hlinkClr xmlns:ahyp="http://schemas.microsoft.com/office/drawing/2018/hyperlinkcolor" val="tx"/>
                    </a:ext>
                  </a:extLst>
                </a:hlinkClick>
                <a:hlinkMouseOver r:id="rId15">
                  <a:extLst>
                    <a:ext uri="{A12FA001-AC4F-418D-AE19-62706E023703}">
                      <ahyp:hlinkClr xmlns:ahyp="http://schemas.microsoft.com/office/drawing/2018/hyperlinkcolor" val="tx"/>
                    </a:ext>
                  </a:extLst>
                </a:hlinkMouseOver>
              </a:rPr>
              <a:t>CC BY-SA-NC</a:t>
            </a:r>
            <a:endParaRPr lang="fr-CA" sz="900" dirty="0">
              <a:solidFill>
                <a:srgbClr val="0070C0"/>
              </a:solidFill>
            </a:endParaRPr>
          </a:p>
        </p:txBody>
      </p:sp>
      <p:sp>
        <p:nvSpPr>
          <p:cNvPr id="13" name="TextBox 12">
            <a:extLst>
              <a:ext uri="{FF2B5EF4-FFF2-40B4-BE49-F238E27FC236}">
                <a16:creationId xmlns:a16="http://schemas.microsoft.com/office/drawing/2014/main" id="{5D9242F5-7952-4472-9645-ED41BA150F7D}"/>
              </a:ext>
            </a:extLst>
          </p:cNvPr>
          <p:cNvSpPr txBox="1"/>
          <p:nvPr>
            <p:custDataLst>
              <p:tags r:id="rId9"/>
            </p:custDataLst>
          </p:nvPr>
        </p:nvSpPr>
        <p:spPr>
          <a:xfrm>
            <a:off x="1142543" y="2912433"/>
            <a:ext cx="7496959" cy="707886"/>
          </a:xfrm>
          <a:prstGeom prst="rect">
            <a:avLst/>
          </a:prstGeom>
          <a:noFill/>
        </p:spPr>
        <p:txBody>
          <a:bodyPr wrap="square" rtlCol="0">
            <a:spAutoFit/>
          </a:bodyPr>
          <a:lstStyle/>
          <a:p>
            <a:r>
              <a:rPr lang="fr-CA" sz="4000" b="1" dirty="0">
                <a:solidFill>
                  <a:schemeClr val="accent1">
                    <a:lumMod val="75000"/>
                  </a:schemeClr>
                </a:solidFill>
              </a:rPr>
              <a:t>RECONNAISSANCE DU TERRITOIRE</a:t>
            </a:r>
          </a:p>
        </p:txBody>
      </p:sp>
    </p:spTree>
    <p:extLst>
      <p:ext uri="{BB962C8B-B14F-4D97-AF65-F5344CB8AC3E}">
        <p14:creationId xmlns:p14="http://schemas.microsoft.com/office/powerpoint/2010/main" val="136230010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2" name="TextBox 1">
            <a:extLst>
              <a:ext uri="{FF2B5EF4-FFF2-40B4-BE49-F238E27FC236}">
                <a16:creationId xmlns:a16="http://schemas.microsoft.com/office/drawing/2014/main" id="{DFF8CF85-23AE-4F9B-A270-05D93FC64104}"/>
              </a:ext>
            </a:extLst>
          </p:cNvPr>
          <p:cNvSpPr txBox="1"/>
          <p:nvPr>
            <p:custDataLst>
              <p:tags r:id="rId4"/>
            </p:custDataLst>
          </p:nvPr>
        </p:nvSpPr>
        <p:spPr>
          <a:xfrm>
            <a:off x="2062264" y="2454886"/>
            <a:ext cx="8989430" cy="3847207"/>
          </a:xfrm>
          <a:prstGeom prst="rect">
            <a:avLst/>
          </a:prstGeom>
          <a:noFill/>
        </p:spPr>
        <p:txBody>
          <a:bodyPr wrap="square" rtlCol="0">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3600" b="1" dirty="0">
                <a:solidFill>
                  <a:schemeClr val="accent1">
                    <a:lumMod val="75000"/>
                  </a:schemeClr>
                </a:solidFill>
                <a:latin typeface="Calibri" panose="020F0502020204030204"/>
              </a:rPr>
              <a:t>Conventions communautaires proposées</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fr-CA"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fr-CA" sz="2800" dirty="0"/>
              <a:t>ÊTRE PRÉSENT, même si on est mal à l’aise</a:t>
            </a:r>
          </a:p>
          <a:p>
            <a:pPr marL="285750" indent="-285750">
              <a:buFont typeface="Arial" panose="020B0604020202020204" pitchFamily="34" charset="0"/>
              <a:buChar char="•"/>
            </a:pPr>
            <a:r>
              <a:rPr lang="fr-CA" sz="2800" dirty="0"/>
              <a:t>ÊTRE COURAGEUX malgré nos peurs (faire preuve de bravoure)</a:t>
            </a:r>
          </a:p>
          <a:p>
            <a:pPr marL="285750" indent="-285750">
              <a:buFont typeface="Arial" panose="020B0604020202020204" pitchFamily="34" charset="0"/>
              <a:buChar char="•"/>
            </a:pPr>
            <a:r>
              <a:rPr lang="fr-CA" sz="2800" dirty="0"/>
              <a:t>ÊTRE SOUPLE, car il y aura du désordre, mais aussi de la détermination</a:t>
            </a:r>
          </a:p>
          <a:p>
            <a:pPr marL="285750" indent="-285750">
              <a:buFont typeface="Arial" panose="020B0604020202020204" pitchFamily="34" charset="0"/>
              <a:buChar char="•"/>
            </a:pPr>
            <a:r>
              <a:rPr lang="fr-CA" sz="2800" dirty="0"/>
              <a:t>ÊTRE SOI-MÊME et témoigner de son expérience</a:t>
            </a:r>
          </a:p>
        </p:txBody>
      </p:sp>
    </p:spTree>
    <p:extLst>
      <p:ext uri="{BB962C8B-B14F-4D97-AF65-F5344CB8AC3E}">
        <p14:creationId xmlns:p14="http://schemas.microsoft.com/office/powerpoint/2010/main" val="17352797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26DA18-FF86-47E3-9C59-CE9725A2861E}"/>
              </a:ext>
            </a:extLst>
          </p:cNvPr>
          <p:cNvSpPr>
            <a:spLocks noGrp="1"/>
          </p:cNvSpPr>
          <p:nvPr>
            <p:ph idx="1"/>
            <p:custDataLst>
              <p:tags r:id="rId1"/>
            </p:custDataLst>
          </p:nvPr>
        </p:nvSpPr>
        <p:spPr/>
        <p:txBody>
          <a:bodyPr>
            <a:normAutofit/>
          </a:bodyPr>
          <a:lstStyle/>
          <a:p>
            <a:pPr marL="0" indent="0" algn="ctr">
              <a:buNone/>
            </a:pPr>
            <a:r>
              <a:rPr lang="en-CA" sz="3600" b="1" dirty="0" err="1">
                <a:solidFill>
                  <a:schemeClr val="accent1">
                    <a:lumMod val="75000"/>
                  </a:schemeClr>
                </a:solidFill>
                <a:latin typeface="Calibri" panose="020F0502020204030204"/>
              </a:rPr>
              <a:t>Déstabilisez</a:t>
            </a:r>
            <a:r>
              <a:rPr lang="en-CA" sz="3600" b="1" dirty="0">
                <a:solidFill>
                  <a:schemeClr val="accent1">
                    <a:lumMod val="75000"/>
                  </a:schemeClr>
                </a:solidFill>
                <a:latin typeface="Calibri" panose="020F0502020204030204"/>
              </a:rPr>
              <a:t> </a:t>
            </a:r>
            <a:r>
              <a:rPr lang="en-CA" sz="3600" b="1" dirty="0" err="1">
                <a:solidFill>
                  <a:schemeClr val="accent1">
                    <a:lumMod val="75000"/>
                  </a:schemeClr>
                </a:solidFill>
                <a:latin typeface="Calibri" panose="020F0502020204030204"/>
              </a:rPr>
              <a:t>moi</a:t>
            </a:r>
            <a:r>
              <a:rPr lang="en-CA" sz="3600" b="1" dirty="0">
                <a:solidFill>
                  <a:schemeClr val="accent1">
                    <a:lumMod val="75000"/>
                  </a:schemeClr>
                </a:solidFill>
                <a:latin typeface="Calibri" panose="020F0502020204030204"/>
              </a:rPr>
              <a:t> SVP!</a:t>
            </a:r>
          </a:p>
          <a:p>
            <a:pPr marL="0" indent="0">
              <a:buNone/>
            </a:pPr>
            <a:r>
              <a:rPr lang="fr-CA" dirty="0"/>
              <a:t>« Et si nous nous réunissions pour écouter ce que les autres ont à dire dans une volonté de nous exposer à divers points de vue plutôt que de vouloir confirmer nos propres croyances et idées? Et si nous écoutions volontiers les autres en toute conscience que nous avons tous notre propre vision du monde dans l’espoir d’apprendre quelque chose de nouveau si nous prêtons l’oreille aux différences plutôt qu’aux ressemblances? »</a:t>
            </a:r>
          </a:p>
          <a:p>
            <a:pPr marL="0" indent="0" algn="ctr">
              <a:buNone/>
            </a:pPr>
            <a:r>
              <a:rPr lang="fr-CA" dirty="0">
                <a:latin typeface="Arial" panose="020B0604020202020204" pitchFamily="34" charset="0"/>
                <a:cs typeface="Arial" panose="020B0604020202020204" pitchFamily="34" charset="0"/>
              </a:rPr>
              <a:t>~ Margaret </a:t>
            </a:r>
            <a:r>
              <a:rPr lang="fr-CA" dirty="0" err="1">
                <a:latin typeface="Arial" panose="020B0604020202020204" pitchFamily="34" charset="0"/>
                <a:cs typeface="Arial" panose="020B0604020202020204" pitchFamily="34" charset="0"/>
              </a:rPr>
              <a:t>Wheatley</a:t>
            </a:r>
            <a:r>
              <a:rPr lang="fr-CA" dirty="0">
                <a:latin typeface="Arial" panose="020B0604020202020204" pitchFamily="34" charset="0"/>
                <a:cs typeface="Arial" panose="020B0604020202020204" pitchFamily="34" charset="0"/>
              </a:rPr>
              <a:t> (2000)</a:t>
            </a:r>
          </a:p>
        </p:txBody>
      </p:sp>
      <p:pic>
        <p:nvPicPr>
          <p:cNvPr id="4" name="Picture 6" descr="logo short">
            <a:extLst>
              <a:ext uri="{FF2B5EF4-FFF2-40B4-BE49-F238E27FC236}">
                <a16:creationId xmlns:a16="http://schemas.microsoft.com/office/drawing/2014/main" id="{1399058E-29CE-FF47-939F-BDA0242E82EA}"/>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323458"/>
            <a:ext cx="1374775" cy="1143000"/>
          </a:xfrm>
          <a:prstGeom prst="rect">
            <a:avLst/>
          </a:prstGeom>
          <a:noFill/>
        </p:spPr>
      </p:pic>
      <p:sp>
        <p:nvSpPr>
          <p:cNvPr id="7" name="Text Box 7">
            <a:extLst>
              <a:ext uri="{FF2B5EF4-FFF2-40B4-BE49-F238E27FC236}">
                <a16:creationId xmlns:a16="http://schemas.microsoft.com/office/drawing/2014/main" id="{479E369F-455C-4BB4-88BE-4FC6808ACE3D}"/>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3CBAF01B-3D04-4D80-B2AB-1DAB126BEF28}"/>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79107016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3DF109-9D26-4401-B0A7-5E20B4ED41D2}"/>
              </a:ext>
            </a:extLst>
          </p:cNvPr>
          <p:cNvSpPr>
            <a:spLocks noGrp="1"/>
          </p:cNvSpPr>
          <p:nvPr>
            <p:ph idx="1"/>
            <p:custDataLst>
              <p:tags r:id="rId1"/>
            </p:custDataLst>
          </p:nvPr>
        </p:nvSpPr>
        <p:spPr>
          <a:xfrm>
            <a:off x="704850" y="2174081"/>
            <a:ext cx="10515600" cy="4683919"/>
          </a:xfrm>
        </p:spPr>
        <p:txBody>
          <a:bodyPr>
            <a:normAutofit lnSpcReduction="10000"/>
          </a:bodyPr>
          <a:lstStyle/>
          <a:p>
            <a:pPr marL="0" lvl="0" indent="0" fontAlgn="base">
              <a:lnSpc>
                <a:spcPct val="100000"/>
              </a:lnSpc>
              <a:spcBef>
                <a:spcPct val="0"/>
              </a:spcBef>
              <a:buNone/>
              <a:defRPr/>
            </a:pPr>
            <a:r>
              <a:rPr lang="fr-CA" sz="3600" b="1" dirty="0">
                <a:solidFill>
                  <a:schemeClr val="accent1">
                    <a:lumMod val="75000"/>
                  </a:schemeClr>
                </a:solidFill>
                <a:cs typeface="Arial" panose="020B0604020202020204" pitchFamily="34" charset="0"/>
              </a:rPr>
              <a:t>L’alliance peut se décrire ainsi :</a:t>
            </a:r>
          </a:p>
          <a:p>
            <a:pPr marL="0" lvl="0" indent="0" fontAlgn="base">
              <a:lnSpc>
                <a:spcPct val="100000"/>
              </a:lnSpc>
              <a:spcBef>
                <a:spcPct val="0"/>
              </a:spcBef>
              <a:buNone/>
              <a:defRPr/>
            </a:pPr>
            <a:endParaRPr lang="fr-CA" sz="3200" b="1" dirty="0">
              <a:solidFill>
                <a:schemeClr val="accent1">
                  <a:lumMod val="75000"/>
                </a:schemeClr>
              </a:solidFill>
              <a:ea typeface="Arial" panose="020B0604020202020204" pitchFamily="34" charset="0"/>
              <a:cs typeface="Arial" panose="020B0604020202020204" pitchFamily="34" charset="0"/>
            </a:endParaRPr>
          </a:p>
          <a:p>
            <a:pPr fontAlgn="base">
              <a:lnSpc>
                <a:spcPct val="100000"/>
              </a:lnSpc>
              <a:spcBef>
                <a:spcPct val="0"/>
              </a:spcBef>
              <a:defRPr/>
            </a:pPr>
            <a:r>
              <a:rPr lang="fr-CA" dirty="0">
                <a:solidFill>
                  <a:prstClr val="black"/>
                </a:solidFill>
                <a:latin typeface="Arial" panose="020B0604020202020204" pitchFamily="34" charset="0"/>
                <a:cs typeface="Arial" panose="020B0604020202020204" pitchFamily="34" charset="0"/>
              </a:rPr>
              <a:t>Croyance en l’égalité des droits de tous;</a:t>
            </a:r>
          </a:p>
          <a:p>
            <a:pPr fontAlgn="base">
              <a:lnSpc>
                <a:spcPct val="100000"/>
              </a:lnSpc>
              <a:spcBef>
                <a:spcPct val="0"/>
              </a:spcBef>
              <a:defRPr/>
            </a:pPr>
            <a:r>
              <a:rPr lang="fr-CA" dirty="0">
                <a:solidFill>
                  <a:prstClr val="black"/>
                </a:solidFill>
                <a:latin typeface="Arial" panose="020B0604020202020204" pitchFamily="34" charset="0"/>
                <a:cs typeface="Arial" panose="020B0604020202020204" pitchFamily="34" charset="0"/>
              </a:rPr>
              <a:t>Lecture, apprentissage et observation pour approfondir sa compréhension de l’oppression et des inégalités raciales;</a:t>
            </a:r>
          </a:p>
          <a:p>
            <a:pPr fontAlgn="base">
              <a:lnSpc>
                <a:spcPct val="100000"/>
              </a:lnSpc>
              <a:spcBef>
                <a:spcPct val="0"/>
              </a:spcBef>
              <a:defRPr/>
            </a:pPr>
            <a:r>
              <a:rPr lang="fr-CA" dirty="0">
                <a:solidFill>
                  <a:prstClr val="black"/>
                </a:solidFill>
                <a:latin typeface="Arial" panose="020B0604020202020204" pitchFamily="34" charset="0"/>
                <a:cs typeface="Arial" panose="020B0604020202020204" pitchFamily="34" charset="0"/>
              </a:rPr>
              <a:t>Effort concret et constant à utiliser sa position de privilège et son pouvoir pour soutenir les moins privilégiés et défendre leurs intérêts;</a:t>
            </a:r>
          </a:p>
          <a:p>
            <a:pPr fontAlgn="base">
              <a:lnSpc>
                <a:spcPct val="100000"/>
              </a:lnSpc>
              <a:spcBef>
                <a:spcPct val="0"/>
              </a:spcBef>
              <a:defRPr/>
            </a:pPr>
            <a:r>
              <a:rPr lang="fr-CA" dirty="0">
                <a:solidFill>
                  <a:prstClr val="black"/>
                </a:solidFill>
                <a:latin typeface="Arial" panose="020B0604020202020204" pitchFamily="34" charset="0"/>
                <a:cs typeface="Arial" panose="020B0604020202020204" pitchFamily="34" charset="0"/>
              </a:rPr>
              <a:t>Rôle que l’on accepte pour promouvoir l’équité, la diversité et l’inclusion, essentiellement dans une optique de lutte contre l’oppression.</a:t>
            </a:r>
          </a:p>
          <a:p>
            <a:pPr fontAlgn="base">
              <a:lnSpc>
                <a:spcPct val="100000"/>
              </a:lnSpc>
              <a:spcBef>
                <a:spcPct val="0"/>
              </a:spcBef>
              <a:defRPr/>
            </a:pPr>
            <a:endParaRPr kumimoji="0" lang="fr-CA"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fontAlgn="base">
              <a:lnSpc>
                <a:spcPct val="100000"/>
              </a:lnSpc>
              <a:spcBef>
                <a:spcPct val="0"/>
              </a:spcBef>
              <a:buNone/>
              <a:defRPr/>
            </a:pPr>
            <a:endParaRPr kumimoji="0" lang="fr-CA" sz="35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fontAlgn="base">
              <a:lnSpc>
                <a:spcPct val="100000"/>
              </a:lnSpc>
              <a:spcBef>
                <a:spcPct val="0"/>
              </a:spcBef>
              <a:buNone/>
              <a:defRPr/>
            </a:pPr>
            <a:endParaRPr kumimoji="0" lang="fr-CA" sz="35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endParaRPr lang="fr-CA" sz="3200" dirty="0">
              <a:latin typeface="Arial" panose="020B0604020202020204" pitchFamily="34" charset="0"/>
              <a:cs typeface="Arial" panose="020B0604020202020204" pitchFamily="34" charset="0"/>
            </a:endParaRPr>
          </a:p>
        </p:txBody>
      </p:sp>
      <p:pic>
        <p:nvPicPr>
          <p:cNvPr id="5" name="Picture 6" descr="logo short">
            <a:extLst>
              <a:ext uri="{FF2B5EF4-FFF2-40B4-BE49-F238E27FC236}">
                <a16:creationId xmlns:a16="http://schemas.microsoft.com/office/drawing/2014/main" id="{1C862B8B-C1B0-E74C-8E8F-3AEA85B9676E}"/>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323458"/>
            <a:ext cx="1374775" cy="1143000"/>
          </a:xfrm>
          <a:prstGeom prst="rect">
            <a:avLst/>
          </a:prstGeom>
          <a:noFill/>
        </p:spPr>
      </p:pic>
      <p:sp>
        <p:nvSpPr>
          <p:cNvPr id="7" name="Text Box 7">
            <a:extLst>
              <a:ext uri="{FF2B5EF4-FFF2-40B4-BE49-F238E27FC236}">
                <a16:creationId xmlns:a16="http://schemas.microsoft.com/office/drawing/2014/main" id="{8A2847C2-E5CB-42F7-8D28-1C888FA9C3E5}"/>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21866032-A45B-41CB-800E-DEDEFB70F440}"/>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38438996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27C94-2A66-4D98-A8B8-2AB55BE29347}"/>
              </a:ext>
            </a:extLst>
          </p:cNvPr>
          <p:cNvSpPr>
            <a:spLocks noGrp="1"/>
          </p:cNvSpPr>
          <p:nvPr>
            <p:ph type="title"/>
            <p:custDataLst>
              <p:tags r:id="rId1"/>
            </p:custDataLst>
          </p:nvPr>
        </p:nvSpPr>
        <p:spPr>
          <a:xfrm>
            <a:off x="838200" y="1793875"/>
            <a:ext cx="10515600" cy="1325563"/>
          </a:xfrm>
        </p:spPr>
        <p:txBody>
          <a:bodyPr/>
          <a:lstStyle/>
          <a:p>
            <a:pPr algn="ctr"/>
            <a:r>
              <a:rPr lang="fr-CA" b="1" dirty="0">
                <a:solidFill>
                  <a:schemeClr val="accent1">
                    <a:lumMod val="75000"/>
                  </a:schemeClr>
                </a:solidFill>
                <a:latin typeface="+mn-lt"/>
                <a:cs typeface="Arial" panose="020B0604020202020204" pitchFamily="34" charset="0"/>
              </a:rPr>
              <a:t>Allié – Complice – Partenaire</a:t>
            </a:r>
          </a:p>
        </p:txBody>
      </p:sp>
      <p:sp>
        <p:nvSpPr>
          <p:cNvPr id="3" name="Content Placeholder 2">
            <a:extLst>
              <a:ext uri="{FF2B5EF4-FFF2-40B4-BE49-F238E27FC236}">
                <a16:creationId xmlns:a16="http://schemas.microsoft.com/office/drawing/2014/main" id="{E04183DC-38A3-4FF8-B812-E279CDD3D2A0}"/>
              </a:ext>
            </a:extLst>
          </p:cNvPr>
          <p:cNvSpPr>
            <a:spLocks noGrp="1"/>
          </p:cNvSpPr>
          <p:nvPr>
            <p:ph idx="1"/>
            <p:custDataLst>
              <p:tags r:id="rId2"/>
            </p:custDataLst>
          </p:nvPr>
        </p:nvSpPr>
        <p:spPr>
          <a:xfrm>
            <a:off x="838200" y="2943225"/>
            <a:ext cx="10515600" cy="3287526"/>
          </a:xfrm>
        </p:spPr>
        <p:txBody>
          <a:bodyPr>
            <a:normAutofit lnSpcReduction="10000"/>
          </a:bodyPr>
          <a:lstStyle/>
          <a:p>
            <a:pPr>
              <a:spcBef>
                <a:spcPct val="0"/>
              </a:spcBef>
            </a:pPr>
            <a:r>
              <a:rPr lang="fr-CA" b="1" dirty="0">
                <a:latin typeface="Arial" panose="020B0604020202020204" pitchFamily="34" charset="0"/>
                <a:cs typeface="Arial" panose="020B0604020202020204" pitchFamily="34" charset="0"/>
              </a:rPr>
              <a:t>Un allié </a:t>
            </a:r>
            <a:r>
              <a:rPr lang="fr-CA" dirty="0">
                <a:latin typeface="Arial" panose="020B0604020202020204" pitchFamily="34" charset="0"/>
                <a:cs typeface="Arial" panose="020B0604020202020204" pitchFamily="34" charset="0"/>
              </a:rPr>
              <a:t>est à l’étape de la réflexion et de l’apprentissage pour comprendre ce qu’est l’oppression et son rôle de défenseur de la justice.</a:t>
            </a:r>
          </a:p>
          <a:p>
            <a:pPr>
              <a:spcBef>
                <a:spcPct val="0"/>
              </a:spcBef>
            </a:pPr>
            <a:r>
              <a:rPr lang="fr-CA" b="1" dirty="0">
                <a:latin typeface="Arial" panose="020B0604020202020204" pitchFamily="34" charset="0"/>
                <a:cs typeface="Arial" panose="020B0604020202020204" pitchFamily="34" charset="0"/>
              </a:rPr>
              <a:t>Un complice </a:t>
            </a:r>
            <a:r>
              <a:rPr lang="fr-CA" dirty="0">
                <a:latin typeface="Arial" panose="020B0604020202020204" pitchFamily="34" charset="0"/>
                <a:cs typeface="Arial" panose="020B0604020202020204" pitchFamily="34" charset="0"/>
              </a:rPr>
              <a:t>est à l’étape réactive; il s’efforce de mettre ses privilèges au service de la justice et de vaincre les préjugés systémiques.</a:t>
            </a:r>
          </a:p>
          <a:p>
            <a:pPr>
              <a:spcBef>
                <a:spcPct val="0"/>
              </a:spcBef>
            </a:pPr>
            <a:r>
              <a:rPr lang="fr-CA" b="1" dirty="0">
                <a:latin typeface="Arial" panose="020B0604020202020204" pitchFamily="34" charset="0"/>
                <a:cs typeface="Arial" panose="020B0604020202020204" pitchFamily="34" charset="0"/>
              </a:rPr>
              <a:t>Un partenaire</a:t>
            </a:r>
            <a:r>
              <a:rPr lang="fr-CA" dirty="0">
                <a:latin typeface="Arial" panose="020B0604020202020204" pitchFamily="34" charset="0"/>
                <a:cs typeface="Arial" panose="020B0604020202020204" pitchFamily="34" charset="0"/>
              </a:rPr>
              <a:t> recherche, noue et entretien des liens constructifs avec les personnes qu’il appuie. Il accompagne et écoute.</a:t>
            </a:r>
          </a:p>
          <a:p>
            <a:endParaRPr lang="fr-CA" sz="3600" dirty="0">
              <a:latin typeface="Arial" panose="020B0604020202020204" pitchFamily="34" charset="0"/>
              <a:cs typeface="Arial" panose="020B0604020202020204" pitchFamily="34" charset="0"/>
            </a:endParaRPr>
          </a:p>
          <a:p>
            <a:endParaRPr lang="fr-CA" sz="3600" dirty="0">
              <a:latin typeface="Arial" panose="020B0604020202020204" pitchFamily="34" charset="0"/>
              <a:cs typeface="Arial" panose="020B0604020202020204" pitchFamily="34" charset="0"/>
            </a:endParaRPr>
          </a:p>
          <a:p>
            <a:endParaRPr lang="fr-CA" sz="3600" dirty="0">
              <a:latin typeface="Arial" panose="020B0604020202020204" pitchFamily="34" charset="0"/>
              <a:cs typeface="Arial" panose="020B0604020202020204" pitchFamily="34" charset="0"/>
            </a:endParaRPr>
          </a:p>
          <a:p>
            <a:endParaRPr lang="fr-CA" sz="3600" dirty="0">
              <a:latin typeface="Arial" panose="020B0604020202020204" pitchFamily="34" charset="0"/>
              <a:cs typeface="Arial" panose="020B0604020202020204" pitchFamily="34" charset="0"/>
            </a:endParaRPr>
          </a:p>
        </p:txBody>
      </p:sp>
      <p:pic>
        <p:nvPicPr>
          <p:cNvPr id="5" name="Picture 6" descr="logo short">
            <a:extLst>
              <a:ext uri="{FF2B5EF4-FFF2-40B4-BE49-F238E27FC236}">
                <a16:creationId xmlns:a16="http://schemas.microsoft.com/office/drawing/2014/main" id="{DE1262F2-4EAB-4045-8C2C-E5374BE8ADC7}"/>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323458"/>
            <a:ext cx="1374775" cy="1143000"/>
          </a:xfrm>
          <a:prstGeom prst="rect">
            <a:avLst/>
          </a:prstGeom>
          <a:noFill/>
        </p:spPr>
      </p:pic>
      <p:sp>
        <p:nvSpPr>
          <p:cNvPr id="7" name="Text Box 7">
            <a:extLst>
              <a:ext uri="{FF2B5EF4-FFF2-40B4-BE49-F238E27FC236}">
                <a16:creationId xmlns:a16="http://schemas.microsoft.com/office/drawing/2014/main" id="{734C0684-E508-4C52-BE47-591B9DB3BBC4}"/>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A0F0B4E8-AB1C-4075-B2E7-D4CEB889F3A5}"/>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359480866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1718486" y="3293355"/>
            <a:ext cx="8454214" cy="1323439"/>
          </a:xfrm>
          <a:prstGeom prst="rect">
            <a:avLst/>
          </a:prstGeom>
          <a:noFill/>
        </p:spPr>
        <p:txBody>
          <a:bodyPr wrap="square" rtlCol="0">
            <a:spAutoFit/>
          </a:bodyPr>
          <a:lstStyle/>
          <a:p>
            <a:pPr marR="0" lvl="0" algn="l" defTabSz="914400" rtl="0" eaLnBrk="1" fontAlgn="auto" latinLnBrk="0" hangingPunct="1">
              <a:spcBef>
                <a:spcPct val="0"/>
              </a:spcBef>
              <a:buClrTx/>
              <a:buSzTx/>
              <a:defRPr/>
            </a:pPr>
            <a:r>
              <a:rPr kumimoji="0" lang="fr-CA" sz="4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Que se passerait-il, dans votre réalité, si vous </a:t>
            </a:r>
            <a:r>
              <a:rPr lang="fr-CA" sz="4000" dirty="0">
                <a:solidFill>
                  <a:prstClr val="black"/>
                </a:solidFill>
                <a:latin typeface="Arial" panose="020B0604020202020204" pitchFamily="34" charset="0"/>
                <a:cs typeface="Arial" panose="020B0604020202020204" pitchFamily="34" charset="0"/>
              </a:rPr>
              <a:t>deveniez ALLIÉ</a:t>
            </a:r>
            <a:r>
              <a:rPr kumimoji="0" lang="fr-CA" sz="4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custDataLst>
              <p:tags r:id="rId8"/>
            </p:custDataLst>
          </p:nvPr>
        </p:nvSpPr>
        <p:spPr>
          <a:xfrm>
            <a:off x="742950" y="2140879"/>
            <a:ext cx="11258550" cy="1515134"/>
          </a:xfrm>
        </p:spPr>
        <p:txBody>
          <a:bodyPr>
            <a:normAutofit/>
          </a:bodyPr>
          <a:lstStyle/>
          <a:p>
            <a:pPr marL="0" indent="0" algn="ctr">
              <a:buNone/>
            </a:pPr>
            <a:r>
              <a:rPr lang="fr-CA" sz="4000" b="1" dirty="0">
                <a:solidFill>
                  <a:schemeClr val="accent1">
                    <a:lumMod val="75000"/>
                  </a:schemeClr>
                </a:solidFill>
                <a:cs typeface="Arial" panose="020B0604020202020204" pitchFamily="34" charset="0"/>
              </a:rPr>
              <a:t>ACCOMPAGNER : COMMENCER PAR L’ALLIANCE</a:t>
            </a:r>
          </a:p>
        </p:txBody>
      </p:sp>
    </p:spTree>
    <p:extLst>
      <p:ext uri="{BB962C8B-B14F-4D97-AF65-F5344CB8AC3E}">
        <p14:creationId xmlns:p14="http://schemas.microsoft.com/office/powerpoint/2010/main" val="15212450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495300" y="2006327"/>
            <a:ext cx="11487150" cy="707886"/>
          </a:xfrm>
          <a:prstGeom prst="rect">
            <a:avLst/>
          </a:prstGeom>
          <a:noFill/>
        </p:spPr>
        <p:txBody>
          <a:bodyPr wrap="square" rtlCol="0">
            <a:spAutoFit/>
          </a:bodyPr>
          <a:lstStyle/>
          <a:p>
            <a:pPr algn="ctr"/>
            <a:r>
              <a:rPr lang="fr-CA" sz="4000" b="1" dirty="0">
                <a:solidFill>
                  <a:schemeClr val="accent1">
                    <a:lumMod val="75000"/>
                  </a:schemeClr>
                </a:solidFill>
                <a:ea typeface="Calibri" panose="020F0502020204030204" pitchFamily="34" charset="0"/>
                <a:cs typeface="Arial" panose="020B0604020202020204" pitchFamily="34" charset="0"/>
              </a:rPr>
              <a:t>Intégrer l’alliance à votre pratique de </a:t>
            </a:r>
            <a:r>
              <a:rPr lang="fr-CA" sz="4000" b="1" dirty="0">
                <a:solidFill>
                  <a:schemeClr val="accent1">
                    <a:lumMod val="75000"/>
                  </a:schemeClr>
                </a:solidFill>
                <a:cs typeface="Arial" panose="020B0604020202020204" pitchFamily="34" charset="0"/>
              </a:rPr>
              <a:t>leadership</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custDataLst>
              <p:tags r:id="rId8"/>
            </p:custDataLst>
          </p:nvPr>
        </p:nvSpPr>
        <p:spPr>
          <a:xfrm>
            <a:off x="1085850" y="2872042"/>
            <a:ext cx="10657507" cy="3653926"/>
          </a:xfrm>
        </p:spPr>
        <p:txBody>
          <a:bodyPr>
            <a:noAutofit/>
          </a:bodyPr>
          <a:lstStyle/>
          <a:p>
            <a:pPr marL="0" indent="0">
              <a:lnSpc>
                <a:spcPct val="107000"/>
              </a:lnSpc>
              <a:spcAft>
                <a:spcPts val="800"/>
              </a:spcAft>
              <a:buNone/>
            </a:pPr>
            <a:r>
              <a:rPr lang="fr-CA" sz="3600" dirty="0">
                <a:effectLst/>
                <a:latin typeface="Calibri" panose="020F0502020204030204" pitchFamily="34" charset="0"/>
                <a:ea typeface="Calibri" panose="020F0502020204030204" pitchFamily="34" charset="0"/>
                <a:cs typeface="Arial" panose="020B0604020202020204" pitchFamily="34" charset="0"/>
              </a:rPr>
              <a:t>Élaborez un plan pour :</a:t>
            </a:r>
          </a:p>
          <a:p>
            <a:pPr lvl="2">
              <a:lnSpc>
                <a:spcPct val="107000"/>
              </a:lnSpc>
              <a:spcAft>
                <a:spcPts val="800"/>
              </a:spcAft>
            </a:pPr>
            <a:r>
              <a:rPr lang="fr-CA" sz="3200" dirty="0">
                <a:effectLst/>
                <a:latin typeface="Calibri" panose="020F0502020204030204" pitchFamily="34" charset="0"/>
                <a:ea typeface="Calibri" panose="020F0502020204030204" pitchFamily="34" charset="0"/>
                <a:cs typeface="Arial" panose="020B0604020202020204" pitchFamily="34" charset="0"/>
              </a:rPr>
              <a:t>les interventions </a:t>
            </a:r>
            <a:r>
              <a:rPr lang="fr-CA" sz="3200" dirty="0">
                <a:latin typeface="Calibri" panose="020F0502020204030204" pitchFamily="34" charset="0"/>
                <a:cs typeface="Arial" panose="020B0604020202020204" pitchFamily="34" charset="0"/>
              </a:rPr>
              <a:t>individuelles;</a:t>
            </a:r>
          </a:p>
          <a:p>
            <a:pPr lvl="2">
              <a:lnSpc>
                <a:spcPct val="107000"/>
              </a:lnSpc>
              <a:spcAft>
                <a:spcPts val="800"/>
              </a:spcAft>
            </a:pPr>
            <a:r>
              <a:rPr lang="fr-CA" sz="3200" dirty="0">
                <a:latin typeface="Calibri" panose="020F0502020204030204" pitchFamily="34" charset="0"/>
                <a:cs typeface="Arial" panose="020B0604020202020204" pitchFamily="34" charset="0"/>
              </a:rPr>
              <a:t>les interventions interpersonnelles;</a:t>
            </a:r>
          </a:p>
          <a:p>
            <a:pPr lvl="2">
              <a:lnSpc>
                <a:spcPct val="107000"/>
              </a:lnSpc>
              <a:spcAft>
                <a:spcPts val="800"/>
              </a:spcAft>
            </a:pPr>
            <a:r>
              <a:rPr lang="fr-CA" sz="3200" dirty="0">
                <a:latin typeface="Calibri" panose="020F0502020204030204" pitchFamily="34" charset="0"/>
                <a:cs typeface="Arial" panose="020B0604020202020204" pitchFamily="34" charset="0"/>
              </a:rPr>
              <a:t>les interventions structurelles.</a:t>
            </a:r>
          </a:p>
        </p:txBody>
      </p:sp>
    </p:spTree>
    <p:extLst>
      <p:ext uri="{BB962C8B-B14F-4D97-AF65-F5344CB8AC3E}">
        <p14:creationId xmlns:p14="http://schemas.microsoft.com/office/powerpoint/2010/main" val="75372895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69880"/>
          </a:xfrm>
          <a:prstGeom prst="rect">
            <a:avLst/>
          </a:prstGeom>
          <a:noFill/>
        </p:spPr>
        <p:txBody>
          <a:bodyPr wrap="square" rtlCol="0">
            <a:spAutoFit/>
          </a:bodyPr>
          <a:lstStyle/>
          <a:p>
            <a:pPr algn="ctr"/>
            <a:r>
              <a:rPr lang="fr-CA" sz="4000" b="1" dirty="0">
                <a:solidFill>
                  <a:schemeClr val="accent1">
                    <a:lumMod val="75000"/>
                  </a:schemeClr>
                </a:solidFill>
              </a:rPr>
              <a:t>Ressources pour les leaders</a:t>
            </a:r>
          </a:p>
          <a:p>
            <a:pPr algn="ctr"/>
            <a:r>
              <a:rPr lang="fr-CA" sz="3600" u="sng" dirty="0">
                <a:solidFill>
                  <a:srgbClr val="0070C0"/>
                </a:solidFill>
                <a:hlinkClick r:id="rId12">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www.education-leadership-ontario.ca</a:t>
            </a:r>
            <a:r>
              <a:rPr lang="fr-CA" sz="3600" u="sng" dirty="0">
                <a:solidFill>
                  <a:srgbClr val="0070C0"/>
                </a:solidFill>
              </a:rPr>
              <a:t>/fr</a:t>
            </a:r>
          </a:p>
          <a:p>
            <a:pPr algn="ctr"/>
            <a:r>
              <a:rPr lang="fr-CA" sz="3600" u="sng" dirty="0">
                <a:solidFill>
                  <a:srgbClr val="0070C0"/>
                </a:solidFill>
                <a:hlinkClick r:id="rId13">
                  <a:extLst>
                    <a:ext uri="{A12FA001-AC4F-418D-AE19-62706E023703}">
                      <ahyp:hlinkClr xmlns:ahyp="http://schemas.microsoft.com/office/drawing/2018/hyperlinkcolor" val="tx"/>
                    </a:ext>
                  </a:extLst>
                </a:hlinkClick>
                <a:hlinkMouseOver r:id="rId13">
                  <a:extLst>
                    <a:ext uri="{A12FA001-AC4F-418D-AE19-62706E023703}">
                      <ahyp:hlinkClr xmlns:ahyp="http://schemas.microsoft.com/office/drawing/2018/hyperlinkcolor" val="tx"/>
                    </a:ext>
                  </a:extLst>
                </a:hlinkMouseOver>
              </a:rPr>
              <a:t>https://twitter.com/IELOntario</a:t>
            </a:r>
            <a:endParaRPr lang="fr-CA" sz="3600" u="sng" dirty="0">
              <a:solidFill>
                <a:srgbClr val="0070C0"/>
              </a:solidFill>
            </a:endParaRPr>
          </a:p>
          <a:p>
            <a:pPr algn="ctr"/>
            <a:r>
              <a:rPr lang="fr-CA" sz="3600" u="sng" dirty="0">
                <a:hlinkClick r:id="rId14"/>
                <a:hlinkMouseOver r:id="rId14"/>
              </a:rPr>
              <a:t>communication@education-leadership-ontario.ca</a:t>
            </a:r>
            <a:endParaRPr lang="fr-CA" sz="3600" dirty="0">
              <a:highlight>
                <a:srgbClr val="FFFF00"/>
              </a:highlight>
            </a:endParaRP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984885"/>
          </a:xfrm>
          <a:prstGeom prst="rect">
            <a:avLst/>
          </a:prstGeom>
          <a:noFill/>
        </p:spPr>
        <p:txBody>
          <a:bodyPr wrap="square" rtlCol="0">
            <a:spAutoFit/>
          </a:bodyPr>
          <a:lstStyle/>
          <a:p>
            <a:pPr algn="ctr"/>
            <a:r>
              <a:rPr lang="en-US" sz="4000" u="sng" dirty="0">
                <a:solidFill>
                  <a:srgbClr val="0563C1"/>
                </a:solidFill>
                <a:hlinkClick r:id="rId15">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www.education-leadership-ontario.</a:t>
            </a:r>
            <a:r>
              <a:rPr lang="en-US" sz="4000" u="sng" dirty="0">
                <a:solidFill>
                  <a:srgbClr val="0070C0"/>
                </a:solidFill>
                <a:hlinkClick r:id="rId15">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ca</a:t>
            </a:r>
            <a:r>
              <a:rPr lang="en-US" sz="4000" u="sng" dirty="0">
                <a:solidFill>
                  <a:srgbClr val="0070C0"/>
                </a:solidFill>
              </a:rPr>
              <a:t>/fr</a:t>
            </a:r>
          </a:p>
          <a:p>
            <a:endParaRPr lang="en-US" dirty="0"/>
          </a:p>
        </p:txBody>
      </p:sp>
    </p:spTree>
    <p:extLst>
      <p:ext uri="{BB962C8B-B14F-4D97-AF65-F5344CB8AC3E}">
        <p14:creationId xmlns:p14="http://schemas.microsoft.com/office/powerpoint/2010/main" val="124392999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9"/>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1.xml><?xml version="1.0" encoding="utf-8"?>
<p:tagLst xmlns:a="http://schemas.openxmlformats.org/drawingml/2006/main" xmlns:r="http://schemas.openxmlformats.org/officeDocument/2006/relationships" xmlns:p="http://schemas.openxmlformats.org/presentationml/2006/main">
  <p:tag name="NUM" val="5"/>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3"/>
</p:tagLst>
</file>

<file path=ppt/tags/tag35.xml><?xml version="1.0" encoding="utf-8"?>
<p:tagLst xmlns:a="http://schemas.openxmlformats.org/drawingml/2006/main" xmlns:r="http://schemas.openxmlformats.org/officeDocument/2006/relationships" xmlns:p="http://schemas.openxmlformats.org/presentationml/2006/main">
  <p:tag name="NUM" val="4"/>
</p:tagLst>
</file>

<file path=ppt/tags/tag36.xml><?xml version="1.0" encoding="utf-8"?>
<p:tagLst xmlns:a="http://schemas.openxmlformats.org/drawingml/2006/main" xmlns:r="http://schemas.openxmlformats.org/officeDocument/2006/relationships" xmlns:p="http://schemas.openxmlformats.org/presentationml/2006/main">
  <p:tag name="NUM" val="5"/>
</p:tagLst>
</file>

<file path=ppt/tags/tag37.xml><?xml version="1.0" encoding="utf-8"?>
<p:tagLst xmlns:a="http://schemas.openxmlformats.org/drawingml/2006/main" xmlns:r="http://schemas.openxmlformats.org/officeDocument/2006/relationships" xmlns:p="http://schemas.openxmlformats.org/presentationml/2006/main">
  <p:tag name="NUM" val="6"/>
</p:tagLst>
</file>

<file path=ppt/tags/tag38.xml><?xml version="1.0" encoding="utf-8"?>
<p:tagLst xmlns:a="http://schemas.openxmlformats.org/drawingml/2006/main" xmlns:r="http://schemas.openxmlformats.org/officeDocument/2006/relationships" xmlns:p="http://schemas.openxmlformats.org/presentationml/2006/main">
  <p:tag name="NUM" val="7"/>
</p:tagLst>
</file>

<file path=ppt/tags/tag39.xml><?xml version="1.0" encoding="utf-8"?>
<p:tagLst xmlns:a="http://schemas.openxmlformats.org/drawingml/2006/main" xmlns:r="http://schemas.openxmlformats.org/officeDocument/2006/relationships" xmlns:p="http://schemas.openxmlformats.org/presentationml/2006/main">
  <p:tag name="NUM" val="8"/>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43.xml><?xml version="1.0" encoding="utf-8"?>
<p:tagLst xmlns:a="http://schemas.openxmlformats.org/drawingml/2006/main" xmlns:r="http://schemas.openxmlformats.org/officeDocument/2006/relationships" xmlns:p="http://schemas.openxmlformats.org/presentationml/2006/main">
  <p:tag name="NUM" val="4"/>
</p:tagLst>
</file>

<file path=ppt/tags/tag44.xml><?xml version="1.0" encoding="utf-8"?>
<p:tagLst xmlns:a="http://schemas.openxmlformats.org/drawingml/2006/main" xmlns:r="http://schemas.openxmlformats.org/officeDocument/2006/relationships" xmlns:p="http://schemas.openxmlformats.org/presentationml/2006/main">
  <p:tag name="NUM" val="5"/>
</p:tagLst>
</file>

<file path=ppt/tags/tag45.xml><?xml version="1.0" encoding="utf-8"?>
<p:tagLst xmlns:a="http://schemas.openxmlformats.org/drawingml/2006/main" xmlns:r="http://schemas.openxmlformats.org/officeDocument/2006/relationships" xmlns:p="http://schemas.openxmlformats.org/presentationml/2006/main">
  <p:tag name="NUM" val="6"/>
</p:tagLst>
</file>

<file path=ppt/tags/tag46.xml><?xml version="1.0" encoding="utf-8"?>
<p:tagLst xmlns:a="http://schemas.openxmlformats.org/drawingml/2006/main" xmlns:r="http://schemas.openxmlformats.org/officeDocument/2006/relationships" xmlns:p="http://schemas.openxmlformats.org/presentationml/2006/main">
  <p:tag name="NUM" val="7"/>
</p:tagLst>
</file>

<file path=ppt/tags/tag47.xml><?xml version="1.0" encoding="utf-8"?>
<p:tagLst xmlns:a="http://schemas.openxmlformats.org/drawingml/2006/main" xmlns:r="http://schemas.openxmlformats.org/officeDocument/2006/relationships" xmlns:p="http://schemas.openxmlformats.org/presentationml/2006/main">
  <p:tag name="NUM" val="8"/>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4"/>
</p:tagLst>
</file>

<file path=ppt/tags/tag52.xml><?xml version="1.0" encoding="utf-8"?>
<p:tagLst xmlns:a="http://schemas.openxmlformats.org/drawingml/2006/main" xmlns:r="http://schemas.openxmlformats.org/officeDocument/2006/relationships" xmlns:p="http://schemas.openxmlformats.org/presentationml/2006/main">
  <p:tag name="NUM" val="5"/>
</p:tagLst>
</file>

<file path=ppt/tags/tag53.xml><?xml version="1.0" encoding="utf-8"?>
<p:tagLst xmlns:a="http://schemas.openxmlformats.org/drawingml/2006/main" xmlns:r="http://schemas.openxmlformats.org/officeDocument/2006/relationships" xmlns:p="http://schemas.openxmlformats.org/presentationml/2006/main">
  <p:tag name="NUM" val="6"/>
</p:tagLst>
</file>

<file path=ppt/tags/tag54.xml><?xml version="1.0" encoding="utf-8"?>
<p:tagLst xmlns:a="http://schemas.openxmlformats.org/drawingml/2006/main" xmlns:r="http://schemas.openxmlformats.org/officeDocument/2006/relationships" xmlns:p="http://schemas.openxmlformats.org/presentationml/2006/main">
  <p:tag name="NUM" val="7"/>
</p:tagLst>
</file>

<file path=ppt/tags/tag55.xml><?xml version="1.0" encoding="utf-8"?>
<p:tagLst xmlns:a="http://schemas.openxmlformats.org/drawingml/2006/main" xmlns:r="http://schemas.openxmlformats.org/officeDocument/2006/relationships" xmlns:p="http://schemas.openxmlformats.org/presentationml/2006/main">
  <p:tag name="NUM" val="8"/>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29361</TotalTime>
  <Words>2212</Words>
  <Application>Microsoft Macintosh PowerPoint</Application>
  <PresentationFormat>Widescreen</PresentationFormat>
  <Paragraphs>163</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Gill Sans MT</vt:lpstr>
      <vt:lpstr>Open Sans</vt:lpstr>
      <vt:lpstr>Verdana</vt:lpstr>
      <vt:lpstr>Office Theme</vt:lpstr>
      <vt:lpstr>PowerPoint Presentation</vt:lpstr>
      <vt:lpstr>PowerPoint Presentation</vt:lpstr>
      <vt:lpstr>PowerPoint Presentation</vt:lpstr>
      <vt:lpstr>PowerPoint Presentation</vt:lpstr>
      <vt:lpstr>PowerPoint Presentation</vt:lpstr>
      <vt:lpstr>Allié – Complice – Partenaire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182</cp:revision>
  <cp:lastPrinted>2021-02-17T15:12:23Z</cp:lastPrinted>
  <dcterms:created xsi:type="dcterms:W3CDTF">2019-11-01T17:17:10Z</dcterms:created>
  <dcterms:modified xsi:type="dcterms:W3CDTF">2022-11-07T17:17:55Z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71f32e11-e662-4e69-b5ba-f783728d1b35</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2022-03-18T18:23:36Z</vt:lpwstr>
  </property>
  <property fmtid="{D5CDD505-2E9C-101B-9397-08002B2CF9AE}" pid="8" name="MSIP_Label_034a106e-6316-442c-ad35-738afd673d2b_SiteId">
    <vt:lpwstr>cddc1229-ac2a-4b97-b78a-0e5cacb5865c</vt:lpwstr>
  </property>
</Properties>
</file>