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5.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6.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8.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9.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2"/>
  </p:notesMasterIdLst>
  <p:sldIdLst>
    <p:sldId id="328" r:id="rId2"/>
    <p:sldId id="411" r:id="rId3"/>
    <p:sldId id="412" r:id="rId4"/>
    <p:sldId id="416" r:id="rId5"/>
    <p:sldId id="419" r:id="rId6"/>
    <p:sldId id="417" r:id="rId7"/>
    <p:sldId id="418" r:id="rId8"/>
    <p:sldId id="396" r:id="rId9"/>
    <p:sldId id="380" r:id="rId10"/>
    <p:sldId id="320" r:id="rId11"/>
  </p:sldIdLst>
  <p:sldSz cx="12192000" cy="6858000"/>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8" clrIdx="0">
    <p:extLst>
      <p:ext uri="{19B8F6BF-5375-455C-9EA6-DF929625EA0E}">
        <p15:presenceInfo xmlns:p15="http://schemas.microsoft.com/office/powerpoint/2012/main" userId="Rosalie Roy" providerId="None"/>
      </p:ext>
    </p:extLst>
  </p:cmAuthor>
  <p:cmAuthor id="2" name="Mélanie Fortin" initials="MF" lastIdx="5" clrIdx="1">
    <p:extLst>
      <p:ext uri="{19B8F6BF-5375-455C-9EA6-DF929625EA0E}">
        <p15:presenceInfo xmlns:p15="http://schemas.microsoft.com/office/powerpoint/2012/main" userId="Mélanie For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66378" autoAdjust="0"/>
  </p:normalViewPr>
  <p:slideViewPr>
    <p:cSldViewPr snapToGrid="0" snapToObjects="1">
      <p:cViewPr varScale="1">
        <p:scale>
          <a:sx n="84" d="100"/>
          <a:sy n="84" d="100"/>
        </p:scale>
        <p:origin x="2512" y="192"/>
      </p:cViewPr>
      <p:guideLst/>
    </p:cSldViewPr>
  </p:slideViewPr>
  <p:notesTextViewPr>
    <p:cViewPr>
      <p:scale>
        <a:sx n="1" d="1"/>
        <a:sy n="1" d="1"/>
      </p:scale>
      <p:origin x="0" y="0"/>
    </p:cViewPr>
  </p:notesTextViewPr>
  <p:notesViewPr>
    <p:cSldViewPr>
      <p:cViewPr>
        <p:scale>
          <a:sx n="140" d="100"/>
          <a:sy n="140" d="100"/>
        </p:scale>
        <p:origin x="2628" y="-267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bit.ly/FearlessOrgsSucceedSB"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www.youtube.com/watch?v=KUo1QwVcCv0" TargetMode="External"/><Relationship Id="rId5" Type="http://schemas.openxmlformats.org/officeDocument/2006/relationships/hyperlink" Target="https://doi.org/10.1016/j.hrmr.2017.01.001" TargetMode="External"/><Relationship Id="rId4" Type="http://schemas.openxmlformats.org/officeDocument/2006/relationships/hyperlink" Target="https://martinchesbrough.net/the-importance-of-radical-candor-and-psychological-safety-at-the-board-level-4bfecf4f4031"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ccl.org/articles/leading-effectively-articles/what-is-psychological-safety-at-work/"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your-brain-at-work.com/files/NLJ_SCARFUS.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youtube.com/watch?v=IOU6uCwx6Tk"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846716"/>
          </a:xfrm>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1" dirty="0">
                <a:solidFill>
                  <a:prstClr val="black"/>
                </a:solidFill>
                <a:latin typeface="Calibri" panose="020F0502020204030204"/>
              </a:rPr>
              <a:t>À propos de cette opportunité d’apprentissage</a:t>
            </a:r>
          </a:p>
          <a:p>
            <a:pPr>
              <a:defRPr/>
            </a:pPr>
            <a:r>
              <a:rPr lang="fr-CA" altLang="en-US" dirty="0">
                <a:solidFill>
                  <a:prstClr val="black"/>
                </a:solidFill>
                <a:latin typeface="Arial" panose="020B0604020202020204" pitchFamily="34" charset="0"/>
                <a:ea typeface="ＭＳ Ｐゴシック" panose="020B0600070205080204" pitchFamily="34" charset="-128"/>
              </a:rPr>
              <a:t>Cette 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solidFill>
                  <a:prstClr val="black"/>
                </a:solidFill>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a:t>
            </a:r>
            <a:r>
              <a:rPr lang="fr-CA" dirty="0">
                <a:latin typeface="Arial" panose="020B0604020202020204" pitchFamily="34" charset="0"/>
                <a:ea typeface="ＭＳ Ｐゴシック" panose="020B0600070205080204" pitchFamily="34" charset="-128"/>
              </a:rPr>
              <a:t>pour des publics différents, notamment les leaders potentiels, le personnel scolaire et les parents.</a:t>
            </a:r>
          </a:p>
          <a:p>
            <a:endParaRPr lang="fr-CA" dirty="0">
              <a:solidFill>
                <a:prstClr val="black"/>
              </a:solidFill>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a:t>
            </a:r>
            <a:r>
              <a:rPr lang="fr-CA" dirty="0" err="1">
                <a:latin typeface="Arial" panose="020B0604020202020204" pitchFamily="34" charset="0"/>
                <a:ea typeface="ＭＳ Ｐゴシック" panose="020B0600070205080204" pitchFamily="34" charset="-128"/>
              </a:rPr>
              <a:t>balados</a:t>
            </a:r>
            <a:r>
              <a:rPr lang="fr-CA" dirty="0">
                <a:latin typeface="Arial" panose="020B0604020202020204" pitchFamily="34" charset="0"/>
                <a:ea typeface="ＭＳ Ｐゴシック" panose="020B0600070205080204" pitchFamily="34" charset="-128"/>
              </a:rPr>
              <a:t>, mises en situation et ressources).</a:t>
            </a:r>
          </a:p>
          <a:p>
            <a:endParaRPr lang="fr-CA"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dirty="0">
              <a:solidFill>
                <a:prstClr val="black"/>
              </a:solidFill>
              <a:latin typeface="Arial" panose="020B0604020202020204" pitchFamily="34" charset="0"/>
              <a:ea typeface="ＭＳ Ｐゴシック" panose="020B0600070205080204" pitchFamily="34" charset="-128"/>
            </a:endParaRPr>
          </a:p>
          <a:p>
            <a:endParaRPr lang="fr-CA" dirty="0">
              <a:solidFill>
                <a:prstClr val="black"/>
              </a:solidFill>
              <a:latin typeface="Arial" panose="020B0604020202020204" pitchFamily="34" charset="0"/>
              <a:ea typeface="ＭＳ Ｐゴシック" panose="020B0600070205080204" pitchFamily="34" charset="-128"/>
            </a:endParaRPr>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t>Nous vous invitons à visiter le site Web de l’ILE pour découvrir des ressources et des études qui pourraient contribuer à votre perfectionnement professionnel.</a:t>
            </a:r>
            <a:endParaRPr lang="fr-CA" altLang="en-US" dirty="0"/>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lang="fr-CA" altLang="en-US" dirty="0">
              <a:solidFill>
                <a:prstClr val="black"/>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Cet extrait du document </a:t>
            </a:r>
            <a:r>
              <a:rPr lang="fr-CA" altLang="en-US" i="1" dirty="0">
                <a:solidFill>
                  <a:prstClr val="black"/>
                </a:solidFill>
                <a:latin typeface="Arial" panose="020B0604020202020204" pitchFamily="34" charset="0"/>
                <a:ea typeface="ＭＳ Ｐゴシック" panose="020B0600070205080204" pitchFamily="34" charset="-128"/>
              </a:rPr>
              <a:t>Resource Guide, Introduction to Land </a:t>
            </a:r>
            <a:r>
              <a:rPr lang="fr-CA" altLang="en-US" i="1" dirty="0" err="1">
                <a:solidFill>
                  <a:prstClr val="black"/>
                </a:solidFill>
                <a:latin typeface="Arial" panose="020B0604020202020204" pitchFamily="34" charset="0"/>
                <a:ea typeface="ＭＳ Ｐゴシック" panose="020B0600070205080204" pitchFamily="34" charset="-128"/>
              </a:rPr>
              <a:t>Acknowledgements</a:t>
            </a:r>
            <a:r>
              <a:rPr lang="fr-CA" altLang="en-US" dirty="0">
                <a:solidFill>
                  <a:prstClr val="black"/>
                </a:solidFill>
                <a:latin typeface="Arial" panose="020B0604020202020204" pitchFamily="34" charset="0"/>
                <a:ea typeface="ＭＳ Ｐゴシック" panose="020B0600070205080204" pitchFamily="34" charset="-128"/>
              </a:rPr>
              <a:t> (en anglais seulement) EXPLIQUE l’importance de reconnaître le territoire (https://www.hwcdsb.ca/data/ie/Land%20Acknowledgement.pdf).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schemeClr val="accent2"/>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lang="fr-CA" b="1" dirty="0">
                <a:solidFill>
                  <a:prstClr val="black"/>
                </a:solidFill>
                <a:latin typeface="Calibri" panose="020F0502020204030204"/>
              </a:rPr>
              <a:t>Qu’est-ce que la reconnaissance du territoire? </a:t>
            </a:r>
            <a:r>
              <a:rPr lang="fr-CA" dirty="0">
                <a:solidFill>
                  <a:prstClr val="black"/>
                </a:solidFill>
                <a:latin typeface="Calibri" panose="020F0502020204030204"/>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L’apprentissage en groupe permet de renforcer la capacité à participer efficacement aux conversations nécessaires, mais difficiles.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Les conventions communautaires sont utiles pour créer un environnement d’apprentissage sécuritaire aux conversations nécessaires sur l’équité.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Vous pourriez proposer celles de la diapositive aux participantes et participants.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Dans son livre </a:t>
            </a:r>
            <a:r>
              <a:rPr lang="fr-CA" sz="1100" i="1" dirty="0" err="1">
                <a:solidFill>
                  <a:prstClr val="black"/>
                </a:solidFill>
                <a:latin typeface="Calibri" panose="020F0502020204030204"/>
              </a:rPr>
              <a:t>Courageous</a:t>
            </a:r>
            <a:r>
              <a:rPr lang="fr-CA" sz="1100" i="1" dirty="0">
                <a:solidFill>
                  <a:prstClr val="black"/>
                </a:solidFill>
                <a:latin typeface="Calibri" panose="020F0502020204030204"/>
              </a:rPr>
              <a:t> Conversations about Race – A Field Guide for </a:t>
            </a:r>
            <a:r>
              <a:rPr lang="fr-CA" sz="1100" i="1" dirty="0" err="1">
                <a:solidFill>
                  <a:prstClr val="black"/>
                </a:solidFill>
                <a:latin typeface="Calibri" panose="020F0502020204030204"/>
              </a:rPr>
              <a:t>Achieving</a:t>
            </a:r>
            <a:r>
              <a:rPr lang="fr-CA" sz="1100" i="1" dirty="0">
                <a:solidFill>
                  <a:prstClr val="black"/>
                </a:solidFill>
                <a:latin typeface="Calibri" panose="020F0502020204030204"/>
              </a:rPr>
              <a:t> </a:t>
            </a:r>
            <a:r>
              <a:rPr lang="fr-CA" sz="1100" i="1" dirty="0" err="1">
                <a:solidFill>
                  <a:prstClr val="black"/>
                </a:solidFill>
                <a:latin typeface="Calibri" panose="020F0502020204030204"/>
              </a:rPr>
              <a:t>Equity</a:t>
            </a:r>
            <a:r>
              <a:rPr lang="fr-CA" sz="1100" i="1" dirty="0">
                <a:solidFill>
                  <a:prstClr val="black"/>
                </a:solidFill>
                <a:latin typeface="Calibri" panose="020F0502020204030204"/>
              </a:rPr>
              <a:t> in </a:t>
            </a:r>
            <a:r>
              <a:rPr lang="fr-CA" sz="1100" i="1" dirty="0" err="1">
                <a:solidFill>
                  <a:prstClr val="black"/>
                </a:solidFill>
                <a:latin typeface="Calibri" panose="020F0502020204030204"/>
              </a:rPr>
              <a:t>Schools</a:t>
            </a:r>
            <a:r>
              <a:rPr lang="fr-CA" sz="1100" dirty="0">
                <a:solidFill>
                  <a:prstClr val="black"/>
                </a:solidFill>
                <a:latin typeface="Calibri" panose="020F0502020204030204"/>
              </a:rPr>
              <a:t>, 2e 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Parler de sa réalité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Prévoir et accepter les révélations</a:t>
            </a:r>
          </a:p>
          <a:p>
            <a:pPr>
              <a:lnSpc>
                <a:spcPct val="107000"/>
              </a:lnSpc>
              <a:spcAft>
                <a:spcPts val="800"/>
              </a:spcAft>
            </a:pPr>
            <a:r>
              <a:rPr lang="fr-CA" sz="1100" dirty="0">
                <a:solidFill>
                  <a:prstClr val="black"/>
                </a:solidFill>
                <a:latin typeface="Calibri" panose="020F0502020204030204"/>
              </a:rPr>
              <a:t>Voici d’autres éléments pouvant être inclus dans une convention communautaire :</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Désapprendre et se défaire de ses croyances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Ressentir l’inconfort et redéfinir sa position</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Remettre en question ses suppositions et préjugés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Accepter les nouveaux apprentissages et penser à la suite des choses </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lang="fr-CA" dirty="0">
              <a:solidFill>
                <a:prstClr val="black"/>
              </a:solidFill>
              <a:latin typeface="Calibri" panose="020F0502020204030204"/>
            </a:endParaRPr>
          </a:p>
          <a:p>
            <a:pPr marL="0" marR="0" lvl="0" indent="0" algn="l" defTabSz="914400" rtl="0" eaLnBrk="1" fontAlgn="auto" latinLnBrk="0" hangingPunct="1">
              <a:lnSpc>
                <a:spcPct val="107000"/>
              </a:lnSpc>
              <a:spcBef>
                <a:spcPct val="0"/>
              </a:spcBef>
              <a:spcAft>
                <a:spcPts val="800"/>
              </a:spcAft>
              <a:buClrTx/>
              <a:buSzTx/>
              <a:buFontTx/>
              <a:buNone/>
              <a:defRPr/>
            </a:pPr>
            <a:r>
              <a:rPr lang="fr-CA" sz="1100" dirty="0">
                <a:solidFill>
                  <a:prstClr val="black"/>
                </a:solidFill>
                <a:latin typeface="Calibri" panose="020F0502020204030204"/>
              </a:rPr>
              <a:t>Autre option : établir vos propres conventions en définissant une intention qui reflète comment vous les honorerez.</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solidFill>
                <a:schemeClr val="accent2"/>
              </a:solidFill>
              <a:effectLst/>
              <a:uLnTx/>
              <a:uFillTx/>
              <a:latin typeface="Calibri" panose="020F0502020204030204"/>
              <a:ea typeface="+mn-ea"/>
              <a:cs typeface="+mn-cs"/>
            </a:endParaRPr>
          </a:p>
          <a:p>
            <a:pPr>
              <a:lnSpc>
                <a:spcPct val="107000"/>
              </a:lnSpc>
              <a:spcAft>
                <a:spcPts val="800"/>
              </a:spcAft>
            </a:pPr>
            <a:r>
              <a:rPr lang="fr-CA" sz="1100" b="1" dirty="0">
                <a:solidFill>
                  <a:prstClr val="black"/>
                </a:solidFill>
                <a:latin typeface="Calibri" panose="020F0502020204030204"/>
              </a:rPr>
              <a:t>PROCESSUS</a:t>
            </a:r>
          </a:p>
          <a:p>
            <a:pPr>
              <a:lnSpc>
                <a:spcPct val="107000"/>
              </a:lnSpc>
              <a:spcAft>
                <a:spcPts val="800"/>
              </a:spcAft>
            </a:pPr>
            <a:endParaRPr lang="fr-CA" dirty="0">
              <a:solidFill>
                <a:schemeClr val="accent2"/>
              </a:solidFill>
            </a:endParaRPr>
          </a:p>
          <a:p>
            <a:pPr marL="171450" indent="-171450">
              <a:lnSpc>
                <a:spcPct val="107000"/>
              </a:lnSpc>
              <a:spcAft>
                <a:spcPts val="800"/>
              </a:spcAft>
              <a:buFont typeface="Arial" panose="020B0604020202020204" pitchFamily="34" charset="0"/>
              <a:buChar char="•"/>
            </a:pPr>
            <a:r>
              <a:rPr lang="fr-CA" sz="1100" dirty="0">
                <a:solidFill>
                  <a:prstClr val="black"/>
                </a:solidFill>
                <a:latin typeface="Calibri" panose="020F0502020204030204"/>
              </a:rPr>
              <a:t>Faire participer le groupe à l’établissement des conventions communautaires.</a:t>
            </a:r>
          </a:p>
          <a:p>
            <a:pPr>
              <a:lnSpc>
                <a:spcPct val="107000"/>
              </a:lnSpc>
              <a:spcAft>
                <a:spcPts val="800"/>
              </a:spcAft>
            </a:pP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err="1"/>
              <a:t>Turning</a:t>
            </a:r>
            <a:r>
              <a:rPr lang="fr-CA" i="1" dirty="0"/>
              <a:t> to One </a:t>
            </a:r>
            <a:r>
              <a:rPr lang="fr-CA" i="1" dirty="0" err="1"/>
              <a:t>Another</a:t>
            </a:r>
            <a:r>
              <a:rPr lang="fr-CA" i="1" dirty="0"/>
              <a:t> : Simple Conversations to Restore Hope to the Future</a:t>
            </a:r>
            <a:r>
              <a:rPr lang="fr-CA" dirty="0"/>
              <a:t> de Margaret </a:t>
            </a:r>
            <a:r>
              <a:rPr lang="fr-CA" dirty="0" err="1"/>
              <a:t>Wheatley</a:t>
            </a:r>
            <a:r>
              <a:rPr lang="fr-CA" dirty="0"/>
              <a:t> (2002) et d’y réfléchir.</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réfléchir à la façon d’éliminer les préjugés – les vôtres et ceux des autres.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Autrement dit, si la diversité est un fait (les chiffres sont ce qu’ils sont) et que l’inclusion est un choix (vous </a:t>
            </a:r>
            <a:r>
              <a:rPr lang="fr-CA" dirty="0">
                <a:latin typeface="Arial" panose="020B0604020202020204" pitchFamily="34" charset="0"/>
                <a:cs typeface="Times New Roman" panose="02020603050405020304" pitchFamily="18" charset="0"/>
              </a:rPr>
              <a:t>décidez d’inclure quelqu’un ou non), le sentiment d’appartenance est une émotion qui peut être suscitée par une culture délibérément instaurée.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Les stratégies mûrement réfléchies d’EDI vont encore plus loin; on parle de cultures auxquelles les personnes sentent qu’elles appartiennent parce qu’elles sont perçues et valorisées pour ce qu’elles sont – c’est-à-dire leur personnalité unique et authentique – donc elles s’épanouissent, ce qui se ressent sur les autres.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fr-CA" b="1" dirty="0"/>
              <a:t>PROCESSUS</a:t>
            </a:r>
          </a:p>
          <a:p>
            <a:pPr marL="171450" indent="-171450">
              <a:buFont typeface="Arial" panose="020B0604020202020204" pitchFamily="34" charset="0"/>
              <a:buChar char="•"/>
            </a:pPr>
            <a:r>
              <a:rPr lang="fr-CA" b="0" dirty="0"/>
              <a:t>Discutez de </a:t>
            </a:r>
            <a:r>
              <a:rPr lang="fr-CA" dirty="0"/>
              <a:t>ces énoncés avec une voisine ou un voisin de table. Passez chaque énoncé et dites ce que vous ressentez (ex. : surprise, accord, inquiétude).</a:t>
            </a:r>
          </a:p>
          <a:p>
            <a:pPr marL="171450" indent="-171450">
              <a:buFont typeface="Arial" panose="020B0604020202020204" pitchFamily="34" charset="0"/>
              <a:buChar char="•"/>
            </a:pPr>
            <a:r>
              <a:rPr lang="fr-CA" dirty="0"/>
              <a:t>Qu’est-ce qui ressort de la discussion?</a:t>
            </a:r>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r-CA" b="0" i="0" dirty="0">
                <a:solidFill>
                  <a:srgbClr val="292929"/>
                </a:solidFill>
                <a:effectLst/>
                <a:latin typeface="charter"/>
              </a:rPr>
              <a:t>Les </a:t>
            </a:r>
            <a:r>
              <a:rPr lang="fr-CA" dirty="0">
                <a:solidFill>
                  <a:srgbClr val="292929"/>
                </a:solidFill>
                <a:latin typeface="charter"/>
              </a:rPr>
              <a:t>spécialistes soutiennent que le sentiment d’appartenance est une force beaucoup plus puissante que n’importe quelle stratégie d’équité, de diversité et d’inclusion.</a:t>
            </a:r>
          </a:p>
          <a:p>
            <a:pPr marL="171450" indent="-171450">
              <a:buFont typeface="Arial" panose="020B0604020202020204" pitchFamily="34" charset="0"/>
              <a:buChar char="•"/>
            </a:pPr>
            <a:r>
              <a:rPr lang="fr-CA" dirty="0">
                <a:solidFill>
                  <a:srgbClr val="292929"/>
                </a:solidFill>
                <a:latin typeface="charter"/>
              </a:rPr>
              <a:t>Les gens n’ont pas besoin d’être populaires ou aimés de tous; ils veulent sentir qu’ils ont leur place quelque part et avec quelqu’un.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292929"/>
                </a:solidFill>
                <a:latin typeface="charter"/>
              </a:rPr>
              <a:t>Un réel sentiment d’appartenance passe par l’authenticité et la vulnérabilité.</a:t>
            </a:r>
          </a:p>
          <a:p>
            <a:pPr>
              <a:lnSpc>
                <a:spcPct val="115000"/>
              </a:lnSpc>
              <a:spcAft>
                <a:spcPts val="1000"/>
              </a:spcAft>
            </a:pPr>
            <a:endParaRPr lang="fr-CA"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200" b="1" dirty="0">
                <a:effectLst/>
                <a:latin typeface="Arial" panose="020B0604020202020204" pitchFamily="34" charset="0"/>
                <a:ea typeface="Arial" panose="020B0604020202020204" pitchFamily="34" charset="0"/>
                <a:cs typeface="Times New Roman" panose="02020603050405020304" pitchFamily="18" charset="0"/>
              </a:rPr>
              <a:t>PROCESSUS</a:t>
            </a:r>
          </a:p>
          <a:p>
            <a:pPr marL="171450" indent="-171450">
              <a:buFont typeface="Arial" panose="020B0604020202020204" pitchFamily="34" charset="0"/>
              <a:buChar char="•"/>
            </a:pPr>
            <a:r>
              <a:rPr lang="fr-CA" dirty="0"/>
              <a:t>Lisez ces énoncés et demandez-vous dans quelle mesure vous éprouvez un sentiment d’appartenance au travail.</a:t>
            </a:r>
          </a:p>
          <a:p>
            <a:pPr marL="171450" indent="-171450">
              <a:buFont typeface="Arial" panose="020B0604020202020204" pitchFamily="34" charset="0"/>
              <a:buChar char="•"/>
            </a:pPr>
            <a:r>
              <a:rPr lang="fr-CA" dirty="0"/>
              <a:t>Quels facteurs contribuent à ce sentiment?</a:t>
            </a:r>
          </a:p>
          <a:p>
            <a:pPr marL="171450" indent="-171450">
              <a:buFont typeface="Arial" panose="020B0604020202020204" pitchFamily="34" charset="0"/>
              <a:buChar char="•"/>
            </a:pPr>
            <a:r>
              <a:rPr lang="fr-CA" dirty="0"/>
              <a:t>En tant que leader scolaire ou leader du système, comment donnez-vous un sentiment d’appartenance aux autres?</a:t>
            </a:r>
          </a:p>
          <a:p>
            <a:pPr marL="171450" indent="-171450">
              <a:buFont typeface="Arial" panose="020B0604020202020204" pitchFamily="34" charset="0"/>
              <a:buChar char="•"/>
            </a:pPr>
            <a:r>
              <a:rPr lang="fr-CA" dirty="0"/>
              <a:t>Discutez avec une ou un partenaire d’apprentissage des aspects de votre réflexion que vous souhaitez partager.</a:t>
            </a:r>
          </a:p>
          <a:p>
            <a:pPr marL="171450" indent="-171450">
              <a:buFont typeface="Arial" panose="020B0604020202020204" pitchFamily="34" charset="0"/>
              <a:buChar char="•"/>
            </a:pP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4138516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92500" lnSpcReduction="10000"/>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latin typeface="Arial" panose="020B0604020202020204" pitchFamily="34" charset="0"/>
                <a:cs typeface="Times New Roman" panose="02020603050405020304" pitchFamily="18" charset="0"/>
              </a:rPr>
              <a:t>Nous désirons tous ardemment éprouver un sentiment d’appartenance – sentir qu’on fait partie de quelque chose et qu’on est important pour les autres – mais il est important de ne pas oublier que cela passe par l’inclusion.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La </a:t>
            </a:r>
            <a:r>
              <a:rPr lang="fr-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sécurité psychologique</a:t>
            </a:r>
            <a:r>
              <a:rPr lang="fr-CA" sz="1200" dirty="0">
                <a:effectLst/>
                <a:latin typeface="Arial" panose="020B0604020202020204" pitchFamily="34" charset="0"/>
                <a:ea typeface="Arial" panose="020B0604020202020204" pitchFamily="34" charset="0"/>
                <a:cs typeface="Times New Roman" panose="02020603050405020304" pitchFamily="18" charset="0"/>
              </a:rPr>
              <a:t> est un </a:t>
            </a:r>
            <a:r>
              <a:rPr lang="fr-CA" dirty="0">
                <a:latin typeface="Arial" panose="020B0604020202020204" pitchFamily="34" charset="0"/>
                <a:cs typeface="Times New Roman" panose="02020603050405020304" pitchFamily="18" charset="0"/>
              </a:rPr>
              <a:t>état qui donne à penser à une personne qu’elle peut exprimer ouvertement ses idées, poser ses questions, faire part de ses préoccupations, et même parler de ses erreurs.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est primordial de miser sur les avantages de la diversité, puisqu’ils peuvent contribuer à faire de l’inclusion une réalité.</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La sécurité psychologique favorise la </a:t>
            </a:r>
            <a:r>
              <a:rPr lang="fr-CA" u="sng" dirty="0">
                <a:solidFill>
                  <a:srgbClr val="0070C0"/>
                </a:solidFill>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sincérité</a:t>
            </a:r>
            <a:r>
              <a:rPr lang="fr-CA" sz="1200" dirty="0">
                <a:effectLst/>
                <a:latin typeface="Arial" panose="020B0604020202020204" pitchFamily="34" charset="0"/>
                <a:ea typeface="Arial" panose="020B0604020202020204" pitchFamily="34" charset="0"/>
                <a:cs typeface="Times New Roman" panose="02020603050405020304" pitchFamily="18" charset="0"/>
              </a:rPr>
              <a: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dirty="0">
                <a:effectLst/>
                <a:latin typeface="Arial" panose="020B0604020202020204" pitchFamily="34" charset="0"/>
                <a:ea typeface="Arial" panose="020B0604020202020204" pitchFamily="34" charset="0"/>
                <a:cs typeface="Times New Roman" panose="02020603050405020304" pitchFamily="18" charset="0"/>
              </a:rPr>
              <a:t>Une grande quantité de </a:t>
            </a:r>
            <a:r>
              <a:rPr lang="fr-CA" u="sng" dirty="0">
                <a:solidFill>
                  <a:srgbClr val="0563C1"/>
                </a:solidFill>
                <a:latin typeface="Arial" panose="020B060402020202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textes spécialisés</a:t>
            </a:r>
            <a:r>
              <a:rPr lang="fr-CA" u="sng" dirty="0">
                <a:solidFill>
                  <a:srgbClr val="0563C1"/>
                </a:solidFill>
                <a:latin typeface="Arial" panose="020B0604020202020204" pitchFamily="34" charset="0"/>
                <a:cs typeface="Times New Roman" panose="02020603050405020304" pitchFamily="18" charset="0"/>
              </a:rPr>
              <a:t> </a:t>
            </a:r>
            <a:r>
              <a:rPr lang="fr-CA" sz="1200" dirty="0">
                <a:effectLst/>
                <a:latin typeface="Arial" panose="020B0604020202020204" pitchFamily="34" charset="0"/>
                <a:ea typeface="Arial" panose="020B0604020202020204" pitchFamily="34" charset="0"/>
                <a:cs typeface="Times New Roman" panose="02020603050405020304" pitchFamily="18" charset="0"/>
              </a:rPr>
              <a:t>sur la sécurité </a:t>
            </a:r>
            <a:r>
              <a:rPr lang="fr-CA" dirty="0">
                <a:latin typeface="Arial" panose="020B0604020202020204" pitchFamily="34" charset="0"/>
                <a:cs typeface="Times New Roman" panose="02020603050405020304" pitchFamily="18" charset="0"/>
              </a:rPr>
              <a:t>psychologique ont démontré la puissante association entre sécurité psychologique, apprentissage et rendement dans les équipes et les organisations.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importe de noter qu’il ne s’agit pas d’être aimé de tous ni d’être à l’abri des opinions et croyances qui nous mettent mal à l’aise.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Il s’agit plutôt d’ouverture d’esprit et d’assurance que l’équipe ne pénalisera aucun membre qui s’exprime franchement. Une bonne équipe accepte volontiers les avis et commentaires, car ils pourraient être essentiels au succès.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Arial" panose="020B0604020202020204" pitchFamily="34" charset="0"/>
                <a:cs typeface="Times New Roman" panose="02020603050405020304" pitchFamily="18" charset="0"/>
              </a:rPr>
              <a:t>Selon Amy </a:t>
            </a:r>
            <a:r>
              <a:rPr lang="fr-CA" dirty="0" err="1">
                <a:latin typeface="Arial" panose="020B0604020202020204" pitchFamily="34" charset="0"/>
                <a:cs typeface="Times New Roman" panose="02020603050405020304" pitchFamily="18" charset="0"/>
              </a:rPr>
              <a:t>Edmondson</a:t>
            </a:r>
            <a:r>
              <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auteure de l’article </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The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Fearless</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Organization</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Creating</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Psychological</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Safety</a:t>
            </a:r>
            <a:r>
              <a:rPr kumimoji="0" lang="fr-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in the Workplace for Learning, Innovation, and </a:t>
            </a:r>
            <a:r>
              <a:rPr kumimoji="0" lang="fr-CA" sz="1200" b="0" i="1" u="none" strike="noStrike" kern="1200" cap="none" spc="0" normalizeH="0" baseline="0" noProof="0" dirty="0" err="1">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Growth</a:t>
            </a:r>
            <a:r>
              <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lang="fr-CA" dirty="0">
                <a:solidFill>
                  <a:prstClr val="black"/>
                </a:solidFill>
                <a:latin typeface="Arial" panose="020B0604020202020204" pitchFamily="34" charset="0"/>
                <a:cs typeface="Times New Roman" panose="02020603050405020304" pitchFamily="18" charset="0"/>
              </a:rPr>
              <a:t>pour instaurer une culture vraiment novatrice, les gens doivent pouvoir exprimer des idées incomplètes, poser des questions sorties de nulle part et lancer des idées à voix haute.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fr-CA" b="1" dirty="0"/>
              <a:t>PROCESSUS</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Visionnez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Creating</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Psychological</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Safety</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at Work in a </a:t>
            </a:r>
            <a:r>
              <a:rPr kumimoji="0" lang="fr-CA" b="1" i="1" u="sng" strike="noStrike" kern="12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Knowledge</a:t>
            </a:r>
            <a:r>
              <a:rPr kumimoji="0" lang="fr-CA"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hlinkClick r:id="rId6"/>
              </a:rPr>
              <a:t> Economy</a:t>
            </a:r>
            <a:r>
              <a:rPr lang="fr-CA"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fr-CA" dirty="0">
                <a:solidFill>
                  <a:srgbClr val="000000"/>
                </a:solidFill>
                <a:latin typeface="Arial" panose="020B0604020202020204" pitchFamily="34" charset="0"/>
                <a:cs typeface="Arial" panose="020B0604020202020204" pitchFamily="34" charset="0"/>
              </a:rPr>
              <a:t>d’Amy </a:t>
            </a:r>
            <a:r>
              <a:rPr lang="fr-CA" dirty="0" err="1">
                <a:solidFill>
                  <a:srgbClr val="000000"/>
                </a:solidFill>
                <a:latin typeface="Arial" panose="020B0604020202020204" pitchFamily="34" charset="0"/>
                <a:cs typeface="Arial" panose="020B0604020202020204" pitchFamily="34" charset="0"/>
              </a:rPr>
              <a:t>Edmondson</a:t>
            </a:r>
            <a:r>
              <a:rPr lang="fr-CA" dirty="0">
                <a:solidFill>
                  <a:srgbClr val="000000"/>
                </a:solidFill>
                <a:latin typeface="Arial" panose="020B0604020202020204" pitchFamily="34" charset="0"/>
                <a:cs typeface="Arial" panose="020B0604020202020204" pitchFamily="34" charset="0"/>
              </a:rPr>
              <a:t>, professeure à l’Université Harvard (3 min 13 s).</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Arial" panose="020B0604020202020204" pitchFamily="34" charset="0"/>
              </a:rPr>
              <a:t>Réfléchissez à un moment au travail ou dans votre vie personnelle où vous ne vous êtes pas senti suffisamment en sécurité sur le plan psychologique pour vous exprimer.</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Arial" panose="020B0604020202020204" pitchFamily="34" charset="0"/>
              </a:rPr>
              <a:t>Quelles étaient les circonstances?</a:t>
            </a:r>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dirty="0"/>
          </a:p>
        </p:txBody>
      </p:sp>
    </p:spTree>
    <p:extLst>
      <p:ext uri="{BB962C8B-B14F-4D97-AF65-F5344CB8AC3E}">
        <p14:creationId xmlns:p14="http://schemas.microsoft.com/office/powerpoint/2010/main" val="417090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494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32500" lnSpcReduction="20000"/>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800" b="0" i="0" noProof="0" dirty="0">
                <a:effectLst/>
                <a:latin typeface="Calibri" panose="020F0502020204030204" pitchFamily="34" charset="0"/>
                <a:ea typeface="Calibri" panose="020F0502020204030204" pitchFamily="34" charset="0"/>
                <a:cs typeface="Calibri" panose="020F0502020204030204" pitchFamily="34" charset="0"/>
              </a:rPr>
              <a:t>Voici ce que les leaders devraient faire, </a:t>
            </a:r>
            <a:r>
              <a:rPr lang="fr-CA" sz="1800" dirty="0">
                <a:latin typeface="Calibri" panose="020F0502020204030204" pitchFamily="34" charset="0"/>
                <a:cs typeface="Calibri" panose="020F0502020204030204" pitchFamily="34" charset="0"/>
              </a:rPr>
              <a:t>selon quelques spécialistes, pour contribuer à créer un milieu de travail sécuritaire sur le plan psychologique :</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1) Faire de la sécurité psychologique une priorité claire.</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Parlez de </a:t>
            </a:r>
            <a:r>
              <a:rPr lang="fr-CA" sz="1800" dirty="0">
                <a:latin typeface="Arial" panose="020B0604020202020204" pitchFamily="34" charset="0"/>
                <a:cs typeface="Times New Roman" panose="02020603050405020304" pitchFamily="18" charset="0"/>
              </a:rPr>
              <a:t>l’importance de la sécurité psychologique au travail en l’associant à l’objectif ultime de stimuler l’innovation organisationnelle, de mobiliser davantage l’équipe et d’instaurer un plus grand sentiment d’inclusion. Adoptez les comportements que vous voulez voir chez les autres, et préparez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le terrain en faisant preuve d’empathie</a:t>
            </a:r>
            <a:r>
              <a:rPr lang="fr-CA" sz="1800" u="none" dirty="0">
                <a:latin typeface="Calibri" panose="020F0502020204030204" pitchFamily="34" charset="0"/>
                <a:cs typeface="Calibri" panose="020F0502020204030204" pitchFamily="34" charset="0"/>
              </a:rPr>
              <a:t>.</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2) Permettre à tous </a:t>
            </a:r>
            <a:r>
              <a:rPr lang="fr-CA" sz="1800" b="1" dirty="0">
                <a:latin typeface="Arial" panose="020B0604020202020204" pitchFamily="34" charset="0"/>
                <a:cs typeface="Times New Roman" panose="02020603050405020304" pitchFamily="18" charset="0"/>
              </a:rPr>
              <a:t>de s’exprimer franchement. </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Manifestez </a:t>
            </a:r>
            <a:r>
              <a:rPr lang="fr-CA" sz="1800" dirty="0">
                <a:latin typeface="Arial" panose="020B0604020202020204" pitchFamily="34" charset="0"/>
                <a:cs typeface="Times New Roman" panose="02020603050405020304" pitchFamily="18" charset="0"/>
              </a:rPr>
              <a:t>une véritable curiosité, et honorez la franchise et la vérité. Soyez ouvert d’esprit, compatissant et empathique lorsque quelqu’un est assez courageux pour remettre en question le statu quo. Les organisations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ayant </a:t>
            </a:r>
            <a:r>
              <a:rPr lang="fr-CA" sz="1800" u="none" noProof="0" dirty="0">
                <a:effectLst/>
                <a:latin typeface="Arial" panose="020B0604020202020204" pitchFamily="34" charset="0"/>
                <a:ea typeface="Arial" panose="020B0604020202020204" pitchFamily="34" charset="0"/>
                <a:cs typeface="Times New Roman" panose="02020603050405020304" pitchFamily="18" charset="0"/>
              </a:rPr>
              <a:t>une culture de mentorat sont plus susceptibles d’avoir des membres qui oseront dire la vérité. </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3) Établir des </a:t>
            </a:r>
            <a:r>
              <a:rPr lang="fr-CA" sz="1800" b="1" dirty="0">
                <a:latin typeface="Arial" panose="020B0604020202020204" pitchFamily="34" charset="0"/>
                <a:cs typeface="Times New Roman" panose="02020603050405020304" pitchFamily="18" charset="0"/>
              </a:rPr>
              <a:t>normes de gestion de l’échec</a:t>
            </a: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Ne punissez pas </a:t>
            </a:r>
            <a:r>
              <a:rPr lang="fr-CA" sz="1800" dirty="0">
                <a:latin typeface="Arial" panose="020B0604020202020204" pitchFamily="34" charset="0"/>
                <a:cs typeface="Times New Roman" panose="02020603050405020304" pitchFamily="18" charset="0"/>
              </a:rPr>
              <a:t>l’expérimentation et la prise de risques (raisonnables). Encouragez l’apprentissage tiré des échecs et déceptions, et faites part ouvertement de ce que vous avez durement appris de vos erreurs. Ainsi, vous encouragerez l’innovation au lieu de la saboter.</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4) </a:t>
            </a:r>
            <a:r>
              <a:rPr lang="fr-CA" sz="1800" b="1" dirty="0">
                <a:latin typeface="Arial" panose="020B0604020202020204" pitchFamily="34" charset="0"/>
                <a:cs typeface="Times New Roman" panose="02020603050405020304" pitchFamily="18" charset="0"/>
              </a:rPr>
              <a:t>Créer un espace pour l’échange de nouvelles idées </a:t>
            </a: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(même les plus folles).</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Lorsque vous contestez une idée, </a:t>
            </a:r>
            <a:r>
              <a:rPr lang="fr-CA" sz="1800" dirty="0">
                <a:latin typeface="Arial" panose="020B0604020202020204" pitchFamily="34" charset="0"/>
                <a:cs typeface="Times New Roman" panose="02020603050405020304" pitchFamily="18" charset="0"/>
              </a:rPr>
              <a:t>faites-le dans l’optique du soutien. Déterminez si vous cherchez uniquement des idées minutieusement éprouvées ou si vous êtes prêts à accepter des idées hautement créatives qui sortent des sentiers battus, mais restent à creuser. Apprenez comment accepter les nouvelles idées pour favoriser l’innovation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dans votre équipe.</a:t>
            </a:r>
          </a:p>
          <a:p>
            <a:pPr>
              <a:lnSpc>
                <a:spcPct val="115000"/>
              </a:lnSpc>
              <a:spcAft>
                <a:spcPts val="1000"/>
              </a:spcAft>
            </a:pPr>
            <a:r>
              <a:rPr lang="fr-CA" sz="1800" b="1" noProof="0" dirty="0">
                <a:effectLst/>
                <a:latin typeface="Arial" panose="020B0604020202020204" pitchFamily="34" charset="0"/>
                <a:ea typeface="Arial" panose="020B0604020202020204" pitchFamily="34" charset="0"/>
                <a:cs typeface="Times New Roman" panose="02020603050405020304" pitchFamily="18" charset="0"/>
              </a:rPr>
              <a:t>5) Accueillir le conflit productif.</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Favorisez le dialogue </a:t>
            </a:r>
            <a:r>
              <a:rPr lang="fr-CA" sz="1800" dirty="0">
                <a:latin typeface="Arial" panose="020B0604020202020204" pitchFamily="34" charset="0"/>
                <a:cs typeface="Times New Roman" panose="02020603050405020304" pitchFamily="18" charset="0"/>
              </a:rPr>
              <a:t>et les débats constructifs, et réglez les conflits de façon productive.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Les leaders peuvent jeter les </a:t>
            </a:r>
            <a:r>
              <a:rPr lang="fr-CA" sz="1800" dirty="0">
                <a:latin typeface="Arial" panose="020B0604020202020204" pitchFamily="34" charset="0"/>
                <a:cs typeface="Times New Roman" panose="02020603050405020304" pitchFamily="18" charset="0"/>
              </a:rPr>
              <a:t>bases du changement graduel en définissant les attentes de l’équipe par rapport aux facteurs contribuant à la sécurité psychologique. Avec votre équipe, discutez </a:t>
            </a:r>
            <a:r>
              <a:rPr lang="fr-CA" sz="1800" noProof="0" dirty="0">
                <a:effectLst/>
                <a:latin typeface="Arial" panose="020B0604020202020204" pitchFamily="34" charset="0"/>
                <a:ea typeface="Arial" panose="020B0604020202020204" pitchFamily="34" charset="0"/>
                <a:cs typeface="Times New Roman" panose="02020603050405020304" pitchFamily="18" charset="0"/>
              </a:rPr>
              <a:t>des questions suivantes : Rappelez-vous des expériences de leadership lorsque, dans une situation, vous vous êtes senti en confiance pour parler et exprimer votre opinion, et dans une autre, vous vous êtes senti mal à l'aise et avez choisi de ne pas parler. Quelles sont les leçons apprises sur les conditions nécessaires pour établir la sécurité psychologique?</a:t>
            </a:r>
          </a:p>
          <a:p>
            <a:pPr>
              <a:lnSpc>
                <a:spcPct val="115000"/>
              </a:lnSpc>
              <a:spcAft>
                <a:spcPts val="1000"/>
              </a:spcAft>
            </a:pPr>
            <a:r>
              <a:rPr lang="fr-CA" sz="1800" noProof="0" dirty="0">
                <a:effectLst/>
                <a:latin typeface="Arial" panose="020B0604020202020204" pitchFamily="34" charset="0"/>
                <a:ea typeface="Arial" panose="020B0604020202020204" pitchFamily="34" charset="0"/>
                <a:cs typeface="Times New Roman" panose="02020603050405020304" pitchFamily="18" charset="0"/>
              </a:rPr>
              <a:t>Source : </a:t>
            </a:r>
            <a:r>
              <a:rPr lang="fr-CA" sz="2800" noProof="0" dirty="0" err="1">
                <a:hlinkClick r:id="rId3"/>
              </a:rPr>
              <a:t>What</a:t>
            </a:r>
            <a:r>
              <a:rPr lang="fr-CA" sz="2800" noProof="0" dirty="0">
                <a:hlinkClick r:id="rId3"/>
              </a:rPr>
              <a:t> Is </a:t>
            </a:r>
            <a:r>
              <a:rPr lang="fr-CA" sz="2800" noProof="0" dirty="0" err="1">
                <a:hlinkClick r:id="rId3"/>
              </a:rPr>
              <a:t>Psychological</a:t>
            </a:r>
            <a:r>
              <a:rPr lang="fr-CA" sz="2800" noProof="0" dirty="0">
                <a:hlinkClick r:id="rId3"/>
              </a:rPr>
              <a:t> </a:t>
            </a:r>
            <a:r>
              <a:rPr lang="fr-CA" sz="2800" noProof="0" dirty="0" err="1">
                <a:hlinkClick r:id="rId3"/>
              </a:rPr>
              <a:t>Safety</a:t>
            </a:r>
            <a:r>
              <a:rPr lang="fr-CA" sz="2800" noProof="0" dirty="0">
                <a:hlinkClick r:id="rId3"/>
              </a:rPr>
              <a:t> at Work? | CCL</a:t>
            </a: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endParaRPr lang="fr-CA" sz="1800" noProof="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800" b="1" dirty="0">
                <a:cs typeface="Times New Roman" panose="02020603050405020304" pitchFamily="18" charset="0"/>
              </a:rPr>
              <a:t>PROCESSUS</a:t>
            </a:r>
          </a:p>
          <a:p>
            <a:endParaRPr lang="fr-CA" sz="1800" b="0" noProof="0" dirty="0">
              <a:solidFill>
                <a:srgbClr val="000000"/>
              </a:solidFill>
              <a:effectLst/>
              <a:highlight>
                <a:srgbClr val="FFFF00"/>
              </a:highlight>
              <a:latin typeface="Calibri" panose="020F0502020204030204" pitchFamily="34" charset="0"/>
              <a:ea typeface="Times New Roman" panose="02020603050405020304" pitchFamily="18" charset="0"/>
            </a:endParaRP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dirty="0">
                <a:cs typeface="Times New Roman" panose="02020603050405020304" pitchFamily="18" charset="0"/>
              </a:rPr>
              <a:t>Consultez la section « Faire de la sécurité psychologique une réalité » de la feuille d’exercice et consignez vos réflexions. Vous pourriez trouver utile de lire les articles </a:t>
            </a:r>
            <a:r>
              <a:rPr lang="fr-CA" sz="1800" i="1" dirty="0" err="1">
                <a:cs typeface="Times New Roman" panose="02020603050405020304" pitchFamily="18" charset="0"/>
              </a:rPr>
              <a:t>Why</a:t>
            </a:r>
            <a:r>
              <a:rPr lang="fr-CA" sz="1800" i="1" dirty="0">
                <a:cs typeface="Times New Roman" panose="02020603050405020304" pitchFamily="18" charset="0"/>
              </a:rPr>
              <a:t> a </a:t>
            </a:r>
            <a:r>
              <a:rPr lang="fr-CA" sz="1800" i="1" dirty="0" err="1">
                <a:cs typeface="Times New Roman" panose="02020603050405020304" pitchFamily="18" charset="0"/>
              </a:rPr>
              <a:t>Psychologically</a:t>
            </a:r>
            <a:r>
              <a:rPr lang="fr-CA" sz="1800" i="1" dirty="0">
                <a:cs typeface="Times New Roman" panose="02020603050405020304" pitchFamily="18" charset="0"/>
              </a:rPr>
              <a:t> Safe Work </a:t>
            </a:r>
            <a:r>
              <a:rPr lang="fr-CA" sz="1800" i="1" dirty="0" err="1">
                <a:cs typeface="Times New Roman" panose="02020603050405020304" pitchFamily="18" charset="0"/>
              </a:rPr>
              <a:t>Environment</a:t>
            </a:r>
            <a:r>
              <a:rPr lang="fr-CA" sz="1800" i="1" dirty="0">
                <a:cs typeface="Times New Roman" panose="02020603050405020304" pitchFamily="18" charset="0"/>
              </a:rPr>
              <a:t> </a:t>
            </a:r>
            <a:r>
              <a:rPr lang="fr-CA" sz="1800" i="1" dirty="0" err="1">
                <a:cs typeface="Times New Roman" panose="02020603050405020304" pitchFamily="18" charset="0"/>
              </a:rPr>
              <a:t>Matters</a:t>
            </a:r>
            <a:r>
              <a:rPr lang="fr-CA" sz="1800" i="1" dirty="0">
                <a:cs typeface="Times New Roman" panose="02020603050405020304" pitchFamily="18" charset="0"/>
              </a:rPr>
              <a:t> &amp; How to Foster It </a:t>
            </a:r>
            <a:r>
              <a:rPr lang="fr-CA" sz="1800" dirty="0">
                <a:cs typeface="Times New Roman" panose="02020603050405020304" pitchFamily="18" charset="0"/>
              </a:rPr>
              <a:t>(https://www.ccl.org/articles/leading-effectively-articles/what-is-psychological-safety-at-work/) et </a:t>
            </a:r>
            <a:r>
              <a:rPr lang="fr-CA" sz="1800" i="1" dirty="0">
                <a:cs typeface="Times New Roman" panose="02020603050405020304" pitchFamily="18" charset="0"/>
              </a:rPr>
              <a:t>The </a:t>
            </a:r>
            <a:r>
              <a:rPr lang="fr-CA" sz="1800" i="1" dirty="0" err="1">
                <a:cs typeface="Times New Roman" panose="02020603050405020304" pitchFamily="18" charset="0"/>
              </a:rPr>
              <a:t>Role</a:t>
            </a:r>
            <a:r>
              <a:rPr lang="fr-CA" sz="1800" i="1" dirty="0">
                <a:cs typeface="Times New Roman" panose="02020603050405020304" pitchFamily="18" charset="0"/>
              </a:rPr>
              <a:t> of </a:t>
            </a:r>
            <a:r>
              <a:rPr lang="fr-CA" sz="1800" i="1" dirty="0" err="1">
                <a:cs typeface="Times New Roman" panose="02020603050405020304" pitchFamily="18" charset="0"/>
              </a:rPr>
              <a:t>Psychological</a:t>
            </a:r>
            <a:r>
              <a:rPr lang="fr-CA" sz="1800" i="1" dirty="0">
                <a:cs typeface="Times New Roman" panose="02020603050405020304" pitchFamily="18" charset="0"/>
              </a:rPr>
              <a:t> </a:t>
            </a:r>
            <a:r>
              <a:rPr lang="fr-CA" sz="1800" i="1" dirty="0" err="1">
                <a:cs typeface="Times New Roman" panose="02020603050405020304" pitchFamily="18" charset="0"/>
              </a:rPr>
              <a:t>Safety</a:t>
            </a:r>
            <a:r>
              <a:rPr lang="fr-CA" sz="1800" i="1" dirty="0">
                <a:cs typeface="Times New Roman" panose="02020603050405020304" pitchFamily="18" charset="0"/>
              </a:rPr>
              <a:t> in Diversity and Inclusion </a:t>
            </a:r>
            <a:r>
              <a:rPr lang="fr-CA" sz="1800" dirty="0">
                <a:cs typeface="Times New Roman" panose="02020603050405020304" pitchFamily="18" charset="0"/>
              </a:rPr>
              <a:t>(https://www.psychologytoday.com/ca­/blog/the-</a:t>
            </a:r>
            <a:r>
              <a:rPr lang="fr-CA" sz="1800" dirty="0" err="1">
                <a:cs typeface="Times New Roman" panose="02020603050405020304" pitchFamily="18" charset="0"/>
              </a:rPr>
              <a:t>fearless</a:t>
            </a:r>
            <a:r>
              <a:rPr lang="fr-CA" sz="1800" dirty="0">
                <a:cs typeface="Times New Roman" panose="02020603050405020304" pitchFamily="18" charset="0"/>
              </a:rPr>
              <a:t>-</a:t>
            </a:r>
            <a:r>
              <a:rPr lang="fr-CA" sz="1800" dirty="0" err="1">
                <a:cs typeface="Times New Roman" panose="02020603050405020304" pitchFamily="18" charset="0"/>
              </a:rPr>
              <a:t>organization</a:t>
            </a:r>
            <a:r>
              <a:rPr lang="fr-CA" sz="1800" dirty="0">
                <a:cs typeface="Times New Roman" panose="02020603050405020304" pitchFamily="18" charset="0"/>
              </a:rPr>
              <a:t>/202­006/the-</a:t>
            </a:r>
            <a:r>
              <a:rPr lang="fr-CA" sz="1800" dirty="0" err="1">
                <a:cs typeface="Times New Roman" panose="02020603050405020304" pitchFamily="18" charset="0"/>
              </a:rPr>
              <a:t>role</a:t>
            </a:r>
            <a:r>
              <a:rPr lang="fr-CA" sz="1800" dirty="0">
                <a:cs typeface="Times New Roman" panose="02020603050405020304" pitchFamily="18" charset="0"/>
              </a:rPr>
              <a:t>-</a:t>
            </a:r>
            <a:r>
              <a:rPr lang="fr-CA" sz="1800" dirty="0" err="1">
                <a:cs typeface="Times New Roman" panose="02020603050405020304" pitchFamily="18" charset="0"/>
              </a:rPr>
              <a:t>psychological</a:t>
            </a:r>
            <a:r>
              <a:rPr lang="fr-CA" sz="1800" dirty="0">
                <a:cs typeface="Times New Roman" panose="02020603050405020304" pitchFamily="18" charset="0"/>
              </a:rPr>
              <a:t>-</a:t>
            </a:r>
            <a:r>
              <a:rPr lang="fr-CA" sz="1800" dirty="0" err="1">
                <a:cs typeface="Times New Roman" panose="02020603050405020304" pitchFamily="18" charset="0"/>
              </a:rPr>
              <a:t>safety</a:t>
            </a:r>
            <a:r>
              <a:rPr lang="fr-CA" sz="1800" dirty="0">
                <a:cs typeface="Times New Roman" panose="02020603050405020304" pitchFamily="18" charset="0"/>
              </a:rPr>
              <a:t>-i­n-</a:t>
            </a:r>
            <a:r>
              <a:rPr lang="fr-CA" sz="1800" dirty="0" err="1">
                <a:cs typeface="Times New Roman" panose="02020603050405020304" pitchFamily="18" charset="0"/>
              </a:rPr>
              <a:t>diversity</a:t>
            </a:r>
            <a:r>
              <a:rPr lang="fr-CA" sz="1800" dirty="0">
                <a:cs typeface="Times New Roman" panose="02020603050405020304" pitchFamily="18" charset="0"/>
              </a:rPr>
              <a:t>-and-inclusion).</a:t>
            </a:r>
          </a:p>
          <a:p>
            <a:pPr marL="285750" indent="-285750">
              <a:buFont typeface="Arial" panose="020B0604020202020204" pitchFamily="34" charset="0"/>
              <a:buChar char="•"/>
            </a:pPr>
            <a:r>
              <a:rPr lang="fr-CA" sz="1800" dirty="0">
                <a:cs typeface="Times New Roman" panose="02020603050405020304" pitchFamily="18" charset="0"/>
              </a:rPr>
              <a:t>Dégagez les thèmes et éléments communs qui étaient présents dans la section « Faire de la sécurité psychologique une réalité ».</a:t>
            </a:r>
          </a:p>
          <a:p>
            <a:pPr>
              <a:spcAft>
                <a:spcPts val="800"/>
              </a:spcAft>
            </a:pPr>
            <a:r>
              <a:rPr lang="fr-CA" sz="1800" noProof="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p>
          <a:p>
            <a:endParaRPr lang="fr-CA" sz="1800" noProof="0" dirty="0">
              <a:effectLst/>
              <a:latin typeface="Calibri" panose="020F0502020204030204" pitchFamily="34" charset="0"/>
              <a:ea typeface="Calibri" panose="020F0502020204030204" pitchFamily="34" charset="0"/>
              <a:cs typeface="Arial" panose="020B0604020202020204" pitchFamily="34" charset="0"/>
            </a:endParaRPr>
          </a:p>
          <a:p>
            <a:endParaRPr lang="fr-CA" sz="1200" b="1" i="1" kern="1200" noProof="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47500" lnSpcReduction="20000"/>
          </a:bodyPr>
          <a:lstStyle/>
          <a:p>
            <a:pPr>
              <a:lnSpc>
                <a:spcPct val="107000"/>
              </a:lnSpc>
              <a:spcAft>
                <a:spcPts val="800"/>
              </a:spcAft>
            </a:pPr>
            <a:r>
              <a:rPr lang="fr-CA" sz="1900" dirty="0">
                <a:latin typeface="Calibri" panose="020F0502020204030204" pitchFamily="34" charset="0"/>
                <a:cs typeface="Calibri" panose="020F0502020204030204" pitchFamily="34" charset="0"/>
              </a:rPr>
              <a:t>Dans les discussions sur l’équité, l’inclusion et la diversité, il est essentiel de comprendre comment nous pouvons favoriser la sécurité psychologique des autres. L’article de </a:t>
            </a:r>
            <a:r>
              <a:rPr lang="fr-CA" sz="1800" dirty="0">
                <a:effectLst/>
                <a:latin typeface="Calibri" panose="020F0502020204030204" pitchFamily="34" charset="0"/>
                <a:ea typeface="Calibri" panose="020F0502020204030204" pitchFamily="34" charset="0"/>
                <a:cs typeface="Calibri" panose="020F0502020204030204" pitchFamily="34" charset="0"/>
              </a:rPr>
              <a:t>David Rock,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SCARF : A Brain-</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Based</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Model for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Collaborating</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With</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and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Influencing</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800" i="1"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Others</a:t>
            </a:r>
            <a:r>
              <a:rPr lang="fr-CA" sz="1800" dirty="0">
                <a:effectLst/>
                <a:latin typeface="Calibri" panose="020F0502020204030204" pitchFamily="34" charset="0"/>
                <a:ea typeface="Calibri" panose="020F0502020204030204" pitchFamily="34" charset="0"/>
                <a:cs typeface="Calibri" panose="020F0502020204030204" pitchFamily="34" charset="0"/>
              </a:rPr>
              <a:t>, présente les cinq filtres de l’expérience sociale </a:t>
            </a:r>
            <a:r>
              <a:rPr lang="fr-CA" sz="1900" dirty="0">
                <a:latin typeface="Calibri" panose="020F0502020204030204" pitchFamily="34" charset="0"/>
                <a:cs typeface="Calibri" panose="020F0502020204030204" pitchFamily="34" charset="0"/>
              </a:rPr>
              <a:t>humaine : statut, certitude, autonomie, rapport et force d’équité. David Rock explique que chacun de ces éléments déclenche une menace ou une récompense. Lorsque notre cerveau perçoit une menace, il réagit en réagissant au stress (cortisol). À l’inverse, une récompense active les centres du plaisir de notre cerveau (dopamine).</a:t>
            </a:r>
          </a:p>
          <a:p>
            <a:pPr>
              <a:lnSpc>
                <a:spcPct val="107000"/>
              </a:lnSpc>
              <a:spcAft>
                <a:spcPts val="800"/>
              </a:spcAft>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A" sz="1900" dirty="0">
                <a:latin typeface="Calibri" panose="020F0502020204030204" pitchFamily="34" charset="0"/>
                <a:cs typeface="Times New Roman" panose="02020603050405020304" pitchFamily="18" charset="0"/>
              </a:rPr>
              <a:t>Voyons les filtres et leur lien avec les discussions sur l’équité. </a:t>
            </a: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Le </a:t>
            </a:r>
            <a:r>
              <a:rPr lang="fr-CA" sz="1800" b="1" dirty="0">
                <a:effectLst/>
                <a:latin typeface="Calibri" panose="020F0502020204030204" pitchFamily="34" charset="0"/>
                <a:ea typeface="Calibri" panose="020F0502020204030204" pitchFamily="34" charset="0"/>
                <a:cs typeface="Calibri" panose="020F0502020204030204" pitchFamily="34" charset="0"/>
              </a:rPr>
              <a:t>statut</a:t>
            </a:r>
            <a:r>
              <a:rPr lang="fr-CA" sz="1800" dirty="0">
                <a:effectLst/>
                <a:latin typeface="Calibri" panose="020F0502020204030204" pitchFamily="34" charset="0"/>
                <a:ea typeface="Calibri" panose="020F0502020204030204" pitchFamily="34" charset="0"/>
                <a:cs typeface="Calibri" panose="020F0502020204030204" pitchFamily="34" charset="0"/>
              </a:rPr>
              <a:t> est lié à nos identités </a:t>
            </a:r>
            <a:r>
              <a:rPr lang="fr-CA" sz="1900" dirty="0">
                <a:latin typeface="Calibri" panose="020F0502020204030204" pitchFamily="34" charset="0"/>
                <a:cs typeface="Calibri" panose="020F0502020204030204" pitchFamily="34" charset="0"/>
              </a:rPr>
              <a:t>personnelle et sociale. Vous arrive-t-il d’user de votre statut pour imposer vos opinions aux autres? Pourriez-vous contrôler votre statut et écouter sans porter de jugement?</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 </a:t>
            </a:r>
            <a:r>
              <a:rPr lang="fr-CA" sz="1900" b="1" dirty="0">
                <a:latin typeface="Calibri" panose="020F0502020204030204" pitchFamily="34" charset="0"/>
                <a:cs typeface="Calibri" panose="020F0502020204030204" pitchFamily="34" charset="0"/>
              </a:rPr>
              <a:t>certitude</a:t>
            </a:r>
            <a:r>
              <a:rPr lang="fr-CA" sz="1900" dirty="0">
                <a:latin typeface="Calibri" panose="020F0502020204030204" pitchFamily="34" charset="0"/>
                <a:cs typeface="Calibri" panose="020F0502020204030204" pitchFamily="34" charset="0"/>
              </a:rPr>
              <a:t> est liée à notre capacité à prédire ce qui va se passer dans un proche avenir. Par exemple, on crée de l’incertitude lorsque nos paroles et nos actes se contredisent. Raconter une blague raciste, homophobe ou misogyne entraînera ce type d’incertitude – même si vous affirmez que vous n’aviez aucune mauvaise intention au départ.</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t>
            </a:r>
            <a:r>
              <a:rPr lang="fr-CA" sz="1900" b="1" dirty="0">
                <a:latin typeface="Calibri" panose="020F0502020204030204" pitchFamily="34" charset="0"/>
                <a:cs typeface="Calibri" panose="020F0502020204030204" pitchFamily="34" charset="0"/>
              </a:rPr>
              <a:t>autonomie</a:t>
            </a:r>
            <a:r>
              <a:rPr lang="fr-CA" sz="1900" dirty="0">
                <a:latin typeface="Calibri" panose="020F0502020204030204" pitchFamily="34" charset="0"/>
                <a:cs typeface="Calibri" panose="020F0502020204030204" pitchFamily="34" charset="0"/>
              </a:rPr>
              <a:t> est liée à la perception que nous avons du contrôle que nous exerçons sur les choses. Elle nous aide à nous sentir capables et à nous voir comme partie à la solution. Si vous élaborez des politiques ou procédures sur l’équité, assurez-vous de tenir compte de tous les points de vue.</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Le </a:t>
            </a:r>
            <a:r>
              <a:rPr lang="fr-CA" sz="1900" b="1" dirty="0">
                <a:latin typeface="Calibri" panose="020F0502020204030204" pitchFamily="34" charset="0"/>
                <a:cs typeface="Calibri" panose="020F0502020204030204" pitchFamily="34" charset="0"/>
              </a:rPr>
              <a:t>rapport </a:t>
            </a:r>
            <a:r>
              <a:rPr lang="fr-CA" sz="1900" dirty="0">
                <a:latin typeface="Calibri" panose="020F0502020204030204" pitchFamily="34" charset="0"/>
                <a:cs typeface="Calibri" panose="020F0502020204030204" pitchFamily="34" charset="0"/>
              </a:rPr>
              <a:t>est le sentiment de sécurité que nous éprouvons avec autrui. La similitude engendre un sentiment de sécurité. De l’ocytocine est sécrétée par le cerveau lorsque nous éprouvons un sentiment de proximité, ce qui renforce le lien d’affiliation. Pensez aux personnes ou groupes qui se sentent exclus ou mis de côté. Comment vous assurerez-vous qu’ils sont entendus, mais aussi valorisés?</a:t>
            </a:r>
          </a:p>
          <a:p>
            <a:pPr marL="342900" lvl="0" indent="-342900">
              <a:lnSpc>
                <a:spcPct val="107000"/>
              </a:lnSpc>
              <a:buFont typeface="+mj-lt"/>
              <a:buAutoNum type="arabicPeriod"/>
            </a:pPr>
            <a:r>
              <a:rPr lang="fr-CA" sz="1900" dirty="0">
                <a:latin typeface="Calibri" panose="020F0502020204030204" pitchFamily="34" charset="0"/>
                <a:cs typeface="Calibri" panose="020F0502020204030204" pitchFamily="34" charset="0"/>
              </a:rPr>
              <a:t>La </a:t>
            </a:r>
            <a:r>
              <a:rPr lang="fr-CA" sz="1900" b="1" dirty="0">
                <a:latin typeface="Calibri" panose="020F0502020204030204" pitchFamily="34" charset="0"/>
                <a:cs typeface="Calibri" panose="020F0502020204030204" pitchFamily="34" charset="0"/>
              </a:rPr>
              <a:t>force d’équité </a:t>
            </a:r>
            <a:r>
              <a:rPr lang="fr-CA" sz="1900" dirty="0">
                <a:latin typeface="Calibri" panose="020F0502020204030204" pitchFamily="34" charset="0"/>
                <a:cs typeface="Calibri" panose="020F0502020204030204" pitchFamily="34" charset="0"/>
              </a:rPr>
              <a:t>est notre façon de voir comment les autres sont traités. Un traitement injuste engendre souvent de fortes émotions. Cela pose problème lorsqu’on examine les pratiques équitables, comme l’embauche équitable et le suivi du taux d’obtention d’un diplôme des groupes d’élèves traditionnellement marginalisés.</a:t>
            </a:r>
          </a:p>
          <a:p>
            <a:pPr marL="0" marR="0" lvl="0" indent="0" algn="l" defTabSz="914400" rtl="0" eaLnBrk="1" fontAlgn="auto" latinLnBrk="0" hangingPunct="1">
              <a:lnSpc>
                <a:spcPct val="107000"/>
              </a:lnSpc>
              <a:spcBef>
                <a:spcPct val="0"/>
              </a:spcBef>
              <a:spcAft>
                <a:spcPct val="0"/>
              </a:spcAft>
              <a:buClrTx/>
              <a:buSzTx/>
              <a:buFontTx/>
              <a:buNone/>
              <a:defRPr/>
            </a:pPr>
            <a:endParaRPr lang="fr-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ct val="0"/>
              </a:spcBef>
              <a:spcAft>
                <a:spcPct val="0"/>
              </a:spcAft>
              <a:buClrTx/>
              <a:buSzTx/>
              <a:buFontTx/>
              <a:buNone/>
              <a:defRPr/>
            </a:pPr>
            <a:r>
              <a:rPr lang="fr-CA" sz="1800" b="1" dirty="0">
                <a:effectLst/>
                <a:latin typeface="Calibri" panose="020F0502020204030204" pitchFamily="34" charset="0"/>
                <a:ea typeface="Calibri" panose="020F0502020204030204" pitchFamily="34" charset="0"/>
                <a:cs typeface="Times New Roman" panose="02020603050405020304" pitchFamily="18" charset="0"/>
              </a:rPr>
              <a:t>PROCESSUS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Regardez la vidéo </a:t>
            </a:r>
            <a:r>
              <a:rPr lang="fr-CA" sz="1800" i="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The SCARF Model</a:t>
            </a:r>
            <a:r>
              <a:rPr lang="fr-CA" sz="1800" i="1" dirty="0">
                <a:effectLst/>
                <a:latin typeface="Calibri" panose="020F0502020204030204" pitchFamily="34" charset="0"/>
                <a:ea typeface="Calibri" panose="020F0502020204030204" pitchFamily="34" charset="0"/>
                <a:cs typeface="Times New Roman" panose="02020603050405020304" pitchFamily="18" charset="0"/>
              </a:rPr>
              <a:t> </a:t>
            </a:r>
            <a:r>
              <a:rPr lang="fr-CA" sz="1800" dirty="0">
                <a:effectLst/>
                <a:latin typeface="Calibri" panose="020F0502020204030204" pitchFamily="34" charset="0"/>
                <a:ea typeface="Calibri" panose="020F0502020204030204" pitchFamily="34" charset="0"/>
                <a:cs typeface="Times New Roman" panose="02020603050405020304" pitchFamily="18" charset="0"/>
              </a:rPr>
              <a:t>(1 min 38 s) </a:t>
            </a:r>
            <a:r>
              <a:rPr lang="fr-CA" sz="1900" dirty="0">
                <a:latin typeface="Calibri" panose="020F0502020204030204" pitchFamily="34" charset="0"/>
                <a:cs typeface="Calibri" panose="020F0502020204030204" pitchFamily="34" charset="0"/>
              </a:rPr>
              <a:t>pour en savoir plus sur les filtres.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900" dirty="0">
                <a:latin typeface="Calibri" panose="020F0502020204030204" pitchFamily="34" charset="0"/>
                <a:cs typeface="Calibri" panose="020F0502020204030204" pitchFamily="34" charset="0"/>
              </a:rPr>
              <a:t>Consultez la section « Utiliser le modèle SCARF pour favoriser la sécurité psychologique au travail » de la feuille de réflexion. Faites l’activité en équipe de deux ou trois ou en petits groupes.</a:t>
            </a:r>
          </a:p>
          <a:p>
            <a:pPr marL="285750" marR="0" lvl="0" indent="-285750" algn="l" defTabSz="914400" rtl="0" eaLnBrk="1" fontAlgn="auto" latinLnBrk="0" hangingPunct="1">
              <a:lnSpc>
                <a:spcPct val="107000"/>
              </a:lnSpc>
              <a:spcBef>
                <a:spcPct val="0"/>
              </a:spcBef>
              <a:spcAft>
                <a:spcPct val="0"/>
              </a:spcAft>
              <a:buClrTx/>
              <a:buSzTx/>
              <a:buFont typeface="Arial" panose="020B0604020202020204" pitchFamily="34" charset="0"/>
              <a:buChar char="•"/>
              <a:defRPr/>
            </a:pPr>
            <a:r>
              <a:rPr lang="fr-CA" sz="1900" dirty="0">
                <a:latin typeface="Calibri" panose="020F0502020204030204" pitchFamily="34" charset="0"/>
                <a:cs typeface="Calibri" panose="020F0502020204030204" pitchFamily="34" charset="0"/>
              </a:rPr>
              <a:t>Faites des recommandations sur la création d’un environnement sécuritaire sur le plan psychologique.</a:t>
            </a:r>
          </a:p>
          <a:p>
            <a:pPr>
              <a:spcAft>
                <a:spcPts val="800"/>
              </a:spcAft>
            </a:pPr>
            <a:endParaRPr lang="fr-CA" sz="1800" baseline="0" dirty="0"/>
          </a:p>
          <a:p>
            <a:pPr marL="171450" indent="-171450">
              <a:buFont typeface="Arial" panose="020B0604020202020204" pitchFamily="34" charset="0"/>
              <a:buChar char="•"/>
            </a:pPr>
            <a:endParaRPr lang="fr-CA" baseline="0" dirty="0"/>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baseline="0" dirty="0"/>
              <a:t>Nous vous invitons </a:t>
            </a:r>
            <a:r>
              <a:rPr lang="fr-CA" sz="1300" dirty="0"/>
              <a:t>à passer à la cinquième séance qui porte sur l’alliance.</a:t>
            </a:r>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60.xml"/><Relationship Id="rId13" Type="http://schemas.openxmlformats.org/officeDocument/2006/relationships/hyperlink" Target="https://twitter.com/IELOntario" TargetMode="External"/><Relationship Id="rId3" Type="http://schemas.openxmlformats.org/officeDocument/2006/relationships/tags" Target="../tags/tag55.xml"/><Relationship Id="rId7" Type="http://schemas.openxmlformats.org/officeDocument/2006/relationships/tags" Target="../tags/tag59.xml"/><Relationship Id="rId12" Type="http://schemas.openxmlformats.org/officeDocument/2006/relationships/hyperlink" Target="http://www.education-leadership-ontario.ca/" TargetMode="Externa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image" Target="../media/image1.jpeg"/><Relationship Id="rId5" Type="http://schemas.openxmlformats.org/officeDocument/2006/relationships/tags" Target="../tags/tag57.xml"/><Relationship Id="rId10" Type="http://schemas.openxmlformats.org/officeDocument/2006/relationships/notesSlide" Target="../notesSlides/notesSlide10.xml"/><Relationship Id="rId4" Type="http://schemas.openxmlformats.org/officeDocument/2006/relationships/tags" Target="../tags/tag56.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2.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25.xml"/><Relationship Id="rId7" Type="http://schemas.openxmlformats.org/officeDocument/2006/relationships/notesSlide" Target="../notesSlides/notesSlide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Layout" Target="../slideLayouts/slideLayout2.xml"/><Relationship Id="rId5" Type="http://schemas.openxmlformats.org/officeDocument/2006/relationships/tags" Target="../tags/tag27.xml"/><Relationship Id="rId4" Type="http://schemas.openxmlformats.org/officeDocument/2006/relationships/tags" Target="../tags/tag26.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0.xml"/><Relationship Id="rId7" Type="http://schemas.openxmlformats.org/officeDocument/2006/relationships/notesSlide" Target="../notesSlides/notesSlide6.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2.xml"/><Relationship Id="rId5" Type="http://schemas.openxmlformats.org/officeDocument/2006/relationships/tags" Target="../tags/tag32.xml"/><Relationship Id="rId4" Type="http://schemas.openxmlformats.org/officeDocument/2006/relationships/tags" Target="../tags/tag31.xml"/></Relationships>
</file>

<file path=ppt/slides/_rels/slide7.xml.rels><?xml version="1.0" encoding="UTF-8" standalone="yes"?>
<Relationships xmlns="http://schemas.openxmlformats.org/package/2006/relationships"><Relationship Id="rId8" Type="http://schemas.openxmlformats.org/officeDocument/2006/relationships/hyperlink" Target="http://www.nytimes.com/2016/02/28/magazine/what-google-learned-from-its-quest-to-build-the-perfect-team.html#:~:text=''%20Psychological%20safety%20is%20'',''" TargetMode="External"/><Relationship Id="rId3" Type="http://schemas.openxmlformats.org/officeDocument/2006/relationships/tags" Target="../tags/tag35.xml"/><Relationship Id="rId7" Type="http://schemas.openxmlformats.org/officeDocument/2006/relationships/notesSlide" Target="../notesSlides/notesSlide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2.xml"/><Relationship Id="rId5" Type="http://schemas.openxmlformats.org/officeDocument/2006/relationships/tags" Target="../tags/tag37.xml"/><Relationship Id="rId10" Type="http://schemas.openxmlformats.org/officeDocument/2006/relationships/image" Target="../media/image1.jpeg"/><Relationship Id="rId4" Type="http://schemas.openxmlformats.org/officeDocument/2006/relationships/tags" Target="../tags/tag36.xml"/><Relationship Id="rId9" Type="http://schemas.openxmlformats.org/officeDocument/2006/relationships/hyperlink" Target="https://www.nytimes.com/2016/02/28/magazine/what-google-learned-from-its-quest-to-build-the-perfect-team.html#:~:text=''%20Psychological%20safety%20is%20'',''" TargetMode="Externa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10" Type="http://schemas.openxmlformats.org/officeDocument/2006/relationships/image" Target="../media/image1.jpeg"/><Relationship Id="rId4" Type="http://schemas.openxmlformats.org/officeDocument/2006/relationships/tags" Target="../tags/tag4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hyperlink" Target="https://www.youtube.com/watch?v=IOU6uCwx6Tk" TargetMode="External"/><Relationship Id="rId3" Type="http://schemas.openxmlformats.org/officeDocument/2006/relationships/tags" Target="../tags/tag47.xml"/><Relationship Id="rId7" Type="http://schemas.openxmlformats.org/officeDocument/2006/relationships/tags" Target="../tags/tag51.xml"/><Relationship Id="rId12" Type="http://schemas.openxmlformats.org/officeDocument/2006/relationships/hyperlink" Target="http://www.your-brain-at-work.com/files/NLJ_SCARFUS.pdf" TargetMode="Externa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image" Target="../media/image1.jpeg"/><Relationship Id="rId5" Type="http://schemas.openxmlformats.org/officeDocument/2006/relationships/tags" Target="../tags/tag49.xml"/><Relationship Id="rId10" Type="http://schemas.openxmlformats.org/officeDocument/2006/relationships/notesSlide" Target="../notesSlides/notesSlide9.xml"/><Relationship Id="rId4" Type="http://schemas.openxmlformats.org/officeDocument/2006/relationships/tags" Target="../tags/tag48.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343711" y="2745159"/>
            <a:ext cx="11665657" cy="317009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sz="4000" b="1" i="0" u="none" strike="noStrike" kern="1200" cap="none" spc="0" normalizeH="0" baseline="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defRPr/>
            </a:pPr>
            <a:r>
              <a:rPr lang="fr-CA" sz="4000" dirty="0">
                <a:solidFill>
                  <a:schemeClr val="accent1">
                    <a:lumMod val="75000"/>
                  </a:schemeClr>
                </a:solidFill>
                <a:ea typeface="+mn-ea"/>
                <a:cs typeface="Arial" panose="020B0604020202020204" pitchFamily="34" charset="0"/>
              </a:rPr>
              <a:t>Sentiment d’appartenance et sécurité psychologique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563C1"/>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a:t>
            </a:r>
            <a:r>
              <a:rPr lang="en-US" sz="40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solidFill>
                  <a:srgbClr val="0070C0"/>
                </a:solidFill>
                <a:hlinkClick r:id="rId14">
                  <a:extLst>
                    <a:ext uri="{A12FA001-AC4F-418D-AE19-62706E023703}">
                      <ahyp:hlinkClr xmlns:ahyp="http://schemas.microsoft.com/office/drawing/2018/hyperlinkcolor" val="tx"/>
                    </a:ext>
                  </a:extLst>
                </a:hlinkClick>
                <a:hlinkMouseOver r:id="rId14">
                  <a:extLst>
                    <a:ext uri="{A12FA001-AC4F-418D-AE19-62706E023703}">
                      <ahyp:hlinkClr xmlns:ahyp="http://schemas.microsoft.com/office/drawing/2018/hyperlinkcolor" val="tx"/>
                    </a:ext>
                  </a:extLst>
                </a:hlinkMouseOver>
              </a:rPr>
              <a:t>Cette photo</a:t>
            </a:r>
            <a:r>
              <a:rPr lang="fr-CA" sz="900" dirty="0">
                <a:solidFill>
                  <a:srgbClr val="0070C0"/>
                </a:solidFill>
              </a:rPr>
              <a:t> </a:t>
            </a:r>
            <a:r>
              <a:rPr lang="fr-CA" sz="900" dirty="0"/>
              <a:t>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4" y="2912433"/>
            <a:ext cx="7487106"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9" name="TextBox 1">
            <a:extLst>
              <a:ext uri="{FF2B5EF4-FFF2-40B4-BE49-F238E27FC236}">
                <a16:creationId xmlns:a16="http://schemas.microsoft.com/office/drawing/2014/main" id="{C6B187A7-FAA2-4545-A133-35B4C014F708}"/>
              </a:ext>
            </a:extLst>
          </p:cNvPr>
          <p:cNvSpPr txBox="1"/>
          <p:nvPr>
            <p:custDataLst>
              <p:tags r:id="rId4"/>
            </p:custDataLst>
          </p:nvPr>
        </p:nvSpPr>
        <p:spPr>
          <a:xfrm>
            <a:off x="930208"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fr-CA" sz="4000" b="1" dirty="0">
                <a:solidFill>
                  <a:schemeClr val="accent1">
                    <a:lumMod val="75000"/>
                  </a:schemeClr>
                </a:solidFill>
                <a:latin typeface="Arial" panose="020B0604020202020204" pitchFamily="34" charset="0"/>
                <a:cs typeface="Arial" panose="020B0604020202020204" pitchFamily="34" charset="0"/>
              </a:rPr>
              <a:t>Accepter d’être déstabilisé</a:t>
            </a:r>
          </a:p>
          <a:p>
            <a:pPr marL="0" indent="0">
              <a:buNone/>
            </a:pPr>
            <a:r>
              <a:rPr lang="fr-CA" dirty="0"/>
              <a:t>« La complexité même de la vie nous empêche d’expliquer à tout le monde ce qui se passe ou de présumer que notre point de vue est le bon. On peut comparer cette complexité à une nouvelle tour de Babel, où la multitude des diversités fait que nous n’arrivons pas à nous comprendre. Ou à l’inverse, on peut voir cela comme une invitation à nous réunir et à vraiment s’écouter, avec l’espoir d’entendre quelque chose de nouveau et de différent, car nous devons être à l’écoute des autres pour grandir et survivre. »</a:t>
            </a:r>
          </a:p>
          <a:p>
            <a:pPr marL="0" indent="0" algn="ctr">
              <a:buNone/>
            </a:pPr>
            <a:r>
              <a:rPr lang="fr-CA" dirty="0">
                <a:latin typeface="Arial" panose="020B0604020202020204" pitchFamily="34" charset="0"/>
                <a:cs typeface="Arial" panose="020B0604020202020204" pitchFamily="34" charset="0"/>
              </a:rPr>
              <a:t>~ Margaret </a:t>
            </a:r>
            <a:r>
              <a:rPr lang="fr-CA" dirty="0" err="1">
                <a:latin typeface="Arial" panose="020B0604020202020204" pitchFamily="34" charset="0"/>
                <a:cs typeface="Arial" panose="020B0604020202020204" pitchFamily="34" charset="0"/>
              </a:rPr>
              <a:t>Wheatley</a:t>
            </a:r>
            <a:r>
              <a:rPr lang="fr-CA" dirty="0">
                <a:latin typeface="Arial" panose="020B0604020202020204" pitchFamily="34" charset="0"/>
                <a:cs typeface="Arial" panose="020B0604020202020204" pitchFamily="34" charset="0"/>
              </a:rPr>
              <a:t>, 2002</a:t>
            </a:r>
          </a:p>
        </p:txBody>
      </p:sp>
      <p:pic>
        <p:nvPicPr>
          <p:cNvPr id="8" name="Picture 6" descr="logo short">
            <a:extLst>
              <a:ext uri="{FF2B5EF4-FFF2-40B4-BE49-F238E27FC236}">
                <a16:creationId xmlns:a16="http://schemas.microsoft.com/office/drawing/2014/main" id="{4F54476D-847C-4FD4-857E-3A99F2D4EB8C}"/>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641C496-7964-44B6-A0F4-D5FFA4C9E12C}"/>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0" name="Rectangle 4">
            <a:extLst>
              <a:ext uri="{FF2B5EF4-FFF2-40B4-BE49-F238E27FC236}">
                <a16:creationId xmlns:a16="http://schemas.microsoft.com/office/drawing/2014/main" id="{B7ADFD9B-2F6A-4498-9FD7-8DCA3EBEE42C}"/>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69B33-DBF9-4387-8226-C9B4D50E275F}"/>
              </a:ext>
            </a:extLst>
          </p:cNvPr>
          <p:cNvSpPr>
            <a:spLocks noGrp="1"/>
          </p:cNvSpPr>
          <p:nvPr>
            <p:ph type="title"/>
            <p:custDataLst>
              <p:tags r:id="rId1"/>
            </p:custDataLst>
          </p:nvPr>
        </p:nvSpPr>
        <p:spPr>
          <a:xfrm>
            <a:off x="838200" y="1963102"/>
            <a:ext cx="10515600" cy="1325563"/>
          </a:xfrm>
        </p:spPr>
        <p:txBody>
          <a:bodyPr>
            <a:normAutofit fontScale="90000"/>
          </a:bodyPr>
          <a:lstStyle/>
          <a:p>
            <a:pPr algn="ctr">
              <a:lnSpc>
                <a:spcPct val="115000"/>
              </a:lnSpc>
              <a:spcAft>
                <a:spcPts val="1000"/>
              </a:spcAft>
            </a:pPr>
            <a:br>
              <a:rPr lang="fr-CA" sz="4000" b="1" dirty="0">
                <a:effectLst/>
                <a:latin typeface="Arial" panose="020B0604020202020204" pitchFamily="34" charset="0"/>
                <a:ea typeface="Arial" panose="020B0604020202020204" pitchFamily="34" charset="0"/>
                <a:cs typeface="Times New Roman" panose="02020603050405020304" pitchFamily="18" charset="0"/>
              </a:rPr>
            </a:br>
            <a:r>
              <a:rPr lang="fr-CA" sz="4000" b="1" dirty="0">
                <a:solidFill>
                  <a:schemeClr val="accent1">
                    <a:lumMod val="75000"/>
                  </a:schemeClr>
                </a:solidFill>
                <a:latin typeface="Arial" panose="020B0604020202020204" pitchFamily="34" charset="0"/>
                <a:cs typeface="Times New Roman" panose="02020603050405020304" pitchFamily="18" charset="0"/>
              </a:rPr>
              <a:t>Diversité ~ Inclusion ~ Sentiment d’appartenance </a:t>
            </a:r>
            <a:br>
              <a:rPr lang="fr-CA" sz="4400" dirty="0">
                <a:effectLst/>
                <a:latin typeface="Arial" panose="020B0604020202020204" pitchFamily="34" charset="0"/>
                <a:ea typeface="Arial" panose="020B0604020202020204" pitchFamily="34" charset="0"/>
                <a:cs typeface="Times New Roman" panose="02020603050405020304" pitchFamily="18" charset="0"/>
              </a:rPr>
            </a:br>
            <a:endParaRPr lang="fr-CA" dirty="0"/>
          </a:p>
        </p:txBody>
      </p:sp>
      <p:sp>
        <p:nvSpPr>
          <p:cNvPr id="3" name="Content Placeholder 2">
            <a:extLst>
              <a:ext uri="{FF2B5EF4-FFF2-40B4-BE49-F238E27FC236}">
                <a16:creationId xmlns:a16="http://schemas.microsoft.com/office/drawing/2014/main" id="{EF3DF109-9D26-4401-B0A7-5E20B4ED41D2}"/>
              </a:ext>
            </a:extLst>
          </p:cNvPr>
          <p:cNvSpPr>
            <a:spLocks noGrp="1"/>
          </p:cNvSpPr>
          <p:nvPr>
            <p:ph idx="1"/>
            <p:custDataLst>
              <p:tags r:id="rId2"/>
            </p:custDataLst>
          </p:nvPr>
        </p:nvSpPr>
        <p:spPr>
          <a:xfrm>
            <a:off x="838200" y="3288665"/>
            <a:ext cx="10515600" cy="3069274"/>
          </a:xfrm>
        </p:spPr>
        <p:txBody>
          <a:bodyPr>
            <a:normAutofit/>
          </a:bodyPr>
          <a:lstStyle/>
          <a:p>
            <a:r>
              <a:rPr lang="fr-CA" sz="2400" dirty="0">
                <a:latin typeface="Arial" panose="020B0604020202020204" pitchFamily="34" charset="0"/>
                <a:cs typeface="Arial" panose="020B0604020202020204" pitchFamily="34" charset="0"/>
              </a:rPr>
              <a:t>Chacun de ces termes représente un objectif différent et important, mais lié aux autres, à atteindre.</a:t>
            </a:r>
          </a:p>
          <a:p>
            <a:r>
              <a:rPr lang="fr-CA" sz="2400" dirty="0">
                <a:latin typeface="Arial" panose="020B0604020202020204" pitchFamily="34" charset="0"/>
                <a:cs typeface="Arial" panose="020B0604020202020204" pitchFamily="34" charset="0"/>
              </a:rPr>
              <a:t>Avoir une main-d’œuvre diversifiée ne garantit pas un sentiment d’appartenance.</a:t>
            </a:r>
          </a:p>
          <a:p>
            <a:r>
              <a:rPr lang="fr-CA" sz="2400" dirty="0">
                <a:latin typeface="Arial" panose="020B0604020202020204" pitchFamily="34" charset="0"/>
                <a:cs typeface="Arial" panose="020B0604020202020204" pitchFamily="34" charset="0"/>
              </a:rPr>
              <a:t>La diversité ne signifie rien sans inclusion.</a:t>
            </a:r>
          </a:p>
          <a:p>
            <a:r>
              <a:rPr lang="fr-CA" sz="2400" dirty="0">
                <a:latin typeface="Arial" panose="020B0604020202020204" pitchFamily="34" charset="0"/>
                <a:cs typeface="Arial" panose="020B0604020202020204" pitchFamily="34" charset="0"/>
              </a:rPr>
              <a:t>Le sentiment d’appartenance est hors de portée en l’absence de sécurité psychologique.</a:t>
            </a:r>
          </a:p>
          <a:p>
            <a:endParaRPr lang="fr-CA" sz="32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2C0EF234-6E7F-406B-AB98-18970D3BD6FA}"/>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B23E34E0-A0E2-4202-B657-D41D4C13BA11}"/>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A82EC281-4742-4EA7-ABB7-9734B41E3177}"/>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8438996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3394-2D2D-44A9-9CE8-49E0E67A7C96}"/>
              </a:ext>
            </a:extLst>
          </p:cNvPr>
          <p:cNvSpPr>
            <a:spLocks noGrp="1"/>
          </p:cNvSpPr>
          <p:nvPr>
            <p:ph type="title"/>
            <p:custDataLst>
              <p:tags r:id="rId1"/>
            </p:custDataLst>
          </p:nvPr>
        </p:nvSpPr>
        <p:spPr>
          <a:xfrm>
            <a:off x="645459" y="2103437"/>
            <a:ext cx="11202830" cy="840931"/>
          </a:xfrm>
        </p:spPr>
        <p:txBody>
          <a:bodyPr>
            <a:normAutofit/>
          </a:bodyPr>
          <a:lstStyle/>
          <a:p>
            <a:r>
              <a:rPr lang="fr-CA" sz="3600" b="1" dirty="0">
                <a:solidFill>
                  <a:schemeClr val="accent1">
                    <a:lumMod val="75000"/>
                  </a:schemeClr>
                </a:solidFill>
                <a:latin typeface="Arial" panose="020B0604020202020204" pitchFamily="34" charset="0"/>
                <a:cs typeface="Arial" panose="020B0604020202020204" pitchFamily="34" charset="0"/>
              </a:rPr>
              <a:t>Sentiment d’appartenance - pivot de l’inclusion</a:t>
            </a:r>
          </a:p>
        </p:txBody>
      </p:sp>
      <p:sp>
        <p:nvSpPr>
          <p:cNvPr id="3" name="Content Placeholder 2">
            <a:extLst>
              <a:ext uri="{FF2B5EF4-FFF2-40B4-BE49-F238E27FC236}">
                <a16:creationId xmlns:a16="http://schemas.microsoft.com/office/drawing/2014/main" id="{30D99C58-C3C2-4A5A-BB6D-830A96548AAF}"/>
              </a:ext>
            </a:extLst>
          </p:cNvPr>
          <p:cNvSpPr>
            <a:spLocks noGrp="1"/>
          </p:cNvSpPr>
          <p:nvPr>
            <p:ph idx="1"/>
            <p:custDataLst>
              <p:tags r:id="rId2"/>
            </p:custDataLst>
          </p:nvPr>
        </p:nvSpPr>
        <p:spPr>
          <a:xfrm>
            <a:off x="838200" y="3348704"/>
            <a:ext cx="10515600" cy="3159094"/>
          </a:xfrm>
        </p:spPr>
        <p:txBody>
          <a:bodyPr>
            <a:normAutofit fontScale="95000"/>
          </a:bodyPr>
          <a:lstStyle/>
          <a:p>
            <a:r>
              <a:rPr lang="fr-CA" sz="2200" dirty="0">
                <a:latin typeface="Arial" panose="020B0604020202020204" pitchFamily="34" charset="0"/>
                <a:cs typeface="Arial" panose="020B0604020202020204" pitchFamily="34" charset="0"/>
              </a:rPr>
              <a:t>Le sentiment d’appartenance, c’est l’émotion recherchée par tous les efforts de diversité et d’inclusion.</a:t>
            </a:r>
          </a:p>
          <a:p>
            <a:r>
              <a:rPr lang="fr-CA" sz="2200" dirty="0">
                <a:latin typeface="Arial" panose="020B0604020202020204" pitchFamily="34" charset="0"/>
                <a:cs typeface="Arial" panose="020B0604020202020204" pitchFamily="34" charset="0"/>
              </a:rPr>
              <a:t>C’est un besoin fondamental, un mot qui traverse les langues et cultures, une émotion que nous cherchons tous à ressentir.</a:t>
            </a:r>
          </a:p>
          <a:p>
            <a:r>
              <a:rPr lang="fr-CA" sz="2200" dirty="0">
                <a:latin typeface="Arial" panose="020B0604020202020204" pitchFamily="34" charset="0"/>
                <a:cs typeface="Arial" panose="020B0604020202020204" pitchFamily="34" charset="0"/>
              </a:rPr>
              <a:t>Et ce besoin fondamental sous-tend beaucoup de nos comportements et aspirations.</a:t>
            </a:r>
          </a:p>
          <a:p>
            <a:r>
              <a:rPr lang="fr-CA" sz="2200" dirty="0">
                <a:latin typeface="Arial" panose="020B0604020202020204" pitchFamily="34" charset="0"/>
                <a:cs typeface="Arial" panose="020B0604020202020204" pitchFamily="34" charset="0"/>
              </a:rPr>
              <a:t>Le sentiment d’appartenance donne un sens à la vie et alimente nombre de nos émotions les plus profondes.</a:t>
            </a:r>
          </a:p>
          <a:p>
            <a:r>
              <a:rPr lang="fr-CA" sz="2200" dirty="0">
                <a:latin typeface="Arial" panose="020B0604020202020204" pitchFamily="34" charset="0"/>
                <a:cs typeface="Arial" panose="020B0604020202020204" pitchFamily="34" charset="0"/>
              </a:rPr>
              <a:t>C’est l’impression de faire partie de quelque chose et d’être important pour les autres</a:t>
            </a:r>
            <a:r>
              <a:rPr lang="fr-CA" sz="2200" dirty="0">
                <a:latin typeface="Arial" panose="020B0604020202020204" pitchFamily="34" charset="0"/>
                <a:ea typeface="Arial" panose="020B0604020202020204" pitchFamily="34" charset="0"/>
                <a:cs typeface="Arial" panose="020B0604020202020204" pitchFamily="34" charset="0"/>
              </a:rPr>
              <a:t>.</a:t>
            </a:r>
            <a:endParaRPr lang="fr-CA" dirty="0">
              <a:latin typeface="Arial" panose="020B0604020202020204" pitchFamily="34" charset="0"/>
              <a:cs typeface="Arial" panose="020B0604020202020204" pitchFamily="34" charset="0"/>
            </a:endParaRPr>
          </a:p>
          <a:p>
            <a:pPr marL="0" indent="0">
              <a:buNone/>
            </a:pPr>
            <a:endParaRPr lang="fr-CA" b="1" i="0" dirty="0">
              <a:solidFill>
                <a:srgbClr val="202124"/>
              </a:solidFill>
              <a:effectLst/>
              <a:latin typeface="arial" panose="020B0604020202020204" pitchFamily="34" charset="0"/>
            </a:endParaRPr>
          </a:p>
        </p:txBody>
      </p:sp>
      <p:pic>
        <p:nvPicPr>
          <p:cNvPr id="5" name="Picture 6" descr="logo short">
            <a:extLst>
              <a:ext uri="{FF2B5EF4-FFF2-40B4-BE49-F238E27FC236}">
                <a16:creationId xmlns:a16="http://schemas.microsoft.com/office/drawing/2014/main" id="{84DCF1C8-9D3D-4BB5-AA84-F405D318E0F1}"/>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402FB1FD-F099-49B5-BDA1-03766783FB08}"/>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168C98F7-D857-4B6A-9C44-8A205343D4B6}"/>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26369161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C91D-E7BD-4AB0-9C51-5DD040FBC0E2}"/>
              </a:ext>
            </a:extLst>
          </p:cNvPr>
          <p:cNvSpPr>
            <a:spLocks noGrp="1"/>
          </p:cNvSpPr>
          <p:nvPr>
            <p:ph type="title"/>
            <p:custDataLst>
              <p:tags r:id="rId1"/>
            </p:custDataLst>
          </p:nvPr>
        </p:nvSpPr>
        <p:spPr>
          <a:xfrm>
            <a:off x="838200" y="1978857"/>
            <a:ext cx="10515600" cy="1325563"/>
          </a:xfrm>
        </p:spPr>
        <p:txBody>
          <a:bodyPr>
            <a:normAutofit/>
          </a:bodyPr>
          <a:lstStyle/>
          <a:p>
            <a:r>
              <a:rPr lang="fr-CA" sz="3600" b="1" dirty="0">
                <a:solidFill>
                  <a:schemeClr val="accent1">
                    <a:lumMod val="75000"/>
                  </a:schemeClr>
                </a:solidFill>
                <a:latin typeface="Arial" panose="020B0604020202020204" pitchFamily="34" charset="0"/>
                <a:cs typeface="Arial" panose="020B0604020202020204" pitchFamily="34" charset="0"/>
              </a:rPr>
              <a:t>Sécurité psychologique - passerelle vers le sentiment d’appartenance</a:t>
            </a:r>
          </a:p>
        </p:txBody>
      </p:sp>
      <p:sp>
        <p:nvSpPr>
          <p:cNvPr id="3" name="Content Placeholder 2">
            <a:extLst>
              <a:ext uri="{FF2B5EF4-FFF2-40B4-BE49-F238E27FC236}">
                <a16:creationId xmlns:a16="http://schemas.microsoft.com/office/drawing/2014/main" id="{386918F5-2B86-47DA-B58A-6DA97C80EF22}"/>
              </a:ext>
            </a:extLst>
          </p:cNvPr>
          <p:cNvSpPr>
            <a:spLocks noGrp="1"/>
          </p:cNvSpPr>
          <p:nvPr>
            <p:ph idx="1"/>
            <p:custDataLst>
              <p:tags r:id="rId2"/>
            </p:custDataLst>
          </p:nvPr>
        </p:nvSpPr>
        <p:spPr>
          <a:xfrm>
            <a:off x="838200" y="3304420"/>
            <a:ext cx="10515600" cy="3180958"/>
          </a:xfrm>
        </p:spPr>
        <p:txBody>
          <a:bodyPr>
            <a:normAutofit/>
          </a:bodyPr>
          <a:lstStyle/>
          <a:p>
            <a:r>
              <a:rPr lang="fr-CA" sz="2400" dirty="0">
                <a:latin typeface="Arial" panose="020B0604020202020204" pitchFamily="34" charset="0"/>
                <a:cs typeface="Arial" panose="020B0604020202020204" pitchFamily="34" charset="0"/>
              </a:rPr>
              <a:t>Le sentiment d’appartenance découle de l’inclusion, qui elle consiste en des actes délibérés.</a:t>
            </a:r>
          </a:p>
          <a:p>
            <a:r>
              <a:rPr lang="fr-CA" sz="2400" dirty="0">
                <a:latin typeface="Arial" panose="020B0604020202020204" pitchFamily="34" charset="0"/>
                <a:cs typeface="Arial" panose="020B0604020202020204" pitchFamily="34" charset="0"/>
              </a:rPr>
              <a:t>La création d’un climat favorisant la sécurité psychologique est un point de départ à l’instauration d’un sentiment d’appartenance au travail.</a:t>
            </a:r>
          </a:p>
          <a:p>
            <a:r>
              <a:rPr lang="fr-CA" sz="2400" u="sng" dirty="0">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Amy </a:t>
            </a:r>
            <a:r>
              <a:rPr lang="fr-CA" sz="2400" u="sng" dirty="0" err="1">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Edmondson</a:t>
            </a:r>
            <a:r>
              <a:rPr lang="fr-CA" sz="2400" u="sng" dirty="0">
                <a:solidFill>
                  <a:srgbClr val="0563C1"/>
                </a:solidFill>
                <a:latin typeface="Arial" panose="020B060402020202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hlinkMouseOver r:id="rId9">
                  <a:extLst>
                    <a:ext uri="{A12FA001-AC4F-418D-AE19-62706E023703}">
                      <ahyp:hlinkClr xmlns:ahyp="http://schemas.microsoft.com/office/drawing/2018/hyperlinkcolor" val="tx"/>
                    </a:ext>
                  </a:extLst>
                </a:hlinkMouseOver>
              </a:rPr>
              <a:t>, professeure à l’Université Harvard</a:t>
            </a:r>
            <a:r>
              <a:rPr lang="fr-CA" sz="2400" dirty="0">
                <a:latin typeface="Arial" panose="020B0604020202020204" pitchFamily="34" charset="0"/>
                <a:cs typeface="Arial" panose="020B0604020202020204" pitchFamily="34" charset="0"/>
              </a:rPr>
              <a:t>, </a:t>
            </a:r>
            <a:r>
              <a:rPr lang="fr-CA" sz="2400" dirty="0">
                <a:effectLst/>
                <a:latin typeface="Arial" panose="020B0604020202020204" pitchFamily="34" charset="0"/>
                <a:ea typeface="Arial" panose="020B0604020202020204" pitchFamily="34" charset="0"/>
                <a:cs typeface="Times New Roman" panose="02020603050405020304" pitchFamily="18" charset="0"/>
              </a:rPr>
              <a:t>définit la </a:t>
            </a:r>
            <a:r>
              <a:rPr lang="fr-CA" sz="2400" dirty="0">
                <a:latin typeface="Arial" panose="020B0604020202020204" pitchFamily="34" charset="0"/>
                <a:cs typeface="Times New Roman" panose="02020603050405020304" pitchFamily="18" charset="0"/>
              </a:rPr>
              <a:t>sécurité psychologique comme « l’impression qu’on ne se moquera pas de nous si on ose parler franchement et qu’on ne sera ni rejeté ni puni pour l’avoir fait. »</a:t>
            </a:r>
          </a:p>
        </p:txBody>
      </p:sp>
      <p:pic>
        <p:nvPicPr>
          <p:cNvPr id="5" name="Picture 6" descr="logo short">
            <a:extLst>
              <a:ext uri="{FF2B5EF4-FFF2-40B4-BE49-F238E27FC236}">
                <a16:creationId xmlns:a16="http://schemas.microsoft.com/office/drawing/2014/main" id="{BB0BA946-01DB-4A19-A40F-2FFF5B820FD6}"/>
              </a:ext>
            </a:extLst>
          </p:cNvPr>
          <p:cNvPicPr>
            <a:picLocks noChangeAspect="1" noChangeArrowheads="1"/>
          </p:cNvPicPr>
          <p:nvPr>
            <p:custDataLst>
              <p:tags r:id="rId3"/>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B4D96776-8026-495F-B692-B75231D00DF3}"/>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7" name="Rectangle 4">
            <a:extLst>
              <a:ext uri="{FF2B5EF4-FFF2-40B4-BE49-F238E27FC236}">
                <a16:creationId xmlns:a16="http://schemas.microsoft.com/office/drawing/2014/main" id="{2D6273B8-B9C9-46E2-8437-B6FF04059C25}"/>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28361554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6" name="TextBox 15">
            <a:extLst>
              <a:ext uri="{FF2B5EF4-FFF2-40B4-BE49-F238E27FC236}">
                <a16:creationId xmlns:a16="http://schemas.microsoft.com/office/drawing/2014/main" id="{5C509B05-4C2A-445B-B1D1-C1AF22EB0F05}"/>
              </a:ext>
            </a:extLst>
          </p:cNvPr>
          <p:cNvSpPr txBox="1"/>
          <p:nvPr>
            <p:custDataLst>
              <p:tags r:id="rId7"/>
            </p:custDataLst>
          </p:nvPr>
        </p:nvSpPr>
        <p:spPr>
          <a:xfrm>
            <a:off x="945676" y="2152221"/>
            <a:ext cx="10902614" cy="3600986"/>
          </a:xfrm>
          <a:prstGeom prst="rect">
            <a:avLst/>
          </a:prstGeom>
          <a:noFill/>
        </p:spPr>
        <p:txBody>
          <a:bodyPr wrap="square">
            <a:spAutoFit/>
          </a:bodyPr>
          <a:lstStyle/>
          <a:p>
            <a:pPr algn="ctr"/>
            <a:r>
              <a:rPr lang="fr-CA" sz="3600" b="1" dirty="0">
                <a:solidFill>
                  <a:schemeClr val="accent1">
                    <a:lumMod val="75000"/>
                  </a:schemeClr>
                </a:solidFill>
                <a:cs typeface="Arial" panose="020B0604020202020204" pitchFamily="34" charset="0"/>
              </a:rPr>
              <a:t>FAIRE DE LA SÉCURITÉ PSYCHOLOGIQUE UNE RÉALITÉ</a:t>
            </a:r>
          </a:p>
          <a:p>
            <a:pPr marL="571500" indent="-571500">
              <a:buFont typeface="Arial" panose="020B0604020202020204" pitchFamily="34" charset="0"/>
              <a:buChar char="•"/>
            </a:pPr>
            <a:r>
              <a:rPr lang="fr-CA" sz="3200" dirty="0">
                <a:latin typeface="Arial" panose="020B0604020202020204" pitchFamily="34" charset="0"/>
                <a:cs typeface="Arial" panose="020B0604020202020204" pitchFamily="34" charset="0"/>
              </a:rPr>
              <a:t>Remémorez-vous des expériences de leadership où vous avez eu la confiance nécessaire pour intervenir et exprimer votre opinion, et à l’inverse, où vous vous êtes senti mal à l’aise et avez choisi de vous taire.</a:t>
            </a:r>
          </a:p>
          <a:p>
            <a:pPr marL="571500" indent="-571500">
              <a:buFont typeface="Arial" panose="020B0604020202020204" pitchFamily="34" charset="0"/>
              <a:buChar char="•"/>
            </a:pPr>
            <a:r>
              <a:rPr lang="fr-CA" sz="3200" dirty="0">
                <a:latin typeface="Arial" panose="020B0604020202020204" pitchFamily="34" charset="0"/>
                <a:cs typeface="Arial" panose="020B0604020202020204" pitchFamily="34" charset="0"/>
              </a:rPr>
              <a:t>Quelles leçons avez-vous tirées des conditions nécessaires à la sécurité psychologique?</a:t>
            </a:r>
          </a:p>
        </p:txBody>
      </p:sp>
    </p:spTree>
    <p:extLst>
      <p:ext uri="{BB962C8B-B14F-4D97-AF65-F5344CB8AC3E}">
        <p14:creationId xmlns:p14="http://schemas.microsoft.com/office/powerpoint/2010/main" val="424221435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687422" y="3310396"/>
            <a:ext cx="11504578" cy="3634200"/>
          </a:xfrm>
          <a:prstGeom prst="rect">
            <a:avLst/>
          </a:prstGeom>
          <a:noFill/>
        </p:spPr>
        <p:txBody>
          <a:bodyPr wrap="square" rtlCol="0">
            <a:spAutoFit/>
          </a:bodyPr>
          <a:lstStyle/>
          <a:p>
            <a:pPr marR="0" lvl="0" algn="l" defTabSz="914400" rtl="0" eaLnBrk="1" fontAlgn="auto" latinLnBrk="0" hangingPunct="1">
              <a:lnSpc>
                <a:spcPct val="107000"/>
              </a:lnSpc>
              <a:spcBef>
                <a:spcPct val="0"/>
              </a:spcBef>
              <a:spcAft>
                <a:spcPct val="0"/>
              </a:spcAft>
              <a:buClrTx/>
              <a:buSzTx/>
              <a:defRPr/>
            </a:pPr>
            <a:r>
              <a:rPr kumimoji="0" lang="fr-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Le </a:t>
            </a:r>
            <a:r>
              <a:rPr kumimoji="0" lang="fr-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statut</a:t>
            </a:r>
            <a:r>
              <a:rPr kumimoji="0" lang="fr-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lang="fr-CA" sz="2800" dirty="0">
                <a:solidFill>
                  <a:prstClr val="black"/>
                </a:solidFill>
                <a:latin typeface="Calibri" panose="020F0502020204030204" pitchFamily="34" charset="0"/>
                <a:cs typeface="Calibri" panose="020F0502020204030204" pitchFamily="34" charset="0"/>
              </a:rPr>
              <a:t>est lié à notre importance par rapport aux autres. </a:t>
            </a:r>
          </a:p>
          <a:p>
            <a:pPr lvl="0">
              <a:lnSpc>
                <a:spcPct val="107000"/>
              </a:lnSpc>
              <a:spcBef>
                <a:spcPct val="0"/>
              </a:spcBef>
              <a:spcAft>
                <a:spcPct val="0"/>
              </a:spcAft>
              <a:defRPr/>
            </a:pPr>
            <a:r>
              <a:rPr lang="fr-CA" sz="2800" dirty="0">
                <a:solidFill>
                  <a:prstClr val="black"/>
                </a:solidFill>
                <a:latin typeface="Calibri" panose="020F0502020204030204" pitchFamily="34" charset="0"/>
                <a:cs typeface="Calibri" panose="020F0502020204030204" pitchFamily="34" charset="0"/>
              </a:rPr>
              <a:t>La </a:t>
            </a:r>
            <a:r>
              <a:rPr lang="fr-CA" sz="2800" b="1" dirty="0">
                <a:solidFill>
                  <a:prstClr val="black"/>
                </a:solidFill>
                <a:latin typeface="Calibri" panose="020F0502020204030204" pitchFamily="34" charset="0"/>
                <a:cs typeface="Calibri" panose="020F0502020204030204" pitchFamily="34" charset="0"/>
              </a:rPr>
              <a:t>certitude </a:t>
            </a:r>
            <a:r>
              <a:rPr lang="fr-CA" sz="2800" dirty="0">
                <a:solidFill>
                  <a:prstClr val="black"/>
                </a:solidFill>
                <a:latin typeface="Calibri" panose="020F0502020204030204" pitchFamily="34" charset="0"/>
                <a:cs typeface="Calibri" panose="020F0502020204030204" pitchFamily="34" charset="0"/>
              </a:rPr>
              <a:t>est liée à notre capacité à prédire ce qui va se passer dans un proche avenir.</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a:t>
            </a:r>
            <a:r>
              <a:rPr lang="fr-CA" sz="2800" b="1" dirty="0">
                <a:solidFill>
                  <a:prstClr val="black"/>
                </a:solidFill>
                <a:latin typeface="Calibri" panose="020F0502020204030204" pitchFamily="34" charset="0"/>
                <a:cs typeface="Calibri" panose="020F0502020204030204" pitchFamily="34" charset="0"/>
              </a:rPr>
              <a:t>autonomie </a:t>
            </a:r>
            <a:r>
              <a:rPr lang="fr-CA" sz="2800" dirty="0">
                <a:solidFill>
                  <a:prstClr val="black"/>
                </a:solidFill>
                <a:latin typeface="Calibri" panose="020F0502020204030204" pitchFamily="34" charset="0"/>
                <a:cs typeface="Calibri" panose="020F0502020204030204" pitchFamily="34" charset="0"/>
              </a:rPr>
              <a:t>est liée à la perception que nous avons du contrôle que nous exerçons sur les choses.</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Le </a:t>
            </a:r>
            <a:r>
              <a:rPr lang="fr-CA" sz="2800" b="1" dirty="0">
                <a:solidFill>
                  <a:prstClr val="black"/>
                </a:solidFill>
                <a:latin typeface="Calibri" panose="020F0502020204030204" pitchFamily="34" charset="0"/>
                <a:cs typeface="Calibri" panose="020F0502020204030204" pitchFamily="34" charset="0"/>
              </a:rPr>
              <a:t>rapport </a:t>
            </a:r>
            <a:r>
              <a:rPr lang="fr-CA" sz="2800" dirty="0">
                <a:solidFill>
                  <a:prstClr val="black"/>
                </a:solidFill>
                <a:latin typeface="Calibri" panose="020F0502020204030204" pitchFamily="34" charset="0"/>
                <a:cs typeface="Calibri" panose="020F0502020204030204" pitchFamily="34" charset="0"/>
              </a:rPr>
              <a:t>est le sentiment de sécurité que nous éprouvons avec autrui.</a:t>
            </a:r>
          </a:p>
          <a:p>
            <a:pPr marR="0" lvl="0" algn="l" defTabSz="914400" rtl="0" eaLnBrk="1" fontAlgn="auto" latinLnBrk="0" hangingPunct="1">
              <a:lnSpc>
                <a:spcPct val="107000"/>
              </a:lnSpc>
              <a:spcBef>
                <a:spcPct val="0"/>
              </a:spcBef>
              <a:spcAft>
                <a:spcPct val="0"/>
              </a:spcAft>
              <a:buClrTx/>
              <a:buSzTx/>
              <a:defRPr/>
            </a:pPr>
            <a:r>
              <a:rPr lang="fr-CA" sz="2800" dirty="0">
                <a:solidFill>
                  <a:prstClr val="black"/>
                </a:solidFill>
                <a:latin typeface="Calibri" panose="020F0502020204030204" pitchFamily="34" charset="0"/>
                <a:cs typeface="Calibri" panose="020F0502020204030204" pitchFamily="34" charset="0"/>
              </a:rPr>
              <a:t>La </a:t>
            </a:r>
            <a:r>
              <a:rPr lang="fr-CA" sz="2800" b="1" dirty="0">
                <a:solidFill>
                  <a:prstClr val="black"/>
                </a:solidFill>
                <a:latin typeface="Calibri" panose="020F0502020204030204" pitchFamily="34" charset="0"/>
                <a:cs typeface="Calibri" panose="020F0502020204030204" pitchFamily="34" charset="0"/>
              </a:rPr>
              <a:t>force d’équité </a:t>
            </a:r>
            <a:r>
              <a:rPr lang="fr-CA" sz="2800" dirty="0">
                <a:solidFill>
                  <a:prstClr val="black"/>
                </a:solidFill>
                <a:latin typeface="Calibri" panose="020F0502020204030204" pitchFamily="34" charset="0"/>
                <a:cs typeface="Calibri" panose="020F0502020204030204" pitchFamily="34" charset="0"/>
              </a:rPr>
              <a:t>est notre façon de voir comment les autres sont traités.</a:t>
            </a:r>
          </a:p>
          <a:p>
            <a:pPr algn="r">
              <a:lnSpc>
                <a:spcPct val="107000"/>
              </a:lnSpc>
              <a:defRPr/>
            </a:pP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SCARF: A Brain-</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Based</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Model for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Collaborating</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With</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and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Influencing</a:t>
            </a:r>
            <a:r>
              <a:rPr lang="fr-CA" sz="2000" i="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 </a:t>
            </a:r>
            <a:r>
              <a:rPr lang="fr-CA" sz="2000" i="1" u="sng" dirty="0" err="1">
                <a:solidFill>
                  <a:srgbClr val="0563C1"/>
                </a:solidFill>
                <a:latin typeface="Calibri" panose="020F0502020204030204" pitchFamily="34" charset="0"/>
                <a:ea typeface="Calibri" panose="020F0502020204030204" pitchFamily="34" charset="0"/>
                <a:cs typeface="Calibri" panose="020F0502020204030204" pitchFamily="34" charset="0"/>
                <a:hlinkClick r:id="rId12"/>
                <a:hlinkMouseOver r:id="rId12"/>
              </a:rPr>
              <a:t>Others</a:t>
            </a:r>
            <a:r>
              <a:rPr lang="fr-CA" sz="2000" u="sng" dirty="0">
                <a:solidFill>
                  <a:srgbClr val="0563C1"/>
                </a:solidFill>
                <a:latin typeface="Calibri" panose="020F0502020204030204" pitchFamily="34" charset="0"/>
                <a:ea typeface="Calibri" panose="020F0502020204030204" pitchFamily="34" charset="0"/>
                <a:cs typeface="Calibri" panose="020F0502020204030204" pitchFamily="34" charset="0"/>
              </a:rPr>
              <a:t>, </a:t>
            </a:r>
            <a:r>
              <a:rPr lang="fr-CA" sz="2000" dirty="0">
                <a:latin typeface="Calibri" panose="020F0502020204030204" pitchFamily="34" charset="0"/>
                <a:ea typeface="Calibri" panose="020F0502020204030204" pitchFamily="34" charset="0"/>
                <a:cs typeface="Calibri" panose="020F0502020204030204" pitchFamily="34" charset="0"/>
              </a:rPr>
              <a:t>David Rock.</a:t>
            </a:r>
            <a:endParaRPr kumimoji="0" lang="fr-CA" sz="2000"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493777" y="2358698"/>
            <a:ext cx="11354512" cy="951698"/>
          </a:xfrm>
        </p:spPr>
        <p:txBody>
          <a:bodyPr>
            <a:normAutofit lnSpcReduction="10000"/>
          </a:bodyPr>
          <a:lstStyle/>
          <a:p>
            <a:pPr marL="0" indent="0" algn="ctr">
              <a:buNone/>
            </a:pPr>
            <a:r>
              <a:rPr lang="fr-CA" sz="3200" b="1" dirty="0">
                <a:solidFill>
                  <a:schemeClr val="accent1">
                    <a:lumMod val="75000"/>
                  </a:schemeClr>
                </a:solidFill>
                <a:effectLst/>
                <a:latin typeface="Calibri" panose="020F0502020204030204" pitchFamily="34" charset="0"/>
                <a:ea typeface="Calibri" panose="020F0502020204030204" pitchFamily="34" charset="0"/>
                <a:cs typeface="Calibri" panose="020F0502020204030204" pitchFamily="34" charset="0"/>
              </a:rPr>
              <a:t>Utiliser le </a:t>
            </a:r>
            <a:r>
              <a:rPr lang="fr-CA" sz="32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3"/>
                <a:hlinkMouseOver r:id="rId13"/>
              </a:rPr>
              <a:t>modèle </a:t>
            </a:r>
            <a:r>
              <a:rPr lang="fr-CA" sz="3200" b="1" u="sng"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13"/>
                <a:hlinkMouseOver r:id="rId13"/>
              </a:rPr>
              <a:t>SCARF</a:t>
            </a:r>
            <a:r>
              <a:rPr lang="fr-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pour favoriser la sécurité psychologique au travail</a:t>
            </a:r>
          </a:p>
        </p:txBody>
      </p:sp>
    </p:spTree>
    <p:extLst>
      <p:ext uri="{BB962C8B-B14F-4D97-AF65-F5344CB8AC3E}">
        <p14:creationId xmlns:p14="http://schemas.microsoft.com/office/powerpoint/2010/main" val="1521245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4"/>
</p:tagLst>
</file>

<file path=ppt/tags/tag37.xml><?xml version="1.0" encoding="utf-8"?>
<p:tagLst xmlns:a="http://schemas.openxmlformats.org/drawingml/2006/main" xmlns:r="http://schemas.openxmlformats.org/officeDocument/2006/relationships" xmlns:p="http://schemas.openxmlformats.org/presentationml/2006/main">
  <p:tag name="NUM" val="5"/>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30042</TotalTime>
  <Words>3033</Words>
  <Application>Microsoft Macintosh PowerPoint</Application>
  <PresentationFormat>Widescreen</PresentationFormat>
  <Paragraphs>175</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vt:lpstr>
      <vt:lpstr>Calibri</vt:lpstr>
      <vt:lpstr>Calibri Light</vt:lpstr>
      <vt:lpstr>charter</vt:lpstr>
      <vt:lpstr>Gill Sans MT</vt:lpstr>
      <vt:lpstr>Office Theme</vt:lpstr>
      <vt:lpstr>PowerPoint Presentation</vt:lpstr>
      <vt:lpstr>PowerPoint Presentation</vt:lpstr>
      <vt:lpstr>PowerPoint Presentation</vt:lpstr>
      <vt:lpstr>PowerPoint Presentation</vt:lpstr>
      <vt:lpstr> Diversité ~ Inclusion ~ Sentiment d’appartenance  </vt:lpstr>
      <vt:lpstr>Sentiment d’appartenance - pivot de l’inclusion</vt:lpstr>
      <vt:lpstr>Sécurité psychologique - passerelle vers le sentiment d’appartenance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187</cp:revision>
  <cp:lastPrinted>2021-02-17T15:12:23Z</cp:lastPrinted>
  <dcterms:created xsi:type="dcterms:W3CDTF">2019-11-01T17:17:10Z</dcterms:created>
  <dcterms:modified xsi:type="dcterms:W3CDTF">2022-11-07T17:16:11Z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7bf89404-ff43-40e8-9321-9b595040abc7</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2022-03-08T13:33:41Z</vt:lpwstr>
  </property>
  <property fmtid="{D5CDD505-2E9C-101B-9397-08002B2CF9AE}" pid="8" name="MSIP_Label_034a106e-6316-442c-ad35-738afd673d2b_SiteId">
    <vt:lpwstr>cddc1229-ac2a-4b97-b78a-0e5cacb5865c</vt:lpwstr>
  </property>
</Properties>
</file>