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5"/>
  </p:notesMasterIdLst>
  <p:sldIdLst>
    <p:sldId id="328" r:id="rId5"/>
    <p:sldId id="419" r:id="rId6"/>
    <p:sldId id="413" r:id="rId7"/>
    <p:sldId id="316" r:id="rId8"/>
    <p:sldId id="417" r:id="rId9"/>
    <p:sldId id="416" r:id="rId10"/>
    <p:sldId id="418" r:id="rId11"/>
    <p:sldId id="396" r:id="rId12"/>
    <p:sldId id="408" r:id="rId13"/>
    <p:sldId id="320" r:id="rId14"/>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lie Roy" initials="RR" lastIdx="4" clrIdx="0">
    <p:extLst>
      <p:ext uri="{19B8F6BF-5375-455C-9EA6-DF929625EA0E}">
        <p15:presenceInfo xmlns:p15="http://schemas.microsoft.com/office/powerpoint/2012/main" userId="Rosalie Roy" providerId="None"/>
      </p:ext>
    </p:extLst>
  </p:cmAuthor>
  <p:cmAuthor id="2" name="Zoe Harvey" initials="ZH" lastIdx="3" clrIdx="1">
    <p:extLst>
      <p:ext uri="{19B8F6BF-5375-455C-9EA6-DF929625EA0E}">
        <p15:presenceInfo xmlns:p15="http://schemas.microsoft.com/office/powerpoint/2012/main" userId="cf9454cf377243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autoAdjust="0"/>
    <p:restoredTop sz="46671" autoAdjust="0"/>
  </p:normalViewPr>
  <p:slideViewPr>
    <p:cSldViewPr snapToGrid="0" snapToObjects="1">
      <p:cViewPr varScale="1">
        <p:scale>
          <a:sx n="57" d="100"/>
          <a:sy n="57" d="100"/>
        </p:scale>
        <p:origin x="2720" y="168"/>
      </p:cViewPr>
      <p:guideLst/>
    </p:cSldViewPr>
  </p:slideViewPr>
  <p:notesTextViewPr>
    <p:cViewPr>
      <p:scale>
        <a:sx n="1" d="1"/>
        <a:sy n="1" d="1"/>
      </p:scale>
      <p:origin x="0" y="0"/>
    </p:cViewPr>
  </p:notesTextViewPr>
  <p:notesViewPr>
    <p:cSldViewPr>
      <p:cViewPr>
        <p:scale>
          <a:sx n="100" d="100"/>
          <a:sy n="100" d="100"/>
        </p:scale>
        <p:origin x="3504" y="-7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37F8F6-0981-B945-9286-D3CD9EB0D3C6}" type="datetimeFigureOut">
              <a:rPr lang="fr-CA" smtClean="0"/>
              <a:t>2022-11-07</a:t>
            </a:fld>
            <a:endParaRPr lang="fr-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547730-E00E-2E44-A708-DA3141AF8057}" type="slidenum">
              <a:rPr lang="fr-CA" smtClean="0"/>
              <a:t>‹#›</a:t>
            </a:fld>
            <a:endParaRPr lang="fr-CA"/>
          </a:p>
        </p:txBody>
      </p:sp>
    </p:spTree>
    <p:extLst>
      <p:ext uri="{BB962C8B-B14F-4D97-AF65-F5344CB8AC3E}">
        <p14:creationId xmlns:p14="http://schemas.microsoft.com/office/powerpoint/2010/main" val="179708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b="1" dirty="0"/>
              <a:t>À propos de cette opportunité d’apprentissage</a:t>
            </a:r>
            <a:endParaRPr lang="fr-CA" b="1" dirty="0"/>
          </a:p>
          <a:p>
            <a:pPr>
              <a:defRPr/>
            </a:pPr>
            <a:r>
              <a:rPr lang="fr-CA" altLang="en-US" sz="1200" b="0" noProof="0" dirty="0">
                <a:latin typeface="Arial" panose="020B0604020202020204" pitchFamily="34" charset="0"/>
                <a:ea typeface="ＭＳ Ｐゴシック" panose="020B0600070205080204" pitchFamily="34" charset="-128"/>
              </a:rPr>
              <a:t>Cette </a:t>
            </a:r>
            <a:r>
              <a:rPr lang="fr-CA" altLang="en-US" dirty="0">
                <a:latin typeface="Arial" panose="020B0604020202020204" pitchFamily="34" charset="0"/>
                <a:ea typeface="ＭＳ Ｐゴシック" panose="020B0600070205080204" pitchFamily="34" charset="-128"/>
              </a:rPr>
              <a:t>opportunité d’apprentissage vise à renforcer la compétence des leaders à discuter d’équité, de diversité et d’inclusion (EDI). Il s’agit d’une présentation générale que vous viendrez enrichir. Servez-vous de votre identité personnelle, de votre expérience et de vos différents antécédents pour que l’apprentissage renforce votre leadership au service de l’équité.</a:t>
            </a:r>
          </a:p>
          <a:p>
            <a:endParaRPr lang="fr-CA"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ct val="0"/>
              </a:spcAft>
              <a:buClrTx/>
              <a:buSzTx/>
              <a:buFontTx/>
              <a:buNone/>
              <a:defRPr/>
            </a:pPr>
            <a:r>
              <a:rPr lang="fr-CA" dirty="0">
                <a:latin typeface="Arial" panose="020B0604020202020204" pitchFamily="34" charset="0"/>
                <a:ea typeface="ＭＳ Ｐゴシック" panose="020B0600070205080204" pitchFamily="34" charset="-128"/>
              </a:rPr>
              <a:t>Vous pouvez lire la présentation et faire les activités en solo, mais votre apprentissage sera optimisé par une séance de groupe ou avec une mentore ou un mentor ou encore une accompagnatrice ou un accompagnateur. Le tout peut également être adapté à divers contextes d’apprentissage professionnel pour des publics différents, notamment les leaders potentiels, le personnel scolaire et les parents.</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latin typeface="Arial" panose="020B0604020202020204" pitchFamily="34" charset="0"/>
              <a:ea typeface="ＭＳ Ｐゴシック" panose="020B0600070205080204" pitchFamily="34" charset="-128"/>
            </a:endParaRPr>
          </a:p>
          <a:p>
            <a:pPr defTabSz="931774">
              <a:defRPr/>
            </a:pPr>
            <a:r>
              <a:rPr lang="fr-CA" dirty="0">
                <a:latin typeface="Arial" panose="020B0604020202020204" pitchFamily="34" charset="0"/>
                <a:ea typeface="ＭＳ Ｐゴシック" panose="020B0600070205080204" pitchFamily="34" charset="-128"/>
              </a:rPr>
              <a:t>Le matériel utilisé dans cette présentation vous mettra sur la bonne voie. Poussez votre apprentissage en faisant l’exercice de réflexion fourni avec la présentation et en consultant le matériel inclus avec le module (ex. : articles, brefs </a:t>
            </a:r>
            <a:r>
              <a:rPr lang="fr-CA" dirty="0" err="1">
                <a:latin typeface="Arial" panose="020B0604020202020204" pitchFamily="34" charset="0"/>
                <a:ea typeface="ＭＳ Ｐゴシック" panose="020B0600070205080204" pitchFamily="34" charset="-128"/>
              </a:rPr>
              <a:t>balados</a:t>
            </a:r>
            <a:r>
              <a:rPr lang="fr-CA" dirty="0">
                <a:latin typeface="Arial" panose="020B0604020202020204" pitchFamily="34" charset="0"/>
                <a:ea typeface="ＭＳ Ｐゴシック" panose="020B0600070205080204" pitchFamily="34" charset="-128"/>
              </a:rPr>
              <a:t>, mises en situation et ressources).</a:t>
            </a:r>
          </a:p>
          <a:p>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endParaRPr lang="fr-CA" dirty="0"/>
          </a:p>
          <a:p>
            <a:endParaRPr lang="en-US" dirty="0"/>
          </a:p>
        </p:txBody>
      </p:sp>
      <p:sp>
        <p:nvSpPr>
          <p:cNvPr id="4" name="Slide Number Placeholder 3"/>
          <p:cNvSpPr>
            <a:spLocks noGrp="1"/>
          </p:cNvSpPr>
          <p:nvPr>
            <p:ph type="sldNum" sz="quarter" idx="5"/>
          </p:nvPr>
        </p:nvSpPr>
        <p:spPr/>
        <p:txBody>
          <a:bodyPr/>
          <a:lstStyle/>
          <a:p>
            <a:fld id="{79547730-E00E-2E44-A708-DA3141AF8057}" type="slidenum">
              <a:rPr lang="fr-CA" smtClean="0"/>
              <a:t>0</a:t>
            </a:fld>
            <a:endParaRPr lang="fr-CA"/>
          </a:p>
        </p:txBody>
      </p:sp>
    </p:spTree>
    <p:extLst>
      <p:ext uri="{BB962C8B-B14F-4D97-AF65-F5344CB8AC3E}">
        <p14:creationId xmlns:p14="http://schemas.microsoft.com/office/powerpoint/2010/main" val="330378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fr-CA" altLang="en-US" smtClean="0"/>
              <a:t>9</a:t>
            </a:fld>
            <a:endParaRPr lang="fr-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fr-CA" noProof="0" dirty="0">
                <a:effectLst/>
              </a:rPr>
              <a:t>Nous vous invitons à visiter le site Web de l’ILE pour </a:t>
            </a:r>
            <a:r>
              <a:rPr lang="fr-CA" dirty="0"/>
              <a:t>découvrir d’autres ressources </a:t>
            </a:r>
            <a:r>
              <a:rPr lang="fr-CA" noProof="0" dirty="0">
                <a:effectLst/>
              </a:rPr>
              <a:t>et des études qui pourraient contribuer à votre perfectionnement professionnel.</a:t>
            </a:r>
            <a:endParaRPr lang="fr-CA" altLang="en-US" noProof="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50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fr-CA" altLang="en-US" smtClean="0"/>
              <a:t>1</a:t>
            </a:fld>
            <a:endParaRPr lang="fr-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nSpc>
                <a:spcPct val="80000"/>
              </a:lnSpc>
              <a:spcBef>
                <a:spcPct val="0"/>
              </a:spcBef>
              <a:spcAft>
                <a:spcPct val="0"/>
              </a:spcAft>
              <a:defRPr/>
            </a:pPr>
            <a:r>
              <a:rPr lang="fr-CA" altLang="en-US" dirty="0">
                <a:latin typeface="Arial" panose="020B0604020202020204" pitchFamily="34" charset="0"/>
                <a:ea typeface="ＭＳ Ｐゴシック" panose="020B0600070205080204" pitchFamily="34" charset="-128"/>
              </a:rPr>
              <a:t>Prononcer la déclaration de reconnaissance du territoire pour les terres sur lesquelles a lieu l’apprentissage. Changer l’image pour une convenant mieux à votre contexte et au peuple autochtone du territoire sur lequel vous vous trouvez.</a:t>
            </a:r>
          </a:p>
          <a:p>
            <a:pPr lvl="0">
              <a:lnSpc>
                <a:spcPct val="80000"/>
              </a:lnSpc>
              <a:spcBef>
                <a:spcPct val="0"/>
              </a:spcBef>
              <a:spcAft>
                <a:spcPct val="0"/>
              </a:spcAft>
              <a:defRPr/>
            </a:pPr>
            <a:endParaRPr lang="fr-CA" altLang="en-US" dirty="0">
              <a:latin typeface="Arial" panose="020B0604020202020204" pitchFamily="34" charset="0"/>
              <a:ea typeface="ＭＳ Ｐゴシック" panose="020B0600070205080204" pitchFamily="34" charset="-128"/>
            </a:endParaRPr>
          </a:p>
          <a:p>
            <a:pPr lvl="0">
              <a:lnSpc>
                <a:spcPct val="80000"/>
              </a:lnSpc>
              <a:spcBef>
                <a:spcPct val="0"/>
              </a:spcBef>
              <a:spcAft>
                <a:spcPct val="0"/>
              </a:spcAft>
              <a:defRPr/>
            </a:pPr>
            <a:r>
              <a:rPr lang="fr-CA" altLang="en-US" dirty="0">
                <a:latin typeface="Arial" panose="020B0604020202020204" pitchFamily="34" charset="0"/>
                <a:ea typeface="ＭＳ Ｐゴシック" panose="020B0600070205080204" pitchFamily="34" charset="-128"/>
              </a:rPr>
              <a:t>Cet extrait du document </a:t>
            </a:r>
            <a:r>
              <a:rPr lang="fr-CA" altLang="en-US" i="1" dirty="0">
                <a:latin typeface="Arial" panose="020B0604020202020204" pitchFamily="34" charset="0"/>
                <a:ea typeface="ＭＳ Ｐゴシック" panose="020B0600070205080204" pitchFamily="34" charset="-128"/>
              </a:rPr>
              <a:t>Resource Guide, Introduction to Land </a:t>
            </a:r>
            <a:r>
              <a:rPr lang="fr-CA" altLang="en-US" i="1" dirty="0" err="1">
                <a:latin typeface="Arial" panose="020B0604020202020204" pitchFamily="34" charset="0"/>
                <a:ea typeface="ＭＳ Ｐゴシック" panose="020B0600070205080204" pitchFamily="34" charset="-128"/>
              </a:rPr>
              <a:t>Acknowledgements</a:t>
            </a:r>
            <a:r>
              <a:rPr lang="fr-CA" altLang="en-US" dirty="0">
                <a:latin typeface="Arial" panose="020B0604020202020204" pitchFamily="34" charset="0"/>
                <a:ea typeface="ＭＳ Ｐゴシック" panose="020B0600070205080204" pitchFamily="34" charset="-128"/>
              </a:rPr>
              <a:t> (en anglais seulement) EXPLIQUE l’importance de reconnaître le territoire (https://www.hwcdsb.ca/data/ie/Land%20Acknowledgement.pdf).</a:t>
            </a:r>
          </a:p>
          <a:p>
            <a:pPr lvl="0">
              <a:lnSpc>
                <a:spcPct val="80000"/>
              </a:lnSpc>
              <a:spcBef>
                <a:spcPct val="0"/>
              </a:spcBef>
              <a:spcAft>
                <a:spcPct val="0"/>
              </a:spcAft>
              <a:defRPr/>
            </a:pPr>
            <a:endParaRPr lang="fr-CA" altLang="en-US" dirty="0">
              <a:latin typeface="Arial" panose="020B0604020202020204" pitchFamily="34" charset="0"/>
              <a:ea typeface="ＭＳ Ｐゴシック" panose="020B0600070205080204" pitchFamily="34" charset="-128"/>
            </a:endParaRPr>
          </a:p>
          <a:p>
            <a:pPr lvl="0">
              <a:lnSpc>
                <a:spcPct val="80000"/>
              </a:lnSpc>
              <a:spcBef>
                <a:spcPct val="0"/>
              </a:spcBef>
              <a:spcAft>
                <a:spcPct val="0"/>
              </a:spcAft>
              <a:defRPr/>
            </a:pPr>
            <a:endParaRPr lang="fr-CA" altLang="en-US" dirty="0">
              <a:latin typeface="Arial" panose="020B0604020202020204" pitchFamily="34" charset="0"/>
              <a:ea typeface="ＭＳ Ｐゴシック" panose="020B0600070205080204" pitchFamily="34" charset="-128"/>
            </a:endParaRPr>
          </a:p>
          <a:p>
            <a:pPr lvl="0">
              <a:lnSpc>
                <a:spcPct val="80000"/>
              </a:lnSpc>
              <a:spcBef>
                <a:spcPct val="0"/>
              </a:spcBef>
              <a:spcAft>
                <a:spcPct val="0"/>
              </a:spcAft>
              <a:defRPr/>
            </a:pPr>
            <a:r>
              <a:rPr lang="fr-CA" b="1" dirty="0"/>
              <a:t>Qu’est-ce que la reconnaissance du territoire? </a:t>
            </a:r>
            <a:r>
              <a:rPr lang="fr-CA" dirty="0"/>
              <a:t>Il s’agit d’un petit geste faisant partie du processus de décolonisation dans le cadre duquel on rend hommage aux peuples autochtones vivant sur les terres où l’on se trouve au début d’un événement ou d’une réunion. Ce geste permet de nous rappeler, ne serait-ce qu’un bref instant, l’oppression systématique subie par les peuples autochtones afin de favoriser les efforts de réconciliation. Nous encourageons tous les groupes qui prennent la réconciliation au sérieux à adopter la reconnaissance du territoire, tout en reconnaissant qu’il ne s’agit que d’un des gestes de la lutte contre l’oppression et non ce qui y mettra fin</a:t>
            </a:r>
            <a:r>
              <a:rPr lang="fr-CA" dirty="0">
                <a:latin typeface="Calibri" panose="020F0502020204030204"/>
              </a:rPr>
              <a:t>.</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6879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782820"/>
          </a:xfrm>
        </p:spPr>
        <p:txBody>
          <a:bodyPr>
            <a:normAutofit fontScale="77500" lnSpcReduction="20000"/>
          </a:bodyPr>
          <a:lstStyle/>
          <a:p>
            <a:pPr marL="171450" lvl="0" indent="-171450">
              <a:lnSpc>
                <a:spcPct val="107000"/>
              </a:lnSpc>
              <a:spcBef>
                <a:spcPct val="0"/>
              </a:spcBef>
              <a:spcAft>
                <a:spcPts val="800"/>
              </a:spcAft>
              <a:buFont typeface="Arial" panose="020B0604020202020204" pitchFamily="34" charset="0"/>
              <a:buChar char="•"/>
              <a:defRPr/>
            </a:pPr>
            <a:r>
              <a:rPr lang="fr-CA"/>
              <a:t>L’apprentissage en groupe permet de renforcer la capacité à participer efficacement aux conversations nécessaires.</a:t>
            </a:r>
          </a:p>
          <a:p>
            <a:pPr marL="171450" lvl="0" indent="-171450">
              <a:lnSpc>
                <a:spcPct val="107000"/>
              </a:lnSpc>
              <a:spcBef>
                <a:spcPct val="0"/>
              </a:spcBef>
              <a:spcAft>
                <a:spcPts val="800"/>
              </a:spcAft>
              <a:buFont typeface="Arial" panose="020B0604020202020204" pitchFamily="34" charset="0"/>
              <a:buChar char="•"/>
              <a:defRPr/>
            </a:pPr>
            <a:r>
              <a:rPr lang="fr-CA"/>
              <a:t>La diapositive présente une option de conventions communautaires.</a:t>
            </a:r>
          </a:p>
          <a:p>
            <a:pPr marL="171450" lvl="0" indent="-171450">
              <a:lnSpc>
                <a:spcPct val="107000"/>
              </a:lnSpc>
              <a:spcBef>
                <a:spcPct val="0"/>
              </a:spcBef>
              <a:spcAft>
                <a:spcPts val="800"/>
              </a:spcAft>
              <a:buFont typeface="Arial" panose="020B0604020202020204" pitchFamily="34" charset="0"/>
              <a:buChar char="•"/>
              <a:defRPr/>
            </a:pPr>
            <a:r>
              <a:rPr lang="fr-CA"/>
              <a:t>Dans son livre </a:t>
            </a:r>
            <a:r>
              <a:rPr lang="fr-CA" i="1" err="1"/>
              <a:t>Courageous</a:t>
            </a:r>
            <a:r>
              <a:rPr lang="fr-CA" i="1"/>
              <a:t> Conversations about Race – A Field Guide for </a:t>
            </a:r>
            <a:r>
              <a:rPr lang="fr-CA" i="1" err="1"/>
              <a:t>Achieving</a:t>
            </a:r>
            <a:r>
              <a:rPr lang="fr-CA" i="1"/>
              <a:t> </a:t>
            </a:r>
            <a:r>
              <a:rPr lang="fr-CA" i="1" err="1"/>
              <a:t>Equity</a:t>
            </a:r>
            <a:r>
              <a:rPr lang="fr-CA" i="1"/>
              <a:t> in </a:t>
            </a:r>
            <a:r>
              <a:rPr lang="fr-CA" i="1" err="1"/>
              <a:t>Schools</a:t>
            </a:r>
            <a:r>
              <a:rPr lang="fr-CA"/>
              <a:t>, 2</a:t>
            </a:r>
            <a:r>
              <a:rPr lang="fr-CA" baseline="30000"/>
              <a:t>e</a:t>
            </a:r>
            <a:r>
              <a:rPr lang="fr-CA"/>
              <a:t> édition, 2015, Glenn Singleton recommande quatre conventions pour des conversations courageuses :</a:t>
            </a:r>
          </a:p>
          <a:p>
            <a:pPr marL="628650" lvl="1" indent="-171450">
              <a:lnSpc>
                <a:spcPct val="107000"/>
              </a:lnSpc>
              <a:spcBef>
                <a:spcPct val="0"/>
              </a:spcBef>
              <a:spcAft>
                <a:spcPts val="800"/>
              </a:spcAft>
              <a:buFont typeface="Arial" panose="020B0604020202020204" pitchFamily="34" charset="0"/>
              <a:buChar char="•"/>
              <a:defRPr/>
            </a:pPr>
            <a:r>
              <a:rPr lang="fr-CA"/>
              <a:t>Rester motivé</a:t>
            </a:r>
          </a:p>
          <a:p>
            <a:pPr marL="628650" lvl="1" indent="-171450">
              <a:lnSpc>
                <a:spcPct val="107000"/>
              </a:lnSpc>
              <a:spcBef>
                <a:spcPct val="0"/>
              </a:spcBef>
              <a:spcAft>
                <a:spcPts val="800"/>
              </a:spcAft>
              <a:buFont typeface="Arial" panose="020B0604020202020204" pitchFamily="34" charset="0"/>
              <a:buChar char="•"/>
              <a:defRPr/>
            </a:pPr>
            <a:r>
              <a:rPr lang="fr-CA"/>
              <a:t>Ressentir l’inconfort</a:t>
            </a:r>
          </a:p>
          <a:p>
            <a:pPr marL="628650" lvl="1" indent="-171450">
              <a:lnSpc>
                <a:spcPct val="107000"/>
              </a:lnSpc>
              <a:spcBef>
                <a:spcPct val="0"/>
              </a:spcBef>
              <a:spcAft>
                <a:spcPts val="800"/>
              </a:spcAft>
              <a:buFont typeface="Arial" panose="020B0604020202020204" pitchFamily="34" charset="0"/>
              <a:buChar char="•"/>
              <a:defRPr/>
            </a:pPr>
            <a:r>
              <a:rPr lang="fr-CA"/>
              <a:t>Parler de sa réalité</a:t>
            </a:r>
          </a:p>
          <a:p>
            <a:pPr marL="628650" lvl="1" indent="-171450">
              <a:lnSpc>
                <a:spcPct val="107000"/>
              </a:lnSpc>
              <a:spcBef>
                <a:spcPct val="0"/>
              </a:spcBef>
              <a:spcAft>
                <a:spcPts val="800"/>
              </a:spcAft>
              <a:buFont typeface="Arial" panose="020B0604020202020204" pitchFamily="34" charset="0"/>
              <a:buChar char="•"/>
              <a:defRPr/>
            </a:pPr>
            <a:r>
              <a:rPr lang="fr-CA"/>
              <a:t>Prévoir et accepter les révélations</a:t>
            </a:r>
          </a:p>
          <a:p>
            <a:pPr marL="171450" lvl="0" indent="-171450">
              <a:lnSpc>
                <a:spcPct val="107000"/>
              </a:lnSpc>
              <a:spcBef>
                <a:spcPct val="0"/>
              </a:spcBef>
              <a:spcAft>
                <a:spcPts val="800"/>
              </a:spcAft>
              <a:buFont typeface="Arial" panose="020B0604020202020204" pitchFamily="34" charset="0"/>
              <a:buChar char="•"/>
              <a:defRPr/>
            </a:pPr>
            <a:r>
              <a:rPr lang="fr-CA"/>
              <a:t>Les conventions communautaires sont utiles pour créer un environnement d’apprentissage sécuritaire aux conversations nécessaires sur l’équité.</a:t>
            </a:r>
          </a:p>
          <a:p>
            <a:pPr>
              <a:lnSpc>
                <a:spcPct val="107000"/>
              </a:lnSpc>
              <a:spcAft>
                <a:spcPts val="800"/>
              </a:spcAft>
            </a:pPr>
            <a:endParaRPr lang="fr-CA"/>
          </a:p>
          <a:p>
            <a:pPr>
              <a:lnSpc>
                <a:spcPct val="107000"/>
              </a:lnSpc>
              <a:spcAft>
                <a:spcPts val="800"/>
              </a:spcAft>
            </a:pPr>
            <a:r>
              <a:rPr lang="fr-CA"/>
              <a:t>Voici d’autres éléments pouvant être inclus dans une convention communautaire :</a:t>
            </a:r>
          </a:p>
          <a:p>
            <a:pPr marL="171450" indent="-171450" fontAlgn="base">
              <a:lnSpc>
                <a:spcPct val="107000"/>
              </a:lnSpc>
              <a:spcAft>
                <a:spcPts val="800"/>
              </a:spcAft>
              <a:buFont typeface="Arial" panose="020B0604020202020204" pitchFamily="34" charset="0"/>
              <a:buChar char="•"/>
            </a:pPr>
            <a:r>
              <a:rPr lang="fr-CA"/>
              <a:t>Désapprendre et se défaire de ses croyances</a:t>
            </a:r>
          </a:p>
          <a:p>
            <a:pPr marL="171450" indent="-171450" fontAlgn="base">
              <a:lnSpc>
                <a:spcPct val="107000"/>
              </a:lnSpc>
              <a:spcAft>
                <a:spcPts val="800"/>
              </a:spcAft>
              <a:buFont typeface="Arial" panose="020B0604020202020204" pitchFamily="34" charset="0"/>
              <a:buChar char="•"/>
            </a:pPr>
            <a:r>
              <a:rPr lang="fr-CA"/>
              <a:t>Ressentir l’inconfort et redéfinir sa position</a:t>
            </a:r>
          </a:p>
          <a:p>
            <a:pPr marL="171450" indent="-171450" fontAlgn="base">
              <a:lnSpc>
                <a:spcPct val="107000"/>
              </a:lnSpc>
              <a:spcAft>
                <a:spcPts val="800"/>
              </a:spcAft>
              <a:buFont typeface="Arial" panose="020B0604020202020204" pitchFamily="34" charset="0"/>
              <a:buChar char="•"/>
            </a:pPr>
            <a:r>
              <a:rPr lang="fr-CA"/>
              <a:t>Remettre en question ses suppositions et préjugés</a:t>
            </a:r>
          </a:p>
          <a:p>
            <a:pPr marL="171450" indent="-171450" fontAlgn="base">
              <a:lnSpc>
                <a:spcPct val="107000"/>
              </a:lnSpc>
              <a:spcAft>
                <a:spcPts val="800"/>
              </a:spcAft>
              <a:buFont typeface="Arial" panose="020B0604020202020204" pitchFamily="34" charset="0"/>
              <a:buChar char="•"/>
            </a:pPr>
            <a:r>
              <a:rPr lang="fr-CA"/>
              <a:t>Accepter les nouveaux apprentissages et penser à la suite des choses</a:t>
            </a:r>
            <a:endParaRPr lang="fr-CA" sz="1800">
              <a:latin typeface="Calibri" panose="020F0502020204030204" pitchFamily="34" charset="0"/>
            </a:endParaRPr>
          </a:p>
          <a:p>
            <a:pPr marL="171450" indent="-171450">
              <a:lnSpc>
                <a:spcPct val="107000"/>
              </a:lnSpc>
              <a:spcAft>
                <a:spcPts val="800"/>
              </a:spcAft>
              <a:buFont typeface="Arial" panose="020B0604020202020204" pitchFamily="34" charset="0"/>
              <a:buChar char="•"/>
            </a:pPr>
            <a:endParaRPr lang="fr-CA"/>
          </a:p>
          <a:p>
            <a:pPr>
              <a:lnSpc>
                <a:spcPct val="107000"/>
              </a:lnSpc>
              <a:spcAft>
                <a:spcPts val="800"/>
              </a:spcAft>
            </a:pPr>
            <a:r>
              <a:rPr lang="fr-CA"/>
              <a:t>Autre option : établir vos propres conventions en définissant une intention qui reflète comment vous les honorerez.</a:t>
            </a:r>
          </a:p>
          <a:p>
            <a:pPr>
              <a:lnSpc>
                <a:spcPct val="107000"/>
              </a:lnSpc>
              <a:spcAft>
                <a:spcPts val="800"/>
              </a:spcAft>
            </a:pPr>
            <a:endParaRPr lang="fr-CA"/>
          </a:p>
          <a:p>
            <a:pPr>
              <a:lnSpc>
                <a:spcPct val="107000"/>
              </a:lnSpc>
              <a:spcAft>
                <a:spcPts val="800"/>
              </a:spcAft>
            </a:pPr>
            <a:r>
              <a:rPr lang="fr-CA" b="1"/>
              <a:t>PROCESSUS</a:t>
            </a:r>
          </a:p>
          <a:p>
            <a:pPr>
              <a:lnSpc>
                <a:spcPct val="107000"/>
              </a:lnSpc>
              <a:spcAft>
                <a:spcPts val="800"/>
              </a:spcAft>
            </a:pPr>
            <a:endParaRPr lang="fr-CA"/>
          </a:p>
          <a:p>
            <a:pPr marL="171450" indent="-171450">
              <a:lnSpc>
                <a:spcPct val="107000"/>
              </a:lnSpc>
              <a:spcAft>
                <a:spcPts val="800"/>
              </a:spcAft>
              <a:buFont typeface="Arial" panose="020B0604020202020204" pitchFamily="34" charset="0"/>
              <a:buChar char="•"/>
            </a:pPr>
            <a:r>
              <a:rPr lang="fr-CA"/>
              <a:t>Faire participer le groupe à l’établissement des conventions communautaires.</a:t>
            </a:r>
          </a:p>
        </p:txBody>
      </p:sp>
      <p:sp>
        <p:nvSpPr>
          <p:cNvPr id="4" name="Slide Number Placeholder 3"/>
          <p:cNvSpPr>
            <a:spLocks noGrp="1"/>
          </p:cNvSpPr>
          <p:nvPr>
            <p:ph type="sldNum" sz="quarter" idx="5"/>
          </p:nvPr>
        </p:nvSpPr>
        <p:spPr/>
        <p:txBody>
          <a:bodyPr/>
          <a:lstStyle/>
          <a:p>
            <a:fld id="{79547730-E00E-2E44-A708-DA3141AF8057}" type="slidenum">
              <a:rPr lang="fr-CA" smtClean="0"/>
              <a:t>2</a:t>
            </a:fld>
            <a:endParaRPr lang="fr-CA"/>
          </a:p>
        </p:txBody>
      </p:sp>
    </p:spTree>
    <p:extLst>
      <p:ext uri="{BB962C8B-B14F-4D97-AF65-F5344CB8AC3E}">
        <p14:creationId xmlns:p14="http://schemas.microsoft.com/office/powerpoint/2010/main" val="92428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fr-CA" altLang="en-US" smtClean="0"/>
              <a:t>3</a:t>
            </a:fld>
            <a:endParaRPr lang="fr-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fr-CA" altLang="en-US" noProof="0" dirty="0">
                <a:latin typeface="Arial" panose="020B0604020202020204" pitchFamily="34" charset="0"/>
                <a:ea typeface="ＭＳ Ｐゴシック" panose="020B0600070205080204" pitchFamily="34" charset="-128"/>
              </a:rPr>
              <a:t>Prière à l’intention des leaders d’écoles catholiques</a:t>
            </a:r>
          </a:p>
          <a:p>
            <a:pPr defTabSz="931774">
              <a:lnSpc>
                <a:spcPct val="80000"/>
              </a:lnSpc>
              <a:defRPr/>
            </a:pPr>
            <a:r>
              <a:rPr lang="fr-CA" noProof="0" dirty="0"/>
              <a:t>Réciter la prière</a:t>
            </a:r>
            <a:endParaRPr lang="fr-CA" altLang="en-US" noProof="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915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fr-CA" sz="1800" b="1" i="0" u="none" strike="noStrike" kern="1200" cap="none" spc="0" normalizeH="0" baseline="0" noProof="0" dirty="0">
                <a:ln>
                  <a:noFill/>
                </a:ln>
                <a:solidFill>
                  <a:srgbClr val="D13438"/>
                </a:solidFill>
                <a:effectLst/>
                <a:uLnTx/>
                <a:uFillTx/>
                <a:latin typeface="Calibri" panose="020F0502020204030204" pitchFamily="34" charset="0"/>
                <a:ea typeface="+mn-ea"/>
                <a:cs typeface="+mn-cs"/>
              </a:rPr>
              <a:t>PROCESSUS</a:t>
            </a:r>
          </a:p>
          <a:p>
            <a:pPr marL="0" indent="0">
              <a:buFont typeface="Arial" panose="020B0604020202020204" pitchFamily="34" charset="0"/>
              <a:buNone/>
            </a:pPr>
            <a:endParaRPr lang="fr-CA" dirty="0"/>
          </a:p>
          <a:p>
            <a:pPr marL="171450" indent="-171450">
              <a:buFont typeface="Arial" panose="020B0604020202020204" pitchFamily="34" charset="0"/>
              <a:buChar char="•"/>
            </a:pPr>
            <a:r>
              <a:rPr lang="fr-CA" dirty="0"/>
              <a:t>Prenez le temps de lire cette citation tirée de </a:t>
            </a:r>
            <a:r>
              <a:rPr lang="fr-CA" i="1" dirty="0" err="1"/>
              <a:t>Turning</a:t>
            </a:r>
            <a:r>
              <a:rPr lang="fr-CA" i="1" dirty="0"/>
              <a:t> to One </a:t>
            </a:r>
            <a:r>
              <a:rPr lang="fr-CA" i="1" dirty="0" err="1"/>
              <a:t>Another</a:t>
            </a:r>
            <a:r>
              <a:rPr lang="fr-CA" i="1" dirty="0"/>
              <a:t>: Simple Conversations to Restore Hope to the Future </a:t>
            </a:r>
            <a:r>
              <a:rPr lang="fr-CA" dirty="0"/>
              <a:t>de Margaret </a:t>
            </a:r>
            <a:r>
              <a:rPr lang="fr-CA" dirty="0" err="1"/>
              <a:t>Wheatley</a:t>
            </a:r>
            <a:r>
              <a:rPr lang="fr-CA" dirty="0"/>
              <a:t> (2002) et d’y réfléchir.</a:t>
            </a:r>
          </a:p>
          <a:p>
            <a:pPr marL="628650" lvl="1" indent="-171450">
              <a:buFont typeface="Arial" panose="020B0604020202020204" pitchFamily="34" charset="0"/>
              <a:buChar char="•"/>
            </a:pPr>
            <a:r>
              <a:rPr lang="fr-CA" dirty="0"/>
              <a:t>À quoi pensez-vous en la lisant?</a:t>
            </a:r>
          </a:p>
          <a:p>
            <a:pPr marL="628650" lvl="1" indent="-171450">
              <a:buFont typeface="Arial" panose="020B0604020202020204" pitchFamily="34" charset="0"/>
              <a:buChar char="•"/>
            </a:pPr>
            <a:r>
              <a:rPr lang="fr-CA" dirty="0"/>
              <a:t>Interrogez-vous sur sa pertinence alors que vous amorcez une expérience d’apprentissage qui vous poussera à réfléchir à votre identité personnelle et à ses répercussions sur votre identité sociale.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9547730-E00E-2E44-A708-DA3141AF8057}"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04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710812"/>
          </a:xfrm>
        </p:spPr>
        <p:txBody>
          <a:bodyPr lIns="93600">
            <a:normAutofit fontScale="85000" lnSpcReduction="20000"/>
          </a:bodyPr>
          <a:lstStyle/>
          <a:p>
            <a:pPr marL="171450" indent="-171450">
              <a:buFont typeface="Arial" panose="020B0604020202020204" pitchFamily="34" charset="0"/>
              <a:buChar char="•"/>
            </a:pPr>
            <a:r>
              <a:rPr lang="fr-CA" dirty="0"/>
              <a:t>L’identité se compose de complexités et de nuances (genre, race, religion, identité sexuelle, classe sociale, niveau d’éducation, etc.).</a:t>
            </a:r>
          </a:p>
          <a:p>
            <a:pPr marL="171450" indent="-171450">
              <a:buFont typeface="Arial" panose="020B0604020202020204" pitchFamily="34" charset="0"/>
              <a:buChar char="•"/>
            </a:pPr>
            <a:r>
              <a:rPr lang="fr-CA" dirty="0"/>
              <a:t>La plupart d’entre nous ne réalisons probablement pas tout ce qui forme notre identité. </a:t>
            </a:r>
          </a:p>
          <a:p>
            <a:pPr marL="171450" indent="-171450">
              <a:buFont typeface="Arial" panose="020B0604020202020204" pitchFamily="34" charset="0"/>
              <a:buChar char="•"/>
            </a:pPr>
            <a:r>
              <a:rPr lang="fr-CA" dirty="0"/>
              <a:t>Rappelez-vous ce que vous avez appris sur vos préjugés implicites et le plan que vous avez fait pour les éliminer.</a:t>
            </a:r>
          </a:p>
          <a:p>
            <a:pPr marL="171450" indent="-171450">
              <a:buFont typeface="Arial" panose="020B0604020202020204" pitchFamily="34" charset="0"/>
              <a:buChar char="•"/>
            </a:pPr>
            <a:r>
              <a:rPr lang="fr-CA" dirty="0"/>
              <a:t>Prenez conscience que si vous ne connaissez pas votre propre identité, vous aurez peu de chances d’exercer un leadership au service de l’équité, de la diversité et de l’inclusion. </a:t>
            </a:r>
          </a:p>
          <a:p>
            <a:pPr marL="171450" indent="-171450">
              <a:buFont typeface="Arial" panose="020B0604020202020204" pitchFamily="34" charset="0"/>
              <a:buChar char="•"/>
            </a:pPr>
            <a:r>
              <a:rPr lang="fr-CA" dirty="0"/>
              <a:t>Pourquoi? Et bien parce qu’en tant qu’humain, nos préjugés sont ancrés en nous et intimement liés à notre identité.</a:t>
            </a:r>
          </a:p>
          <a:p>
            <a:pPr marL="171450" indent="-171450">
              <a:buFont typeface="Arial" panose="020B0604020202020204" pitchFamily="34" charset="0"/>
              <a:buChar char="•"/>
            </a:pPr>
            <a:r>
              <a:rPr lang="fr-CA" dirty="0"/>
              <a:t>Cela met en évidence l’importance d’explorer et de connaître sa propre identité pour interagir avec les autres et découvrir leur identité.</a:t>
            </a:r>
          </a:p>
          <a:p>
            <a:pPr marL="171450" indent="-171450">
              <a:buFont typeface="Arial" panose="020B0604020202020204" pitchFamily="34" charset="0"/>
              <a:buChar char="•"/>
            </a:pPr>
            <a:endParaRPr lang="fr-CA" sz="1200" b="0" i="0" u="none" strike="noStrike" kern="1200" noProof="0" dirty="0">
              <a:solidFill>
                <a:schemeClr val="tx1"/>
              </a:solidFill>
              <a:effectLst/>
              <a:latin typeface="+mn-lt"/>
              <a:ea typeface="+mn-ea"/>
              <a:cs typeface="+mn-cs"/>
            </a:endParaRPr>
          </a:p>
          <a:p>
            <a:pPr marL="0" indent="0">
              <a:buFont typeface="Arial" panose="020B0604020202020204" pitchFamily="34" charset="0"/>
              <a:buNone/>
            </a:pPr>
            <a:r>
              <a:rPr lang="fr-CA" sz="1200" b="1" i="0" u="none" strike="noStrike" kern="1200" noProof="0" dirty="0">
                <a:solidFill>
                  <a:schemeClr val="tx1"/>
                </a:solidFill>
                <a:effectLst/>
                <a:latin typeface="+mn-lt"/>
                <a:ea typeface="+mn-ea"/>
                <a:cs typeface="+mn-cs"/>
              </a:rPr>
              <a:t>PROCESSUS</a:t>
            </a:r>
          </a:p>
          <a:p>
            <a:pPr marL="171450" indent="-171450">
              <a:buFont typeface="Arial" panose="020B0604020202020204" pitchFamily="34" charset="0"/>
              <a:buChar char="•"/>
            </a:pPr>
            <a:r>
              <a:rPr lang="fr-CA" dirty="0"/>
              <a:t>Réfléchissez seul à un moment où vous avez pensé à votre identité personnelle.</a:t>
            </a:r>
          </a:p>
          <a:p>
            <a:pPr marL="171450" indent="-171450">
              <a:buFont typeface="Arial" panose="020B0604020202020204" pitchFamily="34" charset="0"/>
              <a:buChar char="•"/>
            </a:pPr>
            <a:r>
              <a:rPr lang="fr-CA" dirty="0"/>
              <a:t>Répondez aux questions de la diapositive en notant vos premières réflexions.</a:t>
            </a:r>
          </a:p>
          <a:p>
            <a:pPr lvl="1"/>
            <a:endParaRPr lang="fr-CA" sz="2800" noProof="0" dirty="0">
              <a:highlight>
                <a:srgbClr val="C0C0C0"/>
              </a:highlight>
            </a:endParaRPr>
          </a:p>
          <a:p>
            <a:pPr lvl="1"/>
            <a:r>
              <a:rPr lang="fr-CA" sz="2800" dirty="0"/>
              <a:t>Qu’est-ce qui me définit?</a:t>
            </a:r>
          </a:p>
          <a:p>
            <a:pPr lvl="1"/>
            <a:r>
              <a:rPr lang="fr-CA" sz="2800" dirty="0"/>
              <a:t>Qu’est-ce qui fait de moi la personne que je suis?</a:t>
            </a:r>
          </a:p>
          <a:p>
            <a:pPr lvl="1"/>
            <a:r>
              <a:rPr lang="fr-CA" sz="2800" dirty="0"/>
              <a:t>Qu’est-ce qui fait de moi une personne unique et différente des autres?</a:t>
            </a:r>
          </a:p>
          <a:p>
            <a:pPr marL="171450" indent="-171450">
              <a:buFont typeface="Arial" panose="020B0604020202020204" pitchFamily="34" charset="0"/>
              <a:buChar char="•"/>
            </a:pPr>
            <a:endParaRPr lang="fr-CA" sz="1200" b="0" i="0" u="none" strike="noStrike"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fr-CA" sz="1200" b="0" i="0" u="none" strike="noStrike" kern="1200" noProof="0" dirty="0">
                <a:solidFill>
                  <a:schemeClr val="tx1"/>
                </a:solidFill>
                <a:effectLst/>
                <a:latin typeface="+mn-lt"/>
                <a:ea typeface="+mn-ea"/>
                <a:cs typeface="+mn-cs"/>
              </a:rPr>
              <a:t>Discutez </a:t>
            </a:r>
            <a:r>
              <a:rPr lang="fr-CA" dirty="0"/>
              <a:t>avec une voisine ou un voisin de table de ce que vous avez noté et que vous êtes à l’aise de partager.</a:t>
            </a:r>
          </a:p>
          <a:p>
            <a:pPr marL="171450" indent="-171450">
              <a:buFont typeface="Arial" panose="020B0604020202020204" pitchFamily="34" charset="0"/>
              <a:buChar char="•"/>
            </a:pPr>
            <a:r>
              <a:rPr lang="fr-CA" dirty="0"/>
              <a:t>Pensez à ce que vous avez ressenti en pensant à votre identité personnelle. </a:t>
            </a:r>
          </a:p>
          <a:p>
            <a:r>
              <a:rPr lang="fr-CA" sz="1200" b="0" i="0" u="none" strike="noStrike" kern="1200" noProof="0" dirty="0">
                <a:solidFill>
                  <a:schemeClr val="tx1"/>
                </a:solidFill>
                <a:effectLst/>
                <a:latin typeface="+mn-lt"/>
                <a:ea typeface="+mn-ea"/>
                <a:cs typeface="+mn-cs"/>
              </a:rPr>
              <a:t> </a:t>
            </a:r>
          </a:p>
          <a:p>
            <a:endParaRPr lang="fr-CA"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9547730-E00E-2E44-A708-DA3141AF8057}"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71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94788"/>
          </a:xfrm>
        </p:spPr>
        <p:txBody>
          <a:bodyPr>
            <a:normAutofit fontScale="92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0" i="0" u="none" strike="noStrike" kern="1200" dirty="0">
                <a:solidFill>
                  <a:schemeClr val="tx1"/>
                </a:solidFill>
                <a:effectLst/>
                <a:latin typeface="+mn-lt"/>
                <a:ea typeface="+mn-ea"/>
                <a:cs typeface="+mn-cs"/>
              </a:rPr>
              <a:t>Il s’agit d’un exemple de roue d’identité. </a:t>
            </a:r>
            <a:r>
              <a:rPr lang="fr-CA" dirty="0"/>
              <a:t>Vous en trouverez d’autres au </a:t>
            </a:r>
            <a:r>
              <a:rPr lang="fr-CA" sz="1200" b="0" i="1" u="none" strike="noStrike" kern="1200" dirty="0">
                <a:solidFill>
                  <a:schemeClr val="tx1"/>
                </a:solidFill>
                <a:effectLst/>
                <a:latin typeface="+mn-lt"/>
                <a:ea typeface="+mn-ea"/>
                <a:cs typeface="+mn-cs"/>
              </a:rPr>
              <a:t>https://</a:t>
            </a:r>
            <a:r>
              <a:rPr lang="fr-CA" sz="1200" b="0" i="1" u="none" strike="noStrike" kern="1200" dirty="0" err="1">
                <a:solidFill>
                  <a:schemeClr val="tx1"/>
                </a:solidFill>
                <a:effectLst/>
                <a:latin typeface="+mn-lt"/>
                <a:ea typeface="+mn-ea"/>
                <a:cs typeface="+mn-cs"/>
              </a:rPr>
              <a:t>www.google.com</a:t>
            </a:r>
            <a:r>
              <a:rPr lang="fr-CA" sz="1200" b="0" i="1" u="none" strike="noStrike" kern="1200" dirty="0">
                <a:solidFill>
                  <a:schemeClr val="tx1"/>
                </a:solidFill>
                <a:effectLst/>
                <a:latin typeface="+mn-lt"/>
                <a:ea typeface="+mn-ea"/>
                <a:cs typeface="+mn-cs"/>
              </a:rPr>
              <a:t>/</a:t>
            </a:r>
            <a:r>
              <a:rPr lang="fr-CA" sz="1200" b="0" i="1" u="none" strike="noStrike" kern="1200" dirty="0" err="1">
                <a:solidFill>
                  <a:schemeClr val="tx1"/>
                </a:solidFill>
                <a:effectLst/>
                <a:latin typeface="+mn-lt"/>
                <a:ea typeface="+mn-ea"/>
                <a:cs typeface="+mn-cs"/>
              </a:rPr>
              <a:t>search?q</a:t>
            </a:r>
            <a:r>
              <a:rPr lang="fr-CA" sz="1200" b="0" i="1" u="none" strike="noStrike" kern="1200" dirty="0">
                <a:solidFill>
                  <a:schemeClr val="tx1"/>
                </a:solidFill>
                <a:effectLst/>
                <a:latin typeface="+mn-lt"/>
                <a:ea typeface="+mn-ea"/>
                <a:cs typeface="+mn-cs"/>
              </a:rPr>
              <a:t>=</a:t>
            </a:r>
            <a:r>
              <a:rPr lang="fr-CA" sz="1200" b="0" i="1" u="none" strike="noStrike" kern="1200" dirty="0" err="1">
                <a:solidFill>
                  <a:schemeClr val="tx1"/>
                </a:solidFill>
                <a:effectLst/>
                <a:latin typeface="+mn-lt"/>
                <a:ea typeface="+mn-ea"/>
                <a:cs typeface="+mn-cs"/>
              </a:rPr>
              <a:t>identity+wheel+visual&amp;sxsrf</a:t>
            </a:r>
            <a:r>
              <a:rPr lang="fr-CA" sz="1200" b="0" i="1" u="none" strike="noStrike" kern="1200" dirty="0">
                <a:solidFill>
                  <a:schemeClr val="tx1"/>
                </a:solidFill>
                <a:effectLst/>
                <a:latin typeface="+mn-lt"/>
                <a:ea typeface="+mn-ea"/>
                <a:cs typeface="+mn-cs"/>
              </a:rPr>
              <a:t>=APq-WBunD9-YSaw53HaZVlfV62koTMwm1w:164729451031</a:t>
            </a:r>
            <a:r>
              <a:rPr lang="fr-CA" dirty="0"/>
              <a:t>. (en anglais seulement)</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sz="1200" b="0" i="1"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solidFill>
                  <a:prstClr val="black"/>
                </a:solidFill>
                <a:latin typeface="Calibri" panose="020F0502020204030204"/>
              </a:rPr>
              <a:t>La roue de l’identité personnelle est utilisée pour découvrir les termes et concepts qui expliquent ce que vous ressentez envers vous-même.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solidFill>
                  <a:prstClr val="black"/>
                </a:solidFill>
                <a:latin typeface="Calibri" panose="020F0502020204030204"/>
              </a:rPr>
              <a:t>Elle peut nous aider à trouver les mots pour exprimer ce que nous ressentons au plus profond de nous.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solidFill>
                  <a:prstClr val="black"/>
                </a:solidFill>
                <a:latin typeface="Calibri" panose="020F0502020204030204"/>
              </a:rPr>
              <a:t>Il peut s’agir d’une expérience révélatrice qui </a:t>
            </a:r>
            <a:r>
              <a:rPr lang="fr-CA" dirty="0">
                <a:solidFill>
                  <a:prstClr val="black"/>
                </a:solidFill>
                <a:latin typeface="+mn-lt"/>
              </a:rPr>
              <a:t>améliore notre conscience de soi et nous aide à son tour à créer un environnement de travail plus solide et plus sûr pour tous.</a:t>
            </a:r>
            <a:endParaRPr lang="fr-CA" dirty="0">
              <a:solidFill>
                <a:prstClr val="black"/>
              </a:solidFill>
              <a:latin typeface="Calibri" panose="020F0502020204030204"/>
            </a:endParaRPr>
          </a:p>
          <a:p>
            <a:pPr marL="0" indent="0">
              <a:buFont typeface="Arial" panose="020B0604020202020204" pitchFamily="34" charset="0"/>
              <a:buNone/>
            </a:pPr>
            <a:endParaRPr lang="fr-CA" sz="1200" b="1"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fr-CA" sz="1200" b="1" i="0" u="none" strike="noStrike" kern="1200" dirty="0">
                <a:solidFill>
                  <a:schemeClr val="tx1"/>
                </a:solidFill>
                <a:effectLst/>
                <a:latin typeface="+mn-lt"/>
                <a:ea typeface="+mn-ea"/>
                <a:cs typeface="+mn-cs"/>
              </a:rPr>
              <a:t>PROCESSUS</a:t>
            </a:r>
          </a:p>
          <a:p>
            <a:pPr marL="171450" indent="-171450">
              <a:buFont typeface="Arial" panose="020B0604020202020204" pitchFamily="34" charset="0"/>
              <a:buChar char="•"/>
            </a:pPr>
            <a:r>
              <a:rPr lang="fr-CA" dirty="0"/>
              <a:t>Lisez vos réponses aux questions sur votre identité personnelle (diapositive précédente).</a:t>
            </a:r>
          </a:p>
          <a:p>
            <a:pPr marL="171450" indent="-171450">
              <a:buFont typeface="Arial" panose="020B0604020202020204" pitchFamily="34" charset="0"/>
              <a:buChar char="•"/>
            </a:pPr>
            <a:r>
              <a:rPr lang="fr-CA" dirty="0"/>
              <a:t>Posez-vous les questions suivantes pour avoir plus de réponses et mieux comprendre votre identité personnelle :</a:t>
            </a:r>
          </a:p>
          <a:p>
            <a:pPr marL="628650" lvl="1" indent="-171450">
              <a:buFont typeface="Arial" panose="020B0604020202020204" pitchFamily="34" charset="0"/>
              <a:buChar char="•"/>
            </a:pPr>
            <a:r>
              <a:rPr lang="fr-CA" sz="1200" b="0" i="0" u="none" strike="noStrike" kern="1200" dirty="0">
                <a:solidFill>
                  <a:schemeClr val="tx1"/>
                </a:solidFill>
                <a:effectLst/>
                <a:latin typeface="+mn-lt"/>
                <a:ea typeface="+mn-ea"/>
                <a:cs typeface="+mn-cs"/>
              </a:rPr>
              <a:t>De </a:t>
            </a:r>
            <a:r>
              <a:rPr lang="fr-CA" dirty="0"/>
              <a:t>quelle partie de la roue avez-vous hérité?</a:t>
            </a:r>
          </a:p>
          <a:p>
            <a:pPr marL="628650" lvl="1" indent="-171450" algn="l" defTabSz="914400" rtl="0" eaLnBrk="1" latinLnBrk="0" hangingPunct="1">
              <a:buFont typeface="Arial" panose="020B0604020202020204" pitchFamily="34" charset="0"/>
              <a:buChar char="•"/>
            </a:pPr>
            <a:r>
              <a:rPr lang="fr-CA" dirty="0"/>
              <a:t>Quelle partie avez-vous choisie expressément?</a:t>
            </a:r>
          </a:p>
          <a:p>
            <a:pPr marL="628650" lvl="1" indent="-171450" algn="l" defTabSz="914400" rtl="0" eaLnBrk="1" latinLnBrk="0" hangingPunct="1">
              <a:buFont typeface="Arial" panose="020B0604020202020204" pitchFamily="34" charset="0"/>
              <a:buChar char="•"/>
            </a:pPr>
            <a:r>
              <a:rPr lang="fr-CA" dirty="0"/>
              <a:t>Quelles parties pourraient vous avoir été imposées?</a:t>
            </a:r>
          </a:p>
          <a:p>
            <a:pPr marL="628650" lvl="1" indent="-171450" algn="l" defTabSz="914400" rtl="0" eaLnBrk="1" latinLnBrk="0" hangingPunct="1">
              <a:buFont typeface="Arial" panose="020B0604020202020204" pitchFamily="34" charset="0"/>
              <a:buChar char="•"/>
            </a:pPr>
            <a:r>
              <a:rPr lang="fr-CA" dirty="0"/>
              <a:t>De quelles parties êtes-vous le plus fier et satisfait?</a:t>
            </a:r>
          </a:p>
          <a:p>
            <a:pPr marL="628650" lvl="1" indent="-171450" algn="l" defTabSz="914400" rtl="0" eaLnBrk="1" latinLnBrk="0" hangingPunct="1">
              <a:buFont typeface="Arial" panose="020B0604020202020204" pitchFamily="34" charset="0"/>
              <a:buChar char="•"/>
            </a:pPr>
            <a:r>
              <a:rPr lang="fr-CA" dirty="0"/>
              <a:t>Y </a:t>
            </a:r>
            <a:r>
              <a:rPr lang="fr-CA" dirty="0" err="1"/>
              <a:t>a-t-il</a:t>
            </a:r>
            <a:r>
              <a:rPr lang="fr-CA" dirty="0"/>
              <a:t> des éléments de la roue qui fluctuent, qui pourraient être ambigus?</a:t>
            </a:r>
          </a:p>
          <a:p>
            <a:pPr marL="628650" lvl="1" indent="-171450" algn="l" defTabSz="914400" rtl="0" eaLnBrk="1" latinLnBrk="0" hangingPunct="1">
              <a:buFont typeface="Arial" panose="020B0604020202020204" pitchFamily="34" charset="0"/>
              <a:buChar char="•"/>
            </a:pPr>
            <a:r>
              <a:rPr lang="fr-CA" dirty="0"/>
              <a:t>Devez-vous en filtrer ou en surveiller un ou plusieurs?</a:t>
            </a:r>
          </a:p>
          <a:p>
            <a:pPr marL="628650" lvl="1" indent="-171450" algn="l" defTabSz="914400" rtl="0" eaLnBrk="1" latinLnBrk="0" hangingPunct="1">
              <a:buFont typeface="Arial" panose="020B0604020202020204" pitchFamily="34" charset="0"/>
              <a:buChar char="•"/>
            </a:pPr>
            <a:r>
              <a:rPr lang="fr-CA" dirty="0"/>
              <a:t>Certains ont-ils changé avec le temps?</a:t>
            </a:r>
          </a:p>
          <a:p>
            <a:pPr marL="628650" lvl="1" indent="-171450" algn="l" defTabSz="914400" rtl="0" eaLnBrk="1" latinLnBrk="0" hangingPunct="1">
              <a:buFont typeface="Arial" panose="020B0604020202020204" pitchFamily="34" charset="0"/>
              <a:buChar char="•"/>
            </a:pPr>
            <a:r>
              <a:rPr lang="fr-CA" dirty="0"/>
              <a:t>Quelles parties sont les plus explicites et lesquelles sont à l’arrière-plan?</a:t>
            </a:r>
          </a:p>
          <a:p>
            <a:pPr marL="0" marR="0" lvl="0" indent="0" algn="l" defTabSz="914400" rtl="0" eaLnBrk="1" fontAlgn="auto" latinLnBrk="0" hangingPunct="1">
              <a:lnSpc>
                <a:spcPct val="100000"/>
              </a:lnSpc>
              <a:spcBef>
                <a:spcPct val="0"/>
              </a:spcBef>
              <a:spcAft>
                <a:spcPct val="0"/>
              </a:spcAft>
              <a:buClrTx/>
              <a:buSzTx/>
              <a:buFontTx/>
              <a:buNone/>
              <a:defRPr/>
            </a:pPr>
            <a:r>
              <a:rPr lang="fr-CA" dirty="0"/>
              <a:t>Il s’agit du type de questions en lien avec l’identité personnelle que nous devons nous poser, car nous avons besoin des réponses.</a:t>
            </a:r>
          </a:p>
          <a:p>
            <a:pPr lvl="0"/>
            <a:r>
              <a:rPr lang="fr-CA"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i="0" u="none" strike="noStrike" kern="1200" dirty="0">
                <a:solidFill>
                  <a:schemeClr val="tx1"/>
                </a:solidFill>
                <a:effectLst/>
                <a:latin typeface="+mn-lt"/>
                <a:ea typeface="+mn-ea"/>
                <a:cs typeface="+mn-cs"/>
              </a:rPr>
              <a:t>Consultez la section « Explorer </a:t>
            </a:r>
            <a:r>
              <a:rPr lang="fr-CA" dirty="0"/>
              <a:t>son identité personnelle » de la feuille de réflexion et remplissez votre roue de l’identité personnelle.</a:t>
            </a:r>
          </a:p>
          <a:p>
            <a:pPr marL="171450" indent="-171450">
              <a:buFont typeface="Arial" panose="020B0604020202020204" pitchFamily="34" charset="0"/>
              <a:buChar char="•"/>
            </a:pPr>
            <a:r>
              <a:rPr lang="fr-CA" dirty="0"/>
              <a:t>Nous devons réellement découvrir qui nous sommes et comment notre identité influe sur nos relations et nos interactions avec les autres.</a:t>
            </a:r>
          </a:p>
          <a:p>
            <a:pPr marL="171450" indent="-171450">
              <a:buFont typeface="Arial" panose="020B0604020202020204" pitchFamily="34" charset="0"/>
              <a:buChar char="•"/>
            </a:pPr>
            <a:r>
              <a:rPr lang="fr-CA" dirty="0"/>
              <a:t>Connaître notre propre identité est essentiel lorsque nous pensons à celle des autres et à ce que l’on appelle l’identités personnelle et sociale.</a:t>
            </a:r>
          </a:p>
          <a:p>
            <a:endParaRPr lang="fr-CA" sz="1200" b="0" i="0" u="none" strike="noStrike" kern="1200" dirty="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9547730-E00E-2E44-A708-DA3141AF8057}"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9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fr-CA" altLang="en-US" smtClean="0"/>
              <a:t>7</a:t>
            </a:fld>
            <a:endParaRPr lang="fr-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xfrm>
            <a:off x="701040" y="4473892"/>
            <a:ext cx="5608320" cy="4062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a:buFont typeface="Arial" panose="020B0604020202020204" pitchFamily="34" charset="0"/>
              <a:buChar char="•"/>
            </a:pPr>
            <a:r>
              <a:rPr lang="fr-CA" b="0" i="0" noProof="0" dirty="0">
                <a:solidFill>
                  <a:srgbClr val="4A484A"/>
                </a:solidFill>
                <a:effectLst/>
                <a:latin typeface="Verdana" panose="020B0604030504040204" pitchFamily="34" charset="0"/>
              </a:rPr>
              <a:t>L’identité sociale d’une personne indique qui </a:t>
            </a:r>
            <a:r>
              <a:rPr lang="fr-CA" dirty="0">
                <a:solidFill>
                  <a:srgbClr val="4A484A"/>
                </a:solidFill>
                <a:latin typeface="Verdana" panose="020B0604030504040204" pitchFamily="34" charset="0"/>
              </a:rPr>
              <a:t>elle est en fonction de ses groupes d’appartenance.</a:t>
            </a:r>
          </a:p>
          <a:p>
            <a:pPr marL="171450" indent="-171450" algn="l">
              <a:buFont typeface="Arial" panose="020B0604020202020204" pitchFamily="34" charset="0"/>
              <a:buChar char="•"/>
            </a:pPr>
            <a:r>
              <a:rPr lang="fr-CA" dirty="0">
                <a:solidFill>
                  <a:srgbClr val="4A484A"/>
                </a:solidFill>
                <a:latin typeface="Verdana" panose="020B0604030504040204" pitchFamily="34" charset="0"/>
              </a:rPr>
              <a:t>Les groupes d’identité sociale se définissent habituellement par les caractéristiques physiques, sociales et mentales des gens qui en font partie. Parmi les identités sociales, on compte la race, l’origine ethnique, le genre, la classe sociale, le statut socioéconomique, l’orientation sexuelle, le handicap et la religion ou les croyances religieuses.</a:t>
            </a:r>
          </a:p>
          <a:p>
            <a:pPr marL="171450" indent="-171450">
              <a:buFont typeface="Arial" panose="020B0604020202020204" pitchFamily="34" charset="0"/>
              <a:buChar char="•"/>
            </a:pPr>
            <a:r>
              <a:rPr lang="fr-CA" sz="1200" noProof="0" dirty="0"/>
              <a:t>On les appelle « </a:t>
            </a:r>
            <a:r>
              <a:rPr lang="fr-CA" dirty="0"/>
              <a:t>identités sociales » parce que notre société influence fortement la façon dont nous catégorisons essentiellement les autres et nous-mêmes en fonction de ces facteurs.</a:t>
            </a:r>
          </a:p>
          <a:p>
            <a:pPr marL="171450" indent="-171450">
              <a:buFont typeface="Arial" panose="020B0604020202020204" pitchFamily="34" charset="0"/>
              <a:buChar char="•"/>
            </a:pPr>
            <a:r>
              <a:rPr lang="fr-CA" dirty="0"/>
              <a:t>Les identités sociales influent sur nos expériences en tant que membres d’un groupe donné.</a:t>
            </a:r>
          </a:p>
          <a:p>
            <a:pPr marL="171450" indent="-171450">
              <a:buFont typeface="Arial" panose="020B0604020202020204" pitchFamily="34" charset="0"/>
              <a:buChar char="•"/>
            </a:pPr>
            <a:r>
              <a:rPr lang="fr-CA" dirty="0"/>
              <a:t>Elles sont formées par l’histoire collective, les expériences communes, les décisions juridiques et historiques et les interactions quotidiennes.</a:t>
            </a:r>
          </a:p>
          <a:p>
            <a:pPr marL="171450" indent="-171450">
              <a:buFont typeface="Arial" panose="020B0604020202020204" pitchFamily="34" charset="0"/>
              <a:buChar char="•"/>
            </a:pPr>
            <a:r>
              <a:rPr lang="fr-CA" dirty="0"/>
              <a:t>Elles touchent aussi l’i</a:t>
            </a:r>
            <a:r>
              <a:rPr lang="fr-CA" dirty="0" err="1"/>
              <a:t>dentité</a:t>
            </a:r>
            <a:r>
              <a:rPr lang="fr-CA" dirty="0"/>
              <a:t> personnelle. Par exemple, votre classe sociale peut avoir une forte incidence sur votre éducation et sur la profession que vous exercez.</a:t>
            </a:r>
          </a:p>
          <a:p>
            <a:pPr marL="0" indent="0">
              <a:buFont typeface="Arial" panose="020B0604020202020204" pitchFamily="34" charset="0"/>
              <a:buNone/>
            </a:pPr>
            <a:endParaRPr lang="fr-CA" sz="1000" b="1" noProof="0" dirty="0">
              <a:solidFill>
                <a:srgbClr val="00B050"/>
              </a:solidFill>
            </a:endParaRPr>
          </a:p>
          <a:p>
            <a:r>
              <a:rPr lang="fr-CA" b="1" noProof="0" dirty="0"/>
              <a:t>PROCESSUS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0" i="0" u="none" strike="noStrike" kern="1200" noProof="0" dirty="0">
                <a:solidFill>
                  <a:schemeClr val="tx1"/>
                </a:solidFill>
                <a:effectLst/>
              </a:rPr>
              <a:t>Consultez la section « Explorer son </a:t>
            </a:r>
            <a:r>
              <a:rPr lang="fr-CA" dirty="0"/>
              <a:t>identité personnelle » de la feuille de réflexion et remplissez votre roue de l’identité sociale.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i="0" u="none" strike="noStrike" kern="1200" noProof="0" dirty="0">
              <a:solidFill>
                <a:schemeClr val="tx1"/>
              </a:solidFill>
              <a:effectLst/>
            </a:endParaRP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i="0" u="none" strike="noStrike"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66936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fr-CA" altLang="en-US" smtClean="0"/>
              <a:t>8</a:t>
            </a:fld>
            <a:endParaRPr lang="fr-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noProof="0" dirty="0">
                <a:solidFill>
                  <a:schemeClr val="tx1"/>
                </a:solidFill>
                <a:effectLst/>
              </a:rPr>
              <a:t>Les identités </a:t>
            </a:r>
            <a:r>
              <a:rPr lang="fr-CA" dirty="0"/>
              <a:t>personnelle et sociale ont des répercussions sur le sentiment d’appartenance à une organisation.</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dirty="0"/>
              <a:t>Toute situation faisant ressortir la différence d’une personne peut menacer son sentiment d’appartenance et de sécurité.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sz="1200" kern="1200" noProof="0" dirty="0">
              <a:solidFill>
                <a:schemeClr val="tx1"/>
              </a:solidFill>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noProof="0" dirty="0">
                <a:solidFill>
                  <a:schemeClr val="tx1"/>
                </a:solidFill>
                <a:effectLst/>
              </a:rPr>
              <a:t>PROCESSUS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kern="1200" noProof="0" dirty="0">
                <a:solidFill>
                  <a:schemeClr val="tx1"/>
                </a:solidFill>
                <a:effectLst/>
              </a:rPr>
              <a:t>Consultez la feuille de </a:t>
            </a:r>
            <a:r>
              <a:rPr lang="fr-CA" dirty="0"/>
              <a:t>réflexion et notez vos réponses aux questions suivantes :</a:t>
            </a:r>
          </a:p>
          <a:p>
            <a:pPr marL="628650" lvl="1" indent="-171450">
              <a:lnSpc>
                <a:spcPct val="100000"/>
              </a:lnSpc>
              <a:spcBef>
                <a:spcPct val="0"/>
              </a:spcBef>
              <a:buFont typeface="Arial" panose="020B0604020202020204" pitchFamily="34" charset="0"/>
              <a:buChar char="•"/>
              <a:defRPr/>
            </a:pPr>
            <a:r>
              <a:rPr lang="fr-CA" dirty="0"/>
              <a:t>Quelle est l’incidence de vos identités sur votre leadership au service de l’équité, de la diversité et de l’inclusion?</a:t>
            </a:r>
          </a:p>
          <a:p>
            <a:pPr marL="628650" lvl="1" indent="-171450">
              <a:lnSpc>
                <a:spcPct val="100000"/>
              </a:lnSpc>
              <a:spcBef>
                <a:spcPct val="0"/>
              </a:spcBef>
              <a:buFont typeface="Arial" panose="020B0604020202020204" pitchFamily="34" charset="0"/>
              <a:buChar char="•"/>
              <a:defRPr/>
            </a:pPr>
            <a:r>
              <a:rPr lang="fr-CA" dirty="0"/>
              <a:t>Quels aspects de votre identité voudriez-vous changer? Pourquoi?</a:t>
            </a:r>
          </a:p>
          <a:p>
            <a:pPr marL="628650" lvl="1" indent="-171450">
              <a:lnSpc>
                <a:spcPct val="100000"/>
              </a:lnSpc>
              <a:spcBef>
                <a:spcPct val="0"/>
              </a:spcBef>
              <a:buFont typeface="Arial" panose="020B0604020202020204" pitchFamily="34" charset="0"/>
              <a:buChar char="•"/>
              <a:defRPr/>
            </a:pPr>
            <a:r>
              <a:rPr lang="fr-CA" dirty="0"/>
              <a:t>Comment vos identités influent-elles sur votre quotidien?</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dirty="0"/>
              <a:t>Remplissez la section « Engagement » de la feuille de réflexion.</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sz="1200" kern="1200" noProof="0" dirty="0">
              <a:solidFill>
                <a:schemeClr val="tx1"/>
              </a:solidFill>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dirty="0"/>
              <a:t>Nous vous encourageons à poursuivre avec la quatrième séance,</a:t>
            </a:r>
            <a:r>
              <a:rPr lang="fr-CA" baseline="0" noProof="0" dirty="0">
                <a:solidFill>
                  <a:srgbClr val="FF0000"/>
                </a:solidFill>
              </a:rPr>
              <a:t> </a:t>
            </a:r>
            <a:r>
              <a:rPr lang="fr-CA" i="1" dirty="0"/>
              <a:t>Sentiment d’appartenance </a:t>
            </a:r>
            <a:r>
              <a:rPr lang="fr-CA" i="1" baseline="0" noProof="0" dirty="0"/>
              <a:t>et sécurité psychologique</a:t>
            </a:r>
            <a:r>
              <a:rPr lang="fr-CA" baseline="0" noProof="0" dirty="0"/>
              <a:t>.</a:t>
            </a:r>
            <a:endParaRPr lang="fr-CA" sz="1200" kern="1200" noProof="0" dirty="0">
              <a:solidFill>
                <a:schemeClr val="tx1"/>
              </a:solidFill>
              <a:effectLst/>
            </a:endParaRPr>
          </a:p>
        </p:txBody>
      </p:sp>
    </p:spTree>
    <p:extLst>
      <p:ext uri="{BB962C8B-B14F-4D97-AF65-F5344CB8AC3E}">
        <p14:creationId xmlns:p14="http://schemas.microsoft.com/office/powerpoint/2010/main" val="44305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6E8-E7FC-F14B-A167-EF9D74644FE6}"/>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fr-CA" dirty="0"/>
              <a:t>Click to </a:t>
            </a:r>
            <a:r>
              <a:rPr lang="fr-CA" dirty="0" err="1"/>
              <a:t>edit</a:t>
            </a:r>
            <a:r>
              <a:rPr lang="fr-CA" dirty="0"/>
              <a:t> Master </a:t>
            </a:r>
            <a:r>
              <a:rPr lang="fr-CA" dirty="0" err="1"/>
              <a:t>title</a:t>
            </a:r>
            <a:r>
              <a:rPr lang="fr-CA" dirty="0"/>
              <a:t> style</a:t>
            </a:r>
          </a:p>
        </p:txBody>
      </p:sp>
      <p:sp>
        <p:nvSpPr>
          <p:cNvPr id="3" name="Subtitle 2">
            <a:extLst>
              <a:ext uri="{FF2B5EF4-FFF2-40B4-BE49-F238E27FC236}">
                <a16:creationId xmlns:a16="http://schemas.microsoft.com/office/drawing/2014/main" id="{77D31CED-D7B4-0541-BB66-EEAD2D5AB853}"/>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Click to </a:t>
            </a:r>
            <a:r>
              <a:rPr lang="fr-CA" dirty="0" err="1"/>
              <a:t>edit</a:t>
            </a:r>
            <a:r>
              <a:rPr lang="fr-CA" dirty="0"/>
              <a:t> Master </a:t>
            </a:r>
            <a:r>
              <a:rPr lang="fr-CA" dirty="0" err="1"/>
              <a:t>subtitle</a:t>
            </a:r>
            <a:r>
              <a:rPr lang="fr-CA" dirty="0"/>
              <a:t> style</a:t>
            </a:r>
          </a:p>
        </p:txBody>
      </p:sp>
      <p:sp>
        <p:nvSpPr>
          <p:cNvPr id="4" name="Date Placeholder 3">
            <a:extLst>
              <a:ext uri="{FF2B5EF4-FFF2-40B4-BE49-F238E27FC236}">
                <a16:creationId xmlns:a16="http://schemas.microsoft.com/office/drawing/2014/main" id="{3D79ADEE-7F0B-4446-9DAE-5D58D3CB86EB}"/>
              </a:ext>
            </a:extLst>
          </p:cNvPr>
          <p:cNvSpPr>
            <a:spLocks noGrp="1"/>
          </p:cNvSpPr>
          <p:nvPr>
            <p:ph type="dt" sz="half" idx="10"/>
          </p:nvPr>
        </p:nvSpPr>
        <p:spPr/>
        <p:txBody>
          <a:bodyPr/>
          <a:lstStyle/>
          <a:p>
            <a:fld id="{923F8537-9967-7947-9523-96B56AD7202D}" type="datetime1">
              <a:rPr lang="fr-CA" smtClean="0"/>
              <a:t>2022-11-07</a:t>
            </a:fld>
            <a:endParaRPr lang="fr-CA"/>
          </a:p>
        </p:txBody>
      </p:sp>
      <p:sp>
        <p:nvSpPr>
          <p:cNvPr id="5" name="Footer Placeholder 4">
            <a:extLst>
              <a:ext uri="{FF2B5EF4-FFF2-40B4-BE49-F238E27FC236}">
                <a16:creationId xmlns:a16="http://schemas.microsoft.com/office/drawing/2014/main" id="{FFEB5CC8-0D7A-C94B-86C6-4179ED07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DEB3-7575-C749-92AA-188FB807149B}"/>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23812349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6F6-2D71-F24F-A663-80F9A60109A6}"/>
              </a:ext>
            </a:extLst>
          </p:cNvPr>
          <p:cNvSpPr>
            <a:spLocks noGrp="1"/>
          </p:cNvSpPr>
          <p:nvPr>
            <p:ph type="title" hasCustomPrompt="1"/>
          </p:nvPr>
        </p:nvSpPr>
        <p:spPr/>
        <p:txBody>
          <a:bodyPr/>
          <a:lstStyle/>
          <a:p>
            <a:r>
              <a:rPr lang="fr-CA"/>
              <a:t>Click to edit Master title style</a:t>
            </a:r>
            <a:endParaRPr lang="fr-CA" dirty="0"/>
          </a:p>
        </p:txBody>
      </p:sp>
      <p:sp>
        <p:nvSpPr>
          <p:cNvPr id="3" name="Vertical Text Placeholder 2">
            <a:extLst>
              <a:ext uri="{FF2B5EF4-FFF2-40B4-BE49-F238E27FC236}">
                <a16:creationId xmlns:a16="http://schemas.microsoft.com/office/drawing/2014/main" id="{065226A7-52F5-B342-BC4D-DE207BCF326E}"/>
              </a:ext>
            </a:extLst>
          </p:cNvPr>
          <p:cNvSpPr>
            <a:spLocks noGrp="1"/>
          </p:cNvSpPr>
          <p:nvPr>
            <p:ph type="body" orient="vert" idx="1" hasCustomPrompt="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Date Placeholder 3">
            <a:extLst>
              <a:ext uri="{FF2B5EF4-FFF2-40B4-BE49-F238E27FC236}">
                <a16:creationId xmlns:a16="http://schemas.microsoft.com/office/drawing/2014/main" id="{9FE25034-8923-654C-9DE7-9A9A0FE52BFC}"/>
              </a:ext>
            </a:extLst>
          </p:cNvPr>
          <p:cNvSpPr>
            <a:spLocks noGrp="1"/>
          </p:cNvSpPr>
          <p:nvPr>
            <p:ph type="dt" sz="half" idx="10"/>
          </p:nvPr>
        </p:nvSpPr>
        <p:spPr/>
        <p:txBody>
          <a:bodyPr/>
          <a:lstStyle/>
          <a:p>
            <a:fld id="{78275CC2-CCE3-A94D-85F6-0ADC22AEAD37}" type="datetime1">
              <a:rPr lang="fr-CA" smtClean="0"/>
              <a:t>2022-11-07</a:t>
            </a:fld>
            <a:endParaRPr lang="fr-CA"/>
          </a:p>
        </p:txBody>
      </p:sp>
      <p:sp>
        <p:nvSpPr>
          <p:cNvPr id="5" name="Footer Placeholder 4">
            <a:extLst>
              <a:ext uri="{FF2B5EF4-FFF2-40B4-BE49-F238E27FC236}">
                <a16:creationId xmlns:a16="http://schemas.microsoft.com/office/drawing/2014/main" id="{D50A1899-6EF5-254F-AA6F-43BCDC40E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1A53-8379-5748-BB4A-3DB0F0389BD0}"/>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23705169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CA065-4E87-A44D-A6A2-E9671B6F9CEF}"/>
              </a:ext>
            </a:extLst>
          </p:cNvPr>
          <p:cNvSpPr>
            <a:spLocks noGrp="1"/>
          </p:cNvSpPr>
          <p:nvPr>
            <p:ph type="title" orient="vert" hasCustomPrompt="1"/>
          </p:nvPr>
        </p:nvSpPr>
        <p:spPr>
          <a:xfrm>
            <a:off x="8724900" y="365125"/>
            <a:ext cx="2628900" cy="5811838"/>
          </a:xfrm>
        </p:spPr>
        <p:txBody>
          <a:bodyPr vert="eaVert"/>
          <a:lstStyle/>
          <a:p>
            <a:r>
              <a:rPr lang="fr-CA"/>
              <a:t>Click to edit Master title style</a:t>
            </a:r>
            <a:endParaRPr lang="fr-CA" dirty="0"/>
          </a:p>
        </p:txBody>
      </p:sp>
      <p:sp>
        <p:nvSpPr>
          <p:cNvPr id="3" name="Vertical Text Placeholder 2">
            <a:extLst>
              <a:ext uri="{FF2B5EF4-FFF2-40B4-BE49-F238E27FC236}">
                <a16:creationId xmlns:a16="http://schemas.microsoft.com/office/drawing/2014/main" id="{EB412365-9FD0-3147-9798-F1E96F9DCDEE}"/>
              </a:ext>
            </a:extLst>
          </p:cNvPr>
          <p:cNvSpPr>
            <a:spLocks noGrp="1"/>
          </p:cNvSpPr>
          <p:nvPr>
            <p:ph type="body" orient="vert" idx="1" hasCustomPrompt="1"/>
          </p:nvPr>
        </p:nvSpPr>
        <p:spPr>
          <a:xfrm>
            <a:off x="838200" y="365125"/>
            <a:ext cx="7734300" cy="5811838"/>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Date Placeholder 3">
            <a:extLst>
              <a:ext uri="{FF2B5EF4-FFF2-40B4-BE49-F238E27FC236}">
                <a16:creationId xmlns:a16="http://schemas.microsoft.com/office/drawing/2014/main" id="{B1C9ED5D-09AB-F74A-AA16-A940DC1E852A}"/>
              </a:ext>
            </a:extLst>
          </p:cNvPr>
          <p:cNvSpPr>
            <a:spLocks noGrp="1"/>
          </p:cNvSpPr>
          <p:nvPr>
            <p:ph type="dt" sz="half" idx="10"/>
          </p:nvPr>
        </p:nvSpPr>
        <p:spPr/>
        <p:txBody>
          <a:bodyPr/>
          <a:lstStyle/>
          <a:p>
            <a:fld id="{AEDC98CA-68BD-E64C-9A1B-09F0729917E3}" type="datetime1">
              <a:rPr lang="fr-CA" smtClean="0"/>
              <a:t>2022-11-07</a:t>
            </a:fld>
            <a:endParaRPr lang="fr-CA"/>
          </a:p>
        </p:txBody>
      </p:sp>
      <p:sp>
        <p:nvSpPr>
          <p:cNvPr id="5" name="Footer Placeholder 4">
            <a:extLst>
              <a:ext uri="{FF2B5EF4-FFF2-40B4-BE49-F238E27FC236}">
                <a16:creationId xmlns:a16="http://schemas.microsoft.com/office/drawing/2014/main" id="{45CF81E7-847D-D64B-9AA7-4EF86065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BA72-2E39-6A42-B79E-63593E23111C}"/>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27888999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624-7E0D-7B4F-95A5-FE56CC097E8C}"/>
              </a:ext>
            </a:extLst>
          </p:cNvPr>
          <p:cNvSpPr>
            <a:spLocks noGrp="1"/>
          </p:cNvSpPr>
          <p:nvPr>
            <p:ph type="title" hasCustomPrompt="1"/>
          </p:nvPr>
        </p:nvSpPr>
        <p:spPr/>
        <p:txBody>
          <a:bodyPr/>
          <a:lstStyle/>
          <a:p>
            <a:r>
              <a:rPr lang="fr-CA"/>
              <a:t>Click to edit Master title style</a:t>
            </a:r>
            <a:endParaRPr lang="fr-CA" dirty="0"/>
          </a:p>
        </p:txBody>
      </p:sp>
      <p:sp>
        <p:nvSpPr>
          <p:cNvPr id="3" name="Content Placeholder 2">
            <a:extLst>
              <a:ext uri="{FF2B5EF4-FFF2-40B4-BE49-F238E27FC236}">
                <a16:creationId xmlns:a16="http://schemas.microsoft.com/office/drawing/2014/main" id="{8377CB3A-354D-D243-BCBF-86FF2129FEE7}"/>
              </a:ext>
            </a:extLst>
          </p:cNvPr>
          <p:cNvSpPr>
            <a:spLocks noGrp="1"/>
          </p:cNvSpPr>
          <p:nvPr>
            <p:ph idx="1" hasCustomPrompt="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Date Placeholder 3">
            <a:extLst>
              <a:ext uri="{FF2B5EF4-FFF2-40B4-BE49-F238E27FC236}">
                <a16:creationId xmlns:a16="http://schemas.microsoft.com/office/drawing/2014/main" id="{0FC9FD76-4CD0-1E4D-82BF-F405F6E0D02F}"/>
              </a:ext>
            </a:extLst>
          </p:cNvPr>
          <p:cNvSpPr>
            <a:spLocks noGrp="1"/>
          </p:cNvSpPr>
          <p:nvPr>
            <p:ph type="dt" sz="half" idx="10"/>
          </p:nvPr>
        </p:nvSpPr>
        <p:spPr/>
        <p:txBody>
          <a:bodyPr/>
          <a:lstStyle/>
          <a:p>
            <a:fld id="{A318B7FD-827C-1149-B047-D4AF4FF137A4}" type="datetime1">
              <a:rPr lang="fr-CA" smtClean="0"/>
              <a:t>2022-11-07</a:t>
            </a:fld>
            <a:endParaRPr lang="fr-CA"/>
          </a:p>
        </p:txBody>
      </p:sp>
      <p:sp>
        <p:nvSpPr>
          <p:cNvPr id="5" name="Footer Placeholder 4">
            <a:extLst>
              <a:ext uri="{FF2B5EF4-FFF2-40B4-BE49-F238E27FC236}">
                <a16:creationId xmlns:a16="http://schemas.microsoft.com/office/drawing/2014/main" id="{7AA7FB88-7016-224B-A49A-5A0CB0946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BF7-061D-0843-A0C1-8EFCEFE912D3}"/>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1933710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026-5788-7045-B2D0-4BD1E58421AC}"/>
              </a:ext>
            </a:extLst>
          </p:cNvPr>
          <p:cNvSpPr>
            <a:spLocks noGrp="1"/>
          </p:cNvSpPr>
          <p:nvPr>
            <p:ph type="title" hasCustomPrompt="1"/>
          </p:nvPr>
        </p:nvSpPr>
        <p:spPr>
          <a:xfrm>
            <a:off x="831850" y="1709738"/>
            <a:ext cx="10515600" cy="2852737"/>
          </a:xfrm>
        </p:spPr>
        <p:txBody>
          <a:bodyPr anchor="b"/>
          <a:lstStyle>
            <a:lvl1pPr>
              <a:defRPr sz="6000"/>
            </a:lvl1pPr>
          </a:lstStyle>
          <a:p>
            <a:r>
              <a:rPr lang="fr-CA"/>
              <a:t>Click to edit Master title style</a:t>
            </a:r>
            <a:endParaRPr lang="fr-CA" dirty="0"/>
          </a:p>
        </p:txBody>
      </p:sp>
      <p:sp>
        <p:nvSpPr>
          <p:cNvPr id="3" name="Text Placeholder 2">
            <a:extLst>
              <a:ext uri="{FF2B5EF4-FFF2-40B4-BE49-F238E27FC236}">
                <a16:creationId xmlns:a16="http://schemas.microsoft.com/office/drawing/2014/main" id="{0CC4FBF8-43B9-F14C-899A-C7A2CBA206F6}"/>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Click to edit Master text styles</a:t>
            </a:r>
            <a:endParaRPr lang="fr-CA" dirty="0"/>
          </a:p>
        </p:txBody>
      </p:sp>
      <p:sp>
        <p:nvSpPr>
          <p:cNvPr id="4" name="Date Placeholder 3">
            <a:extLst>
              <a:ext uri="{FF2B5EF4-FFF2-40B4-BE49-F238E27FC236}">
                <a16:creationId xmlns:a16="http://schemas.microsoft.com/office/drawing/2014/main" id="{95A06CCE-8681-A746-BE77-F89B5136CDB4}"/>
              </a:ext>
            </a:extLst>
          </p:cNvPr>
          <p:cNvSpPr>
            <a:spLocks noGrp="1"/>
          </p:cNvSpPr>
          <p:nvPr>
            <p:ph type="dt" sz="half" idx="10"/>
          </p:nvPr>
        </p:nvSpPr>
        <p:spPr/>
        <p:txBody>
          <a:bodyPr/>
          <a:lstStyle/>
          <a:p>
            <a:fld id="{BA8121E6-54B3-D946-9BAB-8357C92105EB}" type="datetime1">
              <a:rPr lang="fr-CA" smtClean="0"/>
              <a:t>2022-11-07</a:t>
            </a:fld>
            <a:endParaRPr lang="fr-CA"/>
          </a:p>
        </p:txBody>
      </p:sp>
      <p:sp>
        <p:nvSpPr>
          <p:cNvPr id="5" name="Footer Placeholder 4">
            <a:extLst>
              <a:ext uri="{FF2B5EF4-FFF2-40B4-BE49-F238E27FC236}">
                <a16:creationId xmlns:a16="http://schemas.microsoft.com/office/drawing/2014/main" id="{5D6781B9-8542-F344-81D3-D09162762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58FC-19BD-3A48-9465-2B6AB5475133}"/>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25229392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398-13C9-B349-9281-6451B74579D9}"/>
              </a:ext>
            </a:extLst>
          </p:cNvPr>
          <p:cNvSpPr>
            <a:spLocks noGrp="1"/>
          </p:cNvSpPr>
          <p:nvPr>
            <p:ph type="title" hasCustomPrompt="1"/>
          </p:nvPr>
        </p:nvSpPr>
        <p:spPr/>
        <p:txBody>
          <a:bodyPr/>
          <a:lstStyle/>
          <a:p>
            <a:r>
              <a:rPr lang="fr-CA"/>
              <a:t>Click to edit Master title style</a:t>
            </a:r>
            <a:endParaRPr lang="fr-CA" dirty="0"/>
          </a:p>
        </p:txBody>
      </p:sp>
      <p:sp>
        <p:nvSpPr>
          <p:cNvPr id="3" name="Content Placeholder 2">
            <a:extLst>
              <a:ext uri="{FF2B5EF4-FFF2-40B4-BE49-F238E27FC236}">
                <a16:creationId xmlns:a16="http://schemas.microsoft.com/office/drawing/2014/main" id="{CEE77417-015E-7D41-91FA-E1AFAE8E8C3C}"/>
              </a:ext>
            </a:extLst>
          </p:cNvPr>
          <p:cNvSpPr>
            <a:spLocks noGrp="1"/>
          </p:cNvSpPr>
          <p:nvPr>
            <p:ph sz="half" idx="1" hasCustomPrompt="1"/>
          </p:nvPr>
        </p:nvSpPr>
        <p:spPr>
          <a:xfrm>
            <a:off x="838200" y="1825625"/>
            <a:ext cx="5181600" cy="4351338"/>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Content Placeholder 3">
            <a:extLst>
              <a:ext uri="{FF2B5EF4-FFF2-40B4-BE49-F238E27FC236}">
                <a16:creationId xmlns:a16="http://schemas.microsoft.com/office/drawing/2014/main" id="{8BFDE1DE-E6CD-3540-A56D-E7551B0F6A23}"/>
              </a:ext>
            </a:extLst>
          </p:cNvPr>
          <p:cNvSpPr>
            <a:spLocks noGrp="1"/>
          </p:cNvSpPr>
          <p:nvPr>
            <p:ph sz="half" idx="2" hasCustomPrompt="1"/>
          </p:nvPr>
        </p:nvSpPr>
        <p:spPr>
          <a:xfrm>
            <a:off x="6172200" y="1825625"/>
            <a:ext cx="5181600" cy="4351338"/>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5" name="Date Placeholder 4">
            <a:extLst>
              <a:ext uri="{FF2B5EF4-FFF2-40B4-BE49-F238E27FC236}">
                <a16:creationId xmlns:a16="http://schemas.microsoft.com/office/drawing/2014/main" id="{B2650284-C5BA-964D-9651-177F40D9F917}"/>
              </a:ext>
            </a:extLst>
          </p:cNvPr>
          <p:cNvSpPr>
            <a:spLocks noGrp="1"/>
          </p:cNvSpPr>
          <p:nvPr>
            <p:ph type="dt" sz="half" idx="10"/>
          </p:nvPr>
        </p:nvSpPr>
        <p:spPr/>
        <p:txBody>
          <a:bodyPr/>
          <a:lstStyle/>
          <a:p>
            <a:fld id="{D80A9B60-F3F5-3F49-9796-B7F16B161388}" type="datetime1">
              <a:rPr lang="fr-CA" smtClean="0"/>
              <a:t>2022-11-07</a:t>
            </a:fld>
            <a:endParaRPr lang="fr-CA"/>
          </a:p>
        </p:txBody>
      </p:sp>
      <p:sp>
        <p:nvSpPr>
          <p:cNvPr id="6" name="Footer Placeholder 5">
            <a:extLst>
              <a:ext uri="{FF2B5EF4-FFF2-40B4-BE49-F238E27FC236}">
                <a16:creationId xmlns:a16="http://schemas.microsoft.com/office/drawing/2014/main" id="{05DB7229-4A25-B144-BC05-737B7901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73D6-07E4-114F-AA8C-AE17860D8AB5}"/>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6103383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3941-4393-EF4D-95B5-EE82DD45F6CC}"/>
              </a:ext>
            </a:extLst>
          </p:cNvPr>
          <p:cNvSpPr>
            <a:spLocks noGrp="1"/>
          </p:cNvSpPr>
          <p:nvPr>
            <p:ph type="title" hasCustomPrompt="1"/>
          </p:nvPr>
        </p:nvSpPr>
        <p:spPr>
          <a:xfrm>
            <a:off x="839788" y="365125"/>
            <a:ext cx="10515600" cy="1325563"/>
          </a:xfrm>
        </p:spPr>
        <p:txBody>
          <a:bodyPr/>
          <a:lstStyle/>
          <a:p>
            <a:r>
              <a:rPr lang="fr-CA"/>
              <a:t>Click to edit Master title style</a:t>
            </a:r>
            <a:endParaRPr lang="fr-CA" dirty="0"/>
          </a:p>
        </p:txBody>
      </p:sp>
      <p:sp>
        <p:nvSpPr>
          <p:cNvPr id="3" name="Text Placeholder 2">
            <a:extLst>
              <a:ext uri="{FF2B5EF4-FFF2-40B4-BE49-F238E27FC236}">
                <a16:creationId xmlns:a16="http://schemas.microsoft.com/office/drawing/2014/main" id="{8DC603BC-E61B-B04A-8954-2219EC00BEEC}"/>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endParaRPr lang="fr-CA" dirty="0"/>
          </a:p>
        </p:txBody>
      </p:sp>
      <p:sp>
        <p:nvSpPr>
          <p:cNvPr id="4" name="Content Placeholder 3">
            <a:extLst>
              <a:ext uri="{FF2B5EF4-FFF2-40B4-BE49-F238E27FC236}">
                <a16:creationId xmlns:a16="http://schemas.microsoft.com/office/drawing/2014/main" id="{0BB8B496-BE2A-614A-B90F-F7C4D4777474}"/>
              </a:ext>
            </a:extLst>
          </p:cNvPr>
          <p:cNvSpPr>
            <a:spLocks noGrp="1"/>
          </p:cNvSpPr>
          <p:nvPr>
            <p:ph sz="half" idx="2" hasCustomPrompt="1"/>
          </p:nvPr>
        </p:nvSpPr>
        <p:spPr>
          <a:xfrm>
            <a:off x="839788" y="2505075"/>
            <a:ext cx="5157787" cy="3684588"/>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5" name="Text Placeholder 4">
            <a:extLst>
              <a:ext uri="{FF2B5EF4-FFF2-40B4-BE49-F238E27FC236}">
                <a16:creationId xmlns:a16="http://schemas.microsoft.com/office/drawing/2014/main" id="{02865846-70F9-4A4D-91F2-B0097016C02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endParaRPr lang="fr-CA" dirty="0"/>
          </a:p>
        </p:txBody>
      </p:sp>
      <p:sp>
        <p:nvSpPr>
          <p:cNvPr id="6" name="Content Placeholder 5">
            <a:extLst>
              <a:ext uri="{FF2B5EF4-FFF2-40B4-BE49-F238E27FC236}">
                <a16:creationId xmlns:a16="http://schemas.microsoft.com/office/drawing/2014/main" id="{3BB080CD-2870-2343-9A79-A2A68B8DC6C5}"/>
              </a:ext>
            </a:extLst>
          </p:cNvPr>
          <p:cNvSpPr>
            <a:spLocks noGrp="1"/>
          </p:cNvSpPr>
          <p:nvPr>
            <p:ph sz="quarter" idx="4" hasCustomPrompt="1"/>
          </p:nvPr>
        </p:nvSpPr>
        <p:spPr>
          <a:xfrm>
            <a:off x="6172200" y="2505075"/>
            <a:ext cx="5183188" cy="3684588"/>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7" name="Date Placeholder 6">
            <a:extLst>
              <a:ext uri="{FF2B5EF4-FFF2-40B4-BE49-F238E27FC236}">
                <a16:creationId xmlns:a16="http://schemas.microsoft.com/office/drawing/2014/main" id="{3BB6D512-B47D-044A-88EC-5430329ACF3D}"/>
              </a:ext>
            </a:extLst>
          </p:cNvPr>
          <p:cNvSpPr>
            <a:spLocks noGrp="1"/>
          </p:cNvSpPr>
          <p:nvPr>
            <p:ph type="dt" sz="half" idx="10"/>
          </p:nvPr>
        </p:nvSpPr>
        <p:spPr/>
        <p:txBody>
          <a:bodyPr/>
          <a:lstStyle/>
          <a:p>
            <a:fld id="{959D1DB8-1F1B-D849-9098-48A6BC75B5F6}" type="datetime1">
              <a:rPr lang="fr-CA" smtClean="0"/>
              <a:t>2022-11-07</a:t>
            </a:fld>
            <a:endParaRPr lang="fr-CA"/>
          </a:p>
        </p:txBody>
      </p:sp>
      <p:sp>
        <p:nvSpPr>
          <p:cNvPr id="8" name="Footer Placeholder 7">
            <a:extLst>
              <a:ext uri="{FF2B5EF4-FFF2-40B4-BE49-F238E27FC236}">
                <a16:creationId xmlns:a16="http://schemas.microsoft.com/office/drawing/2014/main" id="{1074561D-ABE2-E945-9672-E884E9262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EE21E-E177-1B46-BA00-E3B94A13D93F}"/>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17763174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B0F-1FBA-FB41-9932-43EF435DE093}"/>
              </a:ext>
            </a:extLst>
          </p:cNvPr>
          <p:cNvSpPr>
            <a:spLocks noGrp="1"/>
          </p:cNvSpPr>
          <p:nvPr>
            <p:ph type="title" hasCustomPrompt="1"/>
          </p:nvPr>
        </p:nvSpPr>
        <p:spPr/>
        <p:txBody>
          <a:bodyPr/>
          <a:lstStyle/>
          <a:p>
            <a:r>
              <a:rPr lang="fr-CA"/>
              <a:t>Click to edit Master title style</a:t>
            </a:r>
            <a:endParaRPr lang="fr-CA" dirty="0"/>
          </a:p>
        </p:txBody>
      </p:sp>
      <p:sp>
        <p:nvSpPr>
          <p:cNvPr id="3" name="Date Placeholder 2">
            <a:extLst>
              <a:ext uri="{FF2B5EF4-FFF2-40B4-BE49-F238E27FC236}">
                <a16:creationId xmlns:a16="http://schemas.microsoft.com/office/drawing/2014/main" id="{E0ACB662-7BFE-324F-B1AB-721862C00BEB}"/>
              </a:ext>
            </a:extLst>
          </p:cNvPr>
          <p:cNvSpPr>
            <a:spLocks noGrp="1"/>
          </p:cNvSpPr>
          <p:nvPr>
            <p:ph type="dt" sz="half" idx="10"/>
          </p:nvPr>
        </p:nvSpPr>
        <p:spPr/>
        <p:txBody>
          <a:bodyPr/>
          <a:lstStyle/>
          <a:p>
            <a:fld id="{63574919-8721-D944-B24A-249558152C7E}" type="datetime1">
              <a:rPr lang="fr-CA" smtClean="0"/>
              <a:t>2022-11-07</a:t>
            </a:fld>
            <a:endParaRPr lang="fr-CA"/>
          </a:p>
        </p:txBody>
      </p:sp>
      <p:sp>
        <p:nvSpPr>
          <p:cNvPr id="4" name="Footer Placeholder 3">
            <a:extLst>
              <a:ext uri="{FF2B5EF4-FFF2-40B4-BE49-F238E27FC236}">
                <a16:creationId xmlns:a16="http://schemas.microsoft.com/office/drawing/2014/main" id="{58CF593E-849A-3449-ADA6-F506F311C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38B5-7E44-5746-8560-E6C21A256DD9}"/>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15522620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F55B1-E8F8-0F40-97C5-CFBD3956B588}"/>
              </a:ext>
            </a:extLst>
          </p:cNvPr>
          <p:cNvSpPr>
            <a:spLocks noGrp="1"/>
          </p:cNvSpPr>
          <p:nvPr>
            <p:ph type="dt" sz="half" idx="10"/>
          </p:nvPr>
        </p:nvSpPr>
        <p:spPr/>
        <p:txBody>
          <a:bodyPr/>
          <a:lstStyle/>
          <a:p>
            <a:fld id="{8D4EC021-86E6-EC4D-A721-10473A423F65}" type="datetime1">
              <a:rPr lang="fr-CA" smtClean="0"/>
              <a:t>2022-11-07</a:t>
            </a:fld>
            <a:endParaRPr lang="fr-CA"/>
          </a:p>
        </p:txBody>
      </p:sp>
      <p:sp>
        <p:nvSpPr>
          <p:cNvPr id="3" name="Footer Placeholder 2">
            <a:extLst>
              <a:ext uri="{FF2B5EF4-FFF2-40B4-BE49-F238E27FC236}">
                <a16:creationId xmlns:a16="http://schemas.microsoft.com/office/drawing/2014/main" id="{83807135-8C4C-3E4A-985F-73656A8EB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E9C1E-DA35-F046-ABC5-A409F57D2B3E}"/>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10041787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BE34-40C1-F44A-A4DE-9E8473F9CE02}"/>
              </a:ext>
            </a:extLst>
          </p:cNvPr>
          <p:cNvSpPr>
            <a:spLocks noGrp="1"/>
          </p:cNvSpPr>
          <p:nvPr>
            <p:ph type="title" hasCustomPrompt="1"/>
          </p:nvPr>
        </p:nvSpPr>
        <p:spPr>
          <a:xfrm>
            <a:off x="839788" y="457200"/>
            <a:ext cx="3932237" cy="1600200"/>
          </a:xfrm>
        </p:spPr>
        <p:txBody>
          <a:bodyPr anchor="b"/>
          <a:lstStyle>
            <a:lvl1pPr>
              <a:defRPr sz="3200"/>
            </a:lvl1pPr>
          </a:lstStyle>
          <a:p>
            <a:r>
              <a:rPr lang="fr-CA"/>
              <a:t>Click to edit Master title style</a:t>
            </a:r>
            <a:endParaRPr lang="fr-CA" dirty="0"/>
          </a:p>
        </p:txBody>
      </p:sp>
      <p:sp>
        <p:nvSpPr>
          <p:cNvPr id="3" name="Content Placeholder 2">
            <a:extLst>
              <a:ext uri="{FF2B5EF4-FFF2-40B4-BE49-F238E27FC236}">
                <a16:creationId xmlns:a16="http://schemas.microsoft.com/office/drawing/2014/main" id="{E8EFD3C1-0F35-134F-ABD7-A00D5CA9B1D2}"/>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Text Placeholder 3">
            <a:extLst>
              <a:ext uri="{FF2B5EF4-FFF2-40B4-BE49-F238E27FC236}">
                <a16:creationId xmlns:a16="http://schemas.microsoft.com/office/drawing/2014/main" id="{FD119916-4107-454D-82BB-E8912655A68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Click to edit Master text styles</a:t>
            </a:r>
            <a:endParaRPr lang="fr-CA" dirty="0"/>
          </a:p>
        </p:txBody>
      </p:sp>
      <p:sp>
        <p:nvSpPr>
          <p:cNvPr id="5" name="Date Placeholder 4">
            <a:extLst>
              <a:ext uri="{FF2B5EF4-FFF2-40B4-BE49-F238E27FC236}">
                <a16:creationId xmlns:a16="http://schemas.microsoft.com/office/drawing/2014/main" id="{E50E888F-4BAA-F94D-939A-BBF0E65093A3}"/>
              </a:ext>
            </a:extLst>
          </p:cNvPr>
          <p:cNvSpPr>
            <a:spLocks noGrp="1"/>
          </p:cNvSpPr>
          <p:nvPr>
            <p:ph type="dt" sz="half" idx="10"/>
          </p:nvPr>
        </p:nvSpPr>
        <p:spPr/>
        <p:txBody>
          <a:bodyPr/>
          <a:lstStyle/>
          <a:p>
            <a:fld id="{F93ECC72-280E-5F4E-B0B3-90385804BC0D}" type="datetime1">
              <a:rPr lang="fr-CA" smtClean="0"/>
              <a:t>2022-11-07</a:t>
            </a:fld>
            <a:endParaRPr lang="fr-CA"/>
          </a:p>
        </p:txBody>
      </p:sp>
      <p:sp>
        <p:nvSpPr>
          <p:cNvPr id="6" name="Footer Placeholder 5">
            <a:extLst>
              <a:ext uri="{FF2B5EF4-FFF2-40B4-BE49-F238E27FC236}">
                <a16:creationId xmlns:a16="http://schemas.microsoft.com/office/drawing/2014/main" id="{AB3173F9-62BF-0242-8FBC-B3FC1CD32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FC2F4-312F-F241-ACE3-B918D59105E9}"/>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3704668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7A6-4518-3949-804E-87DF5951F514}"/>
              </a:ext>
            </a:extLst>
          </p:cNvPr>
          <p:cNvSpPr>
            <a:spLocks noGrp="1"/>
          </p:cNvSpPr>
          <p:nvPr>
            <p:ph type="title" hasCustomPrompt="1"/>
          </p:nvPr>
        </p:nvSpPr>
        <p:spPr>
          <a:xfrm>
            <a:off x="839788" y="457200"/>
            <a:ext cx="3932237" cy="1600200"/>
          </a:xfrm>
        </p:spPr>
        <p:txBody>
          <a:bodyPr anchor="b"/>
          <a:lstStyle>
            <a:lvl1pPr>
              <a:defRPr sz="3200"/>
            </a:lvl1pPr>
          </a:lstStyle>
          <a:p>
            <a:r>
              <a:rPr lang="fr-CA"/>
              <a:t>Click to edit Master title style</a:t>
            </a:r>
            <a:endParaRPr lang="fr-CA" dirty="0"/>
          </a:p>
        </p:txBody>
      </p:sp>
      <p:sp>
        <p:nvSpPr>
          <p:cNvPr id="3" name="Picture Placeholder 2">
            <a:extLst>
              <a:ext uri="{FF2B5EF4-FFF2-40B4-BE49-F238E27FC236}">
                <a16:creationId xmlns:a16="http://schemas.microsoft.com/office/drawing/2014/main" id="{C39D895F-1368-894E-8469-03CD70059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0B742-8B48-5F40-9910-D6D544EF73F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Click to edit Master text styles</a:t>
            </a:r>
            <a:endParaRPr lang="fr-CA" dirty="0"/>
          </a:p>
        </p:txBody>
      </p:sp>
      <p:sp>
        <p:nvSpPr>
          <p:cNvPr id="5" name="Date Placeholder 4">
            <a:extLst>
              <a:ext uri="{FF2B5EF4-FFF2-40B4-BE49-F238E27FC236}">
                <a16:creationId xmlns:a16="http://schemas.microsoft.com/office/drawing/2014/main" id="{725ED924-B113-9341-9143-EBF12412613F}"/>
              </a:ext>
            </a:extLst>
          </p:cNvPr>
          <p:cNvSpPr>
            <a:spLocks noGrp="1"/>
          </p:cNvSpPr>
          <p:nvPr>
            <p:ph type="dt" sz="half" idx="10"/>
          </p:nvPr>
        </p:nvSpPr>
        <p:spPr/>
        <p:txBody>
          <a:bodyPr/>
          <a:lstStyle/>
          <a:p>
            <a:fld id="{45636ACC-0590-5740-875E-802CD7EF9593}" type="datetime1">
              <a:rPr lang="fr-CA" smtClean="0"/>
              <a:t>2022-11-07</a:t>
            </a:fld>
            <a:endParaRPr lang="fr-CA"/>
          </a:p>
        </p:txBody>
      </p:sp>
      <p:sp>
        <p:nvSpPr>
          <p:cNvPr id="6" name="Footer Placeholder 5">
            <a:extLst>
              <a:ext uri="{FF2B5EF4-FFF2-40B4-BE49-F238E27FC236}">
                <a16:creationId xmlns:a16="http://schemas.microsoft.com/office/drawing/2014/main" id="{24FEF4C0-B2D0-F747-9C7E-F781C396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1E54-8EC3-A44E-932D-D95A934C3AF1}"/>
              </a:ext>
            </a:extLst>
          </p:cNvPr>
          <p:cNvSpPr>
            <a:spLocks noGrp="1"/>
          </p:cNvSpPr>
          <p:nvPr>
            <p:ph type="sldNum" sz="quarter" idx="12"/>
          </p:nvPr>
        </p:nvSpPr>
        <p:spPr/>
        <p:txBody>
          <a:bodyPr/>
          <a:lstStyle/>
          <a:p>
            <a:fld id="{75ADBE72-98E8-404F-99C6-DD0408BE1352}" type="slidenum">
              <a:rPr lang="fr-CA" smtClean="0"/>
              <a:t>‹#›</a:t>
            </a:fld>
            <a:endParaRPr lang="fr-CA"/>
          </a:p>
        </p:txBody>
      </p:sp>
    </p:spTree>
    <p:extLst>
      <p:ext uri="{BB962C8B-B14F-4D97-AF65-F5344CB8AC3E}">
        <p14:creationId xmlns:p14="http://schemas.microsoft.com/office/powerpoint/2010/main" val="7246880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E2133-5EA6-4743-A3A0-E7C2DD8A8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Click to edit Master title style</a:t>
            </a:r>
            <a:endParaRPr lang="fr-CA" dirty="0"/>
          </a:p>
        </p:txBody>
      </p:sp>
      <p:sp>
        <p:nvSpPr>
          <p:cNvPr id="3" name="Text Placeholder 2">
            <a:extLst>
              <a:ext uri="{FF2B5EF4-FFF2-40B4-BE49-F238E27FC236}">
                <a16:creationId xmlns:a16="http://schemas.microsoft.com/office/drawing/2014/main" id="{D15B76E6-6875-7143-817B-4B2BB4E43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Date Placeholder 3">
            <a:extLst>
              <a:ext uri="{FF2B5EF4-FFF2-40B4-BE49-F238E27FC236}">
                <a16:creationId xmlns:a16="http://schemas.microsoft.com/office/drawing/2014/main" id="{9127C448-B55D-1C46-B1F2-D753E9A40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CC19-C26D-DD4A-B6C8-4B3D7C09F9F9}" type="datetime1">
              <a:rPr lang="fr-CA" smtClean="0"/>
              <a:t>2022-11-07</a:t>
            </a:fld>
            <a:endParaRPr lang="fr-CA"/>
          </a:p>
        </p:txBody>
      </p:sp>
      <p:sp>
        <p:nvSpPr>
          <p:cNvPr id="5" name="Footer Placeholder 4">
            <a:extLst>
              <a:ext uri="{FF2B5EF4-FFF2-40B4-BE49-F238E27FC236}">
                <a16:creationId xmlns:a16="http://schemas.microsoft.com/office/drawing/2014/main" id="{E5219B47-B47F-D24B-B379-43106460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6B6-261A-4341-BE4D-EB529BDD5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BE72-98E8-404F-99C6-DD0408BE1352}" type="slidenum">
              <a:rPr lang="fr-CA" smtClean="0"/>
              <a:t>‹#›</a:t>
            </a:fld>
            <a:endParaRPr lang="fr-CA"/>
          </a:p>
        </p:txBody>
      </p:sp>
    </p:spTree>
    <p:extLst>
      <p:ext uri="{BB962C8B-B14F-4D97-AF65-F5344CB8AC3E}">
        <p14:creationId xmlns:p14="http://schemas.microsoft.com/office/powerpoint/2010/main" val="13334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hyperlink" Target="https://twitter.com/IELOntario" TargetMode="Externa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hyperlink" Target="http://www.education-leadership-ontario.ca/" TargetMode="Externa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1.jpeg"/><Relationship Id="rId5" Type="http://schemas.openxmlformats.org/officeDocument/2006/relationships/tags" Target="../tags/tag58.xml"/><Relationship Id="rId15" Type="http://schemas.openxmlformats.org/officeDocument/2006/relationships/hyperlink" Target="http://www.education-leadership-ontario.ca/fr" TargetMode="External"/><Relationship Id="rId10" Type="http://schemas.openxmlformats.org/officeDocument/2006/relationships/notesSlide" Target="../notesSlides/notesSlide10.xml"/><Relationship Id="rId4" Type="http://schemas.openxmlformats.org/officeDocument/2006/relationships/tags" Target="../tags/tag57.xml"/><Relationship Id="rId9" Type="http://schemas.openxmlformats.org/officeDocument/2006/relationships/slideLayout" Target="../slideLayouts/slideLayout2.xml"/><Relationship Id="rId14" Type="http://schemas.openxmlformats.org/officeDocument/2006/relationships/hyperlink" Target="mailto:communication@education-leadership-ontario.ca"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2.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2.xml"/><Relationship Id="rId5" Type="http://schemas.openxmlformats.org/officeDocument/2006/relationships/tags" Target="../tags/tag10.xml"/><Relationship Id="rId15" Type="http://schemas.openxmlformats.org/officeDocument/2006/relationships/hyperlink" Target="https://creativecommons.org/licenses/by-nc-sa/3.0/" TargetMode="External"/><Relationship Id="rId10"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hyperlink" Target="https://openhistoryseminar.com/canadianhistory/chapter/document-2-two-row-wampum-c-1613-present/"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hyperlink" Target="https://www.movement.org.uk/resources/prayer-individuality-0" TargetMode="External"/><Relationship Id="rId5" Type="http://schemas.openxmlformats.org/officeDocument/2006/relationships/tags" Target="../tags/tag23.xml"/><Relationship Id="rId10" Type="http://schemas.openxmlformats.org/officeDocument/2006/relationships/image" Target="../media/image1.jpeg"/><Relationship Id="rId4" Type="http://schemas.openxmlformats.org/officeDocument/2006/relationships/tags" Target="../tags/tag22.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tif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8.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1.jpeg"/><Relationship Id="rId5" Type="http://schemas.openxmlformats.org/officeDocument/2006/relationships/tags" Target="../tags/tag42.xml"/><Relationship Id="rId10" Type="http://schemas.openxmlformats.org/officeDocument/2006/relationships/notesSlide" Target="../notesSlides/notesSlide8.xml"/><Relationship Id="rId4" Type="http://schemas.openxmlformats.org/officeDocument/2006/relationships/tags" Target="../tags/tag41.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1.jpeg"/><Relationship Id="rId5" Type="http://schemas.openxmlformats.org/officeDocument/2006/relationships/tags" Target="../tags/tag50.xml"/><Relationship Id="rId10" Type="http://schemas.openxmlformats.org/officeDocument/2006/relationships/notesSlide" Target="../notesSlides/notesSlide9.xml"/><Relationship Id="rId4" Type="http://schemas.openxmlformats.org/officeDocument/2006/relationships/tags" Target="../tags/tag49.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3046DE8-CAE1-624C-9B2D-A67EA632CFBC}"/>
              </a:ext>
            </a:extLst>
          </p:cNvPr>
          <p:cNvSpPr txBox="1">
            <a:spLocks noChangeArrowheads="1"/>
          </p:cNvSpPr>
          <p:nvPr>
            <p:custDataLst>
              <p:tags r:id="rId1"/>
            </p:custDataLst>
          </p:nvPr>
        </p:nvSpPr>
        <p:spPr bwMode="auto">
          <a:xfrm>
            <a:off x="-1657" y="2745159"/>
            <a:ext cx="12011025" cy="335476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defRPr/>
            </a:pPr>
            <a:r>
              <a:rPr lang="fr-CA" sz="4000" b="1">
                <a:solidFill>
                  <a:schemeClr val="accent1">
                    <a:lumMod val="75000"/>
                  </a:schemeClr>
                </a:solidFill>
              </a:rPr>
              <a:t>RENFORCER L’ÉVEIL À L’ÉQUITÉ, LA DIVERSITÉ ET L’INCLUSION</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4000" b="1" i="0" u="none" strike="noStrike" kern="1200" cap="none" spc="0" normalizeH="0" baseline="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lang="fr-CA" sz="4400" dirty="0">
                <a:solidFill>
                  <a:prstClr val="black"/>
                </a:solidFill>
                <a:latin typeface="Calibri" panose="020F0502020204030204"/>
                <a:ea typeface="+mn-ea"/>
              </a:rPr>
              <a:t>Identités personnelle et sociale</a:t>
            </a:r>
          </a:p>
          <a:p>
            <a:pPr algn="ctr" eaLnBrk="1" hangingPunct="1">
              <a:spcBef>
                <a:spcPct val="0"/>
              </a:spcBef>
              <a:buFontTx/>
              <a:buNone/>
              <a:defRPr/>
            </a:pPr>
            <a:endParaRPr lang="fr-CA" altLang="en-US" sz="4800" kern="0" dirty="0">
              <a:latin typeface="Gill Sans MT" panose="020B0502020104020203" pitchFamily="34" charset="0"/>
            </a:endParaRPr>
          </a:p>
        </p:txBody>
      </p:sp>
      <p:pic>
        <p:nvPicPr>
          <p:cNvPr id="6" name="Picture 6" descr="logo short">
            <a:extLst>
              <a:ext uri="{FF2B5EF4-FFF2-40B4-BE49-F238E27FC236}">
                <a16:creationId xmlns:a16="http://schemas.microsoft.com/office/drawing/2014/main" id="{D3B8F576-0416-7B4D-9BB0-37C754479984}"/>
              </a:ext>
            </a:extLst>
          </p:cNvPr>
          <p:cNvPicPr>
            <a:picLocks noGrp="1" noChangeAspect="1" noChangeArrowheads="1"/>
          </p:cNvPicPr>
          <p:nvPr>
            <p:ph type="title"/>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7" name="Text Box 7">
            <a:extLst>
              <a:ext uri="{FF2B5EF4-FFF2-40B4-BE49-F238E27FC236}">
                <a16:creationId xmlns:a16="http://schemas.microsoft.com/office/drawing/2014/main" id="{E802C3E6-5ABA-E74D-8D1B-2BE0BD6B4EFF}"/>
              </a:ext>
            </a:extLst>
          </p:cNvPr>
          <p:cNvSpPr txBox="1">
            <a:spLocks noChangeArrowheads="1"/>
          </p:cNvSpPr>
          <p:nvPr>
            <p:custDataLst>
              <p:tags r:id="rId3"/>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8" name="Rectangle 4">
            <a:extLst>
              <a:ext uri="{FF2B5EF4-FFF2-40B4-BE49-F238E27FC236}">
                <a16:creationId xmlns:a16="http://schemas.microsoft.com/office/drawing/2014/main" id="{5AED8184-CD4B-2643-9A8A-36996527F3BE}"/>
              </a:ext>
            </a:extLst>
          </p:cNvPr>
          <p:cNvSpPr>
            <a:spLocks noChangeArrowheads="1"/>
          </p:cNvSpPr>
          <p:nvPr>
            <p:custDataLst>
              <p:tags r:id="rId4"/>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10275897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custDataLst>
              <p:tags r:id="rId3"/>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custDataLst>
              <p:tags r:id="rId4"/>
            </p:custDataLst>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custDataLst>
              <p:tags r:id="rId5"/>
            </p:custDataLst>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custDataLst>
              <p:tags r:id="rId6"/>
            </p:custDataLst>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10" name="TextBox 9">
            <a:extLst>
              <a:ext uri="{FF2B5EF4-FFF2-40B4-BE49-F238E27FC236}">
                <a16:creationId xmlns:a16="http://schemas.microsoft.com/office/drawing/2014/main" id="{6E63CA45-4B90-B04D-9D02-2CD8F27CD3E5}"/>
              </a:ext>
            </a:extLst>
          </p:cNvPr>
          <p:cNvSpPr txBox="1"/>
          <p:nvPr>
            <p:custDataLst>
              <p:tags r:id="rId7"/>
            </p:custDataLst>
          </p:nvPr>
        </p:nvSpPr>
        <p:spPr>
          <a:xfrm>
            <a:off x="1" y="2486162"/>
            <a:ext cx="12191999" cy="2369880"/>
          </a:xfrm>
          <a:prstGeom prst="rect">
            <a:avLst/>
          </a:prstGeom>
          <a:noFill/>
        </p:spPr>
        <p:txBody>
          <a:bodyPr wrap="square" rtlCol="0">
            <a:spAutoFit/>
          </a:bodyPr>
          <a:lstStyle/>
          <a:p>
            <a:pPr algn="ctr"/>
            <a:r>
              <a:rPr lang="fr-CA" sz="4000" b="1" dirty="0">
                <a:solidFill>
                  <a:schemeClr val="accent1">
                    <a:lumMod val="75000"/>
                  </a:schemeClr>
                </a:solidFill>
              </a:rPr>
              <a:t>Ressources pour les leaders</a:t>
            </a:r>
          </a:p>
          <a:p>
            <a:pPr algn="ctr"/>
            <a:r>
              <a:rPr lang="fr-CA" sz="3600" u="sng" dirty="0">
                <a:solidFill>
                  <a:srgbClr val="0070C0"/>
                </a:solidFill>
                <a:hlinkClick r:id="rId12">
                  <a:extLst>
                    <a:ext uri="{A12FA001-AC4F-418D-AE19-62706E023703}">
                      <ahyp:hlinkClr xmlns:ahyp="http://schemas.microsoft.com/office/drawing/2018/hyperlinkcolor" val="tx"/>
                    </a:ext>
                  </a:extLst>
                </a:hlinkClick>
                <a:hlinkMouseOver r:id="rId12">
                  <a:extLst>
                    <a:ext uri="{A12FA001-AC4F-418D-AE19-62706E023703}">
                      <ahyp:hlinkClr xmlns:ahyp="http://schemas.microsoft.com/office/drawing/2018/hyperlinkcolor" val="tx"/>
                    </a:ext>
                  </a:extLst>
                </a:hlinkMouseOver>
              </a:rPr>
              <a:t>www.education-leadership-ontario.ca</a:t>
            </a:r>
            <a:r>
              <a:rPr lang="fr-CA" sz="3600" u="sng" dirty="0">
                <a:solidFill>
                  <a:srgbClr val="0070C0"/>
                </a:solidFill>
              </a:rPr>
              <a:t>/</a:t>
            </a:r>
            <a:r>
              <a:rPr lang="fr-CA" sz="3600" u="sng" dirty="0" err="1">
                <a:solidFill>
                  <a:srgbClr val="0070C0"/>
                </a:solidFill>
              </a:rPr>
              <a:t>fr</a:t>
            </a:r>
            <a:endParaRPr lang="fr-CA" sz="3600" u="sng" dirty="0">
              <a:solidFill>
                <a:srgbClr val="0070C0"/>
              </a:solidFill>
            </a:endParaRPr>
          </a:p>
          <a:p>
            <a:pPr algn="ctr"/>
            <a:r>
              <a:rPr lang="fr-CA" sz="3600" u="sng" dirty="0">
                <a:solidFill>
                  <a:srgbClr val="0070C0"/>
                </a:solidFill>
                <a:hlinkClick r:id="rId13">
                  <a:extLst>
                    <a:ext uri="{A12FA001-AC4F-418D-AE19-62706E023703}">
                      <ahyp:hlinkClr xmlns:ahyp="http://schemas.microsoft.com/office/drawing/2018/hyperlinkcolor" val="tx"/>
                    </a:ext>
                  </a:extLst>
                </a:hlinkClick>
                <a:hlinkMouseOver r:id="rId13">
                  <a:extLst>
                    <a:ext uri="{A12FA001-AC4F-418D-AE19-62706E023703}">
                      <ahyp:hlinkClr xmlns:ahyp="http://schemas.microsoft.com/office/drawing/2018/hyperlinkcolor" val="tx"/>
                    </a:ext>
                  </a:extLst>
                </a:hlinkMouseOver>
              </a:rPr>
              <a:t>https://twitter.com/IELOntario</a:t>
            </a:r>
            <a:endParaRPr lang="fr-CA" sz="3600" u="sng" dirty="0">
              <a:solidFill>
                <a:srgbClr val="0070C0"/>
              </a:solidFill>
            </a:endParaRPr>
          </a:p>
          <a:p>
            <a:pPr algn="ctr"/>
            <a:r>
              <a:rPr lang="fr-CA" sz="3600" u="sng" dirty="0">
                <a:hlinkClick r:id="rId14"/>
                <a:hlinkMouseOver r:id="rId14"/>
              </a:rPr>
              <a:t>communication@education-leadership-ontario.ca</a:t>
            </a:r>
            <a:endParaRPr lang="fr-CA" sz="3600" dirty="0">
              <a:highlight>
                <a:srgbClr val="FFFF00"/>
              </a:highlight>
            </a:endParaRPr>
          </a:p>
        </p:txBody>
      </p:sp>
      <p:sp>
        <p:nvSpPr>
          <p:cNvPr id="9" name="TextBox 8">
            <a:extLst>
              <a:ext uri="{FF2B5EF4-FFF2-40B4-BE49-F238E27FC236}">
                <a16:creationId xmlns:a16="http://schemas.microsoft.com/office/drawing/2014/main" id="{2C7AD0CF-17FB-B94B-94F1-BB37E261CF8F}"/>
              </a:ext>
            </a:extLst>
          </p:cNvPr>
          <p:cNvSpPr txBox="1"/>
          <p:nvPr>
            <p:custDataLst>
              <p:tags r:id="rId8"/>
            </p:custDataLst>
          </p:nvPr>
        </p:nvSpPr>
        <p:spPr>
          <a:xfrm>
            <a:off x="119921" y="5605701"/>
            <a:ext cx="12072079" cy="984885"/>
          </a:xfrm>
          <a:prstGeom prst="rect">
            <a:avLst/>
          </a:prstGeom>
          <a:noFill/>
        </p:spPr>
        <p:txBody>
          <a:bodyPr wrap="square" rtlCol="0">
            <a:spAutoFit/>
          </a:bodyPr>
          <a:lstStyle/>
          <a:p>
            <a:pPr algn="ctr"/>
            <a:r>
              <a:rPr lang="fr-CA" sz="4000" u="sng" dirty="0">
                <a:solidFill>
                  <a:srgbClr val="0070C0"/>
                </a:solidFill>
                <a:hlinkClick r:id="rId15">
                  <a:extLst>
                    <a:ext uri="{A12FA001-AC4F-418D-AE19-62706E023703}">
                      <ahyp:hlinkClr xmlns:ahyp="http://schemas.microsoft.com/office/drawing/2018/hyperlinkcolor" val="tx"/>
                    </a:ext>
                  </a:extLst>
                </a:hlinkClick>
                <a:hlinkMouseOver r:id="rId12"/>
              </a:rPr>
              <a:t>www.education-leadership-ontario.ca</a:t>
            </a:r>
            <a:r>
              <a:rPr lang="fr-CA" sz="4000" u="sng" dirty="0">
                <a:solidFill>
                  <a:srgbClr val="0070C0"/>
                </a:solidFill>
              </a:rPr>
              <a:t>/</a:t>
            </a:r>
            <a:r>
              <a:rPr lang="fr-CA" sz="4000" u="sng" dirty="0" err="1">
                <a:solidFill>
                  <a:srgbClr val="0070C0"/>
                </a:solidFill>
              </a:rPr>
              <a:t>fr</a:t>
            </a:r>
            <a:endParaRPr lang="fr-CA" sz="4000" u="sng" dirty="0">
              <a:solidFill>
                <a:srgbClr val="0070C0"/>
              </a:solidFill>
            </a:endParaRPr>
          </a:p>
          <a:p>
            <a:endParaRPr lang="en-US" dirty="0"/>
          </a:p>
        </p:txBody>
      </p:sp>
    </p:spTree>
    <p:extLst>
      <p:ext uri="{BB962C8B-B14F-4D97-AF65-F5344CB8AC3E}">
        <p14:creationId xmlns:p14="http://schemas.microsoft.com/office/powerpoint/2010/main" val="12439299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custDataLst>
              <p:tags r:id="rId3"/>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custDataLst>
              <p:tags r:id="rId4"/>
            </p:custDataLst>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custDataLst>
              <p:tags r:id="rId5"/>
            </p:custDataLst>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custDataLst>
              <p:tags r:id="rId6"/>
            </p:custDataLst>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pic>
        <p:nvPicPr>
          <p:cNvPr id="11" name="Picture 10" descr="Background pattern&#10;&#10;Description automatically generated with medium confidence">
            <a:extLst>
              <a:ext uri="{FF2B5EF4-FFF2-40B4-BE49-F238E27FC236}">
                <a16:creationId xmlns:a16="http://schemas.microsoft.com/office/drawing/2014/main" id="{EC8DD486-5D6F-4362-8FD3-1C56C17297B9}"/>
              </a:ext>
            </a:extLst>
          </p:cNvPr>
          <p:cNvPicPr>
            <a:picLocks noChangeAspect="1"/>
          </p:cNvPicPr>
          <p:nvPr>
            <p:custDataLst>
              <p:tags r:id="rId7"/>
            </p:custDataLst>
          </p:nvPr>
        </p:nvPicPr>
        <p:blipFill>
          <a:blip r:embed="rId13">
            <a:extLst>
              <a:ext uri="{837473B0-CC2E-450A-ABE3-18F120FF3D39}">
                <a1611:picAttrSrcUrl xmlns:a1611="http://schemas.microsoft.com/office/drawing/2016/11/main" r:id="rId14"/>
              </a:ext>
            </a:extLst>
          </a:blip>
          <a:stretch>
            <a:fillRect/>
          </a:stretch>
        </p:blipFill>
        <p:spPr>
          <a:xfrm>
            <a:off x="1177488" y="3700577"/>
            <a:ext cx="9525000" cy="2619375"/>
          </a:xfrm>
          <a:prstGeom prst="rect">
            <a:avLst/>
          </a:prstGeom>
        </p:spPr>
      </p:pic>
      <p:sp>
        <p:nvSpPr>
          <p:cNvPr id="12" name="TextBox 11">
            <a:extLst>
              <a:ext uri="{FF2B5EF4-FFF2-40B4-BE49-F238E27FC236}">
                <a16:creationId xmlns:a16="http://schemas.microsoft.com/office/drawing/2014/main" id="{44A24E27-5778-48EA-B407-37578F964924}"/>
              </a:ext>
            </a:extLst>
          </p:cNvPr>
          <p:cNvSpPr txBox="1"/>
          <p:nvPr>
            <p:custDataLst>
              <p:tags r:id="rId8"/>
            </p:custDataLst>
          </p:nvPr>
        </p:nvSpPr>
        <p:spPr>
          <a:xfrm>
            <a:off x="1177488" y="6319952"/>
            <a:ext cx="9525000" cy="228600"/>
          </a:xfrm>
          <a:prstGeom prst="rect">
            <a:avLst/>
          </a:prstGeom>
          <a:noFill/>
        </p:spPr>
        <p:txBody>
          <a:bodyPr wrap="square" rtlCol="0">
            <a:spAutoFit/>
          </a:bodyPr>
          <a:lstStyle/>
          <a:p>
            <a:r>
              <a:rPr lang="fr-CA" sz="900" dirty="0">
                <a:solidFill>
                  <a:srgbClr val="0070C0"/>
                </a:solidFill>
                <a:hlinkClick r:id="rId14">
                  <a:extLst>
                    <a:ext uri="{A12FA001-AC4F-418D-AE19-62706E023703}">
                      <ahyp:hlinkClr xmlns:ahyp="http://schemas.microsoft.com/office/drawing/2018/hyperlinkcolor" val="tx"/>
                    </a:ext>
                  </a:extLst>
                </a:hlinkClick>
                <a:hlinkMouseOver r:id="rId14">
                  <a:extLst>
                    <a:ext uri="{A12FA001-AC4F-418D-AE19-62706E023703}">
                      <ahyp:hlinkClr xmlns:ahyp="http://schemas.microsoft.com/office/drawing/2018/hyperlinkcolor" val="tx"/>
                    </a:ext>
                  </a:extLst>
                </a:hlinkMouseOver>
              </a:rPr>
              <a:t>Cette photo</a:t>
            </a:r>
            <a:r>
              <a:rPr lang="fr-CA" sz="900" dirty="0">
                <a:solidFill>
                  <a:srgbClr val="0070C0"/>
                </a:solidFill>
              </a:rPr>
              <a:t> </a:t>
            </a:r>
            <a:r>
              <a:rPr lang="fr-CA" sz="900" dirty="0"/>
              <a:t>d’auteur inconnu est utilisée sous licence </a:t>
            </a:r>
            <a:r>
              <a:rPr lang="fr-CA" sz="900" dirty="0">
                <a:hlinkClick r:id="rId15"/>
                <a:hlinkMouseOver r:id="rId15"/>
              </a:rPr>
              <a:t>CC BY-SA-NC</a:t>
            </a:r>
            <a:endParaRPr lang="fr-CA" sz="900" dirty="0"/>
          </a:p>
        </p:txBody>
      </p:sp>
      <p:sp>
        <p:nvSpPr>
          <p:cNvPr id="13" name="TextBox 12">
            <a:extLst>
              <a:ext uri="{FF2B5EF4-FFF2-40B4-BE49-F238E27FC236}">
                <a16:creationId xmlns:a16="http://schemas.microsoft.com/office/drawing/2014/main" id="{5D9242F5-7952-4472-9645-ED41BA150F7D}"/>
              </a:ext>
            </a:extLst>
          </p:cNvPr>
          <p:cNvSpPr txBox="1"/>
          <p:nvPr>
            <p:custDataLst>
              <p:tags r:id="rId9"/>
            </p:custDataLst>
          </p:nvPr>
        </p:nvSpPr>
        <p:spPr>
          <a:xfrm>
            <a:off x="1142544" y="2912433"/>
            <a:ext cx="7436680" cy="707886"/>
          </a:xfrm>
          <a:prstGeom prst="rect">
            <a:avLst/>
          </a:prstGeom>
          <a:noFill/>
        </p:spPr>
        <p:txBody>
          <a:bodyPr wrap="square" rtlCol="0">
            <a:spAutoFit/>
          </a:bodyPr>
          <a:lstStyle/>
          <a:p>
            <a:r>
              <a:rPr lang="fr-CA" sz="4000" b="1">
                <a:solidFill>
                  <a:schemeClr val="accent1">
                    <a:lumMod val="75000"/>
                  </a:schemeClr>
                </a:solidFill>
              </a:rPr>
              <a:t>RECONNAISSANCE DU TERRITOIRE</a:t>
            </a:r>
            <a:endParaRPr lang="fr-CA" sz="4000" b="1">
              <a:solidFill>
                <a:schemeClr val="accent1">
                  <a:lumMod val="75000"/>
                </a:schemeClr>
              </a:solidFill>
              <a:highlight>
                <a:srgbClr val="808000"/>
              </a:highlight>
            </a:endParaRPr>
          </a:p>
        </p:txBody>
      </p:sp>
    </p:spTree>
    <p:extLst>
      <p:ext uri="{BB962C8B-B14F-4D97-AF65-F5344CB8AC3E}">
        <p14:creationId xmlns:p14="http://schemas.microsoft.com/office/powerpoint/2010/main" val="3850539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logo short">
            <a:extLst>
              <a:ext uri="{FF2B5EF4-FFF2-40B4-BE49-F238E27FC236}">
                <a16:creationId xmlns:a16="http://schemas.microsoft.com/office/drawing/2014/main" id="{D3B8F576-0416-7B4D-9BB0-37C754479984}"/>
              </a:ext>
            </a:extLst>
          </p:cNvPr>
          <p:cNvPicPr>
            <a:picLocks noGrp="1" noChangeAspect="1" noChangeArrowheads="1"/>
          </p:cNvPicPr>
          <p:nvPr>
            <p:ph type="title"/>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7" name="Text Box 7">
            <a:extLst>
              <a:ext uri="{FF2B5EF4-FFF2-40B4-BE49-F238E27FC236}">
                <a16:creationId xmlns:a16="http://schemas.microsoft.com/office/drawing/2014/main" id="{E802C3E6-5ABA-E74D-8D1B-2BE0BD6B4EFF}"/>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8" name="Rectangle 4">
            <a:extLst>
              <a:ext uri="{FF2B5EF4-FFF2-40B4-BE49-F238E27FC236}">
                <a16:creationId xmlns:a16="http://schemas.microsoft.com/office/drawing/2014/main" id="{5AED8184-CD4B-2643-9A8A-36996527F3BE}"/>
              </a:ext>
            </a:extLst>
          </p:cNvPr>
          <p:cNvSpPr>
            <a:spLocks noChangeArrowheads="1"/>
          </p:cNvSpPr>
          <p:nvPr>
            <p:custDataLst>
              <p:tags r:id="rId3"/>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10" name="TextBox 1">
            <a:extLst>
              <a:ext uri="{FF2B5EF4-FFF2-40B4-BE49-F238E27FC236}">
                <a16:creationId xmlns:a16="http://schemas.microsoft.com/office/drawing/2014/main" id="{CFDDE573-08AC-4DF3-8EC0-030FC67901E2}"/>
              </a:ext>
            </a:extLst>
          </p:cNvPr>
          <p:cNvSpPr txBox="1"/>
          <p:nvPr>
            <p:custDataLst>
              <p:tags r:id="rId4"/>
            </p:custDataLst>
          </p:nvPr>
        </p:nvSpPr>
        <p:spPr>
          <a:xfrm>
            <a:off x="930208" y="2405854"/>
            <a:ext cx="10719345" cy="2985433"/>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CA" sz="3600" b="1" dirty="0">
                <a:solidFill>
                  <a:schemeClr val="accent1">
                    <a:lumMod val="75000"/>
                  </a:schemeClr>
                </a:solidFill>
                <a:latin typeface="Calibri" panose="020F0502020204030204"/>
              </a:rPr>
              <a:t>Conventions communautaires proposées</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fr-CA" altLang="en-US" sz="4000" b="1" i="0" u="none" strike="noStrike" kern="0" cap="none" spc="0" normalizeH="0" baseline="0" noProof="0" dirty="0">
              <a:ln>
                <a:noFill/>
              </a:ln>
              <a:solidFill>
                <a:prstClr val="black"/>
              </a:solidFill>
              <a:effectLst/>
              <a:uLnTx/>
              <a:uFillTx/>
              <a:latin typeface="Gill Sans MT" panose="020B0502020104020203" pitchFamily="34" charset="0"/>
              <a:ea typeface="+mn-ea"/>
              <a:cs typeface="+mn-cs"/>
            </a:endParaRPr>
          </a:p>
          <a:p>
            <a:pPr marL="285750" indent="-285750">
              <a:buFont typeface="Arial" panose="020B0604020202020204" pitchFamily="34" charset="0"/>
              <a:buChar char="•"/>
            </a:pPr>
            <a:r>
              <a:rPr lang="fr-CA" sz="2800" dirty="0"/>
              <a:t>ÊTRE PRÉSENT, même si on est mal à l’aise</a:t>
            </a:r>
          </a:p>
          <a:p>
            <a:pPr marL="285750" indent="-285750">
              <a:buFont typeface="Arial" panose="020B0604020202020204" pitchFamily="34" charset="0"/>
              <a:buChar char="•"/>
            </a:pPr>
            <a:r>
              <a:rPr lang="fr-CA" sz="2800" dirty="0"/>
              <a:t>ÊTRE COURAGEUX malgré nos peurs (faire preuve de bravoure)</a:t>
            </a:r>
          </a:p>
          <a:p>
            <a:pPr marL="285750" indent="-285750">
              <a:buFont typeface="Arial" panose="020B0604020202020204" pitchFamily="34" charset="0"/>
              <a:buChar char="•"/>
            </a:pPr>
            <a:r>
              <a:rPr lang="fr-CA" sz="2800" dirty="0"/>
              <a:t>ÊTRE SOUPLE, car il y aura du désordre, mais aussi de la détermination</a:t>
            </a:r>
          </a:p>
          <a:p>
            <a:pPr marL="285750" indent="-285750">
              <a:buFont typeface="Arial" panose="020B0604020202020204" pitchFamily="34" charset="0"/>
              <a:buChar char="•"/>
            </a:pPr>
            <a:r>
              <a:rPr lang="fr-CA" sz="2800" dirty="0"/>
              <a:t>ÊTRE SOI-MÊME et témoigner de son expérience</a:t>
            </a:r>
          </a:p>
        </p:txBody>
      </p:sp>
    </p:spTree>
    <p:extLst>
      <p:ext uri="{BB962C8B-B14F-4D97-AF65-F5344CB8AC3E}">
        <p14:creationId xmlns:p14="http://schemas.microsoft.com/office/powerpoint/2010/main" val="23024497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343711" y="226614"/>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custDataLst>
              <p:tags r:id="rId3"/>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custDataLst>
              <p:tags r:id="rId4"/>
            </p:custDataLst>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custDataLst>
              <p:tags r:id="rId5"/>
            </p:custDataLst>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custDataLst>
              <p:tags r:id="rId6"/>
            </p:custDataLst>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2" name="TextBox 1">
            <a:extLst>
              <a:ext uri="{FF2B5EF4-FFF2-40B4-BE49-F238E27FC236}">
                <a16:creationId xmlns:a16="http://schemas.microsoft.com/office/drawing/2014/main" id="{30FE81F7-53E5-F441-B7B0-3F9ED7C0163C}"/>
              </a:ext>
            </a:extLst>
          </p:cNvPr>
          <p:cNvSpPr txBox="1"/>
          <p:nvPr>
            <p:custDataLst>
              <p:tags r:id="rId7"/>
            </p:custDataLst>
          </p:nvPr>
        </p:nvSpPr>
        <p:spPr>
          <a:xfrm>
            <a:off x="578496" y="2060183"/>
            <a:ext cx="10818050" cy="4062651"/>
          </a:xfrm>
          <a:prstGeom prst="rect">
            <a:avLst/>
          </a:prstGeom>
          <a:noFill/>
        </p:spPr>
        <p:txBody>
          <a:bodyPr wrap="square" rtlCol="0">
            <a:spAutoFit/>
          </a:bodyPr>
          <a:lstStyle/>
          <a:p>
            <a:r>
              <a:rPr lang="fr-CA" sz="2000" dirty="0"/>
              <a:t>Mon Dieu,</a:t>
            </a:r>
            <a:endParaRPr lang="en-CA" sz="2000" dirty="0"/>
          </a:p>
          <a:p>
            <a:r>
              <a:rPr lang="fr-CA" sz="2000" dirty="0"/>
              <a:t>Fais de moi un individu. </a:t>
            </a:r>
            <a:endParaRPr lang="en-CA" sz="2000" dirty="0"/>
          </a:p>
          <a:p>
            <a:r>
              <a:rPr lang="fr-CA" sz="2000" dirty="0"/>
              <a:t> </a:t>
            </a:r>
            <a:endParaRPr lang="en-CA" sz="2000" dirty="0"/>
          </a:p>
          <a:p>
            <a:r>
              <a:rPr lang="fr-CA" sz="2000" dirty="0"/>
              <a:t>Pas la personne qu’on veut que je sois lorsque j’entre quelque part et que je vois les produits qui accrochent l’œil sur les présentoirs et que l’on veut que j’achète pour me fondre dans la masse.</a:t>
            </a:r>
            <a:endParaRPr lang="en-CA" sz="2000" dirty="0"/>
          </a:p>
          <a:p>
            <a:r>
              <a:rPr lang="fr-CA" sz="2000" dirty="0"/>
              <a:t>Pas non plus celle qui décide de s’isoler et de ne laisser quiconque entrer dans sa vie.  </a:t>
            </a:r>
            <a:endParaRPr lang="en-CA" sz="2000" dirty="0"/>
          </a:p>
          <a:p>
            <a:r>
              <a:rPr lang="fr-CA" sz="2000" dirty="0"/>
              <a:t>Et pas plus la personne égocentrée.</a:t>
            </a:r>
            <a:endParaRPr lang="en-CA" sz="2000" dirty="0"/>
          </a:p>
          <a:p>
            <a:r>
              <a:rPr lang="fr-CA" sz="2000" dirty="0"/>
              <a:t>Laisse-moi être une personne distincte en toi, suivre les aspirations que tu as pour moi, agir comme tu me le demandes, dire la vérité qui se cache dans mon cœur et que je devrais crier haut et fort.</a:t>
            </a:r>
            <a:endParaRPr lang="en-CA" sz="2000" dirty="0"/>
          </a:p>
          <a:p>
            <a:r>
              <a:rPr lang="fr-CA" sz="2000" dirty="0"/>
              <a:t>Permets-moi de savoir, dans mon cœur et ma tête, que mon identité repose dans ta grâce et ton amour et rejaillit dans le monde à travers toi.</a:t>
            </a:r>
            <a:endParaRPr lang="en-CA" sz="2000" dirty="0"/>
          </a:p>
          <a:p>
            <a:r>
              <a:rPr lang="fr-CA" sz="2000" dirty="0"/>
              <a:t>Amen (traduction libre)</a:t>
            </a:r>
            <a:endParaRPr lang="en-CA" sz="2000" dirty="0"/>
          </a:p>
          <a:p>
            <a:r>
              <a:rPr lang="fr-CA" u="sng" dirty="0">
                <a:hlinkClick r:id="rId11"/>
              </a:rPr>
              <a:t>https://www.movement.org.uk/resources/prayer-individuality-0</a:t>
            </a:r>
            <a:r>
              <a:rPr lang="fr-CA" dirty="0"/>
              <a:t> </a:t>
            </a:r>
            <a:endParaRPr lang="en-CA" dirty="0"/>
          </a:p>
        </p:txBody>
      </p:sp>
    </p:spTree>
    <p:extLst>
      <p:ext uri="{BB962C8B-B14F-4D97-AF65-F5344CB8AC3E}">
        <p14:creationId xmlns:p14="http://schemas.microsoft.com/office/powerpoint/2010/main" val="28122904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6DA18-FF86-47E3-9C59-CE9725A2861E}"/>
              </a:ext>
            </a:extLst>
          </p:cNvPr>
          <p:cNvSpPr>
            <a:spLocks noGrp="1"/>
          </p:cNvSpPr>
          <p:nvPr>
            <p:ph idx="1"/>
            <p:custDataLst>
              <p:tags r:id="rId1"/>
            </p:custDataLst>
          </p:nvPr>
        </p:nvSpPr>
        <p:spPr/>
        <p:txBody>
          <a:bodyPr>
            <a:normAutofit fontScale="97500"/>
          </a:bodyPr>
          <a:lstStyle/>
          <a:p>
            <a:pPr marL="0" indent="0" algn="ctr">
              <a:buNone/>
            </a:pPr>
            <a:r>
              <a:rPr lang="fr-CA" sz="4100" b="1" dirty="0">
                <a:solidFill>
                  <a:schemeClr val="accent1">
                    <a:lumMod val="75000"/>
                  </a:schemeClr>
                </a:solidFill>
                <a:latin typeface="Arial" panose="020B0604020202020204" pitchFamily="34" charset="0"/>
                <a:cs typeface="Arial" panose="020B0604020202020204" pitchFamily="34" charset="0"/>
              </a:rPr>
              <a:t>Accepter d’être déstabilisé</a:t>
            </a:r>
          </a:p>
          <a:p>
            <a:pPr marL="0" indent="0">
              <a:buNone/>
            </a:pPr>
            <a:r>
              <a:rPr lang="fr-CA" dirty="0">
                <a:latin typeface="Arial" panose="020B0604020202020204" pitchFamily="34" charset="0"/>
                <a:cs typeface="Arial" panose="020B0604020202020204" pitchFamily="34" charset="0"/>
              </a:rPr>
              <a:t>« </a:t>
            </a:r>
            <a:r>
              <a:rPr lang="fr-CA" dirty="0"/>
              <a:t>Il est très difficile de laisser de côté nos convictions, nos opinions, nos croyances et nos explications, car elles nous définissent et sont au cœur de notre identité. Je crois toutefois que nous réussirons à changer le monde uniquement si nous parvenons à penser autrement et à agir différemment. De la curiosité, voilà ce qu’il nous faut. Nul besoin de renier nos croyances; il suffit de chercher à connaître celles des autres. Nous devons prendre conscience que l’interprétation du monde par les autres est peut-être la clé de notre survie. »</a:t>
            </a:r>
          </a:p>
          <a:p>
            <a:pPr marL="0" indent="0" algn="ctr">
              <a:buNone/>
            </a:pPr>
            <a:r>
              <a:rPr lang="fr-CA" dirty="0"/>
              <a:t>~ Margaret </a:t>
            </a:r>
            <a:r>
              <a:rPr lang="fr-CA" dirty="0" err="1"/>
              <a:t>Wheatley</a:t>
            </a:r>
            <a:r>
              <a:rPr lang="fr-CA" dirty="0"/>
              <a:t>, 2002</a:t>
            </a:r>
          </a:p>
        </p:txBody>
      </p:sp>
      <p:pic>
        <p:nvPicPr>
          <p:cNvPr id="6" name="Picture 6" descr="logo short">
            <a:extLst>
              <a:ext uri="{FF2B5EF4-FFF2-40B4-BE49-F238E27FC236}">
                <a16:creationId xmlns:a16="http://schemas.microsoft.com/office/drawing/2014/main" id="{11E57226-6C09-6441-B057-F5DC1B0FDE5E}"/>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43711" y="253067"/>
            <a:ext cx="1374775" cy="1143000"/>
          </a:xfrm>
          <a:prstGeom prst="rect">
            <a:avLst/>
          </a:prstGeom>
          <a:noFill/>
        </p:spPr>
      </p:pic>
      <p:sp>
        <p:nvSpPr>
          <p:cNvPr id="7" name="Text Box 7">
            <a:extLst>
              <a:ext uri="{FF2B5EF4-FFF2-40B4-BE49-F238E27FC236}">
                <a16:creationId xmlns:a16="http://schemas.microsoft.com/office/drawing/2014/main" id="{031C2231-BB75-4AB2-B231-EEE7E39BF0E3}"/>
              </a:ext>
            </a:extLst>
          </p:cNvPr>
          <p:cNvSpPr txBox="1">
            <a:spLocks noChangeArrowheads="1"/>
          </p:cNvSpPr>
          <p:nvPr>
            <p:custDataLst>
              <p:tags r:id="rId3"/>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8" name="Rectangle 4">
            <a:extLst>
              <a:ext uri="{FF2B5EF4-FFF2-40B4-BE49-F238E27FC236}">
                <a16:creationId xmlns:a16="http://schemas.microsoft.com/office/drawing/2014/main" id="{80D502C4-CAF9-428C-A222-527EEC33360A}"/>
              </a:ext>
            </a:extLst>
          </p:cNvPr>
          <p:cNvSpPr>
            <a:spLocks noChangeArrowheads="1"/>
          </p:cNvSpPr>
          <p:nvPr>
            <p:custDataLst>
              <p:tags r:id="rId4"/>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17910701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1D45C-ABF3-3D4D-AE8F-AFF0F82E0C36}"/>
              </a:ext>
            </a:extLst>
          </p:cNvPr>
          <p:cNvSpPr>
            <a:spLocks noGrp="1"/>
          </p:cNvSpPr>
          <p:nvPr>
            <p:ph idx="1"/>
            <p:custDataLst>
              <p:tags r:id="rId1"/>
            </p:custDataLst>
          </p:nvPr>
        </p:nvSpPr>
        <p:spPr>
          <a:xfrm>
            <a:off x="838200" y="1953422"/>
            <a:ext cx="10515600" cy="4351338"/>
          </a:xfrm>
        </p:spPr>
        <p:txBody>
          <a:bodyPr>
            <a:normAutofit fontScale="95000" lnSpcReduction="10000"/>
          </a:bodyPr>
          <a:lstStyle/>
          <a:p>
            <a:pPr marL="0" indent="0" algn="ctr">
              <a:buNone/>
            </a:pPr>
            <a:r>
              <a:rPr lang="fr-CA" sz="3600" b="1" dirty="0">
                <a:solidFill>
                  <a:schemeClr val="accent1">
                    <a:lumMod val="75000"/>
                  </a:schemeClr>
                </a:solidFill>
              </a:rPr>
              <a:t>Explorer son identité personnelle en commençant par soi</a:t>
            </a:r>
          </a:p>
          <a:p>
            <a:pPr marL="0" indent="0">
              <a:buNone/>
            </a:pPr>
            <a:r>
              <a:rPr lang="fr-CA" dirty="0"/>
              <a:t>Il est essentiel de connaître son identité personnelle pour développer la conscience de soi et exercer un leadership au service de l’équité, la diversité et l’inclusion.</a:t>
            </a:r>
          </a:p>
          <a:p>
            <a:r>
              <a:rPr lang="fr-CA" dirty="0"/>
              <a:t>Posez-vous les questions suivantes :</a:t>
            </a:r>
          </a:p>
          <a:p>
            <a:pPr lvl="1"/>
            <a:r>
              <a:rPr lang="fr-CA" sz="2800" dirty="0"/>
              <a:t>Qu’est-ce qui me définit?</a:t>
            </a:r>
          </a:p>
          <a:p>
            <a:pPr lvl="1"/>
            <a:r>
              <a:rPr lang="fr-CA" sz="2800" dirty="0"/>
              <a:t>Qu’est-ce qui fait de moi la personne que je suis?</a:t>
            </a:r>
          </a:p>
          <a:p>
            <a:pPr lvl="1"/>
            <a:r>
              <a:rPr lang="fr-CA" sz="2800" dirty="0"/>
              <a:t>Qu’est-ce qui fait de moi une personne unique et différente des autres?</a:t>
            </a:r>
          </a:p>
          <a:p>
            <a:r>
              <a:rPr lang="fr-CA" dirty="0"/>
              <a:t>Trouvez le plus de mots possible pour vous décrire et </a:t>
            </a:r>
            <a:r>
              <a:rPr lang="fr-CA" dirty="0" err="1"/>
              <a:t>notez-les</a:t>
            </a:r>
            <a:r>
              <a:rPr lang="fr-CA" dirty="0"/>
              <a:t>. </a:t>
            </a:r>
          </a:p>
        </p:txBody>
      </p:sp>
      <p:pic>
        <p:nvPicPr>
          <p:cNvPr id="4" name="Picture 6" descr="logo short">
            <a:extLst>
              <a:ext uri="{FF2B5EF4-FFF2-40B4-BE49-F238E27FC236}">
                <a16:creationId xmlns:a16="http://schemas.microsoft.com/office/drawing/2014/main" id="{D7852F6C-4753-8540-8654-E214712737CB}"/>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43711" y="226614"/>
            <a:ext cx="1374775" cy="1143000"/>
          </a:xfrm>
          <a:prstGeom prst="rect">
            <a:avLst/>
          </a:prstGeom>
          <a:noFill/>
        </p:spPr>
      </p:pic>
      <p:sp>
        <p:nvSpPr>
          <p:cNvPr id="5" name="Text Box 7">
            <a:extLst>
              <a:ext uri="{FF2B5EF4-FFF2-40B4-BE49-F238E27FC236}">
                <a16:creationId xmlns:a16="http://schemas.microsoft.com/office/drawing/2014/main" id="{891A75D2-C0DC-6345-BBA0-E56541AF61D3}"/>
              </a:ext>
            </a:extLst>
          </p:cNvPr>
          <p:cNvSpPr txBox="1">
            <a:spLocks noChangeArrowheads="1"/>
          </p:cNvSpPr>
          <p:nvPr>
            <p:custDataLst>
              <p:tags r:id="rId3"/>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6" name="Rectangle 4">
            <a:extLst>
              <a:ext uri="{FF2B5EF4-FFF2-40B4-BE49-F238E27FC236}">
                <a16:creationId xmlns:a16="http://schemas.microsoft.com/office/drawing/2014/main" id="{30EAD427-23F0-8948-A092-E964E1D2C16A}"/>
              </a:ext>
            </a:extLst>
          </p:cNvPr>
          <p:cNvSpPr>
            <a:spLocks noChangeArrowheads="1"/>
          </p:cNvSpPr>
          <p:nvPr>
            <p:custDataLst>
              <p:tags r:id="rId4"/>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30982590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7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C42F68-24E1-034B-9ECB-78FA4E3DBE6F}"/>
              </a:ext>
            </a:extLst>
          </p:cNvPr>
          <p:cNvSpPr>
            <a:spLocks noGrp="1"/>
          </p:cNvSpPr>
          <p:nvPr>
            <p:ph type="title"/>
            <p:custDataLst>
              <p:tags r:id="rId2"/>
            </p:custDataLst>
          </p:nvPr>
        </p:nvSpPr>
        <p:spPr>
          <a:xfrm>
            <a:off x="640080" y="341698"/>
            <a:ext cx="4368602" cy="1956841"/>
          </a:xfrm>
        </p:spPr>
        <p:txBody>
          <a:bodyPr anchor="b">
            <a:normAutofit fontScale="90000"/>
          </a:bodyPr>
          <a:lstStyle/>
          <a:p>
            <a:r>
              <a:rPr lang="fr-CA" sz="5300" b="1" dirty="0">
                <a:solidFill>
                  <a:schemeClr val="accent1">
                    <a:lumMod val="75000"/>
                  </a:schemeClr>
                </a:solidFill>
                <a:latin typeface="+mn-lt"/>
              </a:rPr>
              <a:t>Roue de l’identité personnelle</a:t>
            </a:r>
          </a:p>
        </p:txBody>
      </p:sp>
      <p:sp>
        <p:nvSpPr>
          <p:cNvPr id="7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Content Placeholder 1031">
            <a:extLst>
              <a:ext uri="{FF2B5EF4-FFF2-40B4-BE49-F238E27FC236}">
                <a16:creationId xmlns:a16="http://schemas.microsoft.com/office/drawing/2014/main" id="{4A3915A2-AEDE-125D-DC62-43DC92E4695E}"/>
              </a:ext>
            </a:extLst>
          </p:cNvPr>
          <p:cNvSpPr>
            <a:spLocks noGrp="1"/>
          </p:cNvSpPr>
          <p:nvPr>
            <p:ph idx="1"/>
            <p:custDataLst>
              <p:tags r:id="rId4"/>
            </p:custDataLst>
          </p:nvPr>
        </p:nvSpPr>
        <p:spPr>
          <a:xfrm>
            <a:off x="534057" y="3079693"/>
            <a:ext cx="4243589" cy="3320668"/>
          </a:xfrm>
        </p:spPr>
        <p:txBody>
          <a:bodyPr>
            <a:normAutofit/>
          </a:bodyPr>
          <a:lstStyle/>
          <a:p>
            <a:pPr marL="0" indent="0">
              <a:buNone/>
            </a:pPr>
            <a:r>
              <a:rPr lang="fr-CA" dirty="0"/>
              <a:t>Utilisez la roue de l’identité personnelle pour pousser la réflexion sur vos nombreuses identités.</a:t>
            </a:r>
          </a:p>
        </p:txBody>
      </p:sp>
      <p:pic>
        <p:nvPicPr>
          <p:cNvPr id="4" name="Picture 3">
            <a:extLst>
              <a:ext uri="{FF2B5EF4-FFF2-40B4-BE49-F238E27FC236}">
                <a16:creationId xmlns:a16="http://schemas.microsoft.com/office/drawing/2014/main" id="{71420AB3-6A55-7649-A8C9-A68AE8C13E6A}"/>
              </a:ext>
            </a:extLst>
          </p:cNvPr>
          <p:cNvPicPr>
            <a:picLocks noChangeAspect="1"/>
          </p:cNvPicPr>
          <p:nvPr/>
        </p:nvPicPr>
        <p:blipFill>
          <a:blip r:embed="rId7"/>
          <a:stretch>
            <a:fillRect/>
          </a:stretch>
        </p:blipFill>
        <p:spPr>
          <a:xfrm>
            <a:off x="5835136" y="756571"/>
            <a:ext cx="5582002" cy="5344858"/>
          </a:xfrm>
          <a:prstGeom prst="rect">
            <a:avLst/>
          </a:prstGeom>
        </p:spPr>
      </p:pic>
    </p:spTree>
    <p:extLst>
      <p:ext uri="{BB962C8B-B14F-4D97-AF65-F5344CB8AC3E}">
        <p14:creationId xmlns:p14="http://schemas.microsoft.com/office/powerpoint/2010/main" val="316128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custDataLst>
              <p:tags r:id="rId3"/>
            </p:custDataLst>
          </p:nvPr>
        </p:nvSpPr>
        <p:spPr bwMode="auto">
          <a:xfrm>
            <a:off x="1718486" y="917183"/>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custDataLst>
              <p:tags r:id="rId4"/>
            </p:custDataLst>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custDataLst>
              <p:tags r:id="rId5"/>
            </p:custDataLst>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custDataLst>
              <p:tags r:id="rId6"/>
            </p:custDataLst>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2" name="Rectangle 1">
            <a:extLst>
              <a:ext uri="{FF2B5EF4-FFF2-40B4-BE49-F238E27FC236}">
                <a16:creationId xmlns:a16="http://schemas.microsoft.com/office/drawing/2014/main" id="{A78F7975-CA25-43D3-A144-C89AA10DC2BE}"/>
              </a:ext>
            </a:extLst>
          </p:cNvPr>
          <p:cNvSpPr/>
          <p:nvPr>
            <p:custDataLst>
              <p:tags r:id="rId7"/>
            </p:custDataLst>
          </p:nvPr>
        </p:nvSpPr>
        <p:spPr>
          <a:xfrm>
            <a:off x="343711" y="2104708"/>
            <a:ext cx="11504577" cy="707886"/>
          </a:xfrm>
          <a:prstGeom prst="rect">
            <a:avLst/>
          </a:prstGeom>
        </p:spPr>
        <p:txBody>
          <a:bodyPr wrap="square">
            <a:spAutoFit/>
          </a:bodyPr>
          <a:lstStyle/>
          <a:p>
            <a:pPr algn="ctr"/>
            <a:r>
              <a:rPr lang="fr-CA" sz="4000" b="1" dirty="0">
                <a:solidFill>
                  <a:schemeClr val="accent1">
                    <a:lumMod val="75000"/>
                  </a:schemeClr>
                </a:solidFill>
              </a:rPr>
              <a:t>Explorer son identité personnelle</a:t>
            </a:r>
          </a:p>
        </p:txBody>
      </p:sp>
      <p:sp>
        <p:nvSpPr>
          <p:cNvPr id="12" name="TextBox 11">
            <a:extLst>
              <a:ext uri="{FF2B5EF4-FFF2-40B4-BE49-F238E27FC236}">
                <a16:creationId xmlns:a16="http://schemas.microsoft.com/office/drawing/2014/main" id="{F8B8159F-A861-4171-BBB0-0D104C90D76B}"/>
              </a:ext>
            </a:extLst>
          </p:cNvPr>
          <p:cNvSpPr txBox="1"/>
          <p:nvPr>
            <p:custDataLst>
              <p:tags r:id="rId8"/>
            </p:custDataLst>
          </p:nvPr>
        </p:nvSpPr>
        <p:spPr>
          <a:xfrm>
            <a:off x="871222" y="2970414"/>
            <a:ext cx="10129803" cy="2431435"/>
          </a:xfrm>
          <a:prstGeom prst="rect">
            <a:avLst/>
          </a:prstGeom>
          <a:noFill/>
        </p:spPr>
        <p:txBody>
          <a:bodyPr wrap="square">
            <a:spAutoFit/>
          </a:bodyPr>
          <a:lstStyle/>
          <a:p>
            <a:pPr algn="l" rtl="0" fontAlgn="base"/>
            <a:r>
              <a:rPr lang="fr-CA" sz="4000" b="0" i="0" u="none" dirty="0">
                <a:effectLst/>
                <a:latin typeface="Calibri" panose="020F0502020204030204" pitchFamily="34" charset="0"/>
              </a:rPr>
              <a:t>L’identité sociale est « l’ensemble </a:t>
            </a:r>
            <a:r>
              <a:rPr lang="fr-CA" sz="4000" dirty="0">
                <a:latin typeface="Calibri" panose="020F0502020204030204" pitchFamily="34" charset="0"/>
              </a:rPr>
              <a:t>des qualités et croyances qui distinguent une personne ou un groupe des autres ».</a:t>
            </a:r>
          </a:p>
          <a:p>
            <a:pPr algn="l" rtl="0" fontAlgn="base"/>
            <a:r>
              <a:rPr lang="fr-CA" sz="3200" b="0" i="0" u="none" dirty="0">
                <a:effectLst/>
                <a:latin typeface="Calibri" panose="020F0502020204030204" pitchFamily="34" charset="0"/>
              </a:rPr>
              <a:t>– </a:t>
            </a:r>
            <a:r>
              <a:rPr lang="fr-CA" sz="3200" b="0" i="0" u="none" dirty="0" err="1">
                <a:effectLst/>
                <a:latin typeface="Calibri" panose="020F0502020204030204" pitchFamily="34" charset="0"/>
              </a:rPr>
              <a:t>Merriam</a:t>
            </a:r>
            <a:r>
              <a:rPr lang="fr-CA" sz="3200" b="0" i="0" u="none" dirty="0">
                <a:effectLst/>
                <a:latin typeface="Calibri" panose="020F0502020204030204" pitchFamily="34" charset="0"/>
              </a:rPr>
              <a:t>-Webster </a:t>
            </a:r>
            <a:endParaRPr lang="fr-CA" sz="2000" b="0" i="0" u="none" dirty="0">
              <a:effectLst/>
              <a:latin typeface="Segoe UI" panose="020B0502040204020203" pitchFamily="34" charset="0"/>
            </a:endParaRPr>
          </a:p>
        </p:txBody>
      </p:sp>
    </p:spTree>
    <p:extLst>
      <p:ext uri="{BB962C8B-B14F-4D97-AF65-F5344CB8AC3E}">
        <p14:creationId xmlns:p14="http://schemas.microsoft.com/office/powerpoint/2010/main" val="42422143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custDataLst>
              <p:tags r:id="rId2"/>
            </p:custDataLst>
          </p:nvPr>
        </p:nvSpPr>
        <p:spPr bwMode="auto">
          <a:xfrm>
            <a:off x="2062264" y="333375"/>
            <a:ext cx="978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2800" b="1" dirty="0">
                <a:solidFill>
                  <a:srgbClr val="C00000"/>
                </a:solidFill>
              </a:rPr>
              <a:t>Institut de leadership en éducation de l’Ontario</a:t>
            </a:r>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custDataLst>
              <p:tags r:id="rId3"/>
            </p:custDataLst>
          </p:nvPr>
        </p:nvSpPr>
        <p:spPr bwMode="auto">
          <a:xfrm>
            <a:off x="1613555" y="943635"/>
            <a:ext cx="101298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ct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La collaboration des leaders en Ontario assure la réussite, l’équité et le bien-être des élèves.</a:t>
            </a: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custDataLst>
              <p:tags r:id="rId4"/>
            </p:custDataLst>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custDataLst>
              <p:tags r:id="rId5"/>
            </p:custDataLst>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custDataLst>
              <p:tags r:id="rId6"/>
            </p:custDataLst>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a:ea typeface="ＭＳ Ｐゴシック" charset="-128"/>
            </a:endParaRPr>
          </a:p>
        </p:txBody>
      </p:sp>
      <p:sp>
        <p:nvSpPr>
          <p:cNvPr id="2" name="Rectangle 1">
            <a:extLst>
              <a:ext uri="{FF2B5EF4-FFF2-40B4-BE49-F238E27FC236}">
                <a16:creationId xmlns:a16="http://schemas.microsoft.com/office/drawing/2014/main" id="{A78F7975-CA25-43D3-A144-C89AA10DC2BE}"/>
              </a:ext>
            </a:extLst>
          </p:cNvPr>
          <p:cNvSpPr/>
          <p:nvPr>
            <p:custDataLst>
              <p:tags r:id="rId7"/>
            </p:custDataLst>
          </p:nvPr>
        </p:nvSpPr>
        <p:spPr>
          <a:xfrm>
            <a:off x="0" y="2214919"/>
            <a:ext cx="12192000" cy="707886"/>
          </a:xfrm>
          <a:prstGeom prst="rect">
            <a:avLst/>
          </a:prstGeom>
        </p:spPr>
        <p:txBody>
          <a:bodyPr wrap="square">
            <a:spAutoFit/>
          </a:bodyPr>
          <a:lstStyle/>
          <a:p>
            <a:pPr algn="ctr"/>
            <a:r>
              <a:rPr lang="fr-CA" sz="4000" b="1" dirty="0">
                <a:solidFill>
                  <a:schemeClr val="accent1">
                    <a:lumMod val="75000"/>
                  </a:schemeClr>
                </a:solidFill>
              </a:rPr>
              <a:t>RÉFLÉCHIR À SES IDENTITÉS PERSONNELLE ET SOCIALE</a:t>
            </a:r>
          </a:p>
        </p:txBody>
      </p:sp>
      <p:sp>
        <p:nvSpPr>
          <p:cNvPr id="8" name="Content Placeholder 7">
            <a:extLst>
              <a:ext uri="{FF2B5EF4-FFF2-40B4-BE49-F238E27FC236}">
                <a16:creationId xmlns:a16="http://schemas.microsoft.com/office/drawing/2014/main" id="{FDC43754-F146-4D65-B3C7-F112C8EB9D02}"/>
              </a:ext>
            </a:extLst>
          </p:cNvPr>
          <p:cNvSpPr>
            <a:spLocks noGrp="1"/>
          </p:cNvSpPr>
          <p:nvPr>
            <p:ph idx="1"/>
            <p:custDataLst>
              <p:tags r:id="rId8"/>
            </p:custDataLst>
          </p:nvPr>
        </p:nvSpPr>
        <p:spPr>
          <a:xfrm>
            <a:off x="1240102" y="3656013"/>
            <a:ext cx="10346798" cy="2112778"/>
          </a:xfrm>
        </p:spPr>
        <p:txBody>
          <a:bodyPr>
            <a:normAutofit fontScale="60000" lnSpcReduction="20000"/>
          </a:bodyPr>
          <a:lstStyle/>
          <a:p>
            <a:pPr>
              <a:lnSpc>
                <a:spcPct val="100000"/>
              </a:lnSpc>
              <a:spcBef>
                <a:spcPct val="0"/>
              </a:spcBef>
              <a:defRPr/>
            </a:pPr>
            <a:r>
              <a:rPr lang="fr-CA" sz="5400" dirty="0"/>
              <a:t>Quelle est l’incidence </a:t>
            </a:r>
            <a:r>
              <a:rPr lang="fr-CA" sz="5300" dirty="0"/>
              <a:t>de vos identités sur votre leadership au service de l’équité, de la diversité et de l’inclusion?</a:t>
            </a:r>
          </a:p>
          <a:p>
            <a:pPr>
              <a:lnSpc>
                <a:spcPct val="100000"/>
              </a:lnSpc>
              <a:spcBef>
                <a:spcPct val="0"/>
              </a:spcBef>
              <a:defRPr/>
            </a:pPr>
            <a:r>
              <a:rPr lang="fr-CA" sz="5300" dirty="0"/>
              <a:t>Quels aspects de votre identité voudriez-vous changer? Pourquoi?</a:t>
            </a:r>
          </a:p>
          <a:p>
            <a:pPr>
              <a:lnSpc>
                <a:spcPct val="100000"/>
              </a:lnSpc>
              <a:spcBef>
                <a:spcPct val="0"/>
              </a:spcBef>
              <a:defRPr/>
            </a:pPr>
            <a:r>
              <a:rPr lang="fr-CA" sz="5300" dirty="0"/>
              <a:t>Comment vos identités influent-elles sur votre quotidien?</a:t>
            </a:r>
          </a:p>
          <a:p>
            <a:endParaRPr lang="fr-CA" sz="4400" dirty="0"/>
          </a:p>
        </p:txBody>
      </p:sp>
    </p:spTree>
    <p:extLst>
      <p:ext uri="{BB962C8B-B14F-4D97-AF65-F5344CB8AC3E}">
        <p14:creationId xmlns:p14="http://schemas.microsoft.com/office/powerpoint/2010/main" val="151883294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20.02.29"/>
  <p:tag name="AS_TITLE" val="Aspose.Slides for Java"/>
  <p:tag name="AS_VERSION" val="20.2"/>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BF5096D45A945BDF15A9999771FD9" ma:contentTypeVersion="35" ma:contentTypeDescription="Crée un document." ma:contentTypeScope="" ma:versionID="b744ea4b497979f40bd599d10178740e">
  <xsd:schema xmlns:xsd="http://www.w3.org/2001/XMLSchema" xmlns:xs="http://www.w3.org/2001/XMLSchema" xmlns:p="http://schemas.microsoft.com/office/2006/metadata/properties" xmlns:ns3="06917a4f-86eb-40aa-851d-094f18fffe54" xmlns:ns4="46d7d3ff-4fa3-4992-9042-259dbab49ae0" targetNamespace="http://schemas.microsoft.com/office/2006/metadata/properties" ma:root="true" ma:fieldsID="e8d36dba3ee833e5f060563d18237a10" ns3:_="" ns4:_="">
    <xsd:import namespace="06917a4f-86eb-40aa-851d-094f18fffe54"/>
    <xsd:import namespace="46d7d3ff-4fa3-4992-9042-259dbab49ae0"/>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17a4f-86eb-40aa-851d-094f18fff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d7d3ff-4fa3-4992-9042-259dbab49ae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msChannelId xmlns="06917a4f-86eb-40aa-851d-094f18fffe54" xsi:nil="true"/>
    <FolderType xmlns="06917a4f-86eb-40aa-851d-094f18fffe54" xsi:nil="true"/>
    <Students xmlns="06917a4f-86eb-40aa-851d-094f18fffe54">
      <UserInfo>
        <DisplayName/>
        <AccountId xsi:nil="true"/>
        <AccountType/>
      </UserInfo>
    </Students>
    <Is_Collaboration_Space_Locked xmlns="06917a4f-86eb-40aa-851d-094f18fffe54" xsi:nil="true"/>
    <AppVersion xmlns="06917a4f-86eb-40aa-851d-094f18fffe54" xsi:nil="true"/>
    <Student_Groups xmlns="06917a4f-86eb-40aa-851d-094f18fffe54">
      <UserInfo>
        <DisplayName/>
        <AccountId xsi:nil="true"/>
        <AccountType/>
      </UserInfo>
    </Student_Groups>
    <Math_Settings xmlns="06917a4f-86eb-40aa-851d-094f18fffe54" xsi:nil="true"/>
    <Teams_Channel_Section_Location xmlns="06917a4f-86eb-40aa-851d-094f18fffe54" xsi:nil="true"/>
    <Owner xmlns="06917a4f-86eb-40aa-851d-094f18fffe54">
      <UserInfo>
        <DisplayName/>
        <AccountId xsi:nil="true"/>
        <AccountType/>
      </UserInfo>
    </Owner>
    <Has_Teacher_Only_SectionGroup xmlns="06917a4f-86eb-40aa-851d-094f18fffe54" xsi:nil="true"/>
    <DefaultSectionNames xmlns="06917a4f-86eb-40aa-851d-094f18fffe54" xsi:nil="true"/>
    <NotebookType xmlns="06917a4f-86eb-40aa-851d-094f18fffe54" xsi:nil="true"/>
    <Teachers xmlns="06917a4f-86eb-40aa-851d-094f18fffe54">
      <UserInfo>
        <DisplayName/>
        <AccountId xsi:nil="true"/>
        <AccountType/>
      </UserInfo>
    </Teachers>
    <Templates xmlns="06917a4f-86eb-40aa-851d-094f18fffe54" xsi:nil="true"/>
    <LMS_Mappings xmlns="06917a4f-86eb-40aa-851d-094f18fffe54" xsi:nil="true"/>
    <Invited_Teachers xmlns="06917a4f-86eb-40aa-851d-094f18fffe54" xsi:nil="true"/>
    <Invited_Students xmlns="06917a4f-86eb-40aa-851d-094f18fffe54" xsi:nil="true"/>
    <IsNotebookLocked xmlns="06917a4f-86eb-40aa-851d-094f18fffe54" xsi:nil="true"/>
    <CultureName xmlns="06917a4f-86eb-40aa-851d-094f18fffe54" xsi:nil="true"/>
    <Distribution_Groups xmlns="06917a4f-86eb-40aa-851d-094f18fffe54" xsi:nil="true"/>
    <Self_Registration_Enabled xmlns="06917a4f-86eb-40aa-851d-094f18fffe5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D9A40A-329A-4CED-A470-108539CE5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917a4f-86eb-40aa-851d-094f18fffe54"/>
    <ds:schemaRef ds:uri="46d7d3ff-4fa3-4992-9042-259dbab49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38C027-A4F5-426B-A664-A616B4082EA4}">
  <ds:schemaRefs>
    <ds:schemaRef ds:uri="http://purl.org/dc/dcmitype/"/>
    <ds:schemaRef ds:uri="http://schemas.openxmlformats.org/package/2006/metadata/core-properties"/>
    <ds:schemaRef ds:uri="06917a4f-86eb-40aa-851d-094f18fffe54"/>
    <ds:schemaRef ds:uri="http://purl.org/dc/elements/1.1/"/>
    <ds:schemaRef ds:uri="http://schemas.microsoft.com/office/2006/documentManagement/types"/>
    <ds:schemaRef ds:uri="http://purl.org/dc/terms/"/>
    <ds:schemaRef ds:uri="http://schemas.microsoft.com/office/infopath/2007/PartnerControls"/>
    <ds:schemaRef ds:uri="46d7d3ff-4fa3-4992-9042-259dbab49ae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F813DF4-53B4-4F9D-9C5D-3ED6DC644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26748</TotalTime>
  <Words>2253</Words>
  <Application>Microsoft Macintosh PowerPoint</Application>
  <PresentationFormat>Widescreen</PresentationFormat>
  <Paragraphs>176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Gill Sans MT</vt:lpstr>
      <vt:lpstr>Segoe UI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Roue de l’identité personnelle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Duhaime</dc:creator>
  <cp:lastModifiedBy>Denise Duhaime</cp:lastModifiedBy>
  <cp:revision>191</cp:revision>
  <cp:lastPrinted>2021-02-17T15:12:23Z</cp:lastPrinted>
  <dcterms:created xsi:type="dcterms:W3CDTF">2019-11-01T17:17:10Z</dcterms:created>
  <dcterms:modified xsi:type="dcterms:W3CDTF">2022-11-07T17:15:42Z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0x010100D11BF5096D45A945BDF15A9999771FD9</vt:lpwstr>
  </property>
  <property fmtid="{D5CDD505-2E9C-101B-9397-08002B2CF9AE}" pid="3" name="MSIP_Label_034a106e-6316-442c-ad35-738afd673d2b_ActionId">
    <vt:lpwstr>b283c477-2ee1-49dd-bdc7-49961a5d75ac</vt:lpwstr>
  </property>
  <property fmtid="{D5CDD505-2E9C-101B-9397-08002B2CF9AE}" pid="4" name="MSIP_Label_034a106e-6316-442c-ad35-738afd673d2b_ContentBits">
    <vt:lpwstr>0</vt:lpwstr>
  </property>
  <property fmtid="{D5CDD505-2E9C-101B-9397-08002B2CF9AE}" pid="5" name="MSIP_Label_034a106e-6316-442c-ad35-738afd673d2b_Enabled">
    <vt:lpwstr>true</vt:lpwstr>
  </property>
  <property fmtid="{D5CDD505-2E9C-101B-9397-08002B2CF9AE}" pid="6" name="MSIP_Label_034a106e-6316-442c-ad35-738afd673d2b_Method">
    <vt:lpwstr>Standard</vt:lpwstr>
  </property>
  <property fmtid="{D5CDD505-2E9C-101B-9397-08002B2CF9AE}" pid="7" name="MSIP_Label_034a106e-6316-442c-ad35-738afd673d2b_Name">
    <vt:lpwstr>034a106e-6316-442c-ad35-738afd673d2b</vt:lpwstr>
  </property>
  <property fmtid="{D5CDD505-2E9C-101B-9397-08002B2CF9AE}" pid="8" name="MSIP_Label_034a106e-6316-442c-ad35-738afd673d2b_SetDate">
    <vt:lpwstr>2022-03-09T22:24:00Z</vt:lpwstr>
  </property>
  <property fmtid="{D5CDD505-2E9C-101B-9397-08002B2CF9AE}" pid="9" name="MSIP_Label_034a106e-6316-442c-ad35-738afd673d2b_SiteId">
    <vt:lpwstr>cddc1229-ac2a-4b97-b78a-0e5cacb5865c</vt:lpwstr>
  </property>
</Properties>
</file>