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4.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5.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6.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7.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8.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9.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notesSlides/notesSlide10.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11.xml" ContentType="application/vnd.openxmlformats-officedocument.presentationml.notesSlide+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4"/>
  </p:notesMasterIdLst>
  <p:sldIdLst>
    <p:sldId id="328" r:id="rId2"/>
    <p:sldId id="411" r:id="rId3"/>
    <p:sldId id="412" r:id="rId4"/>
    <p:sldId id="316" r:id="rId5"/>
    <p:sldId id="416" r:id="rId6"/>
    <p:sldId id="415" r:id="rId7"/>
    <p:sldId id="396" r:id="rId8"/>
    <p:sldId id="394" r:id="rId9"/>
    <p:sldId id="380" r:id="rId10"/>
    <p:sldId id="418" r:id="rId11"/>
    <p:sldId id="413" r:id="rId12"/>
    <p:sldId id="320" r:id="rId13"/>
  </p:sldIdLst>
  <p:sldSz cx="12192000" cy="6858000"/>
  <p:notesSz cx="7010400" cy="92964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alie Roy" initials="RR" lastIdx="7" clrIdx="0">
    <p:extLst>
      <p:ext uri="{19B8F6BF-5375-455C-9EA6-DF929625EA0E}">
        <p15:presenceInfo xmlns:p15="http://schemas.microsoft.com/office/powerpoint/2012/main" userId="Rosalie Roy" providerId="None"/>
      </p:ext>
    </p:extLst>
  </p:cmAuthor>
  <p:cmAuthor id="2" name="Zoe Harvey" initials="ZH" lastIdx="4" clrIdx="1">
    <p:extLst>
      <p:ext uri="{19B8F6BF-5375-455C-9EA6-DF929625EA0E}">
        <p15:presenceInfo xmlns:p15="http://schemas.microsoft.com/office/powerpoint/2012/main" userId="cf9454cf3772435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527" autoAdjust="0"/>
    <p:restoredTop sz="62117" autoAdjust="0"/>
  </p:normalViewPr>
  <p:slideViewPr>
    <p:cSldViewPr snapToGrid="0" snapToObjects="1">
      <p:cViewPr varScale="1">
        <p:scale>
          <a:sx n="78" d="100"/>
          <a:sy n="78" d="100"/>
        </p:scale>
        <p:origin x="1576" y="184"/>
      </p:cViewPr>
      <p:guideLst/>
    </p:cSldViewPr>
  </p:slideViewPr>
  <p:notesTextViewPr>
    <p:cViewPr>
      <p:scale>
        <a:sx n="1" d="1"/>
        <a:sy n="1" d="1"/>
      </p:scale>
      <p:origin x="0" y="0"/>
    </p:cViewPr>
  </p:notesTextViewPr>
  <p:notesViewPr>
    <p:cSldViewPr>
      <p:cViewPr>
        <p:scale>
          <a:sx n="110" d="100"/>
          <a:sy n="110" d="100"/>
        </p:scale>
        <p:origin x="3294"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11/7/22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dirty="0"/>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fr-CA" altLang="en-US" sz="1200" b="0" i="1" noProof="0" dirty="0">
              <a:latin typeface="Arial" panose="020B0604020202020204" pitchFamily="34" charset="0"/>
              <a:ea typeface="ＭＳ Ｐゴシック" panose="020B0600070205080204" pitchFamily="34" charset="-128"/>
            </a:endParaRPr>
          </a:p>
          <a:p>
            <a:r>
              <a:rPr lang="fr-CA" sz="1200" b="1" kern="1200" cap="small" dirty="0">
                <a:solidFill>
                  <a:schemeClr val="tx1"/>
                </a:solidFill>
                <a:effectLst/>
                <a:latin typeface="+mn-lt"/>
                <a:ea typeface="+mn-ea"/>
                <a:cs typeface="+mn-cs"/>
              </a:rPr>
              <a:t>À propos de cette opportunité d’apprentissage</a:t>
            </a:r>
            <a:endParaRPr lang="en-CA" sz="1200" kern="1200" dirty="0">
              <a:solidFill>
                <a:schemeClr val="tx1"/>
              </a:solidFill>
              <a:effectLst/>
              <a:latin typeface="+mn-lt"/>
              <a:ea typeface="+mn-ea"/>
              <a:cs typeface="+mn-cs"/>
            </a:endParaRPr>
          </a:p>
          <a:p>
            <a:pPr>
              <a:defRPr/>
            </a:pPr>
            <a:r>
              <a:rPr lang="fr-CA" altLang="en-US" dirty="0">
                <a:latin typeface="Arial" panose="020B0604020202020204" pitchFamily="34" charset="0"/>
                <a:ea typeface="ＭＳ Ｐゴシック" panose="020B0600070205080204" pitchFamily="34" charset="-128"/>
              </a:rPr>
              <a:t>Cette opportunité d’apprentissage vise à renforcer la compétence des leaders à discuter d’équité, de diversité et d’inclusion (EDI). Il s’agit d’une ressource générale que vous viendrez enrichir. Servez-vous de votre identité personnelle, de votre expérience et de vos différents antécédents pour que l’apprentissage renforce votre leadership au service de l’équité.</a:t>
            </a:r>
          </a:p>
          <a:p>
            <a:endParaRPr lang="fr-CA" dirty="0">
              <a:latin typeface="Arial" panose="020B0604020202020204" pitchFamily="34" charset="0"/>
              <a:ea typeface="ＭＳ Ｐゴシック" panose="020B0600070205080204" pitchFamily="34" charset="-128"/>
            </a:endParaRPr>
          </a:p>
          <a:p>
            <a:pPr lvl="0">
              <a:spcBef>
                <a:spcPct val="0"/>
              </a:spcBef>
              <a:spcAft>
                <a:spcPct val="0"/>
              </a:spcAft>
              <a:defRPr/>
            </a:pPr>
            <a:r>
              <a:rPr lang="fr-CA" dirty="0">
                <a:latin typeface="Arial" panose="020B0604020202020204" pitchFamily="34" charset="0"/>
                <a:ea typeface="ＭＳ Ｐゴシック" panose="020B0600070205080204" pitchFamily="34" charset="-128"/>
              </a:rPr>
              <a:t>Vous pouvez lire la présentation et faire les activités en solo, mais votre apprentissage sera optimisé par une séance de groupe ou avec une mentore ou un mentor ou encore une accompagnatrice ou un accompagnateur. Le tout peut également être adapté à divers contextes d’apprentissage professionnel pour différents publics, notamment les leaders </a:t>
            </a:r>
            <a:r>
              <a:rPr lang="fr-CA">
                <a:latin typeface="Arial" panose="020B0604020202020204" pitchFamily="34" charset="0"/>
                <a:ea typeface="ＭＳ Ｐゴシック" panose="020B0600070205080204" pitchFamily="34" charset="-128"/>
              </a:rPr>
              <a:t>potentiels, le </a:t>
            </a:r>
            <a:r>
              <a:rPr lang="fr-CA" dirty="0">
                <a:latin typeface="Arial" panose="020B0604020202020204" pitchFamily="34" charset="0"/>
                <a:ea typeface="ＭＳ Ｐゴシック" panose="020B0600070205080204" pitchFamily="34" charset="-128"/>
              </a:rPr>
              <a:t>personnel scolaire et les parents.</a:t>
            </a:r>
          </a:p>
          <a:p>
            <a:pPr lvl="0">
              <a:spcBef>
                <a:spcPct val="0"/>
              </a:spcBef>
              <a:spcAft>
                <a:spcPct val="0"/>
              </a:spcAft>
              <a:defRPr/>
            </a:pPr>
            <a:endParaRPr lang="fr-CA" dirty="0">
              <a:latin typeface="Arial" panose="020B0604020202020204" pitchFamily="34" charset="0"/>
              <a:ea typeface="ＭＳ Ｐゴシック" panose="020B0600070205080204" pitchFamily="34" charset="-128"/>
            </a:endParaRPr>
          </a:p>
          <a:p>
            <a:pPr defTabSz="931774">
              <a:defRPr/>
            </a:pPr>
            <a:r>
              <a:rPr lang="fr-CA" dirty="0">
                <a:latin typeface="Arial" panose="020B0604020202020204" pitchFamily="34" charset="0"/>
                <a:ea typeface="ＭＳ Ｐゴシック" panose="020B0600070205080204" pitchFamily="34" charset="-128"/>
              </a:rPr>
              <a:t>Le matériel utilisé dans cette présentation vous mettra sur la bonne voie. Poussez votre apprentissage en faisant l’exercice de réflexion fourni avec la présentation et en consultant le matériel inclus avec le module (ex. : articles, brefs balados, mises en situation et ressources).</a:t>
            </a:r>
          </a:p>
          <a:p>
            <a:endParaRPr lang="fr-CA" dirty="0"/>
          </a:p>
          <a:p>
            <a:endParaRPr lang="fr-CA"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dirty="0"/>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4530" y="4432176"/>
            <a:ext cx="5608320" cy="4566796"/>
          </a:xfrm>
        </p:spPr>
        <p:txBody>
          <a:bodyPr lIns="93600">
            <a:normAutofit fontScale="92500" lnSpcReduction="10000"/>
          </a:bodyPr>
          <a:lstStyle/>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kumimoji="0" lang="fr-CA" sz="1200" b="0" i="0" u="none" strike="noStrike" kern="1200" cap="none" spc="0" normalizeH="0" baseline="0" noProof="0" dirty="0">
                <a:ln>
                  <a:noFill/>
                </a:ln>
                <a:solidFill>
                  <a:prstClr val="black"/>
                </a:solidFill>
                <a:effectLst/>
                <a:uLnTx/>
                <a:uFillTx/>
                <a:latin typeface="+mn-lt"/>
                <a:ea typeface="+mn-ea"/>
                <a:cs typeface="+mn-cs"/>
              </a:rPr>
              <a:t>Nous avons tous des </a:t>
            </a:r>
            <a:r>
              <a:rPr lang="fr-CA" dirty="0">
                <a:solidFill>
                  <a:prstClr val="black"/>
                </a:solidFill>
              </a:rPr>
              <a:t>préjugés, et l’une des seules façons de les éliminer, c’est de les connaître.</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prstClr val="black"/>
                </a:solidFill>
              </a:rPr>
              <a:t>Une façon fiable pour déterminer nos préjugés inconscients est de faire le test d’association implicite (TAI) de l’Université Harvard (offert en anglais seulement). Ce test est conçu et éprouvé rigoureusement pour mesurer l’écart entre nos attitudes conscientes et inconscientes. L’essentiel du problème, c’est que les gens agissent de façon partiale sans s’en rendre compte. C’est ça, un préjugé inconscient!</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solidFill>
                  <a:prstClr val="black"/>
                </a:solidFill>
              </a:rPr>
              <a:t>La prise de conscience n’est que la première étape – faire un plan pour réduire ou éliminer ses préjugés est plus difficile. Il est possible de se débarrasser de ses préjugés implicites par la pensée rationnelle, mais pour cela, il faut apprendre et désapprendre des choses sur soi-même et les autres.</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Le document </a:t>
            </a:r>
            <a:r>
              <a:rPr lang="fr-CA" b="1" i="1" u="sng" dirty="0">
                <a:solidFill>
                  <a:srgbClr val="0070C0"/>
                </a:solidFill>
                <a:latin typeface="Calibri" panose="020F0502020204030204"/>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b="1" i="1" u="sng" dirty="0">
                <a:solidFill>
                  <a:srgbClr val="0070C0"/>
                </a:solidFill>
                <a:latin typeface="Calibri" panose="020F0502020204030204"/>
              </a:rPr>
              <a:t> , Passer des idées à l’action </a:t>
            </a:r>
            <a:r>
              <a:rPr lang="fr-CA" dirty="0"/>
              <a:t>donne des suggestions aux pages 22 à 24.</a:t>
            </a: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400" b="1"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kumimoji="0" lang="fr-CA" sz="1400" b="1" i="0" u="none" strike="noStrike" kern="1200" cap="none" spc="0" normalizeH="0" baseline="0" noProof="0" dirty="0">
                <a:ln>
                  <a:noFill/>
                </a:ln>
                <a:solidFill>
                  <a:prstClr val="black"/>
                </a:solidFill>
                <a:effectLst/>
                <a:uLnTx/>
                <a:uFillTx/>
                <a:latin typeface="Calibri"/>
                <a:ea typeface="+mn-ea"/>
                <a:cs typeface="+mn-cs"/>
              </a:rPr>
              <a:t>PROCESSUS</a:t>
            </a:r>
          </a:p>
          <a:p>
            <a:endParaRPr lang="fr-CA" dirty="0"/>
          </a:p>
          <a:p>
            <a:pPr marL="171450" indent="-171450">
              <a:buFont typeface="Arial" panose="020B0604020202020204" pitchFamily="34" charset="0"/>
              <a:buChar char="•"/>
            </a:pPr>
            <a:r>
              <a:rPr kumimoji="0" lang="fr-CA" sz="1200" b="0" i="0" u="none" strike="noStrike" kern="1200" cap="none" spc="0" normalizeH="0" baseline="0" dirty="0">
                <a:ln>
                  <a:noFill/>
                </a:ln>
                <a:solidFill>
                  <a:prstClr val="black"/>
                </a:solidFill>
                <a:effectLst/>
                <a:uLnTx/>
                <a:uFillTx/>
                <a:latin typeface="Calibri" panose="020F0502020204030204"/>
                <a:ea typeface="+mn-ea"/>
                <a:cs typeface="+mn-cs"/>
              </a:rPr>
              <a:t>Gardez à l’esprit que vos préjugés font partie </a:t>
            </a:r>
            <a:r>
              <a:rPr lang="fr-CA" dirty="0">
                <a:solidFill>
                  <a:prstClr val="black"/>
                </a:solidFill>
                <a:latin typeface="Calibri" panose="020F0502020204030204"/>
              </a:rPr>
              <a:t>intégrante de votre identité. Prenez le temps de faire le tour de la présentation sur l’identité personnelle et sociale intégrée à ce module. Plus particulièrement, utilisez la roue de l’identité pour répondre aux questions « Qui suis-je? » et « Quels systèmes m’influencent et ont une incidence sur mes interactions avec les autres? »</a:t>
            </a:r>
          </a:p>
          <a:p>
            <a:pPr marL="171450" indent="-171450">
              <a:buFont typeface="Arial" panose="020B0604020202020204" pitchFamily="34" charset="0"/>
              <a:buChar char="•"/>
            </a:pPr>
            <a:r>
              <a:rPr lang="fr-CA" dirty="0">
                <a:solidFill>
                  <a:prstClr val="black"/>
                </a:solidFill>
                <a:latin typeface="Calibri" panose="020F0502020204030204"/>
              </a:rPr>
              <a:t>Réfléchissez individuellement à ce que vous avez appris sur vous-même et sur vos préjugés en faisant un test de préjugés implicites. Ciblez ceux que vous croyez pouvoir dissiper ou éliminer par vous-même et faites un plan. </a:t>
            </a:r>
          </a:p>
          <a:p>
            <a:pPr marL="171450" indent="-171450">
              <a:buFont typeface="Arial" panose="020B0604020202020204" pitchFamily="34" charset="0"/>
              <a:buChar char="•"/>
            </a:pPr>
            <a:r>
              <a:rPr lang="fr-CA" dirty="0">
                <a:solidFill>
                  <a:prstClr val="black"/>
                </a:solidFill>
                <a:latin typeface="Calibri" panose="020F0502020204030204"/>
              </a:rPr>
              <a:t>Déterminez si vous devriez faire appel à un ami critique et demander de l’aide pour vous attaquer à un ou plusieurs préjugés que vous avez découvert. </a:t>
            </a:r>
          </a:p>
          <a:p>
            <a:pPr marL="171450" indent="-171450">
              <a:buFont typeface="Arial" panose="020B0604020202020204" pitchFamily="34" charset="0"/>
              <a:buChar char="•"/>
            </a:pPr>
            <a:endParaRPr kumimoji="0" lang="fr-CA" sz="1200" b="0" i="0" u="none" strike="noStrike" kern="1200" cap="none" spc="0" normalizeH="0" baseline="0" dirty="0">
              <a:ln>
                <a:noFill/>
              </a:ln>
              <a:solidFill>
                <a:prstClr val="black"/>
              </a:solidFill>
              <a:effectLst/>
              <a:uLnTx/>
              <a:uFillTx/>
              <a:latin typeface="Calibri" panose="020F0502020204030204"/>
              <a:ea typeface="+mn-ea"/>
              <a:cs typeface="+mn-cs"/>
            </a:endParaRPr>
          </a:p>
        </p:txBody>
      </p:sp>
      <p:sp>
        <p:nvSpPr>
          <p:cNvPr id="4" name="Slide Number Placeholder 3"/>
          <p:cNvSpPr>
            <a:spLocks noGrp="1"/>
          </p:cNvSpPr>
          <p:nvPr>
            <p:ph type="sldNum" sz="quarter" idx="5"/>
          </p:nvPr>
        </p:nvSpPr>
        <p:spPr/>
        <p:txBody>
          <a:bodyPr/>
          <a:lstStyle/>
          <a:p>
            <a:fld id="{79547730-E00E-2E44-A708-DA3141AF8057}" type="slidenum">
              <a:rPr lang="en-US" smtClean="0"/>
              <a:t>9</a:t>
            </a:fld>
            <a:endParaRPr lang="en-US" dirty="0"/>
          </a:p>
        </p:txBody>
      </p:sp>
    </p:spTree>
    <p:extLst>
      <p:ext uri="{BB962C8B-B14F-4D97-AF65-F5344CB8AC3E}">
        <p14:creationId xmlns:p14="http://schemas.microsoft.com/office/powerpoint/2010/main" val="2910743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6388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00">
            <a:normAutofit fontScale="77500" lnSpcReduction="20000"/>
          </a:bodyPr>
          <a:lstStyle/>
          <a:p>
            <a:pPr marL="171450" lvl="0" indent="-171450" fontAlgn="base">
              <a:spcBef>
                <a:spcPct val="0"/>
              </a:spcBef>
              <a:spcAft>
                <a:spcPct val="0"/>
              </a:spcAft>
              <a:buFont typeface="Arial" panose="020B0604020202020204" pitchFamily="34" charset="0"/>
              <a:buChar char="•"/>
              <a:defRPr/>
            </a:pPr>
            <a:r>
              <a:rPr lang="fr-CA" sz="1800" b="0" i="0" noProof="0" dirty="0">
                <a:solidFill>
                  <a:srgbClr val="000000"/>
                </a:solidFill>
                <a:effectLst/>
                <a:latin typeface="Calibri" panose="020F0502020204030204" pitchFamily="34" charset="0"/>
              </a:rPr>
              <a:t>Selon Maria </a:t>
            </a:r>
            <a:r>
              <a:rPr lang="fr-CA" sz="1800" dirty="0">
                <a:solidFill>
                  <a:srgbClr val="000000"/>
                </a:solidFill>
                <a:latin typeface="Calibri" panose="020F0502020204030204" pitchFamily="34" charset="0"/>
              </a:rPr>
              <a:t>Konnikova, « [i]l est difficile de changer notre façon de voir les choses et nos préjugés sont incroyablement tenaces. Mais difficulté et ténacité ne signifient pas immuabilité ni constance. » Les recherches démontrent que nous ne pouvons pas consciemment empêcher les préjugés de se former, mais comme le laisse entendre</a:t>
            </a:r>
            <a:r>
              <a:rPr lang="fr-CA" sz="1800" b="0" i="0" noProof="0" dirty="0">
                <a:solidFill>
                  <a:srgbClr val="000000"/>
                </a:solidFill>
                <a:effectLst/>
                <a:latin typeface="Calibri" panose="020F0502020204030204" pitchFamily="34" charset="0"/>
              </a:rPr>
              <a:t> M</a:t>
            </a:r>
            <a:r>
              <a:rPr lang="fr-CA" sz="1800" b="0" i="0" baseline="30000" noProof="0" dirty="0">
                <a:solidFill>
                  <a:srgbClr val="000000"/>
                </a:solidFill>
                <a:effectLst/>
                <a:latin typeface="Calibri" panose="020F0502020204030204" pitchFamily="34" charset="0"/>
              </a:rPr>
              <a:t>me</a:t>
            </a:r>
            <a:r>
              <a:rPr lang="fr-CA" sz="1800" b="0" i="0" noProof="0" dirty="0">
                <a:solidFill>
                  <a:srgbClr val="000000"/>
                </a:solidFill>
                <a:effectLst/>
                <a:latin typeface="Calibri" panose="020F0502020204030204" pitchFamily="34" charset="0"/>
              </a:rPr>
              <a:t> Konnikova, « nous pouvons apprendre à comprendre nos pensées […] </a:t>
            </a:r>
            <a:r>
              <a:rPr lang="fr-CA" sz="1800" dirty="0">
                <a:solidFill>
                  <a:srgbClr val="000000"/>
                </a:solidFill>
                <a:latin typeface="Calibri" panose="020F0502020204030204" pitchFamily="34" charset="0"/>
              </a:rPr>
              <a:t>et faire de notre mieux pour adopter une position de départ plus neutre. »</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sz="1800" dirty="0">
                <a:solidFill>
                  <a:srgbClr val="000000"/>
                </a:solidFill>
                <a:latin typeface="Calibri" panose="020F0502020204030204" pitchFamily="34" charset="0"/>
              </a:rPr>
              <a:t>Les courtes vidéos (en anglais seulement) mentionnées dans cette diapositive sont des ressources pour mieux comprendre les préjugés implicites et pour favoriser des conversations plus approfondies sur leur réduction.</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endParaRPr lang="fr-CA" sz="1800" b="0" i="0" noProof="0" dirty="0">
              <a:solidFill>
                <a:srgbClr val="000000"/>
              </a:solidFill>
              <a:effectLst/>
              <a:latin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lang="fr-CA" sz="1800" b="1" i="0" noProof="0" dirty="0">
                <a:solidFill>
                  <a:srgbClr val="000000"/>
                </a:solidFill>
                <a:effectLst/>
                <a:latin typeface="Calibri" panose="020F0502020204030204" pitchFamily="34" charset="0"/>
              </a:rPr>
              <a:t>PROCESSUS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endParaRPr lang="fr-CA" sz="1800" b="0" i="0" noProof="0" dirty="0">
              <a:solidFill>
                <a:srgbClr val="000000"/>
              </a:solidFill>
              <a:effectLst/>
              <a:latin typeface="Calibri" panose="020F0502020204030204"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sz="1800" b="0" i="0" noProof="0" dirty="0">
                <a:solidFill>
                  <a:srgbClr val="000000"/>
                </a:solidFill>
                <a:effectLst/>
                <a:latin typeface="Calibri" panose="020F0502020204030204" pitchFamily="34" charset="0"/>
              </a:rPr>
              <a:t>Visionnez une ou </a:t>
            </a:r>
            <a:r>
              <a:rPr lang="fr-CA" sz="1800" dirty="0">
                <a:solidFill>
                  <a:srgbClr val="000000"/>
                </a:solidFill>
                <a:latin typeface="Calibri" panose="020F0502020204030204" pitchFamily="34" charset="0"/>
              </a:rPr>
              <a:t>plusieurs des vidéos et suivez les directives pour en savoir plus sur les préjugés implicites.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sz="1800" dirty="0">
                <a:solidFill>
                  <a:srgbClr val="000000"/>
                </a:solidFill>
                <a:latin typeface="Calibri" panose="020F0502020204030204" pitchFamily="34" charset="0"/>
              </a:rPr>
              <a:t>Servez-vous des activités de la feuille de réflexion pour les discussions.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sz="1800" dirty="0">
                <a:solidFill>
                  <a:srgbClr val="000000"/>
                </a:solidFill>
                <a:latin typeface="Calibri" panose="020F0502020204030204" pitchFamily="34" charset="0"/>
              </a:rPr>
              <a:t>Comment vaincrez-vous vos préjugés implicites?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endParaRPr lang="fr-CA" sz="1800" b="0" i="0" noProof="0" dirty="0">
              <a:solidFill>
                <a:srgbClr val="000000"/>
              </a:solidFill>
              <a:effectLst/>
              <a:latin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Tx/>
              <a:buNone/>
              <a:defRPr/>
            </a:pPr>
            <a:r>
              <a:rPr lang="fr-CA" sz="2800" b="0" i="0" noProof="0" dirty="0">
                <a:solidFill>
                  <a:srgbClr val="000000"/>
                </a:solidFill>
                <a:effectLst/>
                <a:latin typeface="Segoe UI" panose="020B0502040204020203" pitchFamily="34" charset="0"/>
              </a:rPr>
              <a:t>Nous vous encourageons à passer à la session trois : Identités personnelles et sociales.</a:t>
            </a:r>
          </a:p>
          <a:p>
            <a:pPr algn="l" fontAlgn="base"/>
            <a:endParaRPr lang="fr-CA" sz="1800" b="0" i="0" u="none" noProof="0" dirty="0">
              <a:solidFill>
                <a:srgbClr val="D13438"/>
              </a:solidFill>
              <a:effectLst/>
              <a:latin typeface="Calibri" panose="020F0502020204030204" pitchFamily="34" charset="0"/>
            </a:endParaRPr>
          </a:p>
          <a:p>
            <a:pPr marL="0" indent="0">
              <a:buFont typeface="Arial" panose="020B0604020202020204" pitchFamily="34" charset="0"/>
              <a:buNone/>
            </a:pPr>
            <a:endParaRPr lang="fr-CA" baseline="0" noProof="0" dirty="0"/>
          </a:p>
        </p:txBody>
      </p:sp>
    </p:spTree>
    <p:extLst>
      <p:ext uri="{BB962C8B-B14F-4D97-AF65-F5344CB8AC3E}">
        <p14:creationId xmlns:p14="http://schemas.microsoft.com/office/powerpoint/2010/main" val="18128664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11</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noProof="0" dirty="0">
                <a:effectLst/>
              </a:rPr>
              <a:t>Nous vous invitons à visiter le site Web de l’ILE pour </a:t>
            </a:r>
            <a:r>
              <a:rPr lang="fr-CA" dirty="0"/>
              <a:t>découvrir d’autres ressources </a:t>
            </a:r>
            <a:r>
              <a:rPr lang="fr-CA" noProof="0" dirty="0">
                <a:effectLst/>
              </a:rPr>
              <a:t>et des études qui pourraient contribuer à votre perfectionnement professionnel.</a:t>
            </a:r>
            <a:endParaRPr lang="fr-CA" altLang="en-US" noProof="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0">
              <a:lnSpc>
                <a:spcPct val="80000"/>
              </a:lnSpc>
              <a:spcBef>
                <a:spcPct val="0"/>
              </a:spcBef>
              <a:spcAft>
                <a:spcPct val="0"/>
              </a:spcAft>
              <a:defRPr/>
            </a:pPr>
            <a:r>
              <a:rPr lang="fr-CA" altLang="en-US" dirty="0">
                <a:solidFill>
                  <a:prstClr val="black"/>
                </a:solidFill>
                <a:latin typeface="Arial" panose="020B0604020202020204" pitchFamily="34" charset="0"/>
                <a:ea typeface="ＭＳ Ｐゴシック" panose="020B0600070205080204" pitchFamily="34" charset="-128"/>
              </a:rPr>
              <a:t>Prononcer la déclaration de reconnaissance du territoire pour les terres sur lesquelles a lieu l’apprentissage. Changer l’image pour une convenant mieux à votre contexte et au peuple autochtone du territoire sur lequel vous vous trouvez.</a:t>
            </a:r>
          </a:p>
          <a:p>
            <a:pPr lvl="0">
              <a:lnSpc>
                <a:spcPct val="80000"/>
              </a:lnSpc>
              <a:spcBef>
                <a:spcPct val="0"/>
              </a:spcBef>
              <a:spcAft>
                <a:spcPct val="0"/>
              </a:spcAft>
              <a:defRPr/>
            </a:pPr>
            <a:endParaRPr lang="fr-CA" altLang="en-US" dirty="0">
              <a:solidFill>
                <a:prstClr val="black"/>
              </a:solidFill>
              <a:latin typeface="Arial" panose="020B0604020202020204" pitchFamily="34" charset="0"/>
              <a:ea typeface="ＭＳ Ｐゴシック" panose="020B0600070205080204" pitchFamily="34" charset="-128"/>
            </a:endParaRPr>
          </a:p>
          <a:p>
            <a:pPr lvl="0">
              <a:lnSpc>
                <a:spcPct val="80000"/>
              </a:lnSpc>
              <a:spcBef>
                <a:spcPct val="0"/>
              </a:spcBef>
              <a:spcAft>
                <a:spcPct val="0"/>
              </a:spcAft>
              <a:defRPr/>
            </a:pPr>
            <a:r>
              <a:rPr lang="fr-CA" altLang="en-US" dirty="0">
                <a:solidFill>
                  <a:prstClr val="black"/>
                </a:solidFill>
                <a:latin typeface="Arial" panose="020B0604020202020204" pitchFamily="34" charset="0"/>
                <a:ea typeface="ＭＳ Ｐゴシック" panose="020B0600070205080204" pitchFamily="34" charset="-128"/>
              </a:rPr>
              <a:t>Cet extrait du document </a:t>
            </a:r>
            <a:r>
              <a:rPr lang="fr-CA" altLang="en-US" i="1" dirty="0">
                <a:solidFill>
                  <a:prstClr val="black"/>
                </a:solidFill>
                <a:latin typeface="Arial" panose="020B0604020202020204" pitchFamily="34" charset="0"/>
                <a:ea typeface="ＭＳ Ｐゴシック" panose="020B0600070205080204" pitchFamily="34" charset="-128"/>
              </a:rPr>
              <a:t>Resource Guide, Introduction to Land Acknowledgements </a:t>
            </a:r>
            <a:r>
              <a:rPr lang="fr-CA" altLang="en-US" dirty="0">
                <a:solidFill>
                  <a:prstClr val="black"/>
                </a:solidFill>
                <a:latin typeface="Arial" panose="020B0604020202020204" pitchFamily="34" charset="0"/>
                <a:ea typeface="ＭＳ Ｐゴシック" panose="020B0600070205080204" pitchFamily="34" charset="-128"/>
              </a:rPr>
              <a:t>(en anglais seulement) EXPLIQUE l’importance de reconnaître le territoire (https://www.hwcdsb.ca/data/ie/Land%20Acknowledgement.pdf).</a:t>
            </a:r>
          </a:p>
          <a:p>
            <a:pPr lvl="0">
              <a:lnSpc>
                <a:spcPct val="80000"/>
              </a:lnSpc>
              <a:spcBef>
                <a:spcPct val="0"/>
              </a:spcBef>
              <a:spcAft>
                <a:spcPct val="0"/>
              </a:spcAft>
              <a:defRPr/>
            </a:pPr>
            <a:endParaRPr lang="fr-CA" altLang="en-US" dirty="0">
              <a:solidFill>
                <a:prstClr val="black"/>
              </a:solidFill>
              <a:highlight>
                <a:srgbClr val="FFFF00"/>
              </a:highlight>
              <a:latin typeface="Arial" panose="020B0604020202020204" pitchFamily="34" charset="0"/>
              <a:ea typeface="ＭＳ Ｐゴシック" panose="020B0600070205080204" pitchFamily="34" charset="-128"/>
            </a:endParaRPr>
          </a:p>
          <a:p>
            <a:pPr lvl="0">
              <a:lnSpc>
                <a:spcPct val="80000"/>
              </a:lnSpc>
              <a:spcBef>
                <a:spcPct val="0"/>
              </a:spcBef>
              <a:spcAft>
                <a:spcPct val="0"/>
              </a:spcAft>
              <a:defRPr/>
            </a:pPr>
            <a:endParaRPr lang="fr-CA" altLang="en-US" dirty="0">
              <a:solidFill>
                <a:prstClr val="black"/>
              </a:solidFill>
              <a:highlight>
                <a:srgbClr val="FFFF00"/>
              </a:highlight>
              <a:latin typeface="Arial" panose="020B0604020202020204" pitchFamily="34" charset="0"/>
              <a:ea typeface="ＭＳ Ｐゴシック" panose="020B0600070205080204" pitchFamily="34" charset="-128"/>
            </a:endParaRPr>
          </a:p>
          <a:p>
            <a:pPr lvl="0">
              <a:lnSpc>
                <a:spcPct val="80000"/>
              </a:lnSpc>
              <a:spcBef>
                <a:spcPct val="0"/>
              </a:spcBef>
              <a:spcAft>
                <a:spcPct val="0"/>
              </a:spcAft>
              <a:defRPr/>
            </a:pPr>
            <a:r>
              <a:rPr lang="fr-CA" b="1" dirty="0">
                <a:solidFill>
                  <a:prstClr val="black"/>
                </a:solidFill>
                <a:latin typeface="Calibri" panose="020F0502020204030204"/>
              </a:rPr>
              <a:t>Qu’est-ce que la reconnaissance du territoire? </a:t>
            </a:r>
            <a:r>
              <a:rPr lang="fr-CA" dirty="0">
                <a:solidFill>
                  <a:prstClr val="black"/>
                </a:solidFill>
                <a:latin typeface="Calibri" panose="020F0502020204030204"/>
              </a:rPr>
              <a:t>Il s’agit d’un petit geste faisant partie du processus de décolonisation dans le cadre duquel on rend hommage aux peuples autochtones vivant sur les terres où l’on se trouve au début d’un événement ou d’une réunion. Ce geste permet de nous rappeler, ne serait-ce qu’un bref instant, l’oppression systématique subie par les peuples autochtones afin de favoriser les efforts de réconciliation. Nous encourageons tous les groupes qui prennent la réconciliation au sérieux à adopter la reconnaissance du territoire, tout en reconnaissant qu’il ne s’agit que d’un des gestes de la lutte contre l’oppression et non ce qui y mettra fin.</a:t>
            </a:r>
          </a:p>
          <a:p>
            <a:pPr eaLnBrk="1" hangingPunct="1">
              <a:lnSpc>
                <a:spcPct val="80000"/>
              </a:lnSpc>
            </a:pPr>
            <a:endParaRPr lang="fr-CA" dirty="0">
              <a:solidFill>
                <a:prstClr val="black"/>
              </a:solidFill>
              <a:highlight>
                <a:srgbClr val="FFFF00"/>
              </a:highlight>
            </a:endParaRPr>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566796"/>
          </a:xfrm>
        </p:spPr>
        <p:txBody>
          <a:bodyPr>
            <a:normAutofit fontScale="70000" lnSpcReduction="20000"/>
          </a:bodyPr>
          <a:lstStyle/>
          <a:p>
            <a:pPr marL="171450" lvl="0" indent="-171450">
              <a:lnSpc>
                <a:spcPct val="107000"/>
              </a:lnSpc>
              <a:spcBef>
                <a:spcPct val="0"/>
              </a:spcBef>
              <a:spcAft>
                <a:spcPts val="800"/>
              </a:spcAft>
              <a:buFont typeface="Arial" panose="020B0604020202020204" pitchFamily="34" charset="0"/>
              <a:buChar char="•"/>
              <a:defRPr/>
            </a:pPr>
            <a:r>
              <a:rPr lang="fr-CA" dirty="0">
                <a:solidFill>
                  <a:prstClr val="black"/>
                </a:solidFill>
              </a:rPr>
              <a:t>L’apprentissage en </a:t>
            </a:r>
            <a:r>
              <a:rPr lang="fr-CA" sz="1100" dirty="0">
                <a:solidFill>
                  <a:prstClr val="black"/>
                </a:solidFill>
              </a:rPr>
              <a:t>groupe permet de renforcer la capacité à participer efficacement aux conversations nécessaires.</a:t>
            </a:r>
          </a:p>
          <a:p>
            <a:pPr marL="171450" lvl="0" indent="-171450">
              <a:lnSpc>
                <a:spcPct val="107000"/>
              </a:lnSpc>
              <a:spcBef>
                <a:spcPct val="0"/>
              </a:spcBef>
              <a:spcAft>
                <a:spcPts val="800"/>
              </a:spcAft>
              <a:buFont typeface="Arial" panose="020B0604020202020204" pitchFamily="34" charset="0"/>
              <a:buChar char="•"/>
              <a:defRPr/>
            </a:pPr>
            <a:r>
              <a:rPr lang="fr-CA" sz="1100" dirty="0">
                <a:solidFill>
                  <a:prstClr val="black"/>
                </a:solidFill>
              </a:rPr>
              <a:t>La diapositive présente une option de conventions communautaires.</a:t>
            </a:r>
          </a:p>
          <a:p>
            <a:pPr marL="171450" lvl="0" indent="-171450">
              <a:lnSpc>
                <a:spcPct val="107000"/>
              </a:lnSpc>
              <a:spcBef>
                <a:spcPct val="0"/>
              </a:spcBef>
              <a:spcAft>
                <a:spcPts val="800"/>
              </a:spcAft>
              <a:buFont typeface="Arial" panose="020B0604020202020204" pitchFamily="34" charset="0"/>
              <a:buChar char="•"/>
              <a:defRPr/>
            </a:pPr>
            <a:r>
              <a:rPr lang="fr-CA" sz="1100" dirty="0">
                <a:solidFill>
                  <a:prstClr val="black"/>
                </a:solidFill>
              </a:rPr>
              <a:t>Dans son livre </a:t>
            </a:r>
            <a:r>
              <a:rPr lang="fr-CA" sz="1100" i="1" dirty="0">
                <a:solidFill>
                  <a:prstClr val="black"/>
                </a:solidFill>
              </a:rPr>
              <a:t>Co</a:t>
            </a:r>
            <a:r>
              <a:rPr lang="fr-CA" i="1" dirty="0">
                <a:solidFill>
                  <a:prstClr val="black"/>
                </a:solidFill>
              </a:rPr>
              <a:t>urageous Conversations about Race – A Field Guide for Achieving Equity in Schools</a:t>
            </a:r>
            <a:r>
              <a:rPr lang="fr-CA" dirty="0">
                <a:solidFill>
                  <a:prstClr val="black"/>
                </a:solidFill>
              </a:rPr>
              <a:t>, 2</a:t>
            </a:r>
            <a:r>
              <a:rPr lang="fr-CA" baseline="30000" dirty="0">
                <a:solidFill>
                  <a:prstClr val="black"/>
                </a:solidFill>
              </a:rPr>
              <a:t>e</a:t>
            </a:r>
            <a:r>
              <a:rPr lang="fr-CA" dirty="0">
                <a:solidFill>
                  <a:prstClr val="black"/>
                </a:solidFill>
              </a:rPr>
              <a:t> </a:t>
            </a:r>
            <a:r>
              <a:rPr lang="fr-CA" sz="1100" dirty="0">
                <a:solidFill>
                  <a:prstClr val="black"/>
                </a:solidFill>
              </a:rPr>
              <a:t>édition, 2015, Glenn Singleton recommande quatre conventions pour des conversations courageuses :</a:t>
            </a:r>
          </a:p>
          <a:p>
            <a:pPr marL="628650" lvl="1" indent="-171450">
              <a:lnSpc>
                <a:spcPct val="107000"/>
              </a:lnSpc>
              <a:spcBef>
                <a:spcPct val="0"/>
              </a:spcBef>
              <a:spcAft>
                <a:spcPts val="800"/>
              </a:spcAft>
              <a:buFont typeface="Arial" panose="020B0604020202020204" pitchFamily="34" charset="0"/>
              <a:buChar char="•"/>
              <a:defRPr/>
            </a:pPr>
            <a:r>
              <a:rPr lang="fr-CA" dirty="0">
                <a:solidFill>
                  <a:prstClr val="black"/>
                </a:solidFill>
              </a:rPr>
              <a:t>Rester motivé</a:t>
            </a:r>
          </a:p>
          <a:p>
            <a:pPr marL="628650" lvl="1" indent="-171450">
              <a:lnSpc>
                <a:spcPct val="107000"/>
              </a:lnSpc>
              <a:spcBef>
                <a:spcPct val="0"/>
              </a:spcBef>
              <a:spcAft>
                <a:spcPts val="800"/>
              </a:spcAft>
              <a:buFont typeface="Arial" panose="020B0604020202020204" pitchFamily="34" charset="0"/>
              <a:buChar char="•"/>
              <a:defRPr/>
            </a:pPr>
            <a:r>
              <a:rPr lang="fr-CA" dirty="0">
                <a:solidFill>
                  <a:prstClr val="black"/>
                </a:solidFill>
              </a:rPr>
              <a:t>Ressentir l’inconfort</a:t>
            </a:r>
          </a:p>
          <a:p>
            <a:pPr marL="628650" lvl="1" indent="-171450">
              <a:lnSpc>
                <a:spcPct val="107000"/>
              </a:lnSpc>
              <a:spcBef>
                <a:spcPct val="0"/>
              </a:spcBef>
              <a:spcAft>
                <a:spcPts val="800"/>
              </a:spcAft>
              <a:buFont typeface="Arial" panose="020B0604020202020204" pitchFamily="34" charset="0"/>
              <a:buChar char="•"/>
              <a:defRPr/>
            </a:pPr>
            <a:r>
              <a:rPr lang="fr-CA" dirty="0">
                <a:solidFill>
                  <a:prstClr val="black"/>
                </a:solidFill>
              </a:rPr>
              <a:t>Parler de sa </a:t>
            </a:r>
            <a:r>
              <a:rPr lang="fr-CA" sz="1100" dirty="0">
                <a:solidFill>
                  <a:prstClr val="black"/>
                </a:solidFill>
              </a:rPr>
              <a:t>réalité</a:t>
            </a:r>
          </a:p>
          <a:p>
            <a:pPr marL="628650" lvl="1" indent="-171450">
              <a:lnSpc>
                <a:spcPct val="107000"/>
              </a:lnSpc>
              <a:spcBef>
                <a:spcPct val="0"/>
              </a:spcBef>
              <a:spcAft>
                <a:spcPts val="800"/>
              </a:spcAft>
              <a:buFont typeface="Arial" panose="020B0604020202020204" pitchFamily="34" charset="0"/>
              <a:buChar char="•"/>
              <a:defRPr/>
            </a:pPr>
            <a:r>
              <a:rPr lang="fr-CA" sz="1100" dirty="0">
                <a:solidFill>
                  <a:prstClr val="black"/>
                </a:solidFill>
              </a:rPr>
              <a:t>Prévoir et accepter les révélations</a:t>
            </a:r>
          </a:p>
          <a:p>
            <a:pPr marL="171450" lvl="0" indent="-171450">
              <a:lnSpc>
                <a:spcPct val="107000"/>
              </a:lnSpc>
              <a:spcBef>
                <a:spcPct val="0"/>
              </a:spcBef>
              <a:spcAft>
                <a:spcPts val="800"/>
              </a:spcAft>
              <a:buFont typeface="Arial" panose="020B0604020202020204" pitchFamily="34" charset="0"/>
              <a:buChar char="•"/>
              <a:defRPr/>
            </a:pPr>
            <a:r>
              <a:rPr lang="fr-CA" sz="1100" dirty="0">
                <a:solidFill>
                  <a:prstClr val="black"/>
                </a:solidFill>
              </a:rPr>
              <a:t>Les conventions communautaires sont utiles pour créer un environnement d’apprentissage sécuritaire aux conversations nécessaires sur l’équité.</a:t>
            </a:r>
          </a:p>
          <a:p>
            <a:pPr>
              <a:lnSpc>
                <a:spcPct val="107000"/>
              </a:lnSpc>
              <a:spcAft>
                <a:spcPts val="800"/>
              </a:spcAft>
            </a:pPr>
            <a:endParaRPr lang="fr-CA" dirty="0"/>
          </a:p>
          <a:p>
            <a:pPr>
              <a:lnSpc>
                <a:spcPct val="107000"/>
              </a:lnSpc>
              <a:spcAft>
                <a:spcPts val="800"/>
              </a:spcAft>
            </a:pPr>
            <a:r>
              <a:rPr lang="fr-CA" sz="1100" dirty="0"/>
              <a:t>Voici d’autres éléments pouvant être inclus dans une convention communautaire :</a:t>
            </a:r>
          </a:p>
          <a:p>
            <a:pPr marL="171450" indent="-171450" fontAlgn="base">
              <a:lnSpc>
                <a:spcPct val="107000"/>
              </a:lnSpc>
              <a:spcAft>
                <a:spcPts val="800"/>
              </a:spcAft>
              <a:buFont typeface="Arial" panose="020B0604020202020204" pitchFamily="34" charset="0"/>
              <a:buChar char="•"/>
            </a:pPr>
            <a:r>
              <a:rPr lang="fr-CA" sz="1100" dirty="0"/>
              <a:t>Désapprendre et se défaire de ses croyances</a:t>
            </a:r>
          </a:p>
          <a:p>
            <a:pPr marL="171450" indent="-171450" fontAlgn="base">
              <a:lnSpc>
                <a:spcPct val="107000"/>
              </a:lnSpc>
              <a:spcAft>
                <a:spcPts val="800"/>
              </a:spcAft>
              <a:buFont typeface="Arial" panose="020B0604020202020204" pitchFamily="34" charset="0"/>
              <a:buChar char="•"/>
            </a:pPr>
            <a:r>
              <a:rPr lang="fr-CA" sz="1100" dirty="0"/>
              <a:t>Ressentir l’inconfort et redéfinir sa position</a:t>
            </a:r>
          </a:p>
          <a:p>
            <a:pPr marL="171450" indent="-171450" fontAlgn="base">
              <a:lnSpc>
                <a:spcPct val="107000"/>
              </a:lnSpc>
              <a:spcAft>
                <a:spcPts val="800"/>
              </a:spcAft>
              <a:buFont typeface="Arial" panose="020B0604020202020204" pitchFamily="34" charset="0"/>
              <a:buChar char="•"/>
            </a:pPr>
            <a:r>
              <a:rPr lang="fr-CA" sz="1100" dirty="0"/>
              <a:t>Remettre en question ses suppositions et préjugés</a:t>
            </a:r>
          </a:p>
          <a:p>
            <a:pPr marL="171450" indent="-171450" fontAlgn="base">
              <a:lnSpc>
                <a:spcPct val="107000"/>
              </a:lnSpc>
              <a:spcAft>
                <a:spcPts val="800"/>
              </a:spcAft>
              <a:buFont typeface="Arial" panose="020B0604020202020204" pitchFamily="34" charset="0"/>
              <a:buChar char="•"/>
            </a:pPr>
            <a:r>
              <a:rPr lang="fr-CA" sz="1100" dirty="0"/>
              <a:t>Accepter les nouveaux apprentissages et penser à la suite des choses</a:t>
            </a:r>
          </a:p>
          <a:p>
            <a:pPr marL="171450" indent="-171450">
              <a:lnSpc>
                <a:spcPct val="107000"/>
              </a:lnSpc>
              <a:spcAft>
                <a:spcPts val="800"/>
              </a:spcAft>
              <a:buFont typeface="Arial" panose="020B0604020202020204" pitchFamily="34" charset="0"/>
              <a:buChar char="•"/>
            </a:pPr>
            <a:endParaRPr lang="fr-CA" dirty="0"/>
          </a:p>
          <a:p>
            <a:pPr>
              <a:lnSpc>
                <a:spcPct val="107000"/>
              </a:lnSpc>
              <a:spcAft>
                <a:spcPts val="800"/>
              </a:spcAft>
            </a:pPr>
            <a:r>
              <a:rPr lang="fr-CA" dirty="0"/>
              <a:t>Autre </a:t>
            </a:r>
            <a:r>
              <a:rPr lang="fr-CA" sz="1100" dirty="0"/>
              <a:t>option : établir vos propres conventions en définissant une intention qui reflète comment vous les honorerez.</a:t>
            </a:r>
          </a:p>
          <a:p>
            <a:pPr>
              <a:lnSpc>
                <a:spcPct val="107000"/>
              </a:lnSpc>
              <a:spcAft>
                <a:spcPts val="800"/>
              </a:spcAft>
            </a:pPr>
            <a:endParaRPr lang="fr-CA" dirty="0"/>
          </a:p>
          <a:p>
            <a:pPr>
              <a:lnSpc>
                <a:spcPct val="107000"/>
              </a:lnSpc>
              <a:spcAft>
                <a:spcPts val="800"/>
              </a:spcAft>
            </a:pPr>
            <a:r>
              <a:rPr lang="fr-CA" b="1" dirty="0"/>
              <a:t>PROCESSUS</a:t>
            </a:r>
          </a:p>
          <a:p>
            <a:pPr>
              <a:lnSpc>
                <a:spcPct val="107000"/>
              </a:lnSpc>
              <a:spcAft>
                <a:spcPts val="800"/>
              </a:spcAft>
            </a:pPr>
            <a:endParaRPr lang="fr-CA" dirty="0"/>
          </a:p>
          <a:p>
            <a:pPr marL="171450" indent="-171450">
              <a:lnSpc>
                <a:spcPct val="107000"/>
              </a:lnSpc>
              <a:spcAft>
                <a:spcPts val="800"/>
              </a:spcAft>
              <a:buFont typeface="Arial" panose="020B0604020202020204" pitchFamily="34" charset="0"/>
              <a:buChar char="•"/>
            </a:pPr>
            <a:r>
              <a:rPr lang="fr-CA" dirty="0"/>
              <a:t>Faire participer </a:t>
            </a:r>
            <a:r>
              <a:rPr lang="fr-CA" sz="1100" dirty="0"/>
              <a:t>le groupe à l’établissement </a:t>
            </a:r>
            <a:r>
              <a:rPr lang="fr-CA" dirty="0"/>
              <a:t>des conventions communautaires.</a:t>
            </a:r>
          </a:p>
          <a:p>
            <a:pPr marL="171450" indent="-171450">
              <a:lnSpc>
                <a:spcPct val="107000"/>
              </a:lnSpc>
              <a:spcAft>
                <a:spcPts val="800"/>
              </a:spcAft>
              <a:buFont typeface="Arial" panose="020B0604020202020204" pitchFamily="34" charset="0"/>
              <a:buChar char="•"/>
            </a:pPr>
            <a:endParaRPr lang="fr-CA" b="0"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dirty="0"/>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tabLst/>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p>
          <a:p>
            <a:pPr marL="0" indent="0">
              <a:buFont typeface="Arial" panose="020B0604020202020204" pitchFamily="34" charset="0"/>
              <a:buNone/>
            </a:pPr>
            <a:endParaRPr lang="fr-CA" dirty="0"/>
          </a:p>
          <a:p>
            <a:pPr marL="171450" indent="-171450">
              <a:buFont typeface="Arial" panose="020B0604020202020204" pitchFamily="34" charset="0"/>
              <a:buChar char="•"/>
            </a:pPr>
            <a:r>
              <a:rPr lang="fr-CA" dirty="0"/>
              <a:t>Prenez le temps de lire cette citation tirée de </a:t>
            </a:r>
            <a:r>
              <a:rPr lang="fr-CA" i="1" dirty="0"/>
              <a:t>Turning to One Another: Simple Conversations to Restore Hope to the Future </a:t>
            </a:r>
            <a:r>
              <a:rPr lang="fr-CA" dirty="0"/>
              <a:t>de Margaret Wheatley (2002) et d’y réfléchir.</a:t>
            </a:r>
          </a:p>
          <a:p>
            <a:pPr marL="171450" indent="-171450">
              <a:buFont typeface="Arial" panose="020B0604020202020204" pitchFamily="34" charset="0"/>
              <a:buChar char="•"/>
            </a:pPr>
            <a:r>
              <a:rPr lang="fr-CA" dirty="0"/>
              <a:t>À quoi pensez-vous en la lisant?</a:t>
            </a:r>
          </a:p>
          <a:p>
            <a:pPr marL="171450" indent="-171450">
              <a:buFont typeface="Arial" panose="020B0604020202020204" pitchFamily="34" charset="0"/>
              <a:buChar char="•"/>
            </a:pPr>
            <a:r>
              <a:rPr lang="fr-CA" dirty="0"/>
              <a:t>Interrogez-vous sur sa pertinence alors que vous amorcez une expérience d’apprentissage qui vous poussera à réfléchir à la façon d’éliminer les préjugés – les vôtres et ceux des autres.</a:t>
            </a:r>
          </a:p>
        </p:txBody>
      </p:sp>
      <p:sp>
        <p:nvSpPr>
          <p:cNvPr id="4" name="Slide Number Placeholder 3"/>
          <p:cNvSpPr>
            <a:spLocks noGrp="1"/>
          </p:cNvSpPr>
          <p:nvPr>
            <p:ph type="sldNum" sz="quarter" idx="5"/>
          </p:nvPr>
        </p:nvSpPr>
        <p:spPr/>
        <p:txBody>
          <a:bodyPr/>
          <a:lstStyle/>
          <a:p>
            <a:fld id="{79547730-E00E-2E44-A708-DA3141AF8057}" type="slidenum">
              <a:rPr lang="en-US" smtClean="0"/>
              <a:t>4</a:t>
            </a:fld>
            <a:endParaRPr lang="en-US" dirty="0"/>
          </a:p>
        </p:txBody>
      </p:sp>
    </p:spTree>
    <p:extLst>
      <p:ext uri="{BB962C8B-B14F-4D97-AF65-F5344CB8AC3E}">
        <p14:creationId xmlns:p14="http://schemas.microsoft.com/office/powerpoint/2010/main" val="4236049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tabLst/>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endParaRPr lang="fr-CA" sz="1800" b="1" i="0" u="none" dirty="0">
              <a:solidFill>
                <a:srgbClr val="D13438"/>
              </a:solidFill>
              <a:effectLst/>
              <a:latin typeface="Calibri" panose="020F0502020204030204" pitchFamily="34" charset="0"/>
            </a:endParaRPr>
          </a:p>
          <a:p>
            <a:pPr marL="171450" indent="-171450">
              <a:buFont typeface="Arial" panose="020B0604020202020204" pitchFamily="34" charset="0"/>
              <a:buChar char="•"/>
            </a:pPr>
            <a:r>
              <a:rPr lang="fr-CA" baseline="0" dirty="0"/>
              <a:t>Reportez-vous à la feuille de réflexion </a:t>
            </a:r>
            <a:r>
              <a:rPr lang="fr-CA" dirty="0"/>
              <a:t>et répondez aux questions.</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Qu’est-ce qu’un préjugé? Comment ça se présente, quel en est l’effet et à quoi ça ressemble?</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dirty="0"/>
              <a:t>Dans quelles situations constatez-vous des préjugés dans votre quotidien? </a:t>
            </a:r>
          </a:p>
          <a:p>
            <a:pPr marL="628650" lvl="1" indent="-171450">
              <a:buFont typeface="Arial" panose="020B0604020202020204" pitchFamily="34" charset="0"/>
              <a:buChar char="•"/>
            </a:pPr>
            <a:r>
              <a:rPr lang="fr-CA" dirty="0"/>
              <a:t>Échangez avec une ou un partenaire un ou deux mots qui vous viennent à l’esprit lorsque vous entendez le mot « préjugé ».</a:t>
            </a:r>
          </a:p>
          <a:p>
            <a:pPr marL="171450" indent="-171450">
              <a:buFont typeface="Arial" panose="020B0604020202020204" pitchFamily="34" charset="0"/>
              <a:buChar char="•"/>
            </a:pPr>
            <a:endParaRPr lang="fr-CA" baseline="0" dirty="0"/>
          </a:p>
          <a:p>
            <a:pPr marL="0" indent="0">
              <a:buFont typeface="Arial" panose="020B0604020202020204" pitchFamily="34" charset="0"/>
              <a:buNone/>
            </a:pPr>
            <a:endParaRPr lang="fr-CA" baseline="0" dirty="0"/>
          </a:p>
          <a:p>
            <a:pPr marL="0" indent="0">
              <a:buFont typeface="Arial" panose="020B0604020202020204" pitchFamily="34" charset="0"/>
              <a:buNone/>
            </a:pPr>
            <a:endParaRPr lang="fr-CA" baseline="0" dirty="0"/>
          </a:p>
        </p:txBody>
      </p:sp>
    </p:spTree>
    <p:extLst>
      <p:ext uri="{BB962C8B-B14F-4D97-AF65-F5344CB8AC3E}">
        <p14:creationId xmlns:p14="http://schemas.microsoft.com/office/powerpoint/2010/main" val="3211355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7108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00">
            <a:normAutofit lnSpcReduction="10000"/>
          </a:bodyPr>
          <a:lstStyle/>
          <a:p>
            <a:pPr algn="l" rtl="0" fontAlgn="base"/>
            <a:r>
              <a:rPr lang="fr-CA" sz="1800" b="0" i="0" u="none" dirty="0">
                <a:solidFill>
                  <a:srgbClr val="D13438"/>
                </a:solidFill>
                <a:effectLst/>
                <a:latin typeface="Calibri" panose="020F0502020204030204" pitchFamily="34" charset="0"/>
              </a:rPr>
              <a:t>Le document </a:t>
            </a:r>
            <a:r>
              <a:rPr lang="fr-CA" sz="1800" b="1" i="1" u="sng" dirty="0">
                <a:solidFill>
                  <a:srgbClr val="0070C0"/>
                </a:solidFill>
                <a:latin typeface="Calibri" panose="020F0502020204030204" pitchFamily="34" charset="0"/>
                <a:hlinkClick r:id="rId3">
                  <a:extLst>
                    <a:ext uri="{A12FA001-AC4F-418D-AE19-62706E023703}">
                      <ahyp:hlinkClr xmlns:ahyp="http://schemas.microsoft.com/office/drawing/2018/hyperlinkcolor" val="tx"/>
                    </a:ext>
                  </a:extLst>
                </a:hlinkClick>
              </a:rPr>
              <a:t>Examiner les ressources personnelles en leadership d’ordre « cognitif » : résolution de problèmes, connaissances propres au rôle du leader et pensée systémique</a:t>
            </a:r>
            <a:r>
              <a:rPr lang="fr-CA" sz="1800" b="1" i="1" u="sng" dirty="0">
                <a:solidFill>
                  <a:srgbClr val="0070C0"/>
                </a:solidFill>
                <a:latin typeface="Calibri" panose="020F0502020204030204" pitchFamily="34" charset="0"/>
              </a:rPr>
              <a:t> </a:t>
            </a:r>
            <a:r>
              <a:rPr lang="fr-CA" sz="1800" b="0" i="0" u="none" dirty="0">
                <a:solidFill>
                  <a:srgbClr val="D13438"/>
                </a:solidFill>
                <a:effectLst/>
                <a:latin typeface="Calibri" panose="020F0502020204030204" pitchFamily="34" charset="0"/>
              </a:rPr>
              <a:t>(</a:t>
            </a:r>
            <a:r>
              <a:rPr lang="fr-CA" sz="1800" dirty="0">
                <a:solidFill>
                  <a:srgbClr val="D13438"/>
                </a:solidFill>
                <a:latin typeface="Calibri" panose="020F0502020204030204" pitchFamily="34" charset="0"/>
              </a:rPr>
              <a:t>pages 19 à 22), Passer des idées à l’action, </a:t>
            </a:r>
            <a:r>
              <a:rPr lang="fr-CA" sz="1800" b="0" i="0" u="none" dirty="0">
                <a:solidFill>
                  <a:srgbClr val="D13438"/>
                </a:solidFill>
                <a:effectLst/>
                <a:latin typeface="Calibri" panose="020F0502020204030204" pitchFamily="34" charset="0"/>
              </a:rPr>
              <a:t>défini le préjugé </a:t>
            </a:r>
            <a:r>
              <a:rPr lang="fr-CA" sz="1800" dirty="0">
                <a:solidFill>
                  <a:srgbClr val="D13438"/>
                </a:solidFill>
                <a:latin typeface="Calibri" panose="020F0502020204030204" pitchFamily="34" charset="0"/>
              </a:rPr>
              <a:t>comme « une opinion préconçue – favorable ou défavorable – à l’égard d’une chose, d’une personne ou d’un groupe par rapport à une ou un autre, opinion qui est habituellement considérée comme injuste. »</a:t>
            </a:r>
          </a:p>
          <a:p>
            <a:pPr algn="l" rtl="0" fontAlgn="base"/>
            <a:endParaRPr lang="fr-CA" sz="1800" b="0" i="0" u="none" dirty="0">
              <a:solidFill>
                <a:srgbClr val="92D050"/>
              </a:solidFill>
              <a:effectLst/>
              <a:latin typeface="Calibri" panose="020F0502020204030204" pitchFamily="34"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PROCESSUS</a:t>
            </a:r>
            <a:endParaRPr lang="fr-CA" sz="1800" b="1" i="0" u="none" dirty="0">
              <a:solidFill>
                <a:srgbClr val="D13438"/>
              </a:solidFill>
              <a:effectLst/>
              <a:latin typeface="Calibri" panose="020F0502020204030204" pitchFamily="34" charset="0"/>
            </a:endParaRPr>
          </a:p>
          <a:p>
            <a:pPr algn="l" rtl="0" fontAlgn="base"/>
            <a:endParaRPr lang="fr-CA" sz="1800" b="1" i="0" u="none" dirty="0">
              <a:solidFill>
                <a:srgbClr val="D13438"/>
              </a:solidFill>
              <a:effectLst/>
              <a:latin typeface="Calibri" panose="020F0502020204030204" pitchFamily="34" charset="0"/>
            </a:endParaRPr>
          </a:p>
          <a:p>
            <a:pPr marL="171450" indent="-171450" algn="l" rtl="0" fontAlgn="base">
              <a:buFont typeface="Arial" panose="020B0604020202020204" pitchFamily="34" charset="0"/>
              <a:buChar char="•"/>
            </a:pPr>
            <a:r>
              <a:rPr lang="fr-CA" b="0" i="0" u="none" dirty="0">
                <a:solidFill>
                  <a:srgbClr val="000000"/>
                </a:solidFill>
                <a:effectLst/>
                <a:latin typeface="Segoe UI" panose="020B0502040204020203" pitchFamily="34" charset="0"/>
              </a:rPr>
              <a:t>Réfléchissez à cette </a:t>
            </a:r>
            <a:r>
              <a:rPr lang="fr-CA" dirty="0">
                <a:solidFill>
                  <a:srgbClr val="000000"/>
                </a:solidFill>
                <a:latin typeface="Segoe UI" panose="020B0502040204020203" pitchFamily="34" charset="0"/>
              </a:rPr>
              <a:t>définition par rapport aux commentaires qui ont été faits à l’exercice précédent.</a:t>
            </a:r>
          </a:p>
          <a:p>
            <a:pPr marL="171450" indent="-171450" algn="l" rtl="0" fontAlgn="base">
              <a:buFont typeface="Arial" panose="020B0604020202020204" pitchFamily="34" charset="0"/>
              <a:buChar char="•"/>
            </a:pPr>
            <a:r>
              <a:rPr lang="fr-CA" dirty="0">
                <a:solidFill>
                  <a:srgbClr val="000000"/>
                </a:solidFill>
                <a:latin typeface="Segoe UI" panose="020B0502040204020203" pitchFamily="34" charset="0"/>
              </a:rPr>
              <a:t>Pour donner suite à la discussion, répondez aux questions suivantes (page 1 de la feuille de réflexion) :</a:t>
            </a:r>
          </a:p>
          <a:p>
            <a:pPr marL="628650" lvl="1" indent="-171450" algn="l" rtl="0" fontAlgn="base">
              <a:buFont typeface="Arial" panose="020B0604020202020204" pitchFamily="34" charset="0"/>
              <a:buChar char="•"/>
            </a:pPr>
            <a:r>
              <a:rPr lang="fr-CA" dirty="0">
                <a:solidFill>
                  <a:srgbClr val="000000"/>
                </a:solidFill>
                <a:latin typeface="Segoe UI" panose="020B0502040204020203" pitchFamily="34" charset="0"/>
              </a:rPr>
              <a:t>Pourquoi est-ce important que les leaders parlent de préjugés dans les écoles et les conseils scolaires?</a:t>
            </a:r>
          </a:p>
          <a:p>
            <a:pPr marL="628650" lvl="1" indent="-171450" algn="l" rtl="0" fontAlgn="base">
              <a:buFont typeface="Arial" panose="020B0604020202020204" pitchFamily="34" charset="0"/>
              <a:buChar char="•"/>
            </a:pPr>
            <a:r>
              <a:rPr lang="fr-CA" dirty="0">
                <a:solidFill>
                  <a:srgbClr val="000000"/>
                </a:solidFill>
                <a:latin typeface="Segoe UI" panose="020B0502040204020203" pitchFamily="34" charset="0"/>
              </a:rPr>
              <a:t>Dans quelle mesure parlez-vous de préjugés dans votre contexte?</a:t>
            </a:r>
          </a:p>
          <a:p>
            <a:pPr marL="628650" lvl="1" indent="-171450" algn="l" rtl="0" fontAlgn="base">
              <a:buFont typeface="Arial" panose="020B0604020202020204" pitchFamily="34" charset="0"/>
              <a:buChar char="•"/>
            </a:pPr>
            <a:r>
              <a:rPr lang="fr-CA" dirty="0">
                <a:solidFill>
                  <a:srgbClr val="000000"/>
                </a:solidFill>
                <a:latin typeface="Segoe UI" panose="020B0502040204020203" pitchFamily="34" charset="0"/>
              </a:rPr>
              <a:t>Qu’est-ce qui peut expliquer en partie pourquoi parler de préjugés n’est pas nécessairement la norme?</a:t>
            </a:r>
          </a:p>
        </p:txBody>
      </p:sp>
    </p:spTree>
    <p:extLst>
      <p:ext uri="{BB962C8B-B14F-4D97-AF65-F5344CB8AC3E}">
        <p14:creationId xmlns:p14="http://schemas.microsoft.com/office/powerpoint/2010/main" val="2669360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kumimoji="0" lang="fr-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endParaRP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dirty="0"/>
              <a:t>Échangez, avec une voisine ou un voisin de table, un ou deux mots qui vous viennent à l’esprit lorsque vous entendez le mot « préjugé ».</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dirty="0"/>
              <a:t>Un préjugé explicite ou conscient découle de nos attitudes ou de nos systèmes de croyances. Ceux implicites ou inconscients, en revanche, se trouvent sous la surface et transparaissent dans nos décisions rapides.</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defRPr/>
            </a:pPr>
            <a:r>
              <a:rPr lang="fr-CA" dirty="0"/>
              <a:t>Les discours haineux et les politiques discriminatoires comme la ségrégation sont des exemples de préjugés explicites. Ceux implicites sont inconscients et ne reflètent pas nécessairement nos croyances ou positions affichées. À noter que les préjugés, qu’ils soient conscients ou inconscients, ne se limitent pas à l’ethnicité et à la race.</a:t>
            </a:r>
          </a:p>
          <a:p>
            <a:endParaRPr lang="fr-CA" sz="14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dirty="0">
                <a:solidFill>
                  <a:srgbClr val="000000"/>
                </a:solidFill>
                <a:latin typeface="Calibri" panose="020F0502020204030204" pitchFamily="34" charset="0"/>
              </a:rPr>
              <a:t>Il est question des répercussions des préjugés aux pages 21 à 24 du document </a:t>
            </a:r>
            <a:r>
              <a:rPr lang="fr-CA" b="1" i="1" u="sng" dirty="0">
                <a:solidFill>
                  <a:srgbClr val="0070C0"/>
                </a:solidFill>
                <a:hlinkClick r:id="rId3">
                  <a:extLst>
                    <a:ext uri="{A12FA001-AC4F-418D-AE19-62706E023703}">
                      <ahyp:hlinkClr xmlns:ahyp="http://schemas.microsoft.com/office/drawing/2018/hyperlinkcolor" val="tx"/>
                    </a:ext>
                  </a:extLst>
                </a:hlinkClick>
              </a:rPr>
              <a:t>Examiner les ressources personnelles en leadership d’ordre « cognitive » : résolution de problèmes, connaissances propres au rôle du leader et pensée systémique</a:t>
            </a:r>
            <a:r>
              <a:rPr lang="fr-CA" dirty="0"/>
              <a:t>.</a:t>
            </a:r>
          </a:p>
          <a:p>
            <a:endParaRPr lang="fr-CA"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ct val="0"/>
              </a:spcBef>
              <a:spcAft>
                <a:spcPct val="0"/>
              </a:spcAft>
              <a:buClrTx/>
              <a:buSzTx/>
              <a:buFontTx/>
              <a:buNone/>
              <a:defRPr/>
            </a:pPr>
            <a:r>
              <a:rPr lang="fr-CA" sz="1200" b="1" i="0" u="none" dirty="0">
                <a:solidFill>
                  <a:srgbClr val="D13438"/>
                </a:solidFill>
                <a:effectLst/>
                <a:latin typeface="Calibri" panose="020F0502020204030204" pitchFamily="34" charset="0"/>
              </a:rPr>
              <a:t>PROCESSUS</a:t>
            </a:r>
            <a:endParaRPr lang="fr-CA" sz="1200" b="0" i="0" kern="1200" baseline="0" dirty="0">
              <a:solidFill>
                <a:schemeClr val="tx1"/>
              </a:solidFill>
              <a:effectLst/>
              <a:latin typeface="+mn-lt"/>
              <a:ea typeface="+mn-ea"/>
              <a:cs typeface="+mn-cs"/>
            </a:endParaRPr>
          </a:p>
          <a:p>
            <a:endParaRPr lang="fr-CA"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100" dirty="0">
                <a:solidFill>
                  <a:srgbClr val="0563C1"/>
                </a:solidFill>
                <a:latin typeface="Calibri" panose="020F0502020204030204" pitchFamily="34" charset="0"/>
                <a:cs typeface="Times New Roman" panose="02020603050405020304" pitchFamily="18" charset="0"/>
              </a:rPr>
              <a:t>Y </a:t>
            </a:r>
            <a:r>
              <a:rPr lang="fr-CA" sz="1100" dirty="0" err="1">
                <a:solidFill>
                  <a:srgbClr val="0563C1"/>
                </a:solidFill>
                <a:latin typeface="Calibri" panose="020F0502020204030204" pitchFamily="34" charset="0"/>
                <a:cs typeface="Times New Roman" panose="02020603050405020304" pitchFamily="18" charset="0"/>
              </a:rPr>
              <a:t>a-t-il</a:t>
            </a:r>
            <a:r>
              <a:rPr lang="fr-CA" sz="1100" dirty="0">
                <a:solidFill>
                  <a:srgbClr val="0563C1"/>
                </a:solidFill>
                <a:latin typeface="Calibri" panose="020F0502020204030204" pitchFamily="34" charset="0"/>
                <a:cs typeface="Times New Roman" panose="02020603050405020304" pitchFamily="18" charset="0"/>
              </a:rPr>
              <a:t> des préjugés identifiés dont vous êtes maintenant conscient et que vous souhaitez éliminer ?</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100" dirty="0">
                <a:solidFill>
                  <a:srgbClr val="0563C1"/>
                </a:solidFill>
                <a:latin typeface="Calibri" panose="020F0502020204030204" pitchFamily="34" charset="0"/>
                <a:cs typeface="Times New Roman" panose="02020603050405020304" pitchFamily="18" charset="0"/>
              </a:rPr>
              <a:t>Comment allez-vous y parvenir ?</a:t>
            </a: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100" dirty="0">
                <a:solidFill>
                  <a:srgbClr val="0563C1"/>
                </a:solidFill>
                <a:latin typeface="Calibri" panose="020F0502020204030204" pitchFamily="34" charset="0"/>
                <a:cs typeface="Times New Roman" panose="02020603050405020304" pitchFamily="18" charset="0"/>
              </a:rPr>
              <a:t>Quelles actions allez-vous entreprendre ?</a:t>
            </a:r>
            <a:endParaRPr lang="fr-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ct val="0"/>
              </a:spcBef>
              <a:spcAft>
                <a:spcPct val="0"/>
              </a:spcAft>
              <a:buClrTx/>
              <a:buSzTx/>
              <a:buFontTx/>
              <a:buNone/>
              <a:defRPr/>
            </a:pPr>
            <a:endParaRPr lang="fr-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t>7</a:t>
            </a:fld>
            <a:endParaRPr lang="en-US" dirty="0"/>
          </a:p>
        </p:txBody>
      </p:sp>
    </p:spTree>
    <p:extLst>
      <p:ext uri="{BB962C8B-B14F-4D97-AF65-F5344CB8AC3E}">
        <p14:creationId xmlns:p14="http://schemas.microsoft.com/office/powerpoint/2010/main" val="24852457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608320" cy="463880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600">
            <a:normAutofit lnSpcReduction="10000"/>
          </a:bodyPr>
          <a:lstStyle/>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Les préjugés peuvent être véhiculés par une personne, un groupe ou un établissement et avoir des conséquences négatives ou positives.</a:t>
            </a:r>
          </a:p>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Bien que les préjugés et la discrimination fondés sur la race soient bien documentés, tous les groupes sociaux peuvent en être victimes.</a:t>
            </a:r>
          </a:p>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L’âge, le genre, l’identité de genre, les capacités physiques, la religion, l’orientation sexuelle, le poids et de nombreuses autres caractéristiques peuvent donner lieu à des préjugés. </a:t>
            </a:r>
          </a:p>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Soyez conscients des infractions aux droits de la personne associées à la démonstration d’un préjugé, quel qu’il soit.  </a:t>
            </a:r>
          </a:p>
          <a:p>
            <a:pPr marL="171450" indent="-171450" algn="l" defTabSz="914400" rtl="0" eaLnBrk="1" fontAlgn="base" latinLnBrk="0" hangingPunct="1">
              <a:buFont typeface="Arial" panose="020B0604020202020204" pitchFamily="34" charset="0"/>
              <a:buChar char="•"/>
            </a:pPr>
            <a:r>
              <a:rPr lang="fr-CA" dirty="0">
                <a:solidFill>
                  <a:srgbClr val="000000"/>
                </a:solidFill>
                <a:latin typeface="Calibri" panose="020F0502020204030204" pitchFamily="34" charset="0"/>
              </a:rPr>
              <a:t>Nous comprenons probablement tous l’aspect négatif des préjugés, mais ils peuvent aussi avoir un côté positif. Par exemple, vous pourriez avoir un préjugé positif à l’égard de la nourriture saine, donc être en bonne santé.</a:t>
            </a:r>
          </a:p>
          <a:p>
            <a:pPr marL="171450" indent="-171450" algn="l" defTabSz="914400" rtl="0" eaLnBrk="1" fontAlgn="base" latinLnBrk="0" hangingPunct="1">
              <a:buFont typeface="Arial" panose="020B0604020202020204" pitchFamily="34" charset="0"/>
              <a:buChar char="•"/>
            </a:pPr>
            <a:endParaRPr lang="fr-CA" sz="1200" b="0" i="0" kern="1200" noProof="0" dirty="0">
              <a:solidFill>
                <a:srgbClr val="000000"/>
              </a:solidFill>
              <a:effectLst/>
              <a:latin typeface="Calibri" panose="020F0502020204030204" pitchFamily="34" charset="0"/>
              <a:ea typeface="+mn-ea"/>
              <a:cs typeface="+mn-cs"/>
            </a:endParaRPr>
          </a:p>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200" b="1" i="0" u="none" noProof="0" dirty="0">
                <a:solidFill>
                  <a:srgbClr val="D13438"/>
                </a:solidFill>
                <a:effectLst/>
                <a:latin typeface="Calibri" panose="020F0502020204030204" pitchFamily="34" charset="0"/>
              </a:rPr>
              <a:t>PROCESSUS</a:t>
            </a:r>
            <a:endParaRPr lang="fr-CA" sz="1200" b="0" i="0" kern="1200" baseline="0" noProof="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200" b="0" i="0" noProof="0" dirty="0">
                <a:solidFill>
                  <a:srgbClr val="000000"/>
                </a:solidFill>
                <a:effectLst/>
                <a:latin typeface="Calibri" panose="020F0502020204030204" pitchFamily="34" charset="0"/>
              </a:rPr>
              <a:t>Où et quand </a:t>
            </a:r>
            <a:r>
              <a:rPr lang="fr-CA" dirty="0">
                <a:solidFill>
                  <a:srgbClr val="000000"/>
                </a:solidFill>
                <a:latin typeface="Calibri" panose="020F0502020204030204" pitchFamily="34" charset="0"/>
              </a:rPr>
              <a:t>avez-vous été victime ou témoin d’un préjugé?</a:t>
            </a:r>
          </a:p>
          <a:p>
            <a:pPr marL="171450" indent="-171450">
              <a:buFont typeface="Arial" panose="020B0604020202020204" pitchFamily="34" charset="0"/>
              <a:buChar char="•"/>
            </a:pPr>
            <a:r>
              <a:rPr lang="fr-CA" dirty="0">
                <a:solidFill>
                  <a:srgbClr val="000000"/>
                </a:solidFill>
                <a:latin typeface="Calibri" panose="020F0502020204030204" pitchFamily="34" charset="0"/>
              </a:rPr>
              <a:t>Sachez que les points suivants peuvent susciter des conversations malaisantes, mais nécessaires pour garantir l’équité.</a:t>
            </a:r>
          </a:p>
          <a:p>
            <a:pPr marL="628650" lvl="1" indent="-171450">
              <a:buFont typeface="Arial" panose="020B0604020202020204" pitchFamily="34" charset="0"/>
              <a:buChar char="•"/>
            </a:pPr>
            <a:r>
              <a:rPr lang="fr-CA" dirty="0">
                <a:solidFill>
                  <a:srgbClr val="000000"/>
                </a:solidFill>
                <a:latin typeface="Calibri" panose="020F0502020204030204" pitchFamily="34" charset="0"/>
              </a:rPr>
              <a:t>Réfléchissez à un moment où on vous a interpellé – en privé ou en public – à propos de quelque chose que vous avez dit ou fait. Qu’avez-vous ressenti? Que s’est-il passé ensuite? Qu’avez-vous appris sur vous-même et les autres?</a:t>
            </a:r>
          </a:p>
          <a:p>
            <a:pPr marL="628650" lvl="1" indent="-171450">
              <a:buFont typeface="Arial" panose="020B0604020202020204" pitchFamily="34" charset="0"/>
              <a:buChar char="•"/>
            </a:pPr>
            <a:r>
              <a:rPr lang="fr-CA" dirty="0">
                <a:solidFill>
                  <a:srgbClr val="000000"/>
                </a:solidFill>
                <a:latin typeface="Calibri" panose="020F0502020204030204" pitchFamily="34" charset="0"/>
              </a:rPr>
              <a:t>Réfléchissez à un moment où vous avez observé une autre personne au travail ou en public agir ou parler de manière partiale. Qu’avez-vous ressenti? Qu’avez-vous fait? Qu’auriez-vous pu faire de plus?</a:t>
            </a:r>
          </a:p>
          <a:p>
            <a:pPr marL="171450" indent="-171450">
              <a:buFont typeface="Arial" panose="020B0604020202020204" pitchFamily="34" charset="0"/>
              <a:buChar char="•"/>
            </a:pPr>
            <a:r>
              <a:rPr lang="fr-CA" dirty="0">
                <a:solidFill>
                  <a:srgbClr val="000000"/>
                </a:solidFill>
                <a:latin typeface="Calibri" panose="020F0502020204030204" pitchFamily="34" charset="0"/>
              </a:rPr>
              <a:t>Comment pouvez-vous ou les autres renforcer votre détermination à éliminer les préjugés?</a:t>
            </a:r>
          </a:p>
          <a:p>
            <a:pPr marL="0" indent="0">
              <a:buFont typeface="Arial" panose="020B0604020202020204" pitchFamily="34" charset="0"/>
              <a:buNone/>
            </a:pPr>
            <a:endParaRPr lang="fr-CA" baseline="0" noProof="0" dirty="0"/>
          </a:p>
        </p:txBody>
      </p:sp>
    </p:spTree>
    <p:extLst>
      <p:ext uri="{BB962C8B-B14F-4D97-AF65-F5344CB8AC3E}">
        <p14:creationId xmlns:p14="http://schemas.microsoft.com/office/powerpoint/2010/main" val="2684822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2022-11-07</a:t>
            </a:fld>
            <a:endParaRPr lang="en-US" dirty="0"/>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2022-11-07</a:t>
            </a:fld>
            <a:endParaRPr lang="en-US" dirty="0"/>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2022-11-07</a:t>
            </a:fld>
            <a:endParaRPr lang="en-US" dirty="0"/>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2022-11-07</a:t>
            </a:fld>
            <a:endParaRPr lang="en-US" dirty="0"/>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2022-11-07</a:t>
            </a:fld>
            <a:endParaRPr lang="en-US" dirty="0"/>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2022-11-07</a:t>
            </a:fld>
            <a:endParaRPr lang="en-US" dirty="0"/>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2022-11-07</a:t>
            </a:fld>
            <a:endParaRPr lang="en-US" dirty="0"/>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2022-11-07</a:t>
            </a:fld>
            <a:endParaRPr lang="en-US" dirty="0"/>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2022-11-07</a:t>
            </a:fld>
            <a:endParaRPr lang="en-US" dirty="0"/>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2022-11-07</a:t>
            </a:fld>
            <a:endParaRPr lang="en-US" dirty="0"/>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2022-11-07</a:t>
            </a:fld>
            <a:endParaRPr lang="en-US" dirty="0"/>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dirty="0"/>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2022-11-07</a:t>
            </a:fld>
            <a:endParaRPr lang="en-US" dirty="0"/>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dirty="0"/>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tags" Target="../tags/tag59.xml"/><Relationship Id="rId7" Type="http://schemas.openxmlformats.org/officeDocument/2006/relationships/hyperlink" Target="https://implicit.harvard.edu/implicit/" TargetMode="Externa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notesSlide" Target="../notesSlides/notesSlide10.xml"/><Relationship Id="rId5" Type="http://schemas.openxmlformats.org/officeDocument/2006/relationships/slideLayout" Target="../slideLayouts/slideLayout2.xml"/><Relationship Id="rId4" Type="http://schemas.openxmlformats.org/officeDocument/2006/relationships/tags" Target="../tags/tag60.xml"/></Relationships>
</file>

<file path=ppt/slides/_rels/slide11.xml.rels><?xml version="1.0" encoding="UTF-8" standalone="yes"?>
<Relationships xmlns="http://schemas.openxmlformats.org/package/2006/relationships"><Relationship Id="rId8" Type="http://schemas.openxmlformats.org/officeDocument/2006/relationships/tags" Target="../tags/tag68.xml"/><Relationship Id="rId13" Type="http://schemas.openxmlformats.org/officeDocument/2006/relationships/hyperlink" Target="https://www.pbs.org/video/pov-implict-bias-high-heels-violins-and-warning/?continuousplayautoplay=true" TargetMode="External"/><Relationship Id="rId3" Type="http://schemas.openxmlformats.org/officeDocument/2006/relationships/tags" Target="../tags/tag63.xml"/><Relationship Id="rId7" Type="http://schemas.openxmlformats.org/officeDocument/2006/relationships/tags" Target="../tags/tag67.xml"/><Relationship Id="rId12" Type="http://schemas.openxmlformats.org/officeDocument/2006/relationships/hyperlink" Target="https://www.pbs.org/video/pov-implicit-bias-peanut-butter-jelly-and-racism/" TargetMode="External"/><Relationship Id="rId2" Type="http://schemas.openxmlformats.org/officeDocument/2006/relationships/tags" Target="../tags/tag62.xml"/><Relationship Id="rId16" Type="http://schemas.openxmlformats.org/officeDocument/2006/relationships/hyperlink" Target="https://www.pbs.org/video/pov-implicit-bias-check-our-bias-wreck-our-bias/?continuousplayautoplay=true" TargetMode="External"/><Relationship Id="rId1" Type="http://schemas.openxmlformats.org/officeDocument/2006/relationships/tags" Target="../tags/tag61.xml"/><Relationship Id="rId6" Type="http://schemas.openxmlformats.org/officeDocument/2006/relationships/tags" Target="../tags/tag66.xml"/><Relationship Id="rId11" Type="http://schemas.openxmlformats.org/officeDocument/2006/relationships/image" Target="../media/image1.jpeg"/><Relationship Id="rId5" Type="http://schemas.openxmlformats.org/officeDocument/2006/relationships/tags" Target="../tags/tag65.xml"/><Relationship Id="rId15" Type="http://schemas.openxmlformats.org/officeDocument/2006/relationships/hyperlink" Target="https://www.pbs.org/video/pov-implicit-bias-why-were-awkward/?continuousplayautoplay=true" TargetMode="External"/><Relationship Id="rId10" Type="http://schemas.openxmlformats.org/officeDocument/2006/relationships/notesSlide" Target="../notesSlides/notesSlide11.xml"/><Relationship Id="rId4" Type="http://schemas.openxmlformats.org/officeDocument/2006/relationships/tags" Target="../tags/tag64.xml"/><Relationship Id="rId9" Type="http://schemas.openxmlformats.org/officeDocument/2006/relationships/slideLayout" Target="../slideLayouts/slideLayout2.xml"/><Relationship Id="rId14" Type="http://schemas.openxmlformats.org/officeDocument/2006/relationships/hyperlink" Target="https://www.pbs.org/video/pov-implicit-bias-snacks-and-punishment/?continuousplayautoplay=true" TargetMode="External"/></Relationships>
</file>

<file path=ppt/slides/_rels/slide12.xml.rels><?xml version="1.0" encoding="UTF-8" standalone="yes"?>
<Relationships xmlns="http://schemas.openxmlformats.org/package/2006/relationships"><Relationship Id="rId8" Type="http://schemas.openxmlformats.org/officeDocument/2006/relationships/tags" Target="../tags/tag76.xml"/><Relationship Id="rId13" Type="http://schemas.openxmlformats.org/officeDocument/2006/relationships/hyperlink" Target="https://twitter.com/IELOntario" TargetMode="External"/><Relationship Id="rId3" Type="http://schemas.openxmlformats.org/officeDocument/2006/relationships/tags" Target="../tags/tag71.xml"/><Relationship Id="rId7" Type="http://schemas.openxmlformats.org/officeDocument/2006/relationships/tags" Target="../tags/tag75.xml"/><Relationship Id="rId12" Type="http://schemas.openxmlformats.org/officeDocument/2006/relationships/hyperlink" Target="http://www.education-leadership-ontario.ca/" TargetMode="Externa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tags" Target="../tags/tag74.xml"/><Relationship Id="rId11" Type="http://schemas.openxmlformats.org/officeDocument/2006/relationships/image" Target="../media/image1.jpeg"/><Relationship Id="rId5" Type="http://schemas.openxmlformats.org/officeDocument/2006/relationships/tags" Target="../tags/tag73.xml"/><Relationship Id="rId10" Type="http://schemas.openxmlformats.org/officeDocument/2006/relationships/notesSlide" Target="../notesSlides/notesSlide12.xml"/><Relationship Id="rId4" Type="http://schemas.openxmlformats.org/officeDocument/2006/relationships/tags" Target="../tags/tag72.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image" Target="../media/image1.jpe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notesSlide" Target="../notesSlides/notesSlide2.xml"/><Relationship Id="rId5" Type="http://schemas.openxmlformats.org/officeDocument/2006/relationships/tags" Target="../tags/tag10.xml"/><Relationship Id="rId15" Type="http://schemas.openxmlformats.org/officeDocument/2006/relationships/hyperlink" Target="https://creativecommons.org/licenses/by-nc-sa/3.0/" TargetMode="External"/><Relationship Id="rId10" Type="http://schemas.openxmlformats.org/officeDocument/2006/relationships/slideLayout" Target="../slideLayouts/slideLayout2.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hyperlink" Target="https://openhistoryseminar.com/canadianhistory/chapter/document-2-two-row-wampum-c-1613-present/" TargetMode="External"/></Relationships>
</file>

<file path=ppt/slides/_rels/slide3.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image" Target="../media/image1.jpe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1.xml"/><Relationship Id="rId7" Type="http://schemas.openxmlformats.org/officeDocument/2006/relationships/tags" Target="../tags/tag25.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hyperlink" Target="https://spsmw.org/prayer/prayer-dismantling-racism/" TargetMode="External"/><Relationship Id="rId5" Type="http://schemas.openxmlformats.org/officeDocument/2006/relationships/tags" Target="../tags/tag23.xml"/><Relationship Id="rId10" Type="http://schemas.openxmlformats.org/officeDocument/2006/relationships/image" Target="../media/image1.jpeg"/><Relationship Id="rId4" Type="http://schemas.openxmlformats.org/officeDocument/2006/relationships/tags" Target="../tags/tag22.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28.xml"/><Relationship Id="rId7" Type="http://schemas.openxmlformats.org/officeDocument/2006/relationships/image" Target="../media/image1.jpeg"/><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29.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10" Type="http://schemas.openxmlformats.org/officeDocument/2006/relationships/image" Target="../media/image1.jpeg"/><Relationship Id="rId4" Type="http://schemas.openxmlformats.org/officeDocument/2006/relationships/tags" Target="../tags/tag33.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12" Type="http://schemas.openxmlformats.org/officeDocument/2006/relationships/hyperlink" Target="http://www.edu.gov.on.ca/fre/policyfunding/leadership/ideas_into_action_bulletin9_fr.pdf" TargetMode="Externa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11" Type="http://schemas.openxmlformats.org/officeDocument/2006/relationships/image" Target="../media/image1.jpeg"/><Relationship Id="rId5" Type="http://schemas.openxmlformats.org/officeDocument/2006/relationships/tags" Target="../tags/tag41.xml"/><Relationship Id="rId10" Type="http://schemas.openxmlformats.org/officeDocument/2006/relationships/notesSlide" Target="../notesSlides/notesSlide7.xml"/><Relationship Id="rId4" Type="http://schemas.openxmlformats.org/officeDocument/2006/relationships/tags" Target="../tags/tag40.xml"/><Relationship Id="rId9"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image" Target="../media/image1.jpeg"/><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notesSlide" Target="../notesSlides/notesSlide8.xml"/><Relationship Id="rId5" Type="http://schemas.openxmlformats.org/officeDocument/2006/relationships/slideLayout" Target="../slideLayouts/slideLayout4.xml"/><Relationship Id="rId4" Type="http://schemas.openxmlformats.org/officeDocument/2006/relationships/tags" Target="../tags/tag48.xml"/></Relationships>
</file>

<file path=ppt/slides/_rels/slide9.xml.rels><?xml version="1.0" encoding="UTF-8" standalone="yes"?>
<Relationships xmlns="http://schemas.openxmlformats.org/package/2006/relationships"><Relationship Id="rId8" Type="http://schemas.openxmlformats.org/officeDocument/2006/relationships/tags" Target="../tags/tag56.xml"/><Relationship Id="rId3" Type="http://schemas.openxmlformats.org/officeDocument/2006/relationships/tags" Target="../tags/tag51.xml"/><Relationship Id="rId7" Type="http://schemas.openxmlformats.org/officeDocument/2006/relationships/tags" Target="../tags/tag55.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image" Target="../media/image1.jpeg"/><Relationship Id="rId5" Type="http://schemas.openxmlformats.org/officeDocument/2006/relationships/tags" Target="../tags/tag53.xml"/><Relationship Id="rId10" Type="http://schemas.openxmlformats.org/officeDocument/2006/relationships/notesSlide" Target="../notesSlides/notesSlide9.xml"/><Relationship Id="rId4" Type="http://schemas.openxmlformats.org/officeDocument/2006/relationships/tags" Target="../tags/tag52.xml"/><Relationship Id="rId9"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90487" y="2671018"/>
            <a:ext cx="12011025" cy="2616101"/>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fr-CA" sz="4000" b="1">
                <a:solidFill>
                  <a:schemeClr val="accent1">
                    <a:lumMod val="75000"/>
                  </a:schemeClr>
                </a:solidFill>
              </a:rPr>
              <a:t>RENFORCER L’ÉVEIL À L’ÉQUITÉ, LA DIVERSITÉ ET L’INCLUSION</a:t>
            </a:r>
          </a:p>
          <a:p>
            <a:pPr algn="ctr">
              <a:spcBef>
                <a:spcPct val="0"/>
              </a:spcBef>
              <a:buNone/>
              <a:defRPr/>
            </a:pPr>
            <a:endParaRPr lang="fr-CA" sz="4000" b="1" dirty="0">
              <a:solidFill>
                <a:srgbClr val="C00000"/>
              </a:solidFill>
            </a:endParaRPr>
          </a:p>
          <a:p>
            <a:pPr algn="ctr">
              <a:spcBef>
                <a:spcPct val="0"/>
              </a:spcBef>
              <a:buNone/>
              <a:defRPr/>
            </a:pPr>
            <a:r>
              <a:rPr lang="fr-CA" sz="4400" dirty="0"/>
              <a:t>Comprendre les préjugés implicites</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89AA04-25F7-48A1-9EDA-A14CEA617FE3}"/>
              </a:ext>
            </a:extLst>
          </p:cNvPr>
          <p:cNvSpPr>
            <a:spLocks noGrp="1"/>
          </p:cNvSpPr>
          <p:nvPr>
            <p:ph idx="1"/>
            <p:custDataLst>
              <p:tags r:id="rId1"/>
            </p:custDataLst>
          </p:nvPr>
        </p:nvSpPr>
        <p:spPr>
          <a:xfrm>
            <a:off x="182880" y="1825625"/>
            <a:ext cx="11772900" cy="4351338"/>
          </a:xfrm>
        </p:spPr>
        <p:txBody>
          <a:bodyPr>
            <a:normAutofit lnSpcReduction="10000"/>
          </a:bodyPr>
          <a:lstStyle/>
          <a:p>
            <a:pPr marL="0" marR="0" lvl="1" indent="0" algn="l" defTabSz="914400" rtl="0" eaLnBrk="1" fontAlgn="auto" latinLnBrk="0" hangingPunct="1">
              <a:lnSpc>
                <a:spcPct val="90000"/>
              </a:lnSpc>
              <a:spcBef>
                <a:spcPts val="500"/>
              </a:spcBef>
              <a:spcAft>
                <a:spcPct val="0"/>
              </a:spcAft>
              <a:buClrTx/>
              <a:buSzTx/>
              <a:buFontTx/>
              <a:buNone/>
              <a:defRPr/>
            </a:pPr>
            <a:endParaRPr kumimoji="0" lang="fr-CA" sz="4400" b="0" i="0" u="none" strike="noStrike" kern="1200" cap="none" spc="0" normalizeH="0" baseline="0" noProof="0" dirty="0">
              <a:ln>
                <a:noFill/>
              </a:ln>
              <a:solidFill>
                <a:prstClr val="black"/>
              </a:solidFill>
              <a:effectLst/>
              <a:uLnTx/>
              <a:uFillTx/>
              <a:ea typeface="+mn-ea"/>
              <a:cs typeface="+mn-cs"/>
            </a:endParaRPr>
          </a:p>
          <a:p>
            <a:pPr marL="0" lvl="1" indent="0" algn="ctr">
              <a:buNone/>
              <a:defRPr/>
            </a:pPr>
            <a:r>
              <a:rPr lang="fr-CA" sz="4400" b="1" dirty="0">
                <a:solidFill>
                  <a:schemeClr val="accent1">
                    <a:lumMod val="75000"/>
                  </a:schemeClr>
                </a:solidFill>
                <a:cs typeface="Arial" panose="020B0604020202020204" pitchFamily="34" charset="0"/>
              </a:rPr>
              <a:t>PRENDRE CONSCIENCE DE SES PRÉJUGÉS</a:t>
            </a:r>
          </a:p>
          <a:p>
            <a:pPr marL="0" lvl="1" indent="0">
              <a:buNone/>
              <a:defRPr/>
            </a:pPr>
            <a:endParaRPr lang="fr-CA" sz="4400" b="1" dirty="0">
              <a:solidFill>
                <a:prstClr val="black"/>
              </a:solidFill>
              <a:cs typeface="Arial" panose="020B0604020202020204" pitchFamily="34" charset="0"/>
            </a:endParaRPr>
          </a:p>
          <a:p>
            <a:pPr marL="0" lvl="1" indent="0">
              <a:buNone/>
              <a:defRPr/>
            </a:pPr>
            <a:r>
              <a:rPr lang="fr-CA" sz="4400" dirty="0">
                <a:solidFill>
                  <a:prstClr val="black"/>
                </a:solidFill>
                <a:cs typeface="Arial" panose="020B0604020202020204" pitchFamily="34" charset="0"/>
              </a:rPr>
              <a:t>Apprenez-en plus sur vos préjugés en faisant un ou plusieurs tests sur les préjugés implicites, par exemple en allant sur la page </a:t>
            </a:r>
            <a:r>
              <a:rPr lang="fr-CA" sz="4400" dirty="0">
                <a:cs typeface="Arial" panose="020B0604020202020204" pitchFamily="34" charset="0"/>
                <a:hlinkClick r:id="rId7"/>
                <a:hlinkMouseOver r:id="rId7"/>
              </a:rPr>
              <a:t>Project Implicit (harvard.edu)</a:t>
            </a:r>
            <a:r>
              <a:rPr lang="fr-CA" sz="4400" dirty="0">
                <a:solidFill>
                  <a:prstClr val="black"/>
                </a:solidFill>
                <a:cs typeface="Arial" panose="020B0604020202020204" pitchFamily="34" charset="0"/>
              </a:rPr>
              <a:t>. (en anglais seulement)</a:t>
            </a:r>
          </a:p>
        </p:txBody>
      </p:sp>
      <p:pic>
        <p:nvPicPr>
          <p:cNvPr id="6" name="Picture 6" descr="logo short">
            <a:extLst>
              <a:ext uri="{FF2B5EF4-FFF2-40B4-BE49-F238E27FC236}">
                <a16:creationId xmlns:a16="http://schemas.microsoft.com/office/drawing/2014/main" id="{1F9AF5D2-2088-254D-914E-2C53E0AC095D}"/>
              </a:ext>
            </a:extLst>
          </p:cNvPr>
          <p:cNvPicPr>
            <a:picLocks noGrp="1" noChangeAspect="1" noChangeArrowheads="1"/>
          </p:cNvPicPr>
          <p:nvPr>
            <p:ph type="title"/>
            <p:custDataLst>
              <p:tags r:id="rId2"/>
            </p:custDataLst>
          </p:nvPr>
        </p:nvPicPr>
        <p:blipFill>
          <a:blip r:embed="rId8">
            <a:extLst>
              <a:ext uri="{28A0092B-C50C-407E-A947-70E740481C1C}">
                <a14:useLocalDpi xmlns:a14="http://schemas.microsoft.com/office/drawing/2010/main" val="0"/>
              </a:ext>
            </a:extLst>
          </a:blip>
          <a:stretch>
            <a:fillRect/>
          </a:stretch>
        </p:blipFill>
        <p:spPr>
          <a:xfrm>
            <a:off x="343711" y="333375"/>
            <a:ext cx="1374775" cy="1143000"/>
          </a:xfrm>
          <a:noFill/>
        </p:spPr>
      </p:pic>
      <p:sp>
        <p:nvSpPr>
          <p:cNvPr id="7" name="Text Box 7">
            <a:extLst>
              <a:ext uri="{FF2B5EF4-FFF2-40B4-BE49-F238E27FC236}">
                <a16:creationId xmlns:a16="http://schemas.microsoft.com/office/drawing/2014/main" id="{12054942-CCF0-C64B-A5AF-4589488BC43F}"/>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FAC5D88-19B2-9749-BFE4-93BC7599EE96}"/>
              </a:ext>
            </a:extLst>
          </p:cNvPr>
          <p:cNvSpPr>
            <a:spLocks noChangeArrowheads="1"/>
          </p:cNvSpPr>
          <p:nvPr>
            <p:custDataLst>
              <p:tags r:id="rId4"/>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21291173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202339" y="2471027"/>
            <a:ext cx="11787322" cy="707886"/>
          </a:xfrm>
          <a:prstGeom prst="rect">
            <a:avLst/>
          </a:prstGeom>
          <a:noFill/>
        </p:spPr>
        <p:txBody>
          <a:bodyPr wrap="square" rtlCol="0">
            <a:spAutoFit/>
          </a:bodyPr>
          <a:lstStyle/>
          <a:p>
            <a:pPr algn="ctr"/>
            <a:r>
              <a:rPr lang="fr-CA" sz="4000" b="1" dirty="0">
                <a:solidFill>
                  <a:schemeClr val="accent1">
                    <a:lumMod val="75000"/>
                  </a:schemeClr>
                </a:solidFill>
              </a:rPr>
              <a:t>RENFORCER L’ÉVEIL AUX PRÉJUGÉS IMPLICITES</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2000757" y="3214172"/>
            <a:ext cx="8825488" cy="3446878"/>
          </a:xfrm>
        </p:spPr>
        <p:txBody>
          <a:bodyPr>
            <a:normAutofit/>
          </a:bodyPr>
          <a:lstStyle/>
          <a:p>
            <a:pPr marL="0" indent="0">
              <a:buNone/>
            </a:pPr>
            <a:endParaRPr lang="en-CA" sz="4000" b="1" dirty="0">
              <a:solidFill>
                <a:srgbClr val="C00000"/>
              </a:solidFill>
            </a:endParaRPr>
          </a:p>
          <a:p>
            <a:r>
              <a:rPr lang="en-CA" sz="2300" b="1" u="sng" dirty="0">
                <a:solidFill>
                  <a:srgbClr val="0563C1"/>
                </a:solidFill>
                <a:latin typeface="Calibri" panose="020F0502020204030204" pitchFamily="34" charset="0"/>
                <a:cs typeface="Calibri" panose="020F0502020204030204" pitchFamily="34" charset="0"/>
                <a:hlinkClick r:id="rId12">
                  <a:extLst>
                    <a:ext uri="{A12FA001-AC4F-418D-AE19-62706E023703}">
                      <ahyp:hlinkClr xmlns:ahyp="http://schemas.microsoft.com/office/drawing/2018/hyperlinkcolor" val="tx"/>
                    </a:ext>
                  </a:extLst>
                </a:hlinkClick>
                <a:hlinkMouseOver r:id="rId12"/>
              </a:rPr>
              <a:t>Implicit Bias: Peanut Butter, Jelly and Racism</a:t>
            </a:r>
            <a:r>
              <a:rPr lang="en-CA" sz="2300" b="1" u="sng" dirty="0">
                <a:solidFill>
                  <a:srgbClr val="0563C1"/>
                </a:solidFill>
                <a:latin typeface="Calibri" panose="020F0502020204030204" pitchFamily="34" charset="0"/>
                <a:cs typeface="Calibri" panose="020F0502020204030204" pitchFamily="34" charset="0"/>
              </a:rPr>
              <a:t> </a:t>
            </a:r>
            <a:r>
              <a:rPr lang="en-CA" sz="2300" b="1" dirty="0">
                <a:latin typeface="Calibri" panose="020F0502020204030204" pitchFamily="34" charset="0"/>
              </a:rPr>
              <a:t>(2 min 26 s)</a:t>
            </a:r>
          </a:p>
          <a:p>
            <a:r>
              <a:rPr lang="en-CA" sz="2300" b="1" u="sng" dirty="0">
                <a:solidFill>
                  <a:srgbClr val="0563C1"/>
                </a:solidFill>
                <a:latin typeface="Calibri" panose="020F0502020204030204" pitchFamily="34" charset="0"/>
                <a:cs typeface="Calibri" panose="020F0502020204030204" pitchFamily="34" charset="0"/>
                <a:hlinkClick r:id="rId13">
                  <a:extLst>
                    <a:ext uri="{A12FA001-AC4F-418D-AE19-62706E023703}">
                      <ahyp:hlinkClr xmlns:ahyp="http://schemas.microsoft.com/office/drawing/2018/hyperlinkcolor" val="tx"/>
                    </a:ext>
                  </a:extLst>
                </a:hlinkClick>
                <a:hlinkMouseOver r:id="rId13"/>
              </a:rPr>
              <a:t>Implicit Bias: High Heels, Violins and a Warning</a:t>
            </a:r>
            <a:r>
              <a:rPr lang="en-CA" sz="2300" b="1" u="sng" dirty="0">
                <a:solidFill>
                  <a:srgbClr val="0563C1"/>
                </a:solidFill>
                <a:latin typeface="Calibri" panose="020F0502020204030204" pitchFamily="34" charset="0"/>
                <a:cs typeface="Calibri" panose="020F0502020204030204" pitchFamily="34" charset="0"/>
              </a:rPr>
              <a:t> </a:t>
            </a:r>
            <a:r>
              <a:rPr lang="en-CA" sz="2300" b="1" dirty="0">
                <a:latin typeface="Calibri" panose="020F0502020204030204" pitchFamily="34" charset="0"/>
              </a:rPr>
              <a:t>(1 min 22 s)</a:t>
            </a:r>
          </a:p>
          <a:p>
            <a:r>
              <a:rPr lang="en-CA" sz="23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14"/>
                <a:hlinkMouseOver r:id="rId14"/>
              </a:rPr>
              <a:t>Implicit Bias: Snacks and Punishment</a:t>
            </a:r>
            <a:r>
              <a:rPr lang="en-CA" sz="2300" b="1" dirty="0">
                <a:latin typeface="Calibri" panose="020F0502020204030204" pitchFamily="34" charset="0"/>
                <a:ea typeface="Calibri" panose="020F0502020204030204" pitchFamily="34" charset="0"/>
              </a:rPr>
              <a:t> (2 min 5 s)</a:t>
            </a:r>
          </a:p>
          <a:p>
            <a:r>
              <a:rPr lang="en-CA" sz="2300" b="1" u="sng" dirty="0">
                <a:solidFill>
                  <a:srgbClr val="0563C1"/>
                </a:solidFill>
                <a:latin typeface="Calibri" panose="020F0502020204030204" pitchFamily="34" charset="0"/>
                <a:cs typeface="Calibri" panose="020F0502020204030204" pitchFamily="34" charset="0"/>
                <a:hlinkClick r:id="rId15">
                  <a:extLst>
                    <a:ext uri="{A12FA001-AC4F-418D-AE19-62706E023703}">
                      <ahyp:hlinkClr xmlns:ahyp="http://schemas.microsoft.com/office/drawing/2018/hyperlinkcolor" val="tx"/>
                    </a:ext>
                  </a:extLst>
                </a:hlinkClick>
                <a:hlinkMouseOver r:id="rId15"/>
              </a:rPr>
              <a:t>Implicit Bias: Why We're Awkward</a:t>
            </a:r>
            <a:r>
              <a:rPr lang="en-CA" sz="2300" b="1" u="sng" dirty="0">
                <a:solidFill>
                  <a:srgbClr val="0563C1"/>
                </a:solidFill>
                <a:latin typeface="Calibri" panose="020F0502020204030204" pitchFamily="34" charset="0"/>
                <a:cs typeface="Calibri" panose="020F0502020204030204" pitchFamily="34" charset="0"/>
              </a:rPr>
              <a:t> </a:t>
            </a:r>
            <a:r>
              <a:rPr lang="en-CA" sz="2300" b="1" dirty="0">
                <a:latin typeface="Calibri" panose="020F0502020204030204" pitchFamily="34" charset="0"/>
              </a:rPr>
              <a:t>(2 min 41 s)</a:t>
            </a:r>
          </a:p>
          <a:p>
            <a:r>
              <a:rPr lang="en-CA" sz="2300" b="1" u="sng" dirty="0">
                <a:solidFill>
                  <a:srgbClr val="0563C1"/>
                </a:solidFill>
                <a:latin typeface="Calibri" panose="020F0502020204030204" pitchFamily="34" charset="0"/>
                <a:cs typeface="Calibri" panose="020F0502020204030204" pitchFamily="34" charset="0"/>
                <a:hlinkClick r:id="rId16">
                  <a:extLst>
                    <a:ext uri="{A12FA001-AC4F-418D-AE19-62706E023703}">
                      <ahyp:hlinkClr xmlns:ahyp="http://schemas.microsoft.com/office/drawing/2018/hyperlinkcolor" val="tx"/>
                    </a:ext>
                  </a:extLst>
                </a:hlinkClick>
                <a:hlinkMouseOver r:id="rId16"/>
              </a:rPr>
              <a:t>Implicit Bias: Check Our Bias to Wreck Our Bias</a:t>
            </a:r>
            <a:r>
              <a:rPr lang="en-CA" sz="2300" b="1" u="sng" dirty="0">
                <a:solidFill>
                  <a:srgbClr val="0563C1"/>
                </a:solidFill>
                <a:latin typeface="Calibri" panose="020F0502020204030204" pitchFamily="34" charset="0"/>
                <a:cs typeface="Calibri" panose="020F0502020204030204" pitchFamily="34" charset="0"/>
              </a:rPr>
              <a:t> </a:t>
            </a:r>
            <a:r>
              <a:rPr lang="en-CA" sz="2300" b="1" dirty="0">
                <a:latin typeface="Calibri" panose="020F0502020204030204" pitchFamily="34" charset="0"/>
              </a:rPr>
              <a:t>(3 m)  </a:t>
            </a:r>
          </a:p>
          <a:p>
            <a:endParaRPr lang="en-CA" sz="2300" dirty="0">
              <a:latin typeface="Calibri" panose="020F0502020204030204" pitchFamily="34" charset="0"/>
              <a:ea typeface="Calibri" panose="020F0502020204030204" pitchFamily="34" charset="0"/>
              <a:cs typeface="Arial" panose="020B0604020202020204" pitchFamily="34" charset="0"/>
            </a:endParaRPr>
          </a:p>
          <a:p>
            <a:endParaRPr lang="en-CA" sz="8800" dirty="0"/>
          </a:p>
          <a:p>
            <a:pPr marL="0" indent="0">
              <a:buNone/>
            </a:pPr>
            <a:endParaRPr lang="en-CA" sz="4300" b="1" dirty="0">
              <a:solidFill>
                <a:srgbClr val="C00000"/>
              </a:solidFill>
            </a:endParaRPr>
          </a:p>
        </p:txBody>
      </p:sp>
    </p:spTree>
    <p:extLst>
      <p:ext uri="{BB962C8B-B14F-4D97-AF65-F5344CB8AC3E}">
        <p14:creationId xmlns:p14="http://schemas.microsoft.com/office/powerpoint/2010/main" val="75372895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69880"/>
          </a:xfrm>
          <a:prstGeom prst="rect">
            <a:avLst/>
          </a:prstGeom>
          <a:noFill/>
        </p:spPr>
        <p:txBody>
          <a:bodyPr wrap="square" rtlCol="0">
            <a:spAutoFit/>
          </a:bodyPr>
          <a:lstStyle/>
          <a:p>
            <a:pPr algn="ctr"/>
            <a:r>
              <a:rPr lang="fr-CA" sz="4000" b="1" dirty="0">
                <a:solidFill>
                  <a:schemeClr val="accent1">
                    <a:lumMod val="75000"/>
                  </a:schemeClr>
                </a:solidFill>
              </a:rPr>
              <a:t>Ressources pour les leaders</a:t>
            </a:r>
          </a:p>
          <a:p>
            <a:pPr algn="ctr"/>
            <a:r>
              <a:rPr lang="fr-CA" sz="3600" u="sng" dirty="0">
                <a:solidFill>
                  <a:srgbClr val="0070C0"/>
                </a:solidFill>
                <a:hlinkClick r:id="rId12">
                  <a:extLst>
                    <a:ext uri="{A12FA001-AC4F-418D-AE19-62706E023703}">
                      <ahyp:hlinkClr xmlns:ahyp="http://schemas.microsoft.com/office/drawing/2018/hyperlinkcolor" val="tx"/>
                    </a:ext>
                  </a:extLst>
                </a:hlinkClick>
                <a:hlinkMouseOver r:id="rId12">
                  <a:extLst>
                    <a:ext uri="{A12FA001-AC4F-418D-AE19-62706E023703}">
                      <ahyp:hlinkClr xmlns:ahyp="http://schemas.microsoft.com/office/drawing/2018/hyperlinkcolor" val="tx"/>
                    </a:ext>
                  </a:extLst>
                </a:hlinkMouseOver>
              </a:rPr>
              <a:t>www.education-leadership-ontario.ca</a:t>
            </a:r>
            <a:r>
              <a:rPr lang="fr-CA" sz="3600" u="sng" dirty="0">
                <a:solidFill>
                  <a:srgbClr val="0070C0"/>
                </a:solidFill>
              </a:rPr>
              <a:t>/fr</a:t>
            </a:r>
          </a:p>
          <a:p>
            <a:pPr algn="ctr"/>
            <a:r>
              <a:rPr lang="fr-CA" sz="3600" u="sng" dirty="0">
                <a:solidFill>
                  <a:srgbClr val="0070C0"/>
                </a:solidFill>
                <a:hlinkClick r:id="rId13">
                  <a:extLst>
                    <a:ext uri="{A12FA001-AC4F-418D-AE19-62706E023703}">
                      <ahyp:hlinkClr xmlns:ahyp="http://schemas.microsoft.com/office/drawing/2018/hyperlinkcolor" val="tx"/>
                    </a:ext>
                  </a:extLst>
                </a:hlinkClick>
                <a:hlinkMouseOver r:id="rId13">
                  <a:extLst>
                    <a:ext uri="{A12FA001-AC4F-418D-AE19-62706E023703}">
                      <ahyp:hlinkClr xmlns:ahyp="http://schemas.microsoft.com/office/drawing/2018/hyperlinkcolor" val="tx"/>
                    </a:ext>
                  </a:extLst>
                </a:hlinkMouseOver>
              </a:rPr>
              <a:t>https://twitter.com/IELOntario</a:t>
            </a:r>
            <a:endParaRPr lang="fr-CA" sz="3600" u="sng" dirty="0">
              <a:solidFill>
                <a:srgbClr val="0070C0"/>
              </a:solidFill>
            </a:endParaRPr>
          </a:p>
          <a:p>
            <a:pPr algn="ctr"/>
            <a:r>
              <a:rPr lang="fr-CA" sz="3600" u="sng" dirty="0">
                <a:hlinkClick r:id="rId14"/>
                <a:hlinkMouseOver r:id="rId14"/>
              </a:rPr>
              <a:t>communication@education-leadership-ontario.ca</a:t>
            </a:r>
            <a:endParaRPr lang="fr-CA" sz="3600" dirty="0">
              <a:highlight>
                <a:srgbClr val="FFFF00"/>
              </a:highlight>
            </a:endParaRP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984885"/>
          </a:xfrm>
          <a:prstGeom prst="rect">
            <a:avLst/>
          </a:prstGeom>
          <a:noFill/>
        </p:spPr>
        <p:txBody>
          <a:bodyPr wrap="square" rtlCol="0">
            <a:spAutoFit/>
          </a:bodyPr>
          <a:lstStyle/>
          <a:p>
            <a:pPr algn="ctr"/>
            <a:r>
              <a:rPr lang="en-US" sz="4000" u="sng" dirty="0">
                <a:solidFill>
                  <a:srgbClr val="0070C0"/>
                </a:solidFill>
                <a:hlinkClick r:id="rId12">
                  <a:extLst>
                    <a:ext uri="{A12FA001-AC4F-418D-AE19-62706E023703}">
                      <ahyp:hlinkClr xmlns:ahyp="http://schemas.microsoft.com/office/drawing/2018/hyperlinkcolor" val="tx"/>
                    </a:ext>
                  </a:extLst>
                </a:hlinkClick>
                <a:hlinkMouseOver r:id="rId12"/>
              </a:rPr>
              <a:t>www.education-leadership-ontario.ca</a:t>
            </a:r>
            <a:r>
              <a:rPr lang="en-US" sz="4000" u="sng" dirty="0">
                <a:solidFill>
                  <a:srgbClr val="0070C0"/>
                </a:solidFill>
              </a:rPr>
              <a:t>/fr</a:t>
            </a:r>
          </a:p>
          <a:p>
            <a:endParaRPr lang="en-US" dirty="0"/>
          </a:p>
        </p:txBody>
      </p:sp>
    </p:spTree>
    <p:extLst>
      <p:ext uri="{BB962C8B-B14F-4D97-AF65-F5344CB8AC3E}">
        <p14:creationId xmlns:p14="http://schemas.microsoft.com/office/powerpoint/2010/main" val="12439299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custDataLst>
              <p:tags r:id="rId7"/>
            </p:custDataLst>
          </p:nvPr>
        </p:nvPicPr>
        <p:blipFill>
          <a:blip r:embed="rId13">
            <a:extLst>
              <a:ext uri="{837473B0-CC2E-450A-ABE3-18F120FF3D39}">
                <a1611:picAttrSrcUrl xmlns:a1611="http://schemas.microsoft.com/office/drawing/2016/11/main" r:id="rId14"/>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custDataLst>
              <p:tags r:id="rId8"/>
            </p:custDataLst>
          </p:nvPr>
        </p:nvSpPr>
        <p:spPr>
          <a:xfrm>
            <a:off x="1177488" y="6319952"/>
            <a:ext cx="9525000" cy="228600"/>
          </a:xfrm>
          <a:prstGeom prst="rect">
            <a:avLst/>
          </a:prstGeom>
          <a:noFill/>
        </p:spPr>
        <p:txBody>
          <a:bodyPr wrap="square" rtlCol="0">
            <a:spAutoFit/>
          </a:bodyPr>
          <a:lstStyle/>
          <a:p>
            <a:r>
              <a:rPr lang="fr-CA" sz="900" dirty="0">
                <a:solidFill>
                  <a:srgbClr val="0070C0"/>
                </a:solidFill>
                <a:hlinkClick r:id="rId14">
                  <a:extLst>
                    <a:ext uri="{A12FA001-AC4F-418D-AE19-62706E023703}">
                      <ahyp:hlinkClr xmlns:ahyp="http://schemas.microsoft.com/office/drawing/2018/hyperlinkcolor" val="tx"/>
                    </a:ext>
                  </a:extLst>
                </a:hlinkClick>
                <a:hlinkMouseOver r:id="rId14">
                  <a:extLst>
                    <a:ext uri="{A12FA001-AC4F-418D-AE19-62706E023703}">
                      <ahyp:hlinkClr xmlns:ahyp="http://schemas.microsoft.com/office/drawing/2018/hyperlinkcolor" val="tx"/>
                    </a:ext>
                  </a:extLst>
                </a:hlinkMouseOver>
              </a:rPr>
              <a:t>Cette photo</a:t>
            </a:r>
            <a:r>
              <a:rPr lang="fr-CA" sz="900" dirty="0">
                <a:solidFill>
                  <a:srgbClr val="0070C0"/>
                </a:solidFill>
              </a:rPr>
              <a:t> </a:t>
            </a:r>
            <a:r>
              <a:rPr lang="fr-CA" sz="900" dirty="0"/>
              <a:t>d’auteur inconnu est utilisée sous licence </a:t>
            </a:r>
            <a:r>
              <a:rPr lang="fr-CA" sz="900" dirty="0">
                <a:hlinkClick r:id="rId15"/>
                <a:hlinkMouseOver r:id="rId15"/>
              </a:rPr>
              <a:t>CC BY-SA-NC</a:t>
            </a:r>
            <a:endParaRPr lang="fr-CA" sz="900" dirty="0"/>
          </a:p>
        </p:txBody>
      </p:sp>
      <p:sp>
        <p:nvSpPr>
          <p:cNvPr id="13" name="TextBox 12">
            <a:extLst>
              <a:ext uri="{FF2B5EF4-FFF2-40B4-BE49-F238E27FC236}">
                <a16:creationId xmlns:a16="http://schemas.microsoft.com/office/drawing/2014/main" id="{5D9242F5-7952-4472-9645-ED41BA150F7D}"/>
              </a:ext>
            </a:extLst>
          </p:cNvPr>
          <p:cNvSpPr txBox="1"/>
          <p:nvPr>
            <p:custDataLst>
              <p:tags r:id="rId9"/>
            </p:custDataLst>
          </p:nvPr>
        </p:nvSpPr>
        <p:spPr>
          <a:xfrm>
            <a:off x="1142544" y="2912433"/>
            <a:ext cx="7463574" cy="707886"/>
          </a:xfrm>
          <a:prstGeom prst="rect">
            <a:avLst/>
          </a:prstGeom>
          <a:noFill/>
        </p:spPr>
        <p:txBody>
          <a:bodyPr wrap="square" rtlCol="0">
            <a:spAutoFit/>
          </a:bodyPr>
          <a:lstStyle/>
          <a:p>
            <a:r>
              <a:rPr lang="fr-CA" sz="4000" b="1" dirty="0">
                <a:solidFill>
                  <a:schemeClr val="accent1">
                    <a:lumMod val="75000"/>
                  </a:schemeClr>
                </a:solidFill>
              </a:rPr>
              <a:t>RECONNAISSANCE DU TERRITOIRE</a:t>
            </a:r>
            <a:endParaRPr lang="fr-CA" sz="4000" b="1" dirty="0">
              <a:solidFill>
                <a:schemeClr val="accent1">
                  <a:lumMod val="75000"/>
                </a:schemeClr>
              </a:solidFill>
              <a:highlight>
                <a:srgbClr val="808000"/>
              </a:highlight>
            </a:endParaRPr>
          </a:p>
        </p:txBody>
      </p:sp>
    </p:spTree>
    <p:extLst>
      <p:ext uri="{BB962C8B-B14F-4D97-AF65-F5344CB8AC3E}">
        <p14:creationId xmlns:p14="http://schemas.microsoft.com/office/powerpoint/2010/main" val="13623001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2" name="TextBox 1">
            <a:extLst>
              <a:ext uri="{FF2B5EF4-FFF2-40B4-BE49-F238E27FC236}">
                <a16:creationId xmlns:a16="http://schemas.microsoft.com/office/drawing/2014/main" id="{DFF8CF85-23AE-4F9B-A270-05D93FC64104}"/>
              </a:ext>
            </a:extLst>
          </p:cNvPr>
          <p:cNvSpPr txBox="1"/>
          <p:nvPr>
            <p:custDataLst>
              <p:tags r:id="rId4"/>
            </p:custDataLst>
          </p:nvPr>
        </p:nvSpPr>
        <p:spPr>
          <a:xfrm>
            <a:off x="930193" y="2405854"/>
            <a:ext cx="10719345"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3600" b="1" dirty="0">
                <a:solidFill>
                  <a:schemeClr val="accent1">
                    <a:lumMod val="75000"/>
                  </a:schemeClr>
                </a:solidFill>
                <a:latin typeface="Calibri" panose="020F0502020204030204"/>
              </a:rPr>
              <a:t>Conventions communautaires proposées</a:t>
            </a:r>
          </a:p>
          <a:p>
            <a:pPr marL="0" marR="0" lvl="0" indent="0" algn="ctr" defTabSz="914400" rtl="0" eaLnBrk="1" fontAlgn="auto" latinLnBrk="0" hangingPunct="1">
              <a:lnSpc>
                <a:spcPct val="100000"/>
              </a:lnSpc>
              <a:spcBef>
                <a:spcPct val="0"/>
              </a:spcBef>
              <a:spcAft>
                <a:spcPct val="0"/>
              </a:spcAft>
              <a:buClrTx/>
              <a:buSzTx/>
              <a:buFontTx/>
              <a:buNone/>
              <a:defRPr/>
            </a:pPr>
            <a:endParaRPr kumimoji="0" lang="fr-CA"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fr-CA" sz="2800" dirty="0"/>
              <a:t>ÊTRE PRÉSENT, même si on est mal à l’aise</a:t>
            </a:r>
          </a:p>
          <a:p>
            <a:pPr marL="285750" indent="-285750">
              <a:buFont typeface="Arial" panose="020B0604020202020204" pitchFamily="34" charset="0"/>
              <a:buChar char="•"/>
            </a:pPr>
            <a:r>
              <a:rPr lang="fr-CA" sz="2800" dirty="0"/>
              <a:t>ÊTRE COURAGEUX malgré nos peurs (faire preuve de bravoure)</a:t>
            </a:r>
          </a:p>
          <a:p>
            <a:pPr marL="285750" indent="-285750">
              <a:buFont typeface="Arial" panose="020B0604020202020204" pitchFamily="34" charset="0"/>
              <a:buChar char="•"/>
            </a:pPr>
            <a:r>
              <a:rPr lang="fr-CA" sz="2800" dirty="0"/>
              <a:t>ÊTRE SOUPLE, car il y aura du désordre, mais aussi de la détermination</a:t>
            </a:r>
          </a:p>
          <a:p>
            <a:pPr marL="285750" indent="-285750">
              <a:buFont typeface="Arial" panose="020B0604020202020204" pitchFamily="34" charset="0"/>
              <a:buChar char="•"/>
            </a:pPr>
            <a:r>
              <a:rPr lang="fr-CA" sz="2800" dirty="0"/>
              <a:t>ÊTRE SOI-MÊME et témoigner de son expérience</a:t>
            </a:r>
          </a:p>
        </p:txBody>
      </p:sp>
    </p:spTree>
    <p:extLst>
      <p:ext uri="{BB962C8B-B14F-4D97-AF65-F5344CB8AC3E}">
        <p14:creationId xmlns:p14="http://schemas.microsoft.com/office/powerpoint/2010/main" val="17352797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06375"/>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578496" y="2060183"/>
            <a:ext cx="11269793" cy="4062651"/>
          </a:xfrm>
          <a:prstGeom prst="rect">
            <a:avLst/>
          </a:prstGeom>
          <a:noFill/>
        </p:spPr>
        <p:txBody>
          <a:bodyPr wrap="square" rtlCol="0">
            <a:spAutoFit/>
          </a:bodyPr>
          <a:lstStyle/>
          <a:p>
            <a:r>
              <a:rPr lang="fr-CA" sz="2000" dirty="0"/>
              <a:t>Mon Dieu, dans notre lutte contre le racisme, nous savons que nous affrontons plus que la chair et le sang, que nous faisons face aux pouvoirs et aux principautés – aux institutions et systèmes qui favorisent le racisme en perpétuant le mensonge que certaines personnes sont inférieures à d’autres...</a:t>
            </a:r>
            <a:endParaRPr lang="en-CA" sz="2000" dirty="0"/>
          </a:p>
          <a:p>
            <a:r>
              <a:rPr lang="fr-CA" sz="2000" dirty="0"/>
              <a:t>Insuffle-nous un nouvel état d’esprit et un cœur nouveau pour que nous puissions voir nos frères et sœurs avec les yeux des gens racisés.</a:t>
            </a:r>
            <a:endParaRPr lang="en-CA" sz="2000" dirty="0"/>
          </a:p>
          <a:p>
            <a:r>
              <a:rPr lang="fr-CA" sz="2000" dirty="0"/>
              <a:t>Donne-nous la grâce et la force de nous affranchir des stéréotypes raciaux qui oppriment certains d’entre nous et confèrent des droits à d’autres.</a:t>
            </a:r>
            <a:endParaRPr lang="en-CA" sz="2000" dirty="0"/>
          </a:p>
          <a:p>
            <a:r>
              <a:rPr lang="fr-CA" sz="2000" dirty="0"/>
              <a:t>Aide-nous à bâtir une Église et une nation qui tient compte des espoirs et des craintes des personnes de couleur opprimées chez nous, mais aussi ailleurs. </a:t>
            </a:r>
            <a:endParaRPr lang="en-CA" sz="2000" dirty="0"/>
          </a:p>
          <a:p>
            <a:r>
              <a:rPr lang="fr-CA" sz="2000" dirty="0"/>
              <a:t>Dieu, guéris notre famille et ne fais qu’un avec nous par la communion avec notre frère Jésus et la force du Saint-Esprit.</a:t>
            </a:r>
            <a:endParaRPr lang="en-CA" sz="2000" dirty="0"/>
          </a:p>
          <a:p>
            <a:r>
              <a:rPr lang="fr-CA" sz="2000" dirty="0"/>
              <a:t>Amen (traduction libre)</a:t>
            </a:r>
            <a:endParaRPr lang="en-CA" sz="2000" dirty="0"/>
          </a:p>
          <a:p>
            <a:r>
              <a:rPr lang="fr-CA" u="sng" dirty="0">
                <a:hlinkClick r:id="rId11"/>
              </a:rPr>
              <a:t>https://spsmw.org/prayer/prayer-dismantling-racism/</a:t>
            </a:r>
            <a:r>
              <a:rPr lang="fr-CA" dirty="0"/>
              <a:t> </a:t>
            </a:r>
            <a:endParaRPr lang="en-CA" dirty="0"/>
          </a:p>
        </p:txBody>
      </p:sp>
    </p:spTree>
    <p:extLst>
      <p:ext uri="{BB962C8B-B14F-4D97-AF65-F5344CB8AC3E}">
        <p14:creationId xmlns:p14="http://schemas.microsoft.com/office/powerpoint/2010/main" val="281229046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26DA18-FF86-47E3-9C59-CE9725A2861E}"/>
              </a:ext>
            </a:extLst>
          </p:cNvPr>
          <p:cNvSpPr>
            <a:spLocks noGrp="1"/>
          </p:cNvSpPr>
          <p:nvPr>
            <p:ph idx="1"/>
            <p:custDataLst>
              <p:tags r:id="rId1"/>
            </p:custDataLst>
          </p:nvPr>
        </p:nvSpPr>
        <p:spPr/>
        <p:txBody>
          <a:bodyPr>
            <a:normAutofit lnSpcReduction="10000"/>
          </a:bodyPr>
          <a:lstStyle/>
          <a:p>
            <a:pPr marL="0" indent="0" algn="ctr">
              <a:buNone/>
            </a:pPr>
            <a:r>
              <a:rPr lang="fr-CA" sz="4000" b="1" dirty="0">
                <a:solidFill>
                  <a:schemeClr val="accent1">
                    <a:lumMod val="75000"/>
                  </a:schemeClr>
                </a:solidFill>
                <a:latin typeface="Arial" panose="020B0604020202020204" pitchFamily="34" charset="0"/>
                <a:cs typeface="Arial" panose="020B0604020202020204" pitchFamily="34" charset="0"/>
              </a:rPr>
              <a:t>Accepter d’être déstabilisé</a:t>
            </a:r>
          </a:p>
          <a:p>
            <a:pPr marL="0" indent="0">
              <a:buNone/>
            </a:pPr>
            <a:r>
              <a:rPr lang="fr-CA" dirty="0">
                <a:latin typeface="Arial" panose="020B0604020202020204" pitchFamily="34" charset="0"/>
                <a:cs typeface="Arial" panose="020B0604020202020204" pitchFamily="34" charset="0"/>
              </a:rPr>
              <a:t>« Tandis que nous unissons nos forces pour faire renaître l’espoir en l’avenir, nous devons inclure un nouvel allié plutôt inusité : notre volonté d’être déstabilisé, c’est-à-dire de voir nos croyances et nos idées remises en question par les autres. Rien ni personne ne peut nous donner les réponses aux problèmes d’aujourd’hui. Paradoxalement, nous ne pourrons trouver ces réponses qu’en admettant notre ignorance. Nous devons donc accepter de renoncer à nos certitudes et nous attendre à une certaine période de confusion. »</a:t>
            </a:r>
          </a:p>
          <a:p>
            <a:pPr marL="0" indent="0" algn="ctr">
              <a:buNone/>
            </a:pPr>
            <a:r>
              <a:rPr lang="fr-CA" dirty="0">
                <a:latin typeface="Arial" panose="020B0604020202020204" pitchFamily="34" charset="0"/>
                <a:cs typeface="Arial" panose="020B0604020202020204" pitchFamily="34" charset="0"/>
              </a:rPr>
              <a:t>~ Margaret Wheatley, 2002</a:t>
            </a:r>
          </a:p>
        </p:txBody>
      </p:sp>
      <p:pic>
        <p:nvPicPr>
          <p:cNvPr id="4" name="Picture 6" descr="logo short">
            <a:extLst>
              <a:ext uri="{FF2B5EF4-FFF2-40B4-BE49-F238E27FC236}">
                <a16:creationId xmlns:a16="http://schemas.microsoft.com/office/drawing/2014/main" id="{6C6F6D14-AD04-4588-8F91-E3C613B05AB9}"/>
              </a:ext>
            </a:extLst>
          </p:cNvPr>
          <p:cNvPicPr>
            <a:picLocks noChangeAspect="1" noChangeArrowheads="1"/>
          </p:cNvPicPr>
          <p:nvPr>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06375"/>
            <a:ext cx="1374775" cy="1143000"/>
          </a:xfrm>
          <a:prstGeom prst="rect">
            <a:avLst/>
          </a:prstGeom>
          <a:noFill/>
        </p:spPr>
      </p:pic>
      <p:sp>
        <p:nvSpPr>
          <p:cNvPr id="7" name="Text Box 7">
            <a:extLst>
              <a:ext uri="{FF2B5EF4-FFF2-40B4-BE49-F238E27FC236}">
                <a16:creationId xmlns:a16="http://schemas.microsoft.com/office/drawing/2014/main" id="{FFFF5A23-5505-4A5E-B341-06849550BBF8}"/>
              </a:ext>
            </a:extLst>
          </p:cNvPr>
          <p:cNvSpPr txBox="1">
            <a:spLocks noChangeArrowheads="1"/>
          </p:cNvSpPr>
          <p:nvPr>
            <p:custDataLst>
              <p:tags r:id="rId3"/>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8" name="Rectangle 4">
            <a:extLst>
              <a:ext uri="{FF2B5EF4-FFF2-40B4-BE49-F238E27FC236}">
                <a16:creationId xmlns:a16="http://schemas.microsoft.com/office/drawing/2014/main" id="{5B54C1AD-39AF-43FA-AC67-3AA158C56329}"/>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17910701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333375"/>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0" y="3151692"/>
            <a:ext cx="12036829" cy="2308324"/>
          </a:xfrm>
          <a:prstGeom prst="rect">
            <a:avLst/>
          </a:prstGeom>
          <a:noFill/>
        </p:spPr>
        <p:txBody>
          <a:bodyPr wrap="square" rtlCol="0">
            <a:spAutoFit/>
          </a:bodyPr>
          <a:lstStyle/>
          <a:p>
            <a:pPr algn="ctr"/>
            <a:r>
              <a:rPr lang="fr-CA" sz="4800" b="1" cap="all" dirty="0">
                <a:solidFill>
                  <a:schemeClr val="accent1">
                    <a:lumMod val="75000"/>
                  </a:schemeClr>
                </a:solidFill>
              </a:rPr>
              <a:t>Qu’est-ce qu’un préjugé?</a:t>
            </a:r>
          </a:p>
          <a:p>
            <a:pPr algn="ctr"/>
            <a:r>
              <a:rPr lang="fr-CA" sz="4800" b="1" dirty="0"/>
              <a:t>Comment ça se présente, quel en est l’effet et à quoi ça ressemble?</a:t>
            </a:r>
          </a:p>
        </p:txBody>
      </p:sp>
    </p:spTree>
    <p:extLst>
      <p:ext uri="{BB962C8B-B14F-4D97-AF65-F5344CB8AC3E}">
        <p14:creationId xmlns:p14="http://schemas.microsoft.com/office/powerpoint/2010/main" val="341009188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custDataLst>
              <p:tags r:id="rId7"/>
            </p:custDataLst>
          </p:nvPr>
        </p:nvSpPr>
        <p:spPr>
          <a:xfrm>
            <a:off x="682936" y="3088129"/>
            <a:ext cx="2037212" cy="1938992"/>
          </a:xfrm>
          <a:prstGeom prst="rect">
            <a:avLst/>
          </a:prstGeom>
        </p:spPr>
        <p:txBody>
          <a:bodyPr wrap="square">
            <a:spAutoFit/>
          </a:bodyPr>
          <a:lstStyle/>
          <a:p>
            <a:r>
              <a:rPr lang="fr-CA" sz="4000" b="1" dirty="0">
                <a:solidFill>
                  <a:schemeClr val="accent1">
                    <a:lumMod val="75000"/>
                  </a:schemeClr>
                </a:solidFill>
              </a:rPr>
              <a:t>Qu’est-ce qu’un préjugé?</a:t>
            </a:r>
          </a:p>
        </p:txBody>
      </p:sp>
      <p:sp>
        <p:nvSpPr>
          <p:cNvPr id="12" name="TextBox 11">
            <a:extLst>
              <a:ext uri="{FF2B5EF4-FFF2-40B4-BE49-F238E27FC236}">
                <a16:creationId xmlns:a16="http://schemas.microsoft.com/office/drawing/2014/main" id="{F8B8159F-A861-4171-BBB0-0D104C90D76B}"/>
              </a:ext>
            </a:extLst>
          </p:cNvPr>
          <p:cNvSpPr txBox="1"/>
          <p:nvPr>
            <p:custDataLst>
              <p:tags r:id="rId8"/>
            </p:custDataLst>
          </p:nvPr>
        </p:nvSpPr>
        <p:spPr>
          <a:xfrm>
            <a:off x="3400783" y="2358658"/>
            <a:ext cx="7108985" cy="3785652"/>
          </a:xfrm>
          <a:prstGeom prst="rect">
            <a:avLst/>
          </a:prstGeom>
          <a:noFill/>
        </p:spPr>
        <p:txBody>
          <a:bodyPr wrap="square">
            <a:spAutoFit/>
          </a:bodyPr>
          <a:lstStyle/>
          <a:p>
            <a:pPr fontAlgn="base"/>
            <a:r>
              <a:rPr lang="fr-CA" sz="3200" dirty="0">
                <a:latin typeface="Calibri" panose="020F0502020204030204" pitchFamily="34" charset="0"/>
              </a:rPr>
              <a:t>« Un préjugé est une opinion préconçue – favorable ou défavorable – à l’égard d’une chose, d’une personne ou d’un groupe par rapport à une ou un autre, opinion qui est habituellement considérée comme injuste. » – </a:t>
            </a:r>
            <a:r>
              <a:rPr lang="fr-CA" sz="2400" dirty="0">
                <a:latin typeface="Calibri" panose="020F0502020204030204" pitchFamily="34" charset="0"/>
                <a:hlinkClick r:id="rId12"/>
              </a:rPr>
              <a:t>«</a:t>
            </a:r>
            <a:r>
              <a:rPr lang="fr-CA" sz="2400" dirty="0">
                <a:solidFill>
                  <a:schemeClr val="accent5">
                    <a:lumMod val="75000"/>
                  </a:schemeClr>
                </a:solidFill>
                <a:latin typeface="Calibri" panose="020F0502020204030204" pitchFamily="34" charset="0"/>
                <a:hlinkClick r:id="rId12">
                  <a:extLst>
                    <a:ext uri="{A12FA001-AC4F-418D-AE19-62706E023703}">
                      <ahyp:hlinkClr xmlns:ahyp="http://schemas.microsoft.com/office/drawing/2018/hyperlinkcolor" val="tx"/>
                    </a:ext>
                  </a:extLst>
                </a:hlinkClick>
              </a:rPr>
              <a:t> Examiner les ressources personnelles en leadership d’ordre “cognitif” », Passer des idées à l’action</a:t>
            </a:r>
            <a:endParaRPr lang="fr-CA" sz="2400" dirty="0">
              <a:solidFill>
                <a:schemeClr val="accent5">
                  <a:lumMod val="75000"/>
                </a:schemeClr>
              </a:solidFill>
              <a:latin typeface="Calibri" panose="020F0502020204030204" pitchFamily="34" charset="0"/>
            </a:endParaRPr>
          </a:p>
        </p:txBody>
      </p:sp>
    </p:spTree>
    <p:extLst>
      <p:ext uri="{BB962C8B-B14F-4D97-AF65-F5344CB8AC3E}">
        <p14:creationId xmlns:p14="http://schemas.microsoft.com/office/powerpoint/2010/main" val="424221435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custDataLst>
              <p:tags r:id="rId1"/>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4" name="Rectangle 3">
            <a:extLst>
              <a:ext uri="{FF2B5EF4-FFF2-40B4-BE49-F238E27FC236}">
                <a16:creationId xmlns:a16="http://schemas.microsoft.com/office/drawing/2014/main" id="{A2BA5B94-0B3C-4E60-9A3D-4900B58F1887}"/>
              </a:ext>
            </a:extLst>
          </p:cNvPr>
          <p:cNvSpPr/>
          <p:nvPr>
            <p:custDataLst>
              <p:tags r:id="rId3"/>
            </p:custDataLst>
          </p:nvPr>
        </p:nvSpPr>
        <p:spPr>
          <a:xfrm>
            <a:off x="1031098" y="1890695"/>
            <a:ext cx="9972466" cy="4133439"/>
          </a:xfrm>
          <a:prstGeom prst="rect">
            <a:avLst/>
          </a:prstGeom>
        </p:spPr>
        <p:txBody>
          <a:bodyPr wrap="square">
            <a:spAutoFit/>
          </a:bodyPr>
          <a:lstStyle/>
          <a:p>
            <a:pPr lvl="0" algn="ctr">
              <a:lnSpc>
                <a:spcPct val="90000"/>
              </a:lnSpc>
              <a:spcBef>
                <a:spcPts val="1000"/>
              </a:spcBef>
            </a:pPr>
            <a:r>
              <a:rPr lang="fr-CA" sz="4000" b="1" cap="all" dirty="0">
                <a:solidFill>
                  <a:schemeClr val="accent1">
                    <a:lumMod val="75000"/>
                  </a:schemeClr>
                </a:solidFill>
              </a:rPr>
              <a:t>Deux types de préjugés</a:t>
            </a:r>
          </a:p>
          <a:p>
            <a:pPr lvl="0" algn="ctr">
              <a:lnSpc>
                <a:spcPct val="90000"/>
              </a:lnSpc>
              <a:spcBef>
                <a:spcPts val="1000"/>
              </a:spcBef>
            </a:pPr>
            <a:endParaRPr lang="fr-CA" sz="4000" b="1" cap="all" dirty="0">
              <a:solidFill>
                <a:prstClr val="black"/>
              </a:solidFill>
            </a:endParaRPr>
          </a:p>
          <a:p>
            <a:pPr marL="685800" lvl="1" indent="-228600">
              <a:lnSpc>
                <a:spcPct val="90000"/>
              </a:lnSpc>
              <a:spcBef>
                <a:spcPts val="500"/>
              </a:spcBef>
              <a:buFont typeface="Arial" panose="020B0604020202020204" pitchFamily="34" charset="0"/>
              <a:buChar char="•"/>
            </a:pPr>
            <a:r>
              <a:rPr lang="fr-CA" sz="4000" dirty="0">
                <a:solidFill>
                  <a:prstClr val="black"/>
                </a:solidFill>
              </a:rPr>
              <a:t>Explicites (conscients) – attitudes ou systèmes de croyances</a:t>
            </a:r>
          </a:p>
          <a:p>
            <a:pPr marL="685800" lvl="1" indent="-228600">
              <a:lnSpc>
                <a:spcPct val="90000"/>
              </a:lnSpc>
              <a:spcBef>
                <a:spcPts val="500"/>
              </a:spcBef>
              <a:buFont typeface="Arial" panose="020B0604020202020204" pitchFamily="34" charset="0"/>
              <a:buChar char="•"/>
            </a:pPr>
            <a:r>
              <a:rPr lang="fr-CA" sz="4000" dirty="0">
                <a:solidFill>
                  <a:prstClr val="black"/>
                </a:solidFill>
              </a:rPr>
              <a:t>Implicites (inconscients) – sous la surface</a:t>
            </a:r>
          </a:p>
          <a:p>
            <a:pPr marL="0" lvl="1">
              <a:lnSpc>
                <a:spcPct val="90000"/>
              </a:lnSpc>
              <a:spcBef>
                <a:spcPts val="500"/>
              </a:spcBef>
            </a:pPr>
            <a:endParaRPr lang="fr-CA" sz="4000" dirty="0">
              <a:solidFill>
                <a:prstClr val="black"/>
              </a:solidFill>
            </a:endParaRPr>
          </a:p>
          <a:p>
            <a:pPr marL="0" lvl="1">
              <a:lnSpc>
                <a:spcPct val="90000"/>
              </a:lnSpc>
              <a:spcBef>
                <a:spcPts val="500"/>
              </a:spcBef>
            </a:pPr>
            <a:endParaRPr lang="fr-CA" sz="2400" b="1" dirty="0"/>
          </a:p>
        </p:txBody>
      </p:sp>
      <p:sp>
        <p:nvSpPr>
          <p:cNvPr id="8" name="Rectangle 4">
            <a:extLst>
              <a:ext uri="{FF2B5EF4-FFF2-40B4-BE49-F238E27FC236}">
                <a16:creationId xmlns:a16="http://schemas.microsoft.com/office/drawing/2014/main" id="{F542F1DF-4351-484A-8FFF-D912A457F348}"/>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Tree>
    <p:extLst>
      <p:ext uri="{BB962C8B-B14F-4D97-AF65-F5344CB8AC3E}">
        <p14:creationId xmlns:p14="http://schemas.microsoft.com/office/powerpoint/2010/main" val="328374181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613555" y="943635"/>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dirty="0">
              <a:latin typeface="Arial"/>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custDataLst>
              <p:tags r:id="rId7"/>
            </p:custDataLst>
          </p:nvPr>
        </p:nvSpPr>
        <p:spPr>
          <a:xfrm>
            <a:off x="4863095" y="2962683"/>
            <a:ext cx="6880261" cy="1323439"/>
          </a:xfrm>
          <a:prstGeom prst="rect">
            <a:avLst/>
          </a:prstGeom>
          <a:noFill/>
        </p:spPr>
        <p:txBody>
          <a:bodyPr wrap="square" rtlCol="0">
            <a:spAutoFit/>
          </a:bodyPr>
          <a:lstStyle/>
          <a:p>
            <a:pPr fontAlgn="base"/>
            <a:r>
              <a:rPr lang="fr-CA" sz="4000" dirty="0">
                <a:solidFill>
                  <a:srgbClr val="000000"/>
                </a:solidFill>
                <a:latin typeface="Calibri" panose="020F0502020204030204" pitchFamily="34" charset="0"/>
              </a:rPr>
              <a:t>Où et quand avez-vous été victime ou témoin d’un préjugé?</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custDataLst>
              <p:tags r:id="rId8"/>
            </p:custDataLst>
          </p:nvPr>
        </p:nvSpPr>
        <p:spPr>
          <a:xfrm>
            <a:off x="1439957" y="3214172"/>
            <a:ext cx="3132095" cy="1515134"/>
          </a:xfrm>
        </p:spPr>
        <p:txBody>
          <a:bodyPr>
            <a:normAutofit/>
          </a:bodyPr>
          <a:lstStyle/>
          <a:p>
            <a:pPr marL="0" indent="0" algn="ctr">
              <a:buNone/>
            </a:pPr>
            <a:r>
              <a:rPr lang="fr-CA" sz="4000" b="1" dirty="0">
                <a:solidFill>
                  <a:schemeClr val="accent1">
                    <a:lumMod val="75000"/>
                  </a:schemeClr>
                </a:solidFill>
              </a:rPr>
              <a:t>RÉFLEXION ET DISCUSSION</a:t>
            </a:r>
          </a:p>
        </p:txBody>
      </p:sp>
    </p:spTree>
    <p:extLst>
      <p:ext uri="{BB962C8B-B14F-4D97-AF65-F5344CB8AC3E}">
        <p14:creationId xmlns:p14="http://schemas.microsoft.com/office/powerpoint/2010/main" val="15212450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9"/>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4"/>
</p:tagLst>
</file>

<file path=ppt/tags/tag23.xml><?xml version="1.0" encoding="utf-8"?>
<p:tagLst xmlns:a="http://schemas.openxmlformats.org/drawingml/2006/main" xmlns:r="http://schemas.openxmlformats.org/officeDocument/2006/relationships" xmlns:p="http://schemas.openxmlformats.org/presentationml/2006/main">
  <p:tag name="NUM" val="5"/>
</p:tagLst>
</file>

<file path=ppt/tags/tag24.xml><?xml version="1.0" encoding="utf-8"?>
<p:tagLst xmlns:a="http://schemas.openxmlformats.org/drawingml/2006/main" xmlns:r="http://schemas.openxmlformats.org/officeDocument/2006/relationships" xmlns:p="http://schemas.openxmlformats.org/presentationml/2006/main">
  <p:tag name="NUM" val="6"/>
</p:tagLst>
</file>

<file path=ppt/tags/tag25.xml><?xml version="1.0" encoding="utf-8"?>
<p:tagLst xmlns:a="http://schemas.openxmlformats.org/drawingml/2006/main" xmlns:r="http://schemas.openxmlformats.org/officeDocument/2006/relationships" xmlns:p="http://schemas.openxmlformats.org/presentationml/2006/main">
  <p:tag name="NUM" val="7"/>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3"/>
</p:tagLst>
</file>

<file path=ppt/tags/tag29.xml><?xml version="1.0" encoding="utf-8"?>
<p:tagLst xmlns:a="http://schemas.openxmlformats.org/drawingml/2006/main" xmlns:r="http://schemas.openxmlformats.org/officeDocument/2006/relationships" xmlns:p="http://schemas.openxmlformats.org/presentationml/2006/main">
  <p:tag name="NUM" val="4"/>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4"/>
</p:tagLst>
</file>

<file path=ppt/tags/tag41.xml><?xml version="1.0" encoding="utf-8"?>
<p:tagLst xmlns:a="http://schemas.openxmlformats.org/drawingml/2006/main" xmlns:r="http://schemas.openxmlformats.org/officeDocument/2006/relationships" xmlns:p="http://schemas.openxmlformats.org/presentationml/2006/main">
  <p:tag name="NUM" val="5"/>
</p:tagLst>
</file>

<file path=ppt/tags/tag42.xml><?xml version="1.0" encoding="utf-8"?>
<p:tagLst xmlns:a="http://schemas.openxmlformats.org/drawingml/2006/main" xmlns:r="http://schemas.openxmlformats.org/officeDocument/2006/relationships" xmlns:p="http://schemas.openxmlformats.org/presentationml/2006/main">
  <p:tag name="NUM" val="6"/>
</p:tagLst>
</file>

<file path=ppt/tags/tag43.xml><?xml version="1.0" encoding="utf-8"?>
<p:tagLst xmlns:a="http://schemas.openxmlformats.org/drawingml/2006/main" xmlns:r="http://schemas.openxmlformats.org/officeDocument/2006/relationships" xmlns:p="http://schemas.openxmlformats.org/presentationml/2006/main">
  <p:tag name="NUM" val="7"/>
</p:tagLst>
</file>

<file path=ppt/tags/tag44.xml><?xml version="1.0" encoding="utf-8"?>
<p:tagLst xmlns:a="http://schemas.openxmlformats.org/drawingml/2006/main" xmlns:r="http://schemas.openxmlformats.org/officeDocument/2006/relationships" xmlns:p="http://schemas.openxmlformats.org/presentationml/2006/main">
  <p:tag name="NUM" val="8"/>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3"/>
</p:tagLst>
</file>

<file path=ppt/tags/tag48.xml><?xml version="1.0" encoding="utf-8"?>
<p:tagLst xmlns:a="http://schemas.openxmlformats.org/drawingml/2006/main" xmlns:r="http://schemas.openxmlformats.org/officeDocument/2006/relationships" xmlns:p="http://schemas.openxmlformats.org/presentationml/2006/main">
  <p:tag name="NUM" val="4"/>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3"/>
</p:tagLst>
</file>

<file path=ppt/tags/tag52.xml><?xml version="1.0" encoding="utf-8"?>
<p:tagLst xmlns:a="http://schemas.openxmlformats.org/drawingml/2006/main" xmlns:r="http://schemas.openxmlformats.org/officeDocument/2006/relationships" xmlns:p="http://schemas.openxmlformats.org/presentationml/2006/main">
  <p:tag name="NUM" val="4"/>
</p:tagLst>
</file>

<file path=ppt/tags/tag53.xml><?xml version="1.0" encoding="utf-8"?>
<p:tagLst xmlns:a="http://schemas.openxmlformats.org/drawingml/2006/main" xmlns:r="http://schemas.openxmlformats.org/officeDocument/2006/relationships" xmlns:p="http://schemas.openxmlformats.org/presentationml/2006/main">
  <p:tag name="NUM" val="5"/>
</p:tagLst>
</file>

<file path=ppt/tags/tag54.xml><?xml version="1.0" encoding="utf-8"?>
<p:tagLst xmlns:a="http://schemas.openxmlformats.org/drawingml/2006/main" xmlns:r="http://schemas.openxmlformats.org/officeDocument/2006/relationships" xmlns:p="http://schemas.openxmlformats.org/presentationml/2006/main">
  <p:tag name="NUM" val="6"/>
</p:tagLst>
</file>

<file path=ppt/tags/tag55.xml><?xml version="1.0" encoding="utf-8"?>
<p:tagLst xmlns:a="http://schemas.openxmlformats.org/drawingml/2006/main" xmlns:r="http://schemas.openxmlformats.org/officeDocument/2006/relationships" xmlns:p="http://schemas.openxmlformats.org/presentationml/2006/main">
  <p:tag name="NUM" val="7"/>
</p:tagLst>
</file>

<file path=ppt/tags/tag56.xml><?xml version="1.0" encoding="utf-8"?>
<p:tagLst xmlns:a="http://schemas.openxmlformats.org/drawingml/2006/main" xmlns:r="http://schemas.openxmlformats.org/officeDocument/2006/relationships" xmlns:p="http://schemas.openxmlformats.org/presentationml/2006/main">
  <p:tag name="NUM" val="8"/>
</p:tagLst>
</file>

<file path=ppt/tags/tag57.xml><?xml version="1.0" encoding="utf-8"?>
<p:tagLst xmlns:a="http://schemas.openxmlformats.org/drawingml/2006/main" xmlns:r="http://schemas.openxmlformats.org/officeDocument/2006/relationships" xmlns:p="http://schemas.openxmlformats.org/presentationml/2006/main">
  <p:tag name="NUM" val="1"/>
</p:tagLst>
</file>

<file path=ppt/tags/tag58.xml><?xml version="1.0" encoding="utf-8"?>
<p:tagLst xmlns:a="http://schemas.openxmlformats.org/drawingml/2006/main" xmlns:r="http://schemas.openxmlformats.org/officeDocument/2006/relationships" xmlns:p="http://schemas.openxmlformats.org/presentationml/2006/main">
  <p:tag name="NUM" val="2"/>
</p:tagLst>
</file>

<file path=ppt/tags/tag59.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4"/>
</p:tagLst>
</file>

<file path=ppt/tags/tag61.xml><?xml version="1.0" encoding="utf-8"?>
<p:tagLst xmlns:a="http://schemas.openxmlformats.org/drawingml/2006/main" xmlns:r="http://schemas.openxmlformats.org/officeDocument/2006/relationships" xmlns:p="http://schemas.openxmlformats.org/presentationml/2006/main">
  <p:tag name="NUM" val="1"/>
</p:tagLst>
</file>

<file path=ppt/tags/tag62.xml><?xml version="1.0" encoding="utf-8"?>
<p:tagLst xmlns:a="http://schemas.openxmlformats.org/drawingml/2006/main" xmlns:r="http://schemas.openxmlformats.org/officeDocument/2006/relationships" xmlns:p="http://schemas.openxmlformats.org/presentationml/2006/main">
  <p:tag name="NUM" val="2"/>
</p:tagLst>
</file>

<file path=ppt/tags/tag63.xml><?xml version="1.0" encoding="utf-8"?>
<p:tagLst xmlns:a="http://schemas.openxmlformats.org/drawingml/2006/main" xmlns:r="http://schemas.openxmlformats.org/officeDocument/2006/relationships" xmlns:p="http://schemas.openxmlformats.org/presentationml/2006/main">
  <p:tag name="NUM" val="3"/>
</p:tagLst>
</file>

<file path=ppt/tags/tag64.xml><?xml version="1.0" encoding="utf-8"?>
<p:tagLst xmlns:a="http://schemas.openxmlformats.org/drawingml/2006/main" xmlns:r="http://schemas.openxmlformats.org/officeDocument/2006/relationships" xmlns:p="http://schemas.openxmlformats.org/presentationml/2006/main">
  <p:tag name="NUM" val="4"/>
</p:tagLst>
</file>

<file path=ppt/tags/tag65.xml><?xml version="1.0" encoding="utf-8"?>
<p:tagLst xmlns:a="http://schemas.openxmlformats.org/drawingml/2006/main" xmlns:r="http://schemas.openxmlformats.org/officeDocument/2006/relationships" xmlns:p="http://schemas.openxmlformats.org/presentationml/2006/main">
  <p:tag name="NUM" val="5"/>
</p:tagLst>
</file>

<file path=ppt/tags/tag66.xml><?xml version="1.0" encoding="utf-8"?>
<p:tagLst xmlns:a="http://schemas.openxmlformats.org/drawingml/2006/main" xmlns:r="http://schemas.openxmlformats.org/officeDocument/2006/relationships" xmlns:p="http://schemas.openxmlformats.org/presentationml/2006/main">
  <p:tag name="NUM" val="6"/>
</p:tagLst>
</file>

<file path=ppt/tags/tag67.xml><?xml version="1.0" encoding="utf-8"?>
<p:tagLst xmlns:a="http://schemas.openxmlformats.org/drawingml/2006/main" xmlns:r="http://schemas.openxmlformats.org/officeDocument/2006/relationships" xmlns:p="http://schemas.openxmlformats.org/presentationml/2006/main">
  <p:tag name="NUM" val="7"/>
</p:tagLst>
</file>

<file path=ppt/tags/tag68.xml><?xml version="1.0" encoding="utf-8"?>
<p:tagLst xmlns:a="http://schemas.openxmlformats.org/drawingml/2006/main" xmlns:r="http://schemas.openxmlformats.org/officeDocument/2006/relationships" xmlns:p="http://schemas.openxmlformats.org/presentationml/2006/main">
  <p:tag name="NUM" val="8"/>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3"/>
</p:tagLst>
</file>

<file path=ppt/tags/tag72.xml><?xml version="1.0" encoding="utf-8"?>
<p:tagLst xmlns:a="http://schemas.openxmlformats.org/drawingml/2006/main" xmlns:r="http://schemas.openxmlformats.org/officeDocument/2006/relationships" xmlns:p="http://schemas.openxmlformats.org/presentationml/2006/main">
  <p:tag name="NUM" val="4"/>
</p:tagLst>
</file>

<file path=ppt/tags/tag73.xml><?xml version="1.0" encoding="utf-8"?>
<p:tagLst xmlns:a="http://schemas.openxmlformats.org/drawingml/2006/main" xmlns:r="http://schemas.openxmlformats.org/officeDocument/2006/relationships" xmlns:p="http://schemas.openxmlformats.org/presentationml/2006/main">
  <p:tag name="NUM" val="5"/>
</p:tagLst>
</file>

<file path=ppt/tags/tag74.xml><?xml version="1.0" encoding="utf-8"?>
<p:tagLst xmlns:a="http://schemas.openxmlformats.org/drawingml/2006/main" xmlns:r="http://schemas.openxmlformats.org/officeDocument/2006/relationships" xmlns:p="http://schemas.openxmlformats.org/presentationml/2006/main">
  <p:tag name="NUM" val="6"/>
</p:tagLst>
</file>

<file path=ppt/tags/tag75.xml><?xml version="1.0" encoding="utf-8"?>
<p:tagLst xmlns:a="http://schemas.openxmlformats.org/drawingml/2006/main" xmlns:r="http://schemas.openxmlformats.org/officeDocument/2006/relationships" xmlns:p="http://schemas.openxmlformats.org/presentationml/2006/main">
  <p:tag name="NUM" val="7"/>
</p:tagLst>
</file>

<file path=ppt/tags/tag76.xml><?xml version="1.0" encoding="utf-8"?>
<p:tagLst xmlns:a="http://schemas.openxmlformats.org/drawingml/2006/main" xmlns:r="http://schemas.openxmlformats.org/officeDocument/2006/relationships" xmlns:p="http://schemas.openxmlformats.org/presentationml/2006/main">
  <p:tag name="NUM" val="8"/>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30592</TotalTime>
  <Words>2672</Words>
  <Application>Microsoft Macintosh PowerPoint</Application>
  <PresentationFormat>Widescreen</PresentationFormat>
  <Paragraphs>185</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Gill Sans MT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185</cp:revision>
  <cp:lastPrinted>2021-02-17T15:12:23Z</cp:lastPrinted>
  <dcterms:created xsi:type="dcterms:W3CDTF">2019-11-01T17:17:10Z</dcterms:created>
  <dcterms:modified xsi:type="dcterms:W3CDTF">2022-11-07T17:13:43Z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d5d897a4-e671-4a18-97e7-292f7dcb102e</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2022-03-06T17:29:59Z</vt:lpwstr>
  </property>
  <property fmtid="{D5CDD505-2E9C-101B-9397-08002B2CF9AE}" pid="8" name="MSIP_Label_034a106e-6316-442c-ad35-738afd673d2b_SiteId">
    <vt:lpwstr>cddc1229-ac2a-4b97-b78a-0e5cacb5865c</vt:lpwstr>
  </property>
</Properties>
</file>