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5.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9.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10.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3" r:id="rId4"/>
    <p:sldId id="416" r:id="rId5"/>
    <p:sldId id="418" r:id="rId6"/>
    <p:sldId id="396" r:id="rId7"/>
    <p:sldId id="417" r:id="rId8"/>
    <p:sldId id="330" r:id="rId9"/>
    <p:sldId id="380" r:id="rId10"/>
    <p:sldId id="408" r:id="rId11"/>
    <p:sldId id="320" r:id="rId12"/>
  </p:sldIdLst>
  <p:sldSz cx="12192000" cy="6858000"/>
  <p:notesSz cx="7010400" cy="92964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8" clrIdx="0">
    <p:extLst>
      <p:ext uri="{19B8F6BF-5375-455C-9EA6-DF929625EA0E}">
        <p15:presenceInfo xmlns:p15="http://schemas.microsoft.com/office/powerpoint/2012/main" userId="Rosalie Roy" providerId="None"/>
      </p:ext>
    </p:extLst>
  </p:cmAuthor>
  <p:cmAuthor id="2" name="Zoe Harvey" initials="ZH" lastIdx="4" clrIdx="1">
    <p:extLst>
      <p:ext uri="{19B8F6BF-5375-455C-9EA6-DF929625EA0E}">
        <p15:presenceInfo xmlns:p15="http://schemas.microsoft.com/office/powerpoint/2012/main" userId="cf9454cf3772435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73"/>
    <p:restoredTop sz="53262" autoAdjust="0"/>
  </p:normalViewPr>
  <p:slideViewPr>
    <p:cSldViewPr snapToGrid="0" snapToObjects="1">
      <p:cViewPr varScale="1">
        <p:scale>
          <a:sx n="66" d="100"/>
          <a:sy n="66" d="100"/>
        </p:scale>
        <p:origin x="2504" y="192"/>
      </p:cViewPr>
      <p:guideLst/>
    </p:cSldViewPr>
  </p:slideViewPr>
  <p:notesTextViewPr>
    <p:cViewPr>
      <p:scale>
        <a:sx n="1" d="1"/>
        <a:sy n="1" d="1"/>
      </p:scale>
      <p:origin x="0" y="0"/>
    </p:cViewPr>
  </p:notesTextViewPr>
  <p:sorterViewPr>
    <p:cViewPr>
      <p:scale>
        <a:sx n="80" d="100"/>
        <a:sy n="80" d="100"/>
      </p:scale>
      <p:origin x="0" y="0"/>
    </p:cViewPr>
  </p:sorterViewPr>
  <p:notesViewPr>
    <p:cSldViewPr>
      <p:cViewPr varScale="1">
        <p:scale>
          <a:sx n="97" d="100"/>
          <a:sy n="97" d="100"/>
        </p:scale>
        <p:origin x="4288"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fr-CA" smtClean="0"/>
              <a:t>2022-11-07</a:t>
            </a:fld>
            <a:endParaRPr lang="fr-CA"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forbes.com/sites/carleysime/2019/02/15/the-power-of-values-in-leadership/?sh=42503e0b6f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fr-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dirty="0"/>
              <a:t>À propos de cette </a:t>
            </a:r>
            <a:r>
              <a:rPr lang="fr-CA" b="1" dirty="0"/>
              <a:t>opportunité d’apprentissage</a:t>
            </a:r>
          </a:p>
          <a:p>
            <a:pPr>
              <a:defRPr/>
            </a:pPr>
            <a:r>
              <a:rPr lang="fr-CA" altLang="en-US" sz="1200" b="0" noProof="0" dirty="0">
                <a:latin typeface="Arial" panose="020B0604020202020204" pitchFamily="34" charset="0"/>
                <a:ea typeface="ＭＳ Ｐゴシック" panose="020B0600070205080204" pitchFamily="34" charset="-128"/>
              </a:rPr>
              <a:t>Cette </a:t>
            </a:r>
            <a:r>
              <a:rPr lang="fr-CA" altLang="en-US" dirty="0">
                <a:latin typeface="Arial" panose="020B0604020202020204" pitchFamily="34" charset="0"/>
                <a:ea typeface="ＭＳ Ｐゴシック" panose="020B0600070205080204" pitchFamily="34" charset="-128"/>
              </a:rPr>
              <a:t>opportunité d’apprentissage vise à renforcer la compétence des leaders à discuter d’équité, de diversité et d’inclusion (EDI). Il s’agit d’une présentation générale que vous viendrez enrichir. Servez-vous de votre identité personnelle, de votre expérience et de vos différents antécédents pour que l’apprentissage renforce votre leadership au service de l’équité.</a:t>
            </a:r>
          </a:p>
          <a:p>
            <a:endParaRPr lang="fr-CA"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leaders </a:t>
            </a:r>
            <a:r>
              <a:rPr lang="fr-CA">
                <a:latin typeface="Arial" panose="020B0604020202020204" pitchFamily="34" charset="0"/>
                <a:ea typeface="ＭＳ Ｐゴシック" panose="020B0600070205080204" pitchFamily="34" charset="-128"/>
              </a:rPr>
              <a:t>potentiels, le </a:t>
            </a:r>
            <a:r>
              <a:rPr lang="fr-CA" dirty="0">
                <a:latin typeface="Arial" panose="020B0604020202020204" pitchFamily="34" charset="0"/>
                <a:ea typeface="ＭＳ Ｐゴシック" panose="020B0600070205080204" pitchFamily="34" charset="-128"/>
              </a:rPr>
              <a:t>personnel scolaire et les parents.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balados, mises en situation et ressources).</a:t>
            </a:r>
          </a:p>
          <a:p>
            <a:pPr marL="0" marR="0" lvl="0" indent="0" algn="l" defTabSz="914400" rtl="0" eaLnBrk="1" fontAlgn="auto" latinLnBrk="0" hangingPunct="1">
              <a:lnSpc>
                <a:spcPct val="100000"/>
              </a:lnSpc>
              <a:spcBef>
                <a:spcPct val="0"/>
              </a:spcBef>
              <a:spcAft>
                <a:spcPct val="0"/>
              </a:spcAft>
              <a:buClrTx/>
              <a:buSzTx/>
              <a:buFontTx/>
              <a:buNone/>
              <a:defRPr/>
            </a:pPr>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fr-CA" smtClean="0"/>
              <a:t>0</a:t>
            </a:fld>
            <a:endParaRPr lang="fr-CA"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56679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32500" lnSpcReduction="20000"/>
          </a:bodyPr>
          <a:lstStyle/>
          <a:p>
            <a:pPr marL="0" marR="0" lvl="0" indent="0" algn="l" defTabSz="914400" rtl="0" eaLnBrk="1" fontAlgn="auto" latinLnBrk="0" hangingPunct="1">
              <a:lnSpc>
                <a:spcPct val="107000"/>
              </a:lnSpc>
              <a:spcBef>
                <a:spcPct val="0"/>
              </a:spcBef>
              <a:spcAft>
                <a:spcPts val="800"/>
              </a:spcAft>
              <a:buClrTx/>
              <a:buSzTx/>
              <a:buFontTx/>
              <a:buNone/>
              <a:defRPr/>
            </a:pPr>
            <a:r>
              <a:rPr lang="fr-CA" sz="1800" b="0" u="none" dirty="0">
                <a:solidFill>
                  <a:srgbClr val="0E101A"/>
                </a:solidFill>
                <a:effectLst/>
                <a:latin typeface="Calibri" panose="020F0502020204030204" pitchFamily="34" charset="0"/>
                <a:ea typeface="Times New Roman" panose="02020603050405020304" pitchFamily="18" charset="0"/>
              </a:rPr>
              <a:t>Consultez </a:t>
            </a:r>
            <a:r>
              <a:rPr lang="fr-CA" sz="1800" dirty="0">
                <a:solidFill>
                  <a:srgbClr val="0E101A"/>
                </a:solidFill>
                <a:latin typeface="Calibri" panose="020F0502020204030204" pitchFamily="34" charset="0"/>
              </a:rPr>
              <a:t>la section sur les valeurs fondamentales en action de la feuille de réflexion.</a:t>
            </a:r>
          </a:p>
          <a:p>
            <a:pPr marL="0" indent="0">
              <a:lnSpc>
                <a:spcPct val="107000"/>
              </a:lnSpc>
              <a:spcAft>
                <a:spcPts val="800"/>
              </a:spcAft>
              <a:buFontTx/>
              <a:buNone/>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fr-CA" sz="1800" dirty="0">
                <a:effectLst/>
                <a:latin typeface="Calibri" panose="020F0502020204030204" pitchFamily="34" charset="0"/>
                <a:ea typeface="Calibri" panose="020F0502020204030204" pitchFamily="34" charset="0"/>
                <a:cs typeface="Times New Roman" panose="02020603050405020304" pitchFamily="18" charset="0"/>
              </a:rPr>
              <a:t>Comprendre vos valeurs fondamentales aide à créer une culture fondée </a:t>
            </a:r>
            <a:r>
              <a:rPr lang="fr-CA" sz="1800" dirty="0">
                <a:latin typeface="Calibri" panose="020F0502020204030204" pitchFamily="34" charset="0"/>
                <a:cs typeface="Times New Roman" panose="02020603050405020304" pitchFamily="18" charset="0"/>
              </a:rPr>
              <a:t>sur des valeurs et peut vous orienter lorsque les conversations sont difficiles. Par exemple, si vous avez une discussion difficile sur les privilèges, avoir conscience de vos valeurs peut contribuer à un résultat positif.</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Times New Roman" panose="02020603050405020304" pitchFamily="18" charset="0"/>
              </a:rPr>
              <a:t>Réfléchissez à la façon dont vous miseriez sur vos valeurs pour participer aux conversations nécessaires. Par exemple, si vos trois valeurs sont la reconnaissance, la compassion et le service, elles vous guideront :</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Times New Roman" panose="02020603050405020304" pitchFamily="18" charset="0"/>
              </a:rPr>
              <a:t>dans la préparation à cette conversation, moment où vous exprimerez probablement de la reconnaissance; </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Times New Roman" panose="02020603050405020304" pitchFamily="18" charset="0"/>
              </a:rPr>
              <a:t>dans la démonstration de la compassion par votre aptitude à l’écoute, c’est-à-dire entendre ce que l’autre a à dire et cibler les domaines où vous pourriez ajouter quelque chose ou offrir du soutien. </a:t>
            </a:r>
          </a:p>
          <a:p>
            <a:endParaRPr lang="fr-CA" sz="1800" b="1" u="none" dirty="0">
              <a:solidFill>
                <a:srgbClr val="0E101A"/>
              </a:solidFill>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800" b="1" noProof="0" dirty="0"/>
              <a:t>PROCESSUS</a:t>
            </a:r>
            <a:endParaRPr lang="fr-CA" sz="1800" b="1" u="none" dirty="0">
              <a:solidFill>
                <a:srgbClr val="0E101A"/>
              </a:solidFill>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800" dirty="0">
                <a:solidFill>
                  <a:srgbClr val="0E101A"/>
                </a:solidFill>
                <a:effectLst/>
                <a:latin typeface="Calibri" panose="020F0502020204030204" pitchFamily="34" charset="0"/>
                <a:ea typeface="Times New Roman" panose="02020603050405020304" pitchFamily="18" charset="0"/>
              </a:rPr>
              <a:t>L’une des meilleures façons </a:t>
            </a:r>
            <a:r>
              <a:rPr lang="fr-CA" sz="1800" dirty="0">
                <a:solidFill>
                  <a:srgbClr val="0E101A"/>
                </a:solidFill>
                <a:latin typeface="Calibri" panose="020F0502020204030204" pitchFamily="34" charset="0"/>
              </a:rPr>
              <a:t>d’intégrer de nouvelles connaissances à votre leadership est la mise en pratique. Une façon utile de tirer parti de vos valeurs fondamentales est de participer au défi sur les valeurs fondamentales.</a:t>
            </a:r>
          </a:p>
          <a:p>
            <a:pPr marL="285750" indent="-285750">
              <a:buFont typeface="Arial" panose="020B0604020202020204" pitchFamily="34" charset="0"/>
              <a:buChar char="•"/>
            </a:pPr>
            <a:r>
              <a:rPr lang="fr-CA" sz="1800" dirty="0">
                <a:solidFill>
                  <a:srgbClr val="0E101A"/>
                </a:solidFill>
                <a:latin typeface="Calibri" panose="020F0502020204030204" pitchFamily="34" charset="0"/>
              </a:rPr>
              <a:t>Dans la prochaine semaine, relevez le défi!</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Prévoyez 30 minutes.</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Durant cette période, rappelez-vous une conversation difficile. </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Repensez à la conversation, mais dans l’optique de vos valeurs fondamentales, et imaginez un résultat différent. </a:t>
            </a:r>
          </a:p>
          <a:p>
            <a:pPr marL="800100" lvl="1" indent="-342900">
              <a:lnSpc>
                <a:spcPct val="107000"/>
              </a:lnSpc>
              <a:spcAft>
                <a:spcPts val="800"/>
              </a:spcAft>
              <a:buFont typeface="+mj-lt"/>
              <a:buAutoNum type="arabicPeriod"/>
              <a:tabLst>
                <a:tab pos="457200" algn="l"/>
              </a:tabLst>
            </a:pPr>
            <a:r>
              <a:rPr lang="fr-CA" sz="1800" dirty="0">
                <a:solidFill>
                  <a:srgbClr val="0E101A"/>
                </a:solidFill>
                <a:latin typeface="Calibri" panose="020F0502020204030204" pitchFamily="34" charset="0"/>
                <a:cs typeface="Calibri" panose="020F0502020204030204" pitchFamily="34" charset="0"/>
              </a:rPr>
              <a:t>Utilisez ces phrases amorces pour vous inspirer :</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faire part de mon point de vue différemment en disant…</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faire preuve de plus d’ouverture d’esprit en… </a:t>
            </a:r>
          </a:p>
          <a:p>
            <a:pPr marL="914400" lvl="1">
              <a:lnSpc>
                <a:spcPct val="107000"/>
              </a:lnSpc>
              <a:spcAft>
                <a:spcPts val="800"/>
              </a:spcAft>
            </a:pPr>
            <a:r>
              <a:rPr lang="fr-CA" sz="1800" dirty="0">
                <a:solidFill>
                  <a:srgbClr val="0E101A"/>
                </a:solidFill>
                <a:latin typeface="Calibri" panose="020F0502020204030204" pitchFamily="34" charset="0"/>
                <a:cs typeface="Calibri" panose="020F0502020204030204" pitchFamily="34" charset="0"/>
              </a:rPr>
              <a:t>J’aurais pu communiquer mes besoins différemment en…</a:t>
            </a:r>
          </a:p>
          <a:p>
            <a:endParaRPr lang="fr-CA" sz="1200" b="1" u="none" dirty="0">
              <a:solidFill>
                <a:srgbClr val="0E101A"/>
              </a:solidFill>
              <a:effectLst/>
              <a:latin typeface="Calibri" panose="020F0502020204030204" pitchFamily="34" charset="0"/>
              <a:ea typeface="Times New Roman" panose="02020603050405020304" pitchFamily="18" charset="0"/>
            </a:endParaRPr>
          </a:p>
          <a:p>
            <a:pPr marL="0" indent="0">
              <a:buFontTx/>
              <a:buNone/>
            </a:pPr>
            <a:r>
              <a:rPr lang="fr-CA" dirty="0">
                <a:solidFill>
                  <a:srgbClr val="0E101A"/>
                </a:solidFill>
                <a:latin typeface="Calibri" panose="020F0502020204030204" pitchFamily="34" charset="0"/>
              </a:rPr>
              <a:t>Un autre exercice utile figurant dans la feuille de réflexion sur les valeurs fondamentales en action pose la question suivante : « Comment pouvez-vous utiliser autrement vos valeurs fondamentales? »</a:t>
            </a:r>
          </a:p>
          <a:p>
            <a:pPr marL="0" indent="0">
              <a:buFontTx/>
              <a:buNone/>
            </a:pPr>
            <a:r>
              <a:rPr lang="fr-CA" dirty="0">
                <a:solidFill>
                  <a:srgbClr val="0E101A"/>
                </a:solidFill>
                <a:latin typeface="Calibri" panose="020F0502020204030204" pitchFamily="34" charset="0"/>
              </a:rPr>
              <a:t>À l’aide du tableau à la page 3 de la feuille de réflexion, réfléchissez à la façon d’utiliser vos valeurs fondamentales et celles de votre organisation en contexte d’équité.</a:t>
            </a:r>
          </a:p>
          <a:p>
            <a:pPr>
              <a:lnSpc>
                <a:spcPct val="107000"/>
              </a:lnSpc>
              <a:spcAft>
                <a:spcPts val="800"/>
              </a:spcAft>
            </a:pPr>
            <a:endParaRPr lang="fr-CA" sz="1200" dirty="0">
              <a:effectLst/>
              <a:cs typeface="Calibri" panose="020F0502020204030204" pitchFamily="34" charset="0"/>
            </a:endParaRPr>
          </a:p>
          <a:p>
            <a:pPr>
              <a:lnSpc>
                <a:spcPct val="107000"/>
              </a:lnSpc>
              <a:spcAft>
                <a:spcPts val="800"/>
              </a:spcAft>
            </a:pPr>
            <a:endParaRPr lang="fr-CA"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CA" dirty="0">
                <a:latin typeface="Calibri" panose="020F0502020204030204" pitchFamily="34" charset="0"/>
                <a:cs typeface="Calibri" panose="020F0502020204030204" pitchFamily="34" charset="0"/>
              </a:rPr>
              <a:t>Réponses possibles :</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Communiquer régulièrement vos valeurs fondamentales aux autres.</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Demander à tout votre personnel ou à votre équipe de leadership d’explorer leurs valeurs fondamentales.</a:t>
            </a:r>
          </a:p>
          <a:p>
            <a:pPr marL="171450" indent="-171450">
              <a:lnSpc>
                <a:spcPct val="107000"/>
              </a:lnSpc>
              <a:spcAft>
                <a:spcPts val="800"/>
              </a:spcAft>
              <a:buFont typeface="Arial" panose="020B0604020202020204" pitchFamily="34" charset="0"/>
              <a:buChar char="•"/>
            </a:pPr>
            <a:r>
              <a:rPr lang="fr-CA" dirty="0">
                <a:latin typeface="Calibri" panose="020F0502020204030204" pitchFamily="34" charset="0"/>
                <a:cs typeface="Calibri" panose="020F0502020204030204" pitchFamily="34" charset="0"/>
              </a:rPr>
              <a:t>Regarder comment vos valeurs fondamentales concordent avec les objectifs fixés dans votre plan d’amélioration et d’équité du conseil scolaire.</a:t>
            </a:r>
          </a:p>
          <a:p>
            <a:pPr marL="171450" indent="-171450">
              <a:buFont typeface="Arial" panose="020B0604020202020204" pitchFamily="34" charset="0"/>
              <a:buChar char="•"/>
            </a:pPr>
            <a:endParaRPr lang="fr-CA" dirty="0">
              <a:latin typeface="Calibri" panose="020F0502020204030204" pitchFamily="34" charset="0"/>
              <a:cs typeface="Calibri" panose="020F0502020204030204" pitchFamily="34" charset="0"/>
            </a:endParaRPr>
          </a:p>
          <a:p>
            <a:pPr marL="0" indent="0">
              <a:buFont typeface="Arial" panose="020B0604020202020204" pitchFamily="34" charset="0"/>
              <a:buNone/>
            </a:pPr>
            <a:r>
              <a:rPr lang="fr-CA" dirty="0">
                <a:latin typeface="Calibri" panose="020F0502020204030204" pitchFamily="34" charset="0"/>
                <a:cs typeface="Calibri" panose="020F0502020204030204" pitchFamily="34" charset="0"/>
              </a:rPr>
              <a:t>Nous vous invitons à passer à la deuxième session sur comprendre les préjugés implicites.</a:t>
            </a:r>
          </a:p>
          <a:p>
            <a:pPr marL="457200">
              <a:lnSpc>
                <a:spcPct val="107000"/>
              </a:lnSpc>
              <a:spcAft>
                <a:spcPts val="800"/>
              </a:spcAft>
            </a:pPr>
            <a:endParaRPr lang="fr-CA" baseline="0" dirty="0"/>
          </a:p>
        </p:txBody>
      </p:sp>
    </p:spTree>
    <p:extLst>
      <p:ext uri="{BB962C8B-B14F-4D97-AF65-F5344CB8AC3E}">
        <p14:creationId xmlns:p14="http://schemas.microsoft.com/office/powerpoint/2010/main" val="443056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noProof="0" dirty="0">
                <a:effectLst/>
              </a:rPr>
              <a:t>Nous vous invitons à visiter le site Web de l’ILE pour </a:t>
            </a:r>
            <a:r>
              <a:rPr lang="fr-CA" dirty="0"/>
              <a:t>découvrir d’autres ressources et des études qui pourraient contribuer à votre perfectionnement professionnel.</a:t>
            </a:r>
            <a:endParaRPr lang="fr-CA" altLang="en-US" dirty="0"/>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Cet extrait du document </a:t>
            </a:r>
            <a:r>
              <a:rPr kumimoji="0" lang="fr-CA" altLang="en-US" sz="1200" b="0" i="1"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Resource Guide, Introduction to Land Acknowledgements</a:t>
            </a: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(en anglais seulement) EXPLIQUE l’importance de </a:t>
            </a:r>
            <a:r>
              <a:rPr lang="fr-CA" altLang="en-US" dirty="0">
                <a:solidFill>
                  <a:prstClr val="black"/>
                </a:solidFill>
                <a:latin typeface="Arial" panose="020B0604020202020204" pitchFamily="34" charset="0"/>
                <a:ea typeface="ＭＳ Ｐゴシック" panose="020B0600070205080204" pitchFamily="34" charset="-128"/>
              </a:rPr>
              <a:t>reconnaître le territoire </a:t>
            </a:r>
            <a:r>
              <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(https://www.hwcdsb.ca/data/ie/Land%20Acknowledgement.pdf).</a:t>
            </a: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endParaRPr kumimoji="0" lang="fr-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ct val="0"/>
              </a:spcBef>
              <a:spcAft>
                <a:spcPct val="0"/>
              </a:spcAft>
              <a:buClrTx/>
              <a:buSzTx/>
              <a:buFontTx/>
              <a:buNone/>
              <a:defRPr/>
            </a:pPr>
            <a:r>
              <a:rPr kumimoji="0" lang="fr-CA" sz="1200" b="1" i="0" u="none" strike="noStrike" kern="1200" cap="none" spc="0" normalizeH="0" baseline="0" noProof="0" dirty="0">
                <a:ln>
                  <a:noFill/>
                </a:ln>
                <a:solidFill>
                  <a:prstClr val="black"/>
                </a:solidFill>
                <a:effectLst/>
                <a:uLnTx/>
                <a:uFillTx/>
                <a:latin typeface="Calibri" panose="020F0502020204030204"/>
                <a:cs typeface="+mn-cs"/>
              </a:rPr>
              <a:t>Qu’est-ce que la reconnaissance du territoire? </a:t>
            </a:r>
            <a:r>
              <a:rPr kumimoji="0" lang="fr-CA" sz="1200" b="0" i="0" u="none" strike="noStrike" kern="1200" cap="none" spc="0" normalizeH="0" baseline="0" noProof="0" dirty="0">
                <a:ln>
                  <a:noFill/>
                </a:ln>
                <a:solidFill>
                  <a:prstClr val="black"/>
                </a:solidFill>
                <a:effectLst/>
                <a:uLnTx/>
                <a:uFillTx/>
                <a:latin typeface="Calibri" panose="020F0502020204030204"/>
                <a:cs typeface="+mn-cs"/>
              </a:rPr>
              <a:t>Il s’agit d’un petit </a:t>
            </a:r>
            <a:r>
              <a:rPr lang="fr-CA" dirty="0">
                <a:solidFill>
                  <a:prstClr val="black"/>
                </a:solidFill>
                <a:latin typeface="Calibri" panose="020F0502020204030204"/>
              </a:rPr>
              <a:t>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710812"/>
          </a:xfrm>
        </p:spPr>
        <p:txBody>
          <a:bodyPr>
            <a:normAutofit fontScale="70000" lnSpcReduction="20000"/>
          </a:bodyPr>
          <a:lstStyle/>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L’apprentissage en </a:t>
            </a:r>
            <a:r>
              <a:rPr lang="fr-CA" sz="1100" dirty="0">
                <a:solidFill>
                  <a:prstClr val="black"/>
                </a:solidFill>
                <a:latin typeface="Calibri" panose="020F0502020204030204"/>
              </a:rPr>
              <a:t>groupe permet de renforcer la capacité à participer efficacement aux conversations nécessaires.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La diapositive présente une option de conventions communautaires.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Dans son livre </a:t>
            </a:r>
            <a:r>
              <a:rPr lang="fr-CA" sz="1100" i="1" dirty="0" err="1">
                <a:solidFill>
                  <a:prstClr val="black"/>
                </a:solidFill>
                <a:latin typeface="Calibri" panose="020F0502020204030204"/>
              </a:rPr>
              <a:t>Co</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urageous</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Conversations about Race – A Field Guide for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Achieving</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Equity</a:t>
            </a:r>
            <a:r>
              <a:rPr kumimoji="0" lang="fr-CA" sz="1200" b="0" i="1" u="none" strike="noStrike" kern="1200" cap="none" spc="0" normalizeH="0" baseline="0" noProof="0" dirty="0">
                <a:ln>
                  <a:noFill/>
                </a:ln>
                <a:solidFill>
                  <a:prstClr val="black"/>
                </a:solidFill>
                <a:effectLst/>
                <a:uLnTx/>
                <a:uFillTx/>
                <a:latin typeface="Calibri" panose="020F0502020204030204"/>
                <a:ea typeface="+mn-ea"/>
                <a:cs typeface="+mn-cs"/>
              </a:rPr>
              <a:t> in </a:t>
            </a:r>
            <a:r>
              <a:rPr kumimoji="0" lang="fr-CA" sz="1200" b="0" i="1" u="none" strike="noStrike" kern="1200" cap="none" spc="0" normalizeH="0" baseline="0" noProof="0" dirty="0" err="1">
                <a:ln>
                  <a:noFill/>
                </a:ln>
                <a:solidFill>
                  <a:prstClr val="black"/>
                </a:solidFill>
                <a:effectLst/>
                <a:uLnTx/>
                <a:uFillTx/>
                <a:latin typeface="Calibri" panose="020F0502020204030204"/>
                <a:ea typeface="+mn-ea"/>
                <a:cs typeface="+mn-cs"/>
              </a:rPr>
              <a:t>Schools</a:t>
            </a: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 2</a:t>
            </a:r>
            <a:r>
              <a:rPr kumimoji="0" lang="fr-CA" sz="1200" b="0" i="0" u="none" strike="noStrike" kern="1200" cap="none" spc="0" normalizeH="0" baseline="30000" noProof="0" dirty="0">
                <a:ln>
                  <a:noFill/>
                </a:ln>
                <a:solidFill>
                  <a:prstClr val="black"/>
                </a:solidFill>
                <a:effectLst/>
                <a:uLnTx/>
                <a:uFillTx/>
                <a:latin typeface="Calibri" panose="020F0502020204030204"/>
                <a:ea typeface="+mn-ea"/>
                <a:cs typeface="+mn-cs"/>
              </a:rPr>
              <a:t>e</a:t>
            </a: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fr-CA" sz="1100" dirty="0">
                <a:solidFill>
                  <a:prstClr val="black"/>
                </a:solidFill>
                <a:latin typeface="Calibri" panose="020F0502020204030204"/>
              </a:rPr>
              <a:t>édition, 2015, Glenn Singleton recommande quatre conventions pour des conversations courageuses :</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Rester motivé</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Ressentir l’inconfort</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Parler de sa réalité</a:t>
            </a:r>
            <a:endParaRPr lang="fr-CA" sz="1100" dirty="0">
              <a:solidFill>
                <a:prstClr val="black"/>
              </a:solidFill>
              <a:latin typeface="Calibri" panose="020F0502020204030204"/>
            </a:endParaRP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100" dirty="0">
                <a:solidFill>
                  <a:prstClr val="black"/>
                </a:solidFill>
                <a:latin typeface="Calibri" panose="020F0502020204030204"/>
              </a:rPr>
              <a:t>Prévoir et accepter les révélations</a:t>
            </a:r>
          </a:p>
          <a:p>
            <a:pPr marL="171450" marR="0" lvl="0"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Calibri" panose="020F0502020204030204"/>
                <a:ea typeface="+mn-ea"/>
                <a:cs typeface="+mn-cs"/>
              </a:rPr>
              <a:t>Les conventions communautaires sont utiles </a:t>
            </a:r>
            <a:r>
              <a:rPr lang="fr-CA" sz="1100" dirty="0">
                <a:solidFill>
                  <a:prstClr val="black"/>
                </a:solidFill>
                <a:latin typeface="Calibri" panose="020F0502020204030204"/>
              </a:rPr>
              <a:t>pour créer un environnement d’apprentissage sécuritaire aux conversations nécessaires sur l’équité.</a:t>
            </a:r>
          </a:p>
          <a:p>
            <a:pPr>
              <a:lnSpc>
                <a:spcPct val="107000"/>
              </a:lnSpc>
              <a:spcAft>
                <a:spcPts val="800"/>
              </a:spcAft>
            </a:pPr>
            <a:endParaRPr lang="fr-CA" b="0" dirty="0"/>
          </a:p>
          <a:p>
            <a:pPr>
              <a:lnSpc>
                <a:spcPct val="107000"/>
              </a:lnSpc>
              <a:spcAft>
                <a:spcPts val="800"/>
              </a:spcAft>
            </a:pPr>
            <a:r>
              <a:rPr lang="fr-CA" sz="1100" dirty="0"/>
              <a:t>Voici d’autres éléments pouvant être inclus dans une convention </a:t>
            </a:r>
            <a:r>
              <a:rPr lang="fr-CA" b="0" dirty="0"/>
              <a:t>communautaire :</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Désapprendre et se défaire de ses croyances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Ressentir l’inconfort et redéfinir sa position</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Remettre en question ses suppositions et préjugés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fr-CA" sz="1100" dirty="0"/>
              <a:t>Accepter les nouveaux apprentissages et penser à la suite des choses</a:t>
            </a:r>
          </a:p>
          <a:p>
            <a:pPr marL="171450" indent="-171450">
              <a:lnSpc>
                <a:spcPct val="107000"/>
              </a:lnSpc>
              <a:spcAft>
                <a:spcPts val="800"/>
              </a:spcAft>
              <a:buFont typeface="Arial" panose="020B0604020202020204" pitchFamily="34" charset="0"/>
              <a:buChar char="•"/>
            </a:pPr>
            <a:endParaRPr lang="fr-CA" dirty="0"/>
          </a:p>
          <a:p>
            <a:pPr>
              <a:lnSpc>
                <a:spcPct val="107000"/>
              </a:lnSpc>
              <a:spcAft>
                <a:spcPts val="800"/>
              </a:spcAft>
            </a:pPr>
            <a:r>
              <a:rPr lang="fr-CA" b="0" dirty="0"/>
              <a:t>Autre option : </a:t>
            </a:r>
            <a:r>
              <a:rPr lang="fr-CA" sz="1100" dirty="0"/>
              <a:t>établir vos propres conventions en définissant une intention qui reflète comment vous les honorerez.</a:t>
            </a:r>
          </a:p>
          <a:p>
            <a:pPr>
              <a:lnSpc>
                <a:spcPct val="107000"/>
              </a:lnSpc>
              <a:spcAft>
                <a:spcPts val="800"/>
              </a:spcAft>
            </a:pPr>
            <a:endParaRPr lang="fr-CA" dirty="0"/>
          </a:p>
          <a:p>
            <a:pPr>
              <a:lnSpc>
                <a:spcPct val="107000"/>
              </a:lnSpc>
              <a:spcAft>
                <a:spcPts val="800"/>
              </a:spcAft>
            </a:pPr>
            <a:r>
              <a:rPr lang="fr-CA" b="1" dirty="0"/>
              <a:t>PROCESSUS</a:t>
            </a:r>
          </a:p>
          <a:p>
            <a:pPr>
              <a:lnSpc>
                <a:spcPct val="107000"/>
              </a:lnSpc>
              <a:spcAft>
                <a:spcPts val="800"/>
              </a:spcAft>
            </a:pPr>
            <a:endParaRPr lang="fr-CA" dirty="0"/>
          </a:p>
          <a:p>
            <a:pPr marL="171450" indent="-171450">
              <a:lnSpc>
                <a:spcPct val="107000"/>
              </a:lnSpc>
              <a:spcAft>
                <a:spcPts val="800"/>
              </a:spcAft>
              <a:buFont typeface="Arial" panose="020B0604020202020204" pitchFamily="34" charset="0"/>
              <a:buChar char="•"/>
            </a:pPr>
            <a:r>
              <a:rPr lang="fr-CA" dirty="0"/>
              <a:t>Faire participer le </a:t>
            </a:r>
            <a:r>
              <a:rPr lang="fr-CA" sz="1100" dirty="0"/>
              <a:t>groupe à l’établissement des conventions communautaires.</a:t>
            </a:r>
          </a:p>
        </p:txBody>
      </p:sp>
      <p:sp>
        <p:nvSpPr>
          <p:cNvPr id="4" name="Slide Number Placeholder 3"/>
          <p:cNvSpPr>
            <a:spLocks noGrp="1"/>
          </p:cNvSpPr>
          <p:nvPr>
            <p:ph type="sldNum" sz="quarter" idx="5"/>
          </p:nvPr>
        </p:nvSpPr>
        <p:spPr/>
        <p:txBody>
          <a:bodyPr/>
          <a:lstStyle/>
          <a:p>
            <a:fld id="{79547730-E00E-2E44-A708-DA3141AF8057}" type="slidenum">
              <a:rPr lang="fr-CA" smtClean="0"/>
              <a:t>2</a:t>
            </a:fld>
            <a:endParaRPr lang="fr-CA"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a:t>Disturb Me Please! The Works: Your Source to Being Fully Alive </a:t>
            </a:r>
            <a:r>
              <a:rPr lang="fr-CA" i="0" dirty="0"/>
              <a:t>de </a:t>
            </a:r>
            <a:r>
              <a:rPr lang="fr-CA" dirty="0"/>
              <a:t>Margaret Wheatley (2000) et d’y réfléchir.</a:t>
            </a:r>
          </a:p>
          <a:p>
            <a:pPr marL="171450" indent="-171450">
              <a:buFont typeface="Arial" panose="020B0604020202020204" pitchFamily="34" charset="0"/>
              <a:buChar char="•"/>
            </a:pPr>
            <a:r>
              <a:rPr lang="fr-CA" dirty="0"/>
              <a:t>https://www.margaretwheatley.com/articles/pleasedisturb.html</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remettre en question vos valeurs fondamentales et celles des autres.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ct val="0"/>
              </a:spcBef>
              <a:spcAft>
                <a:spcPct val="0"/>
              </a:spcAft>
              <a:buClrTx/>
              <a:buSzTx/>
              <a:buFontTx/>
              <a:buNone/>
              <a:defRPr/>
            </a:pPr>
            <a:fld id="{79547730-E00E-2E44-A708-DA3141AF8057}"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3</a:t>
            </a:fld>
            <a:endParaRPr kumimoji="0" lang="fr-CA"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990732"/>
          </a:xfrm>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solidFill>
                  <a:srgbClr val="333333"/>
                </a:solidFill>
                <a:latin typeface="europa"/>
              </a:rPr>
              <a:t>L’équité, c’est offrir un accès, une possibilité ou un avancement juste à différentes personnes. Bref, c’est avoir des règles du jeu équitables.</a:t>
            </a:r>
          </a:p>
          <a:p>
            <a:pPr marL="171450" indent="-171450">
              <a:buFont typeface="Arial" panose="020B0604020202020204" pitchFamily="34" charset="0"/>
              <a:buChar char="•"/>
            </a:pPr>
            <a:r>
              <a:rPr lang="fr-CA" b="0" i="0" noProof="0" dirty="0">
                <a:solidFill>
                  <a:srgbClr val="333333"/>
                </a:solidFill>
                <a:effectLst/>
                <a:latin typeface="europa"/>
              </a:rPr>
              <a:t>La </a:t>
            </a:r>
            <a:r>
              <a:rPr lang="fr-CA" dirty="0">
                <a:solidFill>
                  <a:srgbClr val="333333"/>
                </a:solidFill>
                <a:latin typeface="europa"/>
              </a:rPr>
              <a:t>diversité, ce n’est pas tant ce qui distingue les gens – la race, le statut socioéconomique – que la compréhension, l’acceptation et la valorisation des différences. On tend à tort à qualifier un groupe ou une personne comme étant « diversifié ».</a:t>
            </a:r>
          </a:p>
          <a:p>
            <a:pPr marL="171450" indent="-171450">
              <a:buFont typeface="Arial" panose="020B0604020202020204" pitchFamily="34" charset="0"/>
              <a:buChar char="•"/>
            </a:pPr>
            <a:r>
              <a:rPr lang="fr-CA" dirty="0">
                <a:solidFill>
                  <a:srgbClr val="333333"/>
                </a:solidFill>
                <a:latin typeface="europa"/>
              </a:rPr>
              <a:t>L’inclusion, c’est la mesure dans laquelle divers membres d’une équipe, employés ou autres gens sentent qu’ils appartiennent au groupe et sont valorisés. La diversité est essentielle, mais ce n’est pas tout. Un organisme peut être à la fois diversifié et non inclusif. Une pratique soutenue de création de milieux inclusifs est nécessaire au succès.</a:t>
            </a:r>
          </a:p>
          <a:p>
            <a:pPr marL="171450" indent="-171450" algn="l">
              <a:buFont typeface="Arial" panose="020B0604020202020204" pitchFamily="34" charset="0"/>
              <a:buChar char="•"/>
            </a:pPr>
            <a:endParaRPr lang="fr-CA" dirty="0">
              <a:solidFill>
                <a:srgbClr val="333333"/>
              </a:solidFill>
              <a:latin typeface="europa"/>
            </a:endParaRPr>
          </a:p>
          <a:p>
            <a:pPr marL="171450" indent="-171450" algn="l">
              <a:buFont typeface="Arial" panose="020B0604020202020204" pitchFamily="34" charset="0"/>
              <a:buChar char="•"/>
            </a:pPr>
            <a:r>
              <a:rPr lang="fr-CA" dirty="0">
                <a:solidFill>
                  <a:srgbClr val="333333"/>
                </a:solidFill>
                <a:latin typeface="europa"/>
              </a:rPr>
              <a:t>Pour en savoir plus, voir </a:t>
            </a:r>
            <a:r>
              <a:rPr lang="fr-CA" b="0" i="1" noProof="0" dirty="0">
                <a:solidFill>
                  <a:srgbClr val="333333"/>
                </a:solidFill>
                <a:effectLst/>
                <a:latin typeface="europa"/>
              </a:rPr>
              <a:t>What Diversity, Equity and Inclusion Really Mean</a:t>
            </a:r>
            <a:r>
              <a:rPr lang="fr-CA" i="1" dirty="0">
                <a:solidFill>
                  <a:srgbClr val="333333"/>
                </a:solidFill>
                <a:latin typeface="europa"/>
              </a:rPr>
              <a:t> </a:t>
            </a:r>
            <a:r>
              <a:rPr lang="fr-CA" dirty="0">
                <a:solidFill>
                  <a:srgbClr val="333333"/>
                </a:solidFill>
                <a:latin typeface="europa"/>
              </a:rPr>
              <a:t>(https://ideal.com/diversity-equity-inclusion/).</a:t>
            </a:r>
          </a:p>
          <a:p>
            <a:pPr marL="0" indent="0" algn="l">
              <a:buFont typeface="Arial" panose="020B0604020202020204" pitchFamily="34" charset="0"/>
              <a:buNone/>
            </a:pPr>
            <a:endParaRPr lang="fr-CA" b="0" i="0" u="none" strike="noStrike" noProof="0" dirty="0">
              <a:solidFill>
                <a:srgbClr val="333333"/>
              </a:solidFill>
              <a:effectLst/>
              <a:highlight>
                <a:srgbClr val="FFFF00"/>
              </a:highlight>
              <a:latin typeface="europa"/>
            </a:endParaRPr>
          </a:p>
          <a:p>
            <a:pPr marL="0" indent="0" algn="l">
              <a:buFont typeface="Arial" panose="020B0604020202020204" pitchFamily="34" charset="0"/>
              <a:buNone/>
            </a:pPr>
            <a:r>
              <a:rPr lang="fr-CA" b="1" i="0" u="none" strike="noStrike" noProof="0" dirty="0">
                <a:solidFill>
                  <a:srgbClr val="333333"/>
                </a:solidFill>
                <a:effectLst/>
                <a:latin typeface="Arial" panose="020B0604020202020204" pitchFamily="34" charset="0"/>
                <a:cs typeface="Arial" panose="020B0604020202020204" pitchFamily="34" charset="0"/>
              </a:rPr>
              <a:t>PROCESSUS</a:t>
            </a:r>
          </a:p>
          <a:p>
            <a:pPr marL="171450" indent="-171450" algn="l">
              <a:buFont typeface="Arial" panose="020B0604020202020204" pitchFamily="34" charset="0"/>
              <a:buChar char="•"/>
            </a:pPr>
            <a:r>
              <a:rPr lang="fr-CA" dirty="0">
                <a:solidFill>
                  <a:srgbClr val="333333"/>
                </a:solidFill>
                <a:latin typeface="europa"/>
              </a:rPr>
              <a:t>Lire les définitions et poser les questions suivantes pour orienter la discussion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333333"/>
                </a:solidFill>
                <a:latin typeface="europa"/>
              </a:rPr>
              <a:t>Que manque-t-il à ces définitions, le cas échéant?</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333333"/>
                </a:solidFill>
                <a:latin typeface="europa"/>
              </a:rPr>
              <a:t>Pouvez-vous donner des exemples d’équité, de diversité et d’inclusion dans une école ou le conseil scolaire?</a:t>
            </a:r>
          </a:p>
          <a:p>
            <a:pPr marL="171450" indent="-171450" algn="l">
              <a:buFont typeface="Arial" panose="020B0604020202020204" pitchFamily="34" charset="0"/>
              <a:buChar char="•"/>
            </a:pPr>
            <a:endParaRPr lang="fr-CA" b="0" i="0" u="none" strike="noStrike" noProof="0" dirty="0">
              <a:solidFill>
                <a:srgbClr val="333333"/>
              </a:solidFill>
              <a:effectLst/>
              <a:latin typeface="europa"/>
            </a:endParaRPr>
          </a:p>
          <a:p>
            <a:pPr marL="171450" indent="-171450" algn="l">
              <a:buFont typeface="Arial" panose="020B0604020202020204" pitchFamily="34" charset="0"/>
              <a:buChar char="•"/>
            </a:pPr>
            <a:endParaRPr lang="fr-CA" b="0" i="0" noProof="0" dirty="0">
              <a:solidFill>
                <a:srgbClr val="333333"/>
              </a:solidFill>
              <a:effectLst/>
              <a:latin typeface="europa"/>
            </a:endParaRPr>
          </a:p>
        </p:txBody>
      </p:sp>
      <p:sp>
        <p:nvSpPr>
          <p:cNvPr id="4" name="Slide Number Placeholder 3"/>
          <p:cNvSpPr>
            <a:spLocks noGrp="1"/>
          </p:cNvSpPr>
          <p:nvPr>
            <p:ph type="sldNum" sz="quarter" idx="5"/>
          </p:nvPr>
        </p:nvSpPr>
        <p:spPr/>
        <p:txBody>
          <a:bodyPr/>
          <a:lstStyle/>
          <a:p>
            <a:fld id="{79547730-E00E-2E44-A708-DA3141AF8057}" type="slidenum">
              <a:rPr lang="fr-CA" smtClean="0"/>
              <a:t>4</a:t>
            </a:fld>
            <a:endParaRPr lang="fr-CA" dirty="0"/>
          </a:p>
        </p:txBody>
      </p:sp>
    </p:spTree>
    <p:extLst>
      <p:ext uri="{BB962C8B-B14F-4D97-AF65-F5344CB8AC3E}">
        <p14:creationId xmlns:p14="http://schemas.microsoft.com/office/powerpoint/2010/main" val="3531885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2067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Les valeurs fondamentales sont profondément personnelles et servent de boussole au leadership au service de l’équité. Elles sont notre point d’ancrage lorsque nos interactions avec les autres nous déstabilisent.</a:t>
            </a:r>
          </a:p>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Ces valeurs importent tout autant pour les écoles que pour les systèmes et servent de pierres angulaires au travail des éducatrices et éducateurs.</a:t>
            </a:r>
          </a:p>
          <a:p>
            <a:pPr marL="171450" lvl="0" indent="-171450" algn="l" defTabSz="914400" rtl="0" eaLnBrk="1" latinLnBrk="0" hangingPunct="1">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Elles nous aident à faire des choix cadrant avec qui nous sommes et à ce que défend notre organisation.</a:t>
            </a:r>
          </a:p>
          <a:p>
            <a:pPr>
              <a:lnSpc>
                <a:spcPct val="107000"/>
              </a:lnSpc>
              <a:spcAft>
                <a:spcPts val="800"/>
              </a:spcAft>
            </a:pPr>
            <a:endParaRPr lang="fr-CA" sz="1200" b="1" noProof="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CA" sz="1200" b="1" noProof="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PROCESSUS</a:t>
            </a:r>
            <a:endParaRPr lang="fr-CA" sz="1200" b="1" noProof="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Poser les questions suivantes pour orienter la discussion sur les valeurs fondamentales :</a:t>
            </a:r>
          </a:p>
          <a:p>
            <a:pPr marL="628650" lvl="1" indent="-171450">
              <a:lnSpc>
                <a:spcPct val="107000"/>
              </a:lnSpc>
              <a:spcAft>
                <a:spcPts val="800"/>
              </a:spcAft>
              <a:buFont typeface="Arial" panose="020B0604020202020204" pitchFamily="34" charset="0"/>
              <a:buChar char="•"/>
            </a:pPr>
            <a:r>
              <a:rPr lang="fr-CA" sz="1200" b="0" u="none" noProof="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Quel est le lien </a:t>
            </a:r>
            <a:r>
              <a:rPr lang="fr-CA" dirty="0">
                <a:solidFill>
                  <a:srgbClr val="0E101A"/>
                </a:solidFill>
                <a:latin typeface="Calibri" panose="020F0502020204030204" pitchFamily="34" charset="0"/>
                <a:cs typeface="Times New Roman" panose="02020603050405020304" pitchFamily="18" charset="0"/>
              </a:rPr>
              <a:t>entre vos valeurs fondamentales et celles de votre organisation?</a:t>
            </a:r>
          </a:p>
          <a:p>
            <a:pPr marL="628650" marR="0" lvl="1" indent="-1714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dirty="0">
                <a:solidFill>
                  <a:srgbClr val="0E101A"/>
                </a:solidFill>
                <a:latin typeface="Calibri" panose="020F0502020204030204" pitchFamily="34" charset="0"/>
                <a:cs typeface="Times New Roman" panose="02020603050405020304" pitchFamily="18" charset="0"/>
              </a:rPr>
              <a:t>Pourquoi est-ce important pour vous d’être conscient de vos valeurs, mais aussi de celles de votre organisation?</a:t>
            </a:r>
          </a:p>
          <a:p>
            <a:pPr marL="628650" lvl="1" indent="-171450">
              <a:lnSpc>
                <a:spcPct val="107000"/>
              </a:lnSpc>
              <a:spcAft>
                <a:spcPts val="800"/>
              </a:spcAft>
              <a:buFont typeface="Arial" panose="020B0604020202020204" pitchFamily="34" charset="0"/>
              <a:buChar char="•"/>
            </a:pPr>
            <a:r>
              <a:rPr lang="fr-CA" dirty="0">
                <a:solidFill>
                  <a:srgbClr val="0E101A"/>
                </a:solidFill>
                <a:latin typeface="Calibri" panose="020F0502020204030204" pitchFamily="34" charset="0"/>
                <a:cs typeface="Times New Roman" panose="02020603050405020304" pitchFamily="18" charset="0"/>
              </a:rPr>
              <a:t>Quelles sont les répercussions sur l’équité, la diversité et l’inclusion?</a:t>
            </a: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b="1" noProof="0" dirty="0"/>
              <a:t>PROCESSUS</a:t>
            </a:r>
          </a:p>
          <a:p>
            <a:pPr marL="171450" lvl="0" indent="-171450">
              <a:spcBef>
                <a:spcPct val="0"/>
              </a:spcBef>
              <a:spcAft>
                <a:spcPct val="0"/>
              </a:spcAft>
              <a:buFont typeface="Arial" panose="020B0604020202020204" pitchFamily="34" charset="0"/>
              <a:buChar char="•"/>
              <a:defRPr/>
            </a:pPr>
            <a:r>
              <a:rPr lang="fr-CA" sz="1200" u="none" noProof="0" dirty="0">
                <a:effectLst/>
                <a:latin typeface="Arial" panose="020B0604020202020204" pitchFamily="34" charset="0"/>
                <a:ea typeface="Calibri" panose="020F0502020204030204" pitchFamily="34" charset="0"/>
                <a:cs typeface="Aileron Bold"/>
              </a:rPr>
              <a:t>Revenez </a:t>
            </a:r>
            <a:r>
              <a:rPr lang="fr-CA" sz="1200" u="none" noProof="0" dirty="0">
                <a:solidFill>
                  <a:srgbClr val="000000"/>
                </a:solidFill>
                <a:effectLst/>
                <a:latin typeface="Arial" panose="020B0604020202020204" pitchFamily="34" charset="0"/>
                <a:ea typeface="Calibri" panose="020F0502020204030204" pitchFamily="34" charset="0"/>
                <a:cs typeface="Aileron Bold"/>
              </a:rPr>
              <a:t>sur les </a:t>
            </a:r>
            <a:r>
              <a:rPr lang="fr-CA" dirty="0">
                <a:latin typeface="Arial" panose="020B0604020202020204" pitchFamily="34" charset="0"/>
              </a:rPr>
              <a:t>définitions convenues à la diapositive 5, </a:t>
            </a:r>
            <a:r>
              <a:rPr lang="fr-CA" b="1" i="1" dirty="0">
                <a:latin typeface="Arial" panose="020B0604020202020204" pitchFamily="34" charset="0"/>
                <a:cs typeface="Arial" panose="020B0604020202020204" pitchFamily="34" charset="0"/>
              </a:rPr>
              <a:t>Commençons par définir l’équité, la diversité et l’inclusion</a:t>
            </a:r>
            <a:r>
              <a:rPr lang="fr-CA" dirty="0">
                <a:latin typeface="Arial" panose="020B0604020202020204" pitchFamily="34" charset="0"/>
                <a:cs typeface="Arial" panose="020B0604020202020204" pitchFamily="34" charset="0"/>
              </a:rPr>
              <a: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u="none" noProof="0" dirty="0">
                <a:solidFill>
                  <a:srgbClr val="000000"/>
                </a:solidFill>
                <a:effectLst/>
                <a:latin typeface="Arial" panose="020B0604020202020204" pitchFamily="34" charset="0"/>
                <a:ea typeface="Calibri" panose="020F0502020204030204" pitchFamily="34" charset="0"/>
                <a:cs typeface="Aileron Bold"/>
              </a:rPr>
              <a:t>Prenez le temps de réfléchir aux questions.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Échangez des idées et notez les réponses aux questions – tenez compte des mises en situation réelles et fictives.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Regardez si les réponses reflètent vos valeurs fondamentales en ce qui concerne l’équité, la diversité et l’inclusion.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rPr>
              <a:t>Pensez à votre contexte et à quel point il reflète ou non les réponses.</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dirty="0">
              <a:solidFill>
                <a:srgbClr val="000000"/>
              </a:solidFill>
              <a:latin typeface="Arial" panose="020B0604020202020204" pitchFamily="34"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fr-CA" sz="1200" u="none" noProof="0" dirty="0">
              <a:solidFill>
                <a:srgbClr val="000000"/>
              </a:solidFill>
              <a:effectLst/>
              <a:latin typeface="Arial" panose="020B0604020202020204" pitchFamily="34" charset="0"/>
              <a:ea typeface="Calibri" panose="020F0502020204030204" pitchFamily="34" charset="0"/>
              <a:cs typeface="Aileron Bold"/>
            </a:endParaRPr>
          </a:p>
          <a:p>
            <a:pPr marL="171450" indent="-171450">
              <a:buFont typeface="Arial" panose="020B0604020202020204" pitchFamily="34" charset="0"/>
              <a:buChar char="•"/>
            </a:pPr>
            <a:endParaRPr lang="fr-CA" b="1" noProof="0" dirty="0"/>
          </a:p>
        </p:txBody>
      </p:sp>
      <p:sp>
        <p:nvSpPr>
          <p:cNvPr id="4" name="Slide Number Placeholder 3"/>
          <p:cNvSpPr>
            <a:spLocks noGrp="1"/>
          </p:cNvSpPr>
          <p:nvPr>
            <p:ph type="sldNum" sz="quarter" idx="5"/>
          </p:nvPr>
        </p:nvSpPr>
        <p:spPr/>
        <p:txBody>
          <a:bodyPr/>
          <a:lstStyle/>
          <a:p>
            <a:fld id="{79547730-E00E-2E44-A708-DA3141AF8057}" type="slidenum">
              <a:rPr lang="fr-CA" smtClean="0"/>
              <a:t>6</a:t>
            </a:fld>
            <a:endParaRPr lang="fr-CA" dirty="0"/>
          </a:p>
        </p:txBody>
      </p:sp>
    </p:spTree>
    <p:extLst>
      <p:ext uri="{BB962C8B-B14F-4D97-AF65-F5344CB8AC3E}">
        <p14:creationId xmlns:p14="http://schemas.microsoft.com/office/powerpoint/2010/main" val="1009301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1347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ileron Bold"/>
              </a:rPr>
              <a:t>Il est essentiel de </a:t>
            </a:r>
            <a:r>
              <a:rPr lang="fr-CA" dirty="0">
                <a:solidFill>
                  <a:srgbClr val="000000"/>
                </a:solidFill>
                <a:latin typeface="Arial" panose="020B0604020202020204" pitchFamily="34" charset="0"/>
              </a:rPr>
              <a:t>connaître vos valeurs fondamentales.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800" dirty="0">
                <a:effectLst/>
                <a:latin typeface="Calibri" panose="020F0502020204030204" pitchFamily="34" charset="0"/>
                <a:ea typeface="Calibri" panose="020F0502020204030204" pitchFamily="34" charset="0"/>
                <a:cs typeface="Calibri" panose="020F0502020204030204" pitchFamily="34" charset="0"/>
              </a:rPr>
              <a:t>Selon Carly Sime dans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The Power Of Values In Leadership</a:t>
            </a:r>
            <a:r>
              <a:rPr lang="fr-CA" sz="1800" dirty="0">
                <a:effectLst/>
                <a:latin typeface="Calibri" panose="020F0502020204030204" pitchFamily="34" charset="0"/>
                <a:ea typeface="Calibri" panose="020F0502020204030204" pitchFamily="34" charset="0"/>
                <a:cs typeface="Calibri" panose="020F0502020204030204" pitchFamily="34" charset="0"/>
              </a:rPr>
              <a:t>, nous </a:t>
            </a:r>
            <a:r>
              <a:rPr lang="fr-CA" sz="1800" dirty="0">
                <a:latin typeface="Calibri" panose="020F0502020204030204" pitchFamily="34" charset="0"/>
                <a:cs typeface="Calibri" panose="020F0502020204030204" pitchFamily="34" charset="0"/>
              </a:rPr>
              <a:t>devons connaître la « raison » et tenir compte de l’équité, de la diversité et de l’inclusion dans le contexte de nos valeurs fondamentales.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r-CA" sz="1800" b="1" noProof="0" dirty="0"/>
              <a:t>PROCESSUS</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Renvoyez les participantes et participants à la section de la feuille de travail qui accompagne la présentation.</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Commencez par poser les questions suivantes pour stimuler la réflexion. Ensuite, formez des groupes de deux pour lancer la discussion.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Qui vous inspire et pourquoi?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srgbClr val="000000"/>
                </a:solidFill>
                <a:latin typeface="Arial" panose="020B0604020202020204" pitchFamily="34" charset="0"/>
                <a:cs typeface="Calibri" panose="020F0502020204030204" pitchFamily="34" charset="0"/>
              </a:rPr>
              <a:t>Que dites-vous que vous allez faire, mais ne faites jamais? </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latin typeface="Calibri" panose="020F0502020204030204" pitchFamily="34" charset="0"/>
                <a:cs typeface="Times New Roman" panose="02020603050405020304" pitchFamily="18" charset="0"/>
              </a:rPr>
              <a:t>Si vous deviez apporter un seul changement profond dans votre vie maintenant pour la rendre meilleure, qu’est-ce que ça serait et pourquoi?</a:t>
            </a:r>
          </a:p>
          <a:p>
            <a:pPr marL="171450" marR="0" lvl="0" indent="-171450" algn="l" defTabSz="931774" rtl="0" eaLnBrk="1" fontAlgn="auto" latinLnBrk="0" hangingPunct="1">
              <a:lnSpc>
                <a:spcPct val="80000"/>
              </a:lnSpc>
              <a:spcBef>
                <a:spcPct val="0"/>
              </a:spcBef>
              <a:spcAft>
                <a:spcPct val="0"/>
              </a:spcAft>
              <a:buClrTx/>
              <a:buSzTx/>
              <a:buFont typeface="Arial" panose="020B0604020202020204" pitchFamily="34" charset="0"/>
              <a:buChar char="•"/>
              <a:defRPr/>
            </a:pPr>
            <a:r>
              <a:rPr lang="fr-CA" dirty="0">
                <a:latin typeface="Calibri" panose="020F0502020204030204" pitchFamily="34" charset="0"/>
                <a:cs typeface="Times New Roman" panose="02020603050405020304" pitchFamily="18" charset="0"/>
              </a:rPr>
              <a:t>Prenez le temps de discuter de toutes les perspectives partagées par le groupe.</a:t>
            </a:r>
          </a:p>
          <a:p>
            <a:pPr marL="136525" marR="0" lvl="0" indent="-130175" defTabSz="931774" rtl="0" eaLnBrk="1" fontAlgn="auto" latinLnBrk="0" hangingPunct="1">
              <a:lnSpc>
                <a:spcPct val="80000"/>
              </a:lnSpc>
              <a:spcBef>
                <a:spcPct val="0"/>
              </a:spcBef>
              <a:spcAft>
                <a:spcPct val="0"/>
              </a:spcAft>
              <a:buClrTx/>
              <a:buSzTx/>
              <a:buFont typeface="Arial" panose="020B0604020202020204" pitchFamily="34" charset="0"/>
              <a:buChar char="•"/>
              <a:tabLst>
                <a:tab pos="171450" algn="l"/>
              </a:tabLst>
              <a:defRPr/>
            </a:pPr>
            <a:r>
              <a:rPr lang="fr-CA" dirty="0">
                <a:latin typeface="Calibri" panose="020F0502020204030204" pitchFamily="34" charset="0"/>
                <a:cs typeface="Times New Roman" panose="02020603050405020304" pitchFamily="18" charset="0"/>
              </a:rPr>
              <a:t> Invitez le groupe à tenir compte des répercussions de la discussion sur les valeurs fondamentales pour leur leadership.</a:t>
            </a:r>
          </a:p>
          <a:p>
            <a:pPr marL="171450" marR="0" lvl="0" indent="-171450" algn="l" defTabSz="931774" rtl="0" eaLnBrk="1" fontAlgn="auto" latinLnBrk="0" hangingPunct="1">
              <a:lnSpc>
                <a:spcPct val="80000"/>
              </a:lnSpc>
              <a:spcBef>
                <a:spcPct val="0"/>
              </a:spcBef>
              <a:spcAft>
                <a:spcPct val="0"/>
              </a:spcAft>
              <a:buClrTx/>
              <a:buSzTx/>
              <a:buFont typeface="Arial" panose="020B0604020202020204" pitchFamily="34" charset="0"/>
              <a:buChar char="•"/>
              <a:defRPr/>
            </a:pPr>
            <a:endParaRPr lang="fr-CA" sz="1200" dirty="0">
              <a:effectLst/>
              <a:latin typeface="Calibri" panose="020F0502020204030204" pitchFamily="34" charset="0"/>
              <a:ea typeface="Calibri" panose="020F0502020204030204" pitchFamily="34" charset="0"/>
              <a:cs typeface="Times New Roman" panose="02020603050405020304" pitchFamily="18" charset="0"/>
            </a:endParaRP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7500" lnSpcReduction="20000"/>
          </a:bodyPr>
          <a:lstStyle/>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Faire consciemment le lien avec vos valeurs fondamentales vous donne une structure et vous aide à les concrétiser de façon plus authentique.</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La conscience de vos valeurs fondamentales améliore vos interactions et vos conversations avec les autres.</a:t>
            </a:r>
          </a:p>
          <a:p>
            <a:pPr marL="0" indent="0">
              <a:lnSpc>
                <a:spcPct val="107000"/>
              </a:lnSpc>
              <a:spcAft>
                <a:spcPts val="800"/>
              </a:spcAft>
              <a:buFontTx/>
              <a:buNone/>
            </a:pP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fr-CA" sz="1800" b="1" noProof="0" dirty="0"/>
              <a:t>PROCESSUS</a:t>
            </a:r>
            <a:endParaRPr lang="fr-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fr-CA" sz="1800" dirty="0">
                <a:effectLst/>
                <a:latin typeface="Calibri" panose="020F0502020204030204" pitchFamily="34" charset="0"/>
                <a:ea typeface="Calibri" panose="020F0502020204030204" pitchFamily="34" charset="0"/>
                <a:cs typeface="Calibri" panose="020F0502020204030204" pitchFamily="34" charset="0"/>
              </a:rPr>
              <a:t>Visionnez la vidéo </a:t>
            </a:r>
            <a:r>
              <a:rPr lang="fr-CA"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Steve Kerr : Core Values in action</a:t>
            </a:r>
            <a:r>
              <a:rPr lang="fr-CA" sz="1800" i="1" dirty="0">
                <a:effectLst/>
                <a:latin typeface="Calibri" panose="020F0502020204030204" pitchFamily="34" charset="0"/>
                <a:ea typeface="Calibri" panose="020F0502020204030204" pitchFamily="34" charset="0"/>
                <a:cs typeface="Calibri" panose="020F0502020204030204" pitchFamily="34" charset="0"/>
              </a:rPr>
              <a:t> </a:t>
            </a:r>
            <a:r>
              <a:rPr lang="fr-CA" sz="1800" dirty="0">
                <a:effectLst/>
                <a:latin typeface="Calibri" panose="020F0502020204030204" pitchFamily="34" charset="0"/>
                <a:ea typeface="Calibri" panose="020F0502020204030204" pitchFamily="34" charset="0"/>
                <a:cs typeface="Calibri" panose="020F0502020204030204" pitchFamily="34" charset="0"/>
              </a:rPr>
              <a:t>(1 min 49 s).</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dirty="0">
                <a:latin typeface="Calibri" panose="020F0502020204030204" pitchFamily="34" charset="0"/>
                <a:cs typeface="Calibri" panose="020F0502020204030204" pitchFamily="34" charset="0"/>
              </a:rPr>
              <a:t>Faites l’exercice sur la détermination de vos valeurs fondamentales à la page 2 de la feuille de réflexion</a:t>
            </a:r>
          </a:p>
          <a:p>
            <a:pPr marL="285750" marR="0" lvl="0" indent="-285750" algn="l" defTabSz="914400" rtl="0" eaLnBrk="1" fontAlgn="auto" latinLnBrk="0" hangingPunct="1">
              <a:lnSpc>
                <a:spcPct val="107000"/>
              </a:lnSpc>
              <a:spcBef>
                <a:spcPct val="0"/>
              </a:spcBef>
              <a:spcAft>
                <a:spcPts val="800"/>
              </a:spcAft>
              <a:buClrTx/>
              <a:buSzTx/>
              <a:buFont typeface="Arial" panose="020B0604020202020204" pitchFamily="34" charset="0"/>
              <a:buChar char="•"/>
              <a:defRPr/>
            </a:pPr>
            <a:r>
              <a:rPr lang="fr-CA" sz="1800" b="0" dirty="0">
                <a:effectLst/>
                <a:latin typeface="Times New Roman" panose="02020603050405020304" pitchFamily="18" charset="0"/>
                <a:ea typeface="Times New Roman" panose="02020603050405020304" pitchFamily="18" charset="0"/>
              </a:rPr>
              <a:t>Consultez la section de la feuille </a:t>
            </a:r>
            <a:r>
              <a:rPr lang="fr-CA" sz="1800" dirty="0">
                <a:latin typeface="Times New Roman" panose="02020603050405020304" pitchFamily="18" charset="0"/>
              </a:rPr>
              <a:t>de travail sur les valeurs fondamentales en action.</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Calibri" panose="020F0502020204030204" pitchFamily="34" charset="0"/>
              </a:rPr>
              <a:t>Dites vos trois valeurs fondamentales à un collègue.</a:t>
            </a:r>
          </a:p>
          <a:p>
            <a:pPr marL="742950" lvl="1" indent="-285750">
              <a:lnSpc>
                <a:spcPct val="107000"/>
              </a:lnSpc>
              <a:spcAft>
                <a:spcPts val="800"/>
              </a:spcAft>
              <a:buFont typeface="Arial" panose="020B0604020202020204" pitchFamily="34" charset="0"/>
              <a:buChar char="•"/>
            </a:pPr>
            <a:r>
              <a:rPr lang="fr-CA" sz="1800" dirty="0">
                <a:latin typeface="Calibri" panose="020F0502020204030204" pitchFamily="34" charset="0"/>
                <a:cs typeface="Calibri" panose="020F0502020204030204" pitchFamily="34" charset="0"/>
              </a:rPr>
              <a:t>Réfléchissez à ce processus et préparez-vous au défi sur les valeurs fondamentales.</a:t>
            </a:r>
          </a:p>
          <a:p>
            <a:pPr marL="742950" lvl="1" indent="-285750">
              <a:lnSpc>
                <a:spcPct val="107000"/>
              </a:lnSpc>
              <a:spcAft>
                <a:spcPts val="800"/>
              </a:spcAft>
              <a:buFont typeface="Arial" panose="020B0604020202020204" pitchFamily="34" charset="0"/>
              <a:buChar char="•"/>
            </a:pPr>
            <a:endParaRPr lang="fr-CA" sz="1800" dirty="0">
              <a:effectLst/>
              <a:latin typeface="Calibri" panose="020F0502020204030204" pitchFamily="34" charset="0"/>
              <a:ea typeface="Calibri" panose="020F0502020204030204" pitchFamily="34" charset="0"/>
              <a:cs typeface="Calibri" panose="020F0502020204030204" pitchFamily="34" charset="0"/>
            </a:endParaRPr>
          </a:p>
          <a:p>
            <a:pPr marL="0" indent="0">
              <a:buFontTx/>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2022-11-07</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2022-11-07</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2022-11-07</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2022-11-07</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2022-11-07</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2022-11-07</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2022-11-07</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2022-11-07</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2022-11-07</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2022-11-07</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2022-11-07</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2022-11-07</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63.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11" Type="http://schemas.openxmlformats.org/officeDocument/2006/relationships/image" Target="../media/image1.jpeg"/><Relationship Id="rId5" Type="http://schemas.openxmlformats.org/officeDocument/2006/relationships/tags" Target="../tags/tag60.xml"/><Relationship Id="rId10" Type="http://schemas.openxmlformats.org/officeDocument/2006/relationships/notesSlide" Target="../notesSlides/notesSlide10.xml"/><Relationship Id="rId4" Type="http://schemas.openxmlformats.org/officeDocument/2006/relationships/tags" Target="../tags/tag59.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hyperlink" Target="http://www.education-leadership-ontario.ca/" TargetMode="External"/><Relationship Id="rId3" Type="http://schemas.openxmlformats.org/officeDocument/2006/relationships/tags" Target="../tags/tag66.xml"/><Relationship Id="rId7" Type="http://schemas.openxmlformats.org/officeDocument/2006/relationships/tags" Target="../tags/tag70.xml"/><Relationship Id="rId12" Type="http://schemas.openxmlformats.org/officeDocument/2006/relationships/hyperlink" Target="http://www.education-leadership-ontario.ca/fr" TargetMode="Externa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image" Target="../media/image1.jpeg"/><Relationship Id="rId5" Type="http://schemas.openxmlformats.org/officeDocument/2006/relationships/tags" Target="../tags/tag68.xml"/><Relationship Id="rId15" Type="http://schemas.openxmlformats.org/officeDocument/2006/relationships/hyperlink" Target="mailto:communication@education-leadership-ontario.ca" TargetMode="External"/><Relationship Id="rId10" Type="http://schemas.openxmlformats.org/officeDocument/2006/relationships/notesSlide" Target="../notesSlides/notesSlide11.xml"/><Relationship Id="rId4" Type="http://schemas.openxmlformats.org/officeDocument/2006/relationships/tags" Target="../tags/tag67.xml"/><Relationship Id="rId9" Type="http://schemas.openxmlformats.org/officeDocument/2006/relationships/slideLayout" Target="../slideLayouts/slideLayout2.xml"/><Relationship Id="rId14" Type="http://schemas.openxmlformats.org/officeDocument/2006/relationships/hyperlink" Target="https://twitter.com/IELOntario"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2.xml"/></Relationships>
</file>

<file path=ppt/slides/_rels/slide5.xml.rels><?xml version="1.0" encoding="UTF-8" standalone="yes"?>
<Relationships xmlns="http://schemas.openxmlformats.org/package/2006/relationships"><Relationship Id="rId8" Type="http://schemas.openxmlformats.org/officeDocument/2006/relationships/hyperlink" Target="https://ideal.com/diversity-%7b%7b#tt772808}}&#233;quit&#233;{{/tt}}-{{#tt772833}}inclusion{{/tt}}/" TargetMode="External"/><Relationship Id="rId3" Type="http://schemas.openxmlformats.org/officeDocument/2006/relationships/tags" Target="../tags/tag25.xml"/><Relationship Id="rId7" Type="http://schemas.openxmlformats.org/officeDocument/2006/relationships/notesSlide" Target="../notesSlides/notesSlide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Layout" Target="../slideLayouts/slideLayout2.xml"/><Relationship Id="rId5" Type="http://schemas.openxmlformats.org/officeDocument/2006/relationships/tags" Target="../tags/tag27.xml"/><Relationship Id="rId4" Type="http://schemas.openxmlformats.org/officeDocument/2006/relationships/tags" Target="../tags/tag26.xml"/><Relationship Id="rId9"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11" Type="http://schemas.openxmlformats.org/officeDocument/2006/relationships/image" Target="../media/image1.jpeg"/><Relationship Id="rId5" Type="http://schemas.openxmlformats.org/officeDocument/2006/relationships/tags" Target="../tags/tag32.xml"/><Relationship Id="rId10" Type="http://schemas.openxmlformats.org/officeDocument/2006/relationships/notesSlide" Target="../notesSlides/notesSlide6.xml"/><Relationship Id="rId4" Type="http://schemas.openxmlformats.org/officeDocument/2006/relationships/tags" Target="../tags/tag31.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8.xml"/><Relationship Id="rId7" Type="http://schemas.openxmlformats.org/officeDocument/2006/relationships/notesSlide" Target="../notesSlides/notesSlide7.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slideLayout" Target="../slideLayouts/slideLayout2.xml"/><Relationship Id="rId5" Type="http://schemas.openxmlformats.org/officeDocument/2006/relationships/tags" Target="../tags/tag40.xml"/><Relationship Id="rId4" Type="http://schemas.openxmlformats.org/officeDocument/2006/relationships/tags" Target="../tags/tag39.xml"/></Relationships>
</file>

<file path=ppt/slides/_rels/slide8.xml.rels><?xml version="1.0" encoding="UTF-8" standalone="yes"?>
<Relationships xmlns="http://schemas.openxmlformats.org/package/2006/relationships"><Relationship Id="rId8" Type="http://schemas.openxmlformats.org/officeDocument/2006/relationships/tags" Target="../tags/tag48.xml"/><Relationship Id="rId3" Type="http://schemas.openxmlformats.org/officeDocument/2006/relationships/tags" Target="../tags/tag43.xml"/><Relationship Id="rId7" Type="http://schemas.openxmlformats.org/officeDocument/2006/relationships/tags" Target="../tags/tag47.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11" Type="http://schemas.openxmlformats.org/officeDocument/2006/relationships/image" Target="../media/image1.jpeg"/><Relationship Id="rId5" Type="http://schemas.openxmlformats.org/officeDocument/2006/relationships/tags" Target="../tags/tag45.xml"/><Relationship Id="rId10" Type="http://schemas.openxmlformats.org/officeDocument/2006/relationships/notesSlide" Target="../notesSlides/notesSlide8.xml"/><Relationship Id="rId4" Type="http://schemas.openxmlformats.org/officeDocument/2006/relationships/tags" Target="../tags/tag44.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hyperlink" Target="https://www.youtube.com/watch?v=fXEezjp-Df8" TargetMode="External"/><Relationship Id="rId5" Type="http://schemas.openxmlformats.org/officeDocument/2006/relationships/tags" Target="../tags/tag53.xml"/><Relationship Id="rId10" Type="http://schemas.openxmlformats.org/officeDocument/2006/relationships/image" Target="../media/image1.jpeg"/><Relationship Id="rId4" Type="http://schemas.openxmlformats.org/officeDocument/2006/relationships/tags" Target="../tags/tag52.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1657" y="2745159"/>
            <a:ext cx="12011025"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algn="ctr">
              <a:spcBef>
                <a:spcPct val="0"/>
              </a:spcBef>
              <a:buNone/>
              <a:defRPr/>
            </a:pPr>
            <a:endParaRPr lang="fr-CA" sz="4400" dirty="0"/>
          </a:p>
          <a:p>
            <a:pPr algn="ctr">
              <a:spcBef>
                <a:spcPct val="0"/>
              </a:spcBef>
              <a:buNone/>
              <a:defRPr/>
            </a:pPr>
            <a:r>
              <a:rPr lang="fr-CA" sz="4400" dirty="0"/>
              <a:t>Valeurs fondamentales</a:t>
            </a:r>
          </a:p>
          <a:p>
            <a:pPr algn="ctr" eaLnBrk="1" hangingPunct="1">
              <a:spcBef>
                <a:spcPct val="0"/>
              </a:spcBef>
              <a:buFontTx/>
              <a:buNone/>
              <a:defRPr/>
            </a:pPr>
            <a:endParaRPr lang="fr-CA"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99595" y="2415481"/>
            <a:ext cx="12048042" cy="1323439"/>
          </a:xfrm>
          <a:prstGeom prst="rect">
            <a:avLst/>
          </a:prstGeom>
        </p:spPr>
        <p:txBody>
          <a:bodyPr wrap="square">
            <a:spAutoFit/>
          </a:bodyPr>
          <a:lstStyle/>
          <a:p>
            <a:pPr algn="ctr"/>
            <a:r>
              <a:rPr lang="fr-CA" sz="4000" b="1" dirty="0">
                <a:solidFill>
                  <a:schemeClr val="accent1">
                    <a:lumMod val="75000"/>
                  </a:schemeClr>
                </a:solidFill>
              </a:rPr>
              <a:t>LES VALEURS FONDAMENTALES EN ACTION</a:t>
            </a:r>
          </a:p>
          <a:p>
            <a:pPr algn="ctr"/>
            <a:r>
              <a:rPr lang="fr-CA" sz="4000" b="1" dirty="0">
                <a:solidFill>
                  <a:schemeClr val="accent1">
                    <a:lumMod val="75000"/>
                  </a:schemeClr>
                </a:solidFill>
              </a:rPr>
              <a:t>Lançons-nous un défi!</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custDataLst>
              <p:tags r:id="rId8"/>
            </p:custDataLst>
          </p:nvPr>
        </p:nvSpPr>
        <p:spPr>
          <a:xfrm>
            <a:off x="55232" y="3656013"/>
            <a:ext cx="12136768" cy="2959820"/>
          </a:xfrm>
        </p:spPr>
        <p:txBody>
          <a:bodyPr>
            <a:normAutofit/>
          </a:bodyPr>
          <a:lstStyle/>
          <a:p>
            <a:pPr marL="0" indent="0" algn="ctr">
              <a:lnSpc>
                <a:spcPct val="107000"/>
              </a:lnSpc>
              <a:spcAft>
                <a:spcPts val="800"/>
              </a:spcAft>
              <a:buNone/>
            </a:pPr>
            <a:r>
              <a:rPr lang="fr-CA" sz="4300" dirty="0">
                <a:effectLst/>
                <a:latin typeface="Calibri" panose="020F0502020204030204" pitchFamily="34" charset="0"/>
                <a:ea typeface="Calibri" panose="020F0502020204030204" pitchFamily="34" charset="0"/>
                <a:cs typeface="Times New Roman" panose="02020603050405020304" pitchFamily="18" charset="0"/>
              </a:rPr>
              <a:t>Comment pouvez-vous </a:t>
            </a:r>
            <a:r>
              <a:rPr lang="fr-CA" sz="4300" dirty="0">
                <a:latin typeface="Calibri" panose="020F0502020204030204" pitchFamily="34" charset="0"/>
                <a:cs typeface="Times New Roman" panose="02020603050405020304" pitchFamily="18" charset="0"/>
              </a:rPr>
              <a:t>tirer parti de vos valeurs fondamentales pour participer plus efficacement aux conversations nécessaires sur l’équité, la diversité et l’inclusion?</a:t>
            </a:r>
          </a:p>
        </p:txBody>
      </p:sp>
    </p:spTree>
    <p:extLst>
      <p:ext uri="{BB962C8B-B14F-4D97-AF65-F5344CB8AC3E}">
        <p14:creationId xmlns:p14="http://schemas.microsoft.com/office/powerpoint/2010/main" val="151883294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563C1"/>
                </a:solidFill>
                <a:hlinkClick r:id="rId12">
                  <a:extLst>
                    <a:ext uri="{A12FA001-AC4F-418D-AE19-62706E023703}">
                      <ahyp:hlinkClr xmlns:ahyp="http://schemas.microsoft.com/office/drawing/2018/hyperlinkcolor" val="tx"/>
                    </a:ext>
                  </a:extLst>
                </a:hlinkClick>
                <a:hlinkMouseOver r:id="rId13"/>
              </a:rPr>
              <a:t>www.education-leadership-ontario.ca/fr</a:t>
            </a:r>
            <a:endParaRPr lang="fr-CA" sz="3600" u="sng" dirty="0">
              <a:solidFill>
                <a:srgbClr val="0563C1"/>
              </a:solidFill>
            </a:endParaRPr>
          </a:p>
          <a:p>
            <a:pPr algn="ctr"/>
            <a:r>
              <a:rPr lang="fr-CA" sz="3600" u="sng" dirty="0">
                <a:solidFill>
                  <a:srgbClr val="0563C1"/>
                </a:solidFill>
                <a:hlinkClick r:id="rId14">
                  <a:extLst>
                    <a:ext uri="{A12FA001-AC4F-418D-AE19-62706E023703}">
                      <ahyp:hlinkClr xmlns:ahyp="http://schemas.microsoft.com/office/drawing/2018/hyperlinkcolor" val="tx"/>
                    </a:ext>
                  </a:extLst>
                </a:hlinkClick>
                <a:hlinkMouseOver r:id="rId14"/>
              </a:rPr>
              <a:t>https://twitter.com/IELOntario</a:t>
            </a:r>
            <a:endParaRPr lang="fr-CA" sz="3600" u="sng" dirty="0">
              <a:solidFill>
                <a:srgbClr val="0563C1"/>
              </a:solidFill>
            </a:endParaRPr>
          </a:p>
          <a:p>
            <a:pPr algn="ctr"/>
            <a:r>
              <a:rPr lang="fr-CA" sz="3600" u="sng" dirty="0">
                <a:solidFill>
                  <a:srgbClr val="0563C1"/>
                </a:solidFill>
                <a:hlinkClick r:id="rId15">
                  <a:extLst>
                    <a:ext uri="{A12FA001-AC4F-418D-AE19-62706E023703}">
                      <ahyp:hlinkClr xmlns:ahyp="http://schemas.microsoft.com/office/drawing/2018/hyperlinkcolor" val="tx"/>
                    </a:ext>
                  </a:extLst>
                </a:hlinkClick>
                <a:hlinkMouseOver r:id="rId15">
                  <a:extLst>
                    <a:ext uri="{A12FA001-AC4F-418D-AE19-62706E023703}">
                      <ahyp:hlinkClr xmlns:ahyp="http://schemas.microsoft.com/office/drawing/2018/hyperlinkcolor" val="tx"/>
                    </a:ext>
                  </a:extLst>
                </a:hlinkMouseOver>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fr-CA" sz="4000" u="sng" dirty="0">
                <a:solidFill>
                  <a:srgbClr val="0563C1"/>
                </a:solidFill>
                <a:hlinkClick r:id="rId12">
                  <a:extLst>
                    <a:ext uri="{A12FA001-AC4F-418D-AE19-62706E023703}">
                      <ahyp:hlinkClr xmlns:ahyp="http://schemas.microsoft.com/office/drawing/2018/hyperlinkcolor" val="tx"/>
                    </a:ext>
                  </a:extLst>
                </a:hlinkClick>
                <a:hlinkMouseOver r:id="rId13"/>
              </a:rPr>
              <a:t>www.education-leadership-ontario.ca/fr</a:t>
            </a:r>
            <a:endParaRPr lang="fr-CA" sz="4000" u="sng" dirty="0">
              <a:solidFill>
                <a:srgbClr val="0563C1"/>
              </a:solidFill>
            </a:endParaRP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hlinkClick r:id="rId14">
                  <a:extLst>
                    <a:ext uri="{A12FA001-AC4F-418D-AE19-62706E023703}">
                      <ahyp:hlinkClr xmlns:ahyp="http://schemas.microsoft.com/office/drawing/2018/hyperlinkcolor" val="tx"/>
                    </a:ext>
                  </a:extLst>
                </a:hlinkClick>
                <a:hlinkMouseOver r:id="rId14"/>
              </a:rPr>
              <a:t>Cette photo</a:t>
            </a:r>
            <a:r>
              <a:rPr lang="fr-CA" sz="900" dirty="0"/>
              <a:t> 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031097" y="2821296"/>
            <a:ext cx="7550347"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endParaRPr lang="fr-CA" sz="4000" b="1" dirty="0">
              <a:solidFill>
                <a:schemeClr val="accent1">
                  <a:lumMod val="75000"/>
                </a:schemeClr>
              </a:solidFill>
              <a:highlight>
                <a:srgbClr val="808000"/>
              </a:highlight>
            </a:endParaRP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930208"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a:bodyPr>
          <a:lstStyle/>
          <a:p>
            <a:pPr marL="0" indent="0" algn="ctr">
              <a:buNone/>
            </a:pPr>
            <a:r>
              <a:rPr lang="fr-CA" sz="4400" b="1" u="sng" dirty="0">
                <a:solidFill>
                  <a:schemeClr val="accent1">
                    <a:lumMod val="75000"/>
                  </a:schemeClr>
                </a:solidFill>
              </a:rPr>
              <a:t>Dérangez-moi s'il vous plaît</a:t>
            </a:r>
          </a:p>
          <a:p>
            <a:pPr marL="0" indent="0" algn="ctr">
              <a:buNone/>
            </a:pPr>
            <a:endParaRPr lang="fr-CA" sz="4400" b="1" u="sng" dirty="0">
              <a:solidFill>
                <a:schemeClr val="accent1">
                  <a:lumMod val="75000"/>
                </a:schemeClr>
              </a:solidFill>
            </a:endParaRPr>
          </a:p>
          <a:p>
            <a:pPr marL="0" indent="0">
              <a:buNone/>
            </a:pPr>
            <a:r>
              <a:rPr lang="fr-CA" dirty="0"/>
              <a:t>« </a:t>
            </a:r>
            <a:r>
              <a:rPr lang="en-US" dirty="0"/>
              <a:t>[</a:t>
            </a:r>
            <a:r>
              <a:rPr lang="fr-CA" dirty="0"/>
              <a:t>…</a:t>
            </a:r>
            <a:r>
              <a:rPr lang="en-US" dirty="0"/>
              <a:t>]</a:t>
            </a:r>
            <a:r>
              <a:rPr lang="fr-CA" dirty="0"/>
              <a:t>  Je dois apprendre à accorder de l’importance à votre point de vue, car je veux que vous en accordiez au mien. Je m’attends à être déstabilisé par vos propos. Je sais que nous n’avons pas à être d’accord pour bien nous entendre. Nul besoin d’avoir la même vision, car nous sommes unis de cœur. »</a:t>
            </a:r>
          </a:p>
          <a:p>
            <a:pPr marL="0" indent="0" algn="ctr">
              <a:buNone/>
            </a:pPr>
            <a:r>
              <a:rPr lang="fr-CA" dirty="0">
                <a:latin typeface="Arial" panose="020B0604020202020204" pitchFamily="34" charset="0"/>
                <a:cs typeface="Arial" panose="020B0604020202020204" pitchFamily="34" charset="0"/>
              </a:rPr>
              <a:t>~ Margaret Wheatley, 2000</a:t>
            </a:r>
          </a:p>
        </p:txBody>
      </p:sp>
      <p:pic>
        <p:nvPicPr>
          <p:cNvPr id="4" name="Picture 6" descr="logo short">
            <a:extLst>
              <a:ext uri="{FF2B5EF4-FFF2-40B4-BE49-F238E27FC236}">
                <a16:creationId xmlns:a16="http://schemas.microsoft.com/office/drawing/2014/main" id="{4C6DE7E6-F2EB-8A44-9661-575FABC07290}"/>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53541D76-7DEC-44EE-912D-E7182957B455}"/>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CF8F8FD9-8ABB-431C-BFF6-825E9771D897}"/>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05F-D280-4A04-8086-5ACA840864BF}"/>
              </a:ext>
            </a:extLst>
          </p:cNvPr>
          <p:cNvSpPr>
            <a:spLocks noGrp="1"/>
          </p:cNvSpPr>
          <p:nvPr>
            <p:ph type="title"/>
            <p:custDataLst>
              <p:tags r:id="rId1"/>
            </p:custDataLst>
          </p:nvPr>
        </p:nvSpPr>
        <p:spPr>
          <a:xfrm>
            <a:off x="342900" y="1507452"/>
            <a:ext cx="11849100" cy="1325563"/>
          </a:xfrm>
        </p:spPr>
        <p:txBody>
          <a:bodyPr>
            <a:normAutofit/>
          </a:bodyPr>
          <a:lstStyle/>
          <a:p>
            <a:pPr algn="ctr"/>
            <a:r>
              <a:rPr lang="fr-CA" sz="3200" b="1" dirty="0">
                <a:solidFill>
                  <a:schemeClr val="accent1">
                    <a:lumMod val="75000"/>
                  </a:schemeClr>
                </a:solidFill>
                <a:latin typeface="Arial" panose="020B0604020202020204" pitchFamily="34" charset="0"/>
                <a:cs typeface="Arial" panose="020B0604020202020204" pitchFamily="34" charset="0"/>
              </a:rPr>
              <a:t>Commençons par définir l’équité, la diversité et l’inclusion</a:t>
            </a:r>
          </a:p>
        </p:txBody>
      </p:sp>
      <p:sp>
        <p:nvSpPr>
          <p:cNvPr id="3" name="Content Placeholder 2">
            <a:extLst>
              <a:ext uri="{FF2B5EF4-FFF2-40B4-BE49-F238E27FC236}">
                <a16:creationId xmlns:a16="http://schemas.microsoft.com/office/drawing/2014/main" id="{83EE07F7-F510-4ACF-9D9E-831CB22FD5FD}"/>
              </a:ext>
            </a:extLst>
          </p:cNvPr>
          <p:cNvSpPr>
            <a:spLocks noGrp="1"/>
          </p:cNvSpPr>
          <p:nvPr>
            <p:ph idx="1"/>
            <p:custDataLst>
              <p:tags r:id="rId2"/>
            </p:custDataLst>
          </p:nvPr>
        </p:nvSpPr>
        <p:spPr>
          <a:xfrm>
            <a:off x="838200" y="2833015"/>
            <a:ext cx="10515600" cy="3771918"/>
          </a:xfrm>
        </p:spPr>
        <p:txBody>
          <a:bodyPr>
            <a:normAutofit/>
          </a:bodyPr>
          <a:lstStyle/>
          <a:p>
            <a:pPr marL="228600" marR="0" lvl="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defRPr/>
            </a:pPr>
            <a:r>
              <a:rPr lang="fr-CA" dirty="0">
                <a:latin typeface="Arial" panose="020B0604020202020204" pitchFamily="34" charset="0"/>
                <a:cs typeface="Arial" panose="020B0604020202020204" pitchFamily="34" charset="0"/>
              </a:rPr>
              <a:t>L’équité, c’est offrir à tout le monde un traitement, un accès, une possibilité ou un avancement juste. L’identité personnelle n’a rien à voir avec le résultat.</a:t>
            </a:r>
          </a:p>
          <a:p>
            <a:pPr marL="228600" marR="0" lvl="0" indent="-228600" algn="l" defTabSz="914400" rtl="0" eaLnBrk="1" fontAlgn="auto" latinLnBrk="0" hangingPunct="1">
              <a:lnSpc>
                <a:spcPct val="90000"/>
              </a:lnSpc>
              <a:spcBef>
                <a:spcPts val="1000"/>
              </a:spcBef>
              <a:spcAft>
                <a:spcPct val="0"/>
              </a:spcAft>
              <a:buClrTx/>
              <a:buSzTx/>
              <a:buFont typeface="Arial" panose="020B0604020202020204" pitchFamily="34" charset="0"/>
              <a:buChar char="•"/>
              <a:defRPr/>
            </a:pPr>
            <a:r>
              <a:rPr lang="fr-CA" dirty="0">
                <a:latin typeface="Arial" panose="020B0604020202020204" pitchFamily="34" charset="0"/>
                <a:cs typeface="Arial" panose="020B0604020202020204" pitchFamily="34" charset="0"/>
              </a:rPr>
              <a:t>La diversité, c’est tout ce qui nous distingue les uns des autres.</a:t>
            </a:r>
          </a:p>
          <a:p>
            <a:r>
              <a:rPr lang="fr-CA" dirty="0">
                <a:latin typeface="Arial" panose="020B0604020202020204" pitchFamily="34" charset="0"/>
                <a:cs typeface="Arial" panose="020B0604020202020204" pitchFamily="34" charset="0"/>
              </a:rPr>
              <a:t>L’inclusion, c’est lorsqu’un regroupement de personnes ont un pouvoir, une voix et un pouvoir décisionnel.</a:t>
            </a:r>
          </a:p>
          <a:p>
            <a:pPr marL="0" indent="0">
              <a:buNone/>
            </a:pPr>
            <a:endParaRPr lang="fr-CA" sz="2400" dirty="0">
              <a:latin typeface="Arial" panose="020B0604020202020204" pitchFamily="34" charset="0"/>
              <a:cs typeface="Arial" panose="020B0604020202020204" pitchFamily="34" charset="0"/>
            </a:endParaRPr>
          </a:p>
          <a:p>
            <a:pPr marL="0" indent="0">
              <a:buNone/>
            </a:pPr>
            <a:r>
              <a:rPr lang="fr-CA" sz="1600" dirty="0">
                <a:latin typeface="Arial" panose="020B0604020202020204" pitchFamily="34" charset="0"/>
                <a:cs typeface="Arial" panose="020B0604020202020204" pitchFamily="34" charset="0"/>
              </a:rPr>
              <a:t>Source : </a:t>
            </a:r>
            <a:r>
              <a:rPr lang="fr-CA" sz="1600" dirty="0">
                <a:latin typeface="Arial" panose="020B0604020202020204" pitchFamily="34" charset="0"/>
                <a:cs typeface="Arial" panose="020B0604020202020204" pitchFamily="34" charset="0"/>
                <a:hlinkClick r:id="rId8"/>
                <a:hlinkMouseOver r:id="rId8"/>
              </a:rPr>
              <a:t>What Diversity, Equity, and Inclusion Really Mean (ideal.com)</a:t>
            </a:r>
            <a:endParaRPr lang="fr-CA" sz="1600" dirty="0">
              <a:latin typeface="Arial" panose="020B0604020202020204" pitchFamily="34" charset="0"/>
              <a:cs typeface="Arial" panose="020B0604020202020204" pitchFamily="34" charset="0"/>
            </a:endParaRPr>
          </a:p>
        </p:txBody>
      </p:sp>
      <p:pic>
        <p:nvPicPr>
          <p:cNvPr id="5" name="Picture 6" descr="logo short">
            <a:extLst>
              <a:ext uri="{FF2B5EF4-FFF2-40B4-BE49-F238E27FC236}">
                <a16:creationId xmlns:a16="http://schemas.microsoft.com/office/drawing/2014/main" id="{64567CF7-F76E-4603-975A-CA9102AB90BD}"/>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288A0E86-47FC-4475-8282-36C389812FD0}"/>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D4564E80-2987-4F95-80A3-4C6708D2F949}"/>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59070248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361036" y="2994293"/>
            <a:ext cx="3402456" cy="1754326"/>
          </a:xfrm>
          <a:prstGeom prst="rect">
            <a:avLst/>
          </a:prstGeom>
        </p:spPr>
        <p:txBody>
          <a:bodyPr wrap="square">
            <a:spAutoFit/>
          </a:bodyPr>
          <a:lstStyle/>
          <a:p>
            <a:r>
              <a:rPr lang="fr-CA" sz="3600" b="1" dirty="0">
                <a:solidFill>
                  <a:schemeClr val="accent1">
                    <a:lumMod val="75000"/>
                  </a:schemeClr>
                </a:solidFill>
              </a:rPr>
              <a:t>Que sont les</a:t>
            </a:r>
          </a:p>
          <a:p>
            <a:r>
              <a:rPr lang="fr-CA" sz="3600" b="1" dirty="0">
                <a:solidFill>
                  <a:schemeClr val="accent1">
                    <a:lumMod val="75000"/>
                  </a:schemeClr>
                </a:solidFill>
              </a:rPr>
              <a:t>valeurs fondamentales?</a:t>
            </a:r>
          </a:p>
        </p:txBody>
      </p:sp>
      <p:sp>
        <p:nvSpPr>
          <p:cNvPr id="12" name="TextBox 11">
            <a:extLst>
              <a:ext uri="{FF2B5EF4-FFF2-40B4-BE49-F238E27FC236}">
                <a16:creationId xmlns:a16="http://schemas.microsoft.com/office/drawing/2014/main" id="{F8B8159F-A861-4171-BBB0-0D104C90D76B}"/>
              </a:ext>
            </a:extLst>
          </p:cNvPr>
          <p:cNvSpPr txBox="1"/>
          <p:nvPr>
            <p:custDataLst>
              <p:tags r:id="rId8"/>
            </p:custDataLst>
          </p:nvPr>
        </p:nvSpPr>
        <p:spPr>
          <a:xfrm>
            <a:off x="3709663" y="2486162"/>
            <a:ext cx="7765360" cy="3785652"/>
          </a:xfrm>
          <a:prstGeom prst="rect">
            <a:avLst/>
          </a:prstGeom>
          <a:noFill/>
        </p:spPr>
        <p:txBody>
          <a:bodyPr wrap="square">
            <a:spAutoFit/>
          </a:bodyPr>
          <a:lstStyle/>
          <a:p>
            <a:r>
              <a:rPr lang="fr-CA" sz="4000" dirty="0"/>
              <a:t>« Nos valeurs fondamentales sont les valeurs qui forment les assises de notre travail et de notre comportement. »</a:t>
            </a:r>
          </a:p>
          <a:p>
            <a:r>
              <a:rPr lang="fr-CA" sz="4000" dirty="0"/>
              <a:t>– Universal Competencies (ajouter hyperlien)</a:t>
            </a:r>
          </a:p>
        </p:txBody>
      </p:sp>
    </p:spTree>
    <p:extLst>
      <p:ext uri="{BB962C8B-B14F-4D97-AF65-F5344CB8AC3E}">
        <p14:creationId xmlns:p14="http://schemas.microsoft.com/office/powerpoint/2010/main" val="424221435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58A8-8488-4891-A07D-60BE35FBA96E}"/>
              </a:ext>
            </a:extLst>
          </p:cNvPr>
          <p:cNvSpPr>
            <a:spLocks noGrp="1"/>
          </p:cNvSpPr>
          <p:nvPr>
            <p:ph type="title"/>
            <p:custDataLst>
              <p:tags r:id="rId1"/>
            </p:custDataLst>
          </p:nvPr>
        </p:nvSpPr>
        <p:spPr>
          <a:xfrm>
            <a:off x="543732" y="1949154"/>
            <a:ext cx="10515600" cy="1325563"/>
          </a:xfrm>
        </p:spPr>
        <p:txBody>
          <a:bodyPr>
            <a:normAutofit/>
          </a:bodyPr>
          <a:lstStyle/>
          <a:p>
            <a:pPr algn="ctr"/>
            <a:r>
              <a:rPr lang="fr-CA" sz="4000" b="1" dirty="0">
                <a:solidFill>
                  <a:schemeClr val="accent1">
                    <a:lumMod val="75000"/>
                  </a:schemeClr>
                </a:solidFill>
                <a:latin typeface="Arial" panose="020B0604020202020204" pitchFamily="34" charset="0"/>
                <a:cs typeface="Arial" panose="020B0604020202020204" pitchFamily="34" charset="0"/>
              </a:rPr>
              <a:t>Valeurs fondamentales : équité, diversité et inclusion</a:t>
            </a:r>
          </a:p>
        </p:txBody>
      </p:sp>
      <p:sp>
        <p:nvSpPr>
          <p:cNvPr id="3" name="Content Placeholder 2">
            <a:extLst>
              <a:ext uri="{FF2B5EF4-FFF2-40B4-BE49-F238E27FC236}">
                <a16:creationId xmlns:a16="http://schemas.microsoft.com/office/drawing/2014/main" id="{2352DE07-780C-48E2-B1AC-D6918C7E021C}"/>
              </a:ext>
            </a:extLst>
          </p:cNvPr>
          <p:cNvSpPr>
            <a:spLocks noGrp="1"/>
          </p:cNvSpPr>
          <p:nvPr>
            <p:ph idx="1"/>
            <p:custDataLst>
              <p:tags r:id="rId2"/>
            </p:custDataLst>
          </p:nvPr>
        </p:nvSpPr>
        <p:spPr>
          <a:xfrm>
            <a:off x="838200" y="3368380"/>
            <a:ext cx="10515600" cy="3257819"/>
          </a:xfrm>
        </p:spPr>
        <p:txBody>
          <a:bodyPr>
            <a:normAutofit/>
          </a:bodyPr>
          <a:lstStyle/>
          <a:p>
            <a:pPr marL="0" indent="0">
              <a:buNone/>
            </a:pPr>
            <a:endParaRPr lang="fr-CA" sz="4000" dirty="0">
              <a:latin typeface="Arial" panose="020B0604020202020204" pitchFamily="34" charset="0"/>
              <a:cs typeface="Arial" panose="020B0604020202020204" pitchFamily="34" charset="0"/>
            </a:endParaRPr>
          </a:p>
          <a:p>
            <a:pPr marL="0" indent="0">
              <a:buNone/>
            </a:pPr>
            <a:r>
              <a:rPr lang="fr-CA" sz="3600" dirty="0">
                <a:latin typeface="Arial" panose="020B0604020202020204" pitchFamily="34" charset="0"/>
                <a:cs typeface="Arial" panose="020B0604020202020204" pitchFamily="34" charset="0"/>
              </a:rPr>
              <a:t>Lorsque l’équité, la diversité et l’inclusion sont des valeurs fondamentales – les vôtres et celles des écoles et conseils scolaires – comment ça se présente, quel est l’effet et à quoi ça ressemble?</a:t>
            </a:r>
          </a:p>
        </p:txBody>
      </p:sp>
      <p:pic>
        <p:nvPicPr>
          <p:cNvPr id="5" name="Picture 6" descr="logo short">
            <a:extLst>
              <a:ext uri="{FF2B5EF4-FFF2-40B4-BE49-F238E27FC236}">
                <a16:creationId xmlns:a16="http://schemas.microsoft.com/office/drawing/2014/main" id="{37DCCA8F-3CA7-4D3B-93CC-C9214E6FE99E}"/>
              </a:ext>
            </a:extLst>
          </p:cNvPr>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7" name="Text Box 7">
            <a:extLst>
              <a:ext uri="{FF2B5EF4-FFF2-40B4-BE49-F238E27FC236}">
                <a16:creationId xmlns:a16="http://schemas.microsoft.com/office/drawing/2014/main" id="{885E742C-7909-4EA2-97C5-4348A8FA41A2}"/>
              </a:ext>
            </a:extLst>
          </p:cNvPr>
          <p:cNvSpPr txBox="1">
            <a:spLocks noChangeArrowheads="1"/>
          </p:cNvSpPr>
          <p:nvPr>
            <p:custDataLst>
              <p:tags r:id="rId4"/>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F5C738A3-0DAB-4CBA-8D04-7F46B7ADBE54}"/>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96492591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1349886" y="2544815"/>
            <a:ext cx="10129802" cy="707886"/>
          </a:xfrm>
          <a:prstGeom prst="rect">
            <a:avLst/>
          </a:prstGeom>
        </p:spPr>
        <p:txBody>
          <a:bodyPr wrap="square">
            <a:spAutoFit/>
          </a:bodyPr>
          <a:lstStyle/>
          <a:p>
            <a:pPr algn="ctr"/>
            <a:r>
              <a:rPr lang="fr-CA" sz="4000" b="1" dirty="0">
                <a:solidFill>
                  <a:schemeClr val="accent1">
                    <a:lumMod val="75000"/>
                  </a:schemeClr>
                </a:solidFill>
              </a:rPr>
              <a:t>EXPLORER VOS VALEURS FONDAMENTALES</a:t>
            </a:r>
          </a:p>
        </p:txBody>
      </p:sp>
      <p:sp>
        <p:nvSpPr>
          <p:cNvPr id="7" name="Content Placeholder 6">
            <a:extLst>
              <a:ext uri="{FF2B5EF4-FFF2-40B4-BE49-F238E27FC236}">
                <a16:creationId xmlns:a16="http://schemas.microsoft.com/office/drawing/2014/main" id="{5FF5169B-C5ED-46D1-869A-4949FF463D06}"/>
              </a:ext>
            </a:extLst>
          </p:cNvPr>
          <p:cNvSpPr>
            <a:spLocks noGrp="1"/>
          </p:cNvSpPr>
          <p:nvPr>
            <p:ph idx="1"/>
            <p:custDataLst>
              <p:tags r:id="rId8"/>
            </p:custDataLst>
          </p:nvPr>
        </p:nvSpPr>
        <p:spPr>
          <a:xfrm>
            <a:off x="2062264" y="3820125"/>
            <a:ext cx="9071152" cy="2447326"/>
          </a:xfrm>
        </p:spPr>
        <p:txBody>
          <a:bodyPr>
            <a:normAutofit fontScale="92500"/>
          </a:bodyPr>
          <a:lstStyle/>
          <a:p>
            <a:r>
              <a:rPr lang="fr-CA" sz="3100" dirty="0"/>
              <a:t>Qui vous inspire et pourquoi?</a:t>
            </a:r>
          </a:p>
          <a:p>
            <a:r>
              <a:rPr lang="fr-CA" sz="3100" dirty="0"/>
              <a:t>Que dites-vous que vous allez faire, mais ne faites jamais?</a:t>
            </a:r>
          </a:p>
          <a:p>
            <a:r>
              <a:rPr lang="fr-CA" sz="3100" dirty="0"/>
              <a:t>Si vous deviez apporter un seul changement profond dans votre vie maintenant pour la rendre meilleure, qu’est-ce que ça serait et pourquoi?</a:t>
            </a:r>
          </a:p>
        </p:txBody>
      </p:sp>
    </p:spTree>
    <p:extLst>
      <p:ext uri="{BB962C8B-B14F-4D97-AF65-F5344CB8AC3E}">
        <p14:creationId xmlns:p14="http://schemas.microsoft.com/office/powerpoint/2010/main" val="150144183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7" name="Content Placeholder 6">
            <a:extLst>
              <a:ext uri="{FF2B5EF4-FFF2-40B4-BE49-F238E27FC236}">
                <a16:creationId xmlns:a16="http://schemas.microsoft.com/office/drawing/2014/main" id="{F6B761F5-1C4F-4297-A616-5472DD88D9E4}"/>
              </a:ext>
            </a:extLst>
          </p:cNvPr>
          <p:cNvSpPr>
            <a:spLocks noGrp="1"/>
          </p:cNvSpPr>
          <p:nvPr>
            <p:ph idx="1"/>
            <p:custDataLst>
              <p:tags r:id="rId7"/>
            </p:custDataLst>
          </p:nvPr>
        </p:nvSpPr>
        <p:spPr>
          <a:xfrm>
            <a:off x="1398194" y="2096661"/>
            <a:ext cx="9628095" cy="4427964"/>
          </a:xfrm>
        </p:spPr>
        <p:txBody>
          <a:bodyPr>
            <a:noAutofit/>
          </a:bodyPr>
          <a:lstStyle/>
          <a:p>
            <a:pPr marL="0" indent="0" algn="ctr">
              <a:buNone/>
            </a:pPr>
            <a:endParaRPr lang="fr-CA" sz="3200" b="1" dirty="0">
              <a:solidFill>
                <a:schemeClr val="accent1">
                  <a:lumMod val="75000"/>
                </a:schemeClr>
              </a:solidFill>
              <a:effectLst/>
              <a:highlight>
                <a:srgbClr val="00FFFF"/>
              </a:highlight>
              <a:latin typeface="Arial" panose="020B0604020202020204" pitchFamily="34" charset="0"/>
              <a:ea typeface="Calibri" panose="020F0502020204030204" pitchFamily="34" charset="0"/>
              <a:cs typeface="Arial" panose="020B0604020202020204" pitchFamily="34" charset="0"/>
            </a:endParaRPr>
          </a:p>
          <a:p>
            <a:pPr marL="0" indent="0" algn="ctr">
              <a:buNone/>
            </a:pPr>
            <a:r>
              <a:rPr lang="fr-CA" sz="4000" b="1" dirty="0">
                <a:solidFill>
                  <a:schemeClr val="accent1">
                    <a:lumMod val="75000"/>
                  </a:schemeClr>
                </a:solidFill>
              </a:rPr>
              <a:t>IDENTIFIEZ VOS VALEURS FONDAMENTALES</a:t>
            </a:r>
          </a:p>
          <a:p>
            <a:pPr marL="0" indent="0" algn="ctr">
              <a:buNone/>
            </a:pPr>
            <a:endParaRPr lang="fr-CA" sz="32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fr-CA" sz="3200" dirty="0">
                <a:effectLst/>
                <a:latin typeface="Arial" panose="020B0604020202020204" pitchFamily="34" charset="0"/>
                <a:ea typeface="Calibri" panose="020F0502020204030204" pitchFamily="34" charset="0"/>
                <a:cs typeface="Arial" panose="020B0604020202020204" pitchFamily="34" charset="0"/>
              </a:rPr>
              <a:t>Visionner la vidéo </a:t>
            </a:r>
            <a:r>
              <a:rPr lang="fr-CA" sz="3200" i="1"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1"/>
                <a:hlinkMouseOver r:id="rId11"/>
              </a:rPr>
              <a:t>Steve Kerr: Core Values in action</a:t>
            </a:r>
            <a:endParaRPr lang="fr-CA" sz="3200" i="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fr-CA" sz="3200" dirty="0"/>
              <a:t>Faites l’exercice </a:t>
            </a:r>
            <a:r>
              <a:rPr lang="fr-CA" sz="3200" dirty="0">
                <a:ea typeface="Times New Roman" panose="02020603050405020304" pitchFamily="18" charset="0"/>
              </a:rPr>
              <a:t>sur les valeurs fondamentales :</a:t>
            </a:r>
            <a:endParaRPr lang="fr-CA" dirty="0">
              <a:ea typeface="Times New Roman" panose="02020603050405020304" pitchFamily="18" charset="0"/>
            </a:endParaRPr>
          </a:p>
          <a:p>
            <a:pPr marL="2743200" lvl="6" indent="0">
              <a:buNone/>
            </a:pPr>
            <a:r>
              <a:rPr lang="fr-CA" sz="2400" dirty="0">
                <a:latin typeface="Arial" panose="020B0604020202020204" pitchFamily="34" charset="0"/>
                <a:ea typeface="Calibri" panose="020F0502020204030204" pitchFamily="34" charset="0"/>
                <a:cs typeface="Arial" panose="020B0604020202020204" pitchFamily="34" charset="0"/>
              </a:rPr>
              <a:t>p</a:t>
            </a:r>
            <a:r>
              <a:rPr lang="fr-CA" sz="2400" dirty="0">
                <a:effectLst/>
                <a:latin typeface="Arial" panose="020B0604020202020204" pitchFamily="34" charset="0"/>
                <a:ea typeface="Calibri" panose="020F0502020204030204" pitchFamily="34" charset="0"/>
                <a:cs typeface="Arial" panose="020B0604020202020204" pitchFamily="34" charset="0"/>
              </a:rPr>
              <a:t>age 2 de la feuille de réflexion</a:t>
            </a:r>
          </a:p>
          <a:p>
            <a:pPr marL="0" indent="0">
              <a:buNone/>
            </a:pPr>
            <a:endParaRPr lang="fr-CA" sz="32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fr-C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245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7"/>
</p:tagLst>
</file>

<file path=ppt/tags/tag35.xml><?xml version="1.0" encoding="utf-8"?>
<p:tagLst xmlns:a="http://schemas.openxmlformats.org/drawingml/2006/main" xmlns:r="http://schemas.openxmlformats.org/officeDocument/2006/relationships" xmlns:p="http://schemas.openxmlformats.org/presentationml/2006/main">
  <p:tag name="NUM" val="8"/>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5"/>
</p:tagLst>
</file>

<file path=ppt/tags/tag46.xml><?xml version="1.0" encoding="utf-8"?>
<p:tagLst xmlns:a="http://schemas.openxmlformats.org/drawingml/2006/main" xmlns:r="http://schemas.openxmlformats.org/officeDocument/2006/relationships" xmlns:p="http://schemas.openxmlformats.org/presentationml/2006/main">
  <p:tag name="NUM" val="6"/>
</p:tagLst>
</file>

<file path=ppt/tags/tag47.xml><?xml version="1.0" encoding="utf-8"?>
<p:tagLst xmlns:a="http://schemas.openxmlformats.org/drawingml/2006/main" xmlns:r="http://schemas.openxmlformats.org/officeDocument/2006/relationships" xmlns:p="http://schemas.openxmlformats.org/presentationml/2006/main">
  <p:tag name="NUM" val="7"/>
</p:tagLst>
</file>

<file path=ppt/tags/tag48.xml><?xml version="1.0" encoding="utf-8"?>
<p:tagLst xmlns:a="http://schemas.openxmlformats.org/drawingml/2006/main" xmlns:r="http://schemas.openxmlformats.org/officeDocument/2006/relationships" xmlns:p="http://schemas.openxmlformats.org/presentationml/2006/main">
  <p:tag name="NUM" val="8"/>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7"/>
</p:tagLst>
</file>

<file path=ppt/tags/tag56.xml><?xml version="1.0" encoding="utf-8"?>
<p:tagLst xmlns:a="http://schemas.openxmlformats.org/drawingml/2006/main" xmlns:r="http://schemas.openxmlformats.org/officeDocument/2006/relationships" xmlns:p="http://schemas.openxmlformats.org/presentationml/2006/main">
  <p:tag name="NUM" val="1"/>
</p:tagLst>
</file>

<file path=ppt/tags/tag57.xml><?xml version="1.0" encoding="utf-8"?>
<p:tagLst xmlns:a="http://schemas.openxmlformats.org/drawingml/2006/main" xmlns:r="http://schemas.openxmlformats.org/officeDocument/2006/relationships" xmlns:p="http://schemas.openxmlformats.org/presentationml/2006/main">
  <p:tag name="NUM" val="2"/>
</p:tagLst>
</file>

<file path=ppt/tags/tag58.xml><?xml version="1.0" encoding="utf-8"?>
<p:tagLst xmlns:a="http://schemas.openxmlformats.org/drawingml/2006/main" xmlns:r="http://schemas.openxmlformats.org/officeDocument/2006/relationships" xmlns:p="http://schemas.openxmlformats.org/presentationml/2006/main">
  <p:tag name="NUM" val="3"/>
</p:tagLst>
</file>

<file path=ppt/tags/tag59.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5"/>
</p:tagLst>
</file>

<file path=ppt/tags/tag61.xml><?xml version="1.0" encoding="utf-8"?>
<p:tagLst xmlns:a="http://schemas.openxmlformats.org/drawingml/2006/main" xmlns:r="http://schemas.openxmlformats.org/officeDocument/2006/relationships" xmlns:p="http://schemas.openxmlformats.org/presentationml/2006/main">
  <p:tag name="NUM" val="6"/>
</p:tagLst>
</file>

<file path=ppt/tags/tag62.xml><?xml version="1.0" encoding="utf-8"?>
<p:tagLst xmlns:a="http://schemas.openxmlformats.org/drawingml/2006/main" xmlns:r="http://schemas.openxmlformats.org/officeDocument/2006/relationships" xmlns:p="http://schemas.openxmlformats.org/presentationml/2006/main">
  <p:tag name="NUM" val="7"/>
</p:tagLst>
</file>

<file path=ppt/tags/tag63.xml><?xml version="1.0" encoding="utf-8"?>
<p:tagLst xmlns:a="http://schemas.openxmlformats.org/drawingml/2006/main" xmlns:r="http://schemas.openxmlformats.org/officeDocument/2006/relationships" xmlns:p="http://schemas.openxmlformats.org/presentationml/2006/main">
  <p:tag name="NUM" val="8"/>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7"/>
</p:tagLst>
</file>

<file path=ppt/tags/tag71.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26842</TotalTime>
  <Words>2433</Words>
  <Application>Microsoft Macintosh PowerPoint</Application>
  <PresentationFormat>Widescreen</PresentationFormat>
  <Paragraphs>199</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europa</vt:lpstr>
      <vt:lpstr>Gill Sans MT</vt:lpstr>
      <vt:lpstr>Times New Roman</vt:lpstr>
      <vt:lpstr>Office Theme</vt:lpstr>
      <vt:lpstr>PowerPoint Presentation</vt:lpstr>
      <vt:lpstr>PowerPoint Presentation</vt:lpstr>
      <vt:lpstr>PowerPoint Presentation</vt:lpstr>
      <vt:lpstr>PowerPoint Presentation</vt:lpstr>
      <vt:lpstr>Commençons par définir l’équité, la diversité et l’inclusion</vt:lpstr>
      <vt:lpstr>PowerPoint Presentation</vt:lpstr>
      <vt:lpstr>Valeurs fondamentales : équité, diversité et inclusion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190</cp:revision>
  <cp:lastPrinted>2021-02-17T15:12:23Z</cp:lastPrinted>
  <dcterms:created xsi:type="dcterms:W3CDTF">2019-11-01T17:17:10Z</dcterms:created>
  <dcterms:modified xsi:type="dcterms:W3CDTF">2022-11-07T17:12:41Z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21d3ae55-ce28-41c6-a3c1-b92bb3b37fff</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2022-03-09T21:22:35Z</vt:lpwstr>
  </property>
  <property fmtid="{D5CDD505-2E9C-101B-9397-08002B2CF9AE}" pid="8" name="MSIP_Label_034a106e-6316-442c-ad35-738afd673d2b_SiteId">
    <vt:lpwstr>cddc1229-ac2a-4b97-b78a-0e5cacb5865c</vt:lpwstr>
  </property>
</Properties>
</file>