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2"/>
  </p:notesMasterIdLst>
  <p:sldIdLst>
    <p:sldId id="328" r:id="rId2"/>
    <p:sldId id="411" r:id="rId3"/>
    <p:sldId id="412" r:id="rId4"/>
    <p:sldId id="316" r:id="rId5"/>
    <p:sldId id="416" r:id="rId6"/>
    <p:sldId id="419" r:id="rId7"/>
    <p:sldId id="420" r:id="rId8"/>
    <p:sldId id="380" r:id="rId9"/>
    <p:sldId id="413" r:id="rId10"/>
    <p:sldId id="320"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846022-5A70-44AC-9B97-45B508D882FC}" v="30" dt="2022-03-19T22:17:51.0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408"/>
    <p:restoredTop sz="53862" autoAdjust="0"/>
  </p:normalViewPr>
  <p:slideViewPr>
    <p:cSldViewPr snapToGrid="0" snapToObjects="1">
      <p:cViewPr varScale="1">
        <p:scale>
          <a:sx n="67" d="100"/>
          <a:sy n="67" d="100"/>
        </p:scale>
        <p:origin x="315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10/12/22</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youtube.com/watch?v=EJW3wjy9gSI"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aninjusticemag.com/the-differences-between-allies-accomplices-co-conspirators-may-surprise-you-d3fc7fe29c"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8" Type="http://schemas.openxmlformats.org/officeDocument/2006/relationships/hyperlink" Target="https://projects.iq.harvard.edu/files/antiracismresources/files/whiteallytoolkitworkbook-advancededition.pdf" TargetMode="External"/><Relationship Id="rId3" Type="http://schemas.openxmlformats.org/officeDocument/2006/relationships/hyperlink" Target="https://segalcentre.org/common/sitemedia/201819_Shows/ENG_AllyTookit.pdf" TargetMode="External"/><Relationship Id="rId7" Type="http://schemas.openxmlformats.org/officeDocument/2006/relationships/hyperlink" Target="https://www.powershift.org/sites/default/files/resources/files/checklist-for-white-allies.pdf" TargetMode="External"/><Relationship Id="rId2" Type="http://schemas.openxmlformats.org/officeDocument/2006/relationships/slide" Target="../slides/slide8.xml"/><Relationship Id="rId1" Type="http://schemas.openxmlformats.org/officeDocument/2006/relationships/notesMaster" Target="../notesMasters/notesMaster1.xml"/><Relationship Id="rId6" Type="http://schemas.openxmlformats.org/officeDocument/2006/relationships/hyperlink" Target="https://nextpivotpoint.com/wp-content/uploads/2020/09/Lead-Like-an-Ally-Checklist.pdf" TargetMode="External"/><Relationship Id="rId5" Type="http://schemas.openxmlformats.org/officeDocument/2006/relationships/hyperlink" Target="https://piow.org/wp-content/uploads/2021/06/piow-allyship-checklist-and-resources.pdf" TargetMode="External"/><Relationship Id="rId4" Type="http://schemas.openxmlformats.org/officeDocument/2006/relationships/hyperlink" Target="https://guidetoallyship.com/#the-work-of-allyship"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youtube.com/watch?v=f3f_pHYo2rM"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1" i="0" u="none" strike="noStrike" kern="1200" cap="none" spc="0" normalizeH="0" baseline="0" noProof="0" dirty="0">
                <a:ln>
                  <a:noFill/>
                </a:ln>
                <a:solidFill>
                  <a:prstClr val="black"/>
                </a:solidFill>
                <a:effectLst/>
                <a:uLnTx/>
                <a:uFillTx/>
                <a:latin typeface="Calibri" panose="020F0502020204030204"/>
                <a:ea typeface="+mn-ea"/>
                <a:cs typeface="+mn-cs"/>
              </a:rPr>
              <a:t>About this learning opportunity: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This learning opportunity is designed to strengthen leaders’ effectiveness in having conversations about all matters related to Equity, Diversity, and Inclusion (EDI). This is a generic presentation that will be enriched by what you bring to the learning. Draw on and apply your personal identity, your lived experiences and diverse background to help ensure that the learning strengthens your leadership for equity.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Although you can work through the presentation and its activities on your own, your learning will be enhanced with the support of a facilitator in a group setting or with a mentor/coach.  It can also be adapted for a range of professional learning contexts for diverse audiences including aspiring leaders, practicing leaders, school staff and parent groups.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00B050"/>
              </a:solidFill>
              <a:effectLst/>
              <a:uLnTx/>
              <a:uFillTx/>
              <a:latin typeface="Calibri" panose="020F0502020204030204" pitchFamily="34" charset="0"/>
              <a:ea typeface="+mn-ea"/>
              <a:cs typeface="Times New Roman" panose="02020603050405020304" pitchFamily="18" charset="0"/>
            </a:endParaRPr>
          </a:p>
          <a:p>
            <a:pPr marL="0" marR="0" lvl="0" indent="0" algn="l" defTabSz="931774"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rPr>
              <a:t>The materials used throughout this presentation will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help you get started. Extend your learning by using the </a:t>
            </a:r>
            <a:r>
              <a:rPr kumimoji="0" lang="en-CA" sz="1200" b="0" i="0" u="none" strike="noStrike" kern="1200" cap="none" spc="0" normalizeH="0" baseline="0" noProof="0" dirty="0">
                <a:ln>
                  <a:noFill/>
                </a:ln>
                <a:solidFill>
                  <a:srgbClr val="00B050"/>
                </a:solidFill>
                <a:effectLst/>
                <a:uLnTx/>
                <a:uFillTx/>
                <a:latin typeface="Calibri" panose="020F0502020204030204"/>
                <a:ea typeface="+mn-ea"/>
                <a:cs typeface="+mn-cs"/>
              </a:rPr>
              <a:t>reflective worksheet provided with each presentation and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by accessing materials that are included in the module;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i</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e. articles, micro-podcasts, scenarios and resources.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00B05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00B050"/>
                </a:solidFill>
                <a:effectLst/>
                <a:uLnTx/>
                <a:uFillTx/>
                <a:latin typeface="Calibri" panose="020F0502020204030204"/>
                <a:ea typeface="+mn-ea"/>
                <a:cs typeface="+mn-cs"/>
              </a:rPr>
              <a:t>Note: There is a companion worksheet on Allyship to support the learning in this session.</a:t>
            </a:r>
          </a:p>
          <a:p>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en-CA" dirty="0">
                <a:effectLst/>
              </a:rPr>
              <a:t>We invite you to visit the IEL website to learn more about other resources and research that could be used to support your professional growth.</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highlight>
                  <a:srgbClr val="FFFF00"/>
                </a:highlight>
                <a:uLnTx/>
                <a:uFillTx/>
                <a:latin typeface="Arial" panose="020B0604020202020204" pitchFamily="34" charset="0"/>
                <a:ea typeface="ＭＳ Ｐゴシック" panose="020B0600070205080204" pitchFamily="34" charset="-128"/>
                <a:cs typeface="+mn-cs"/>
              </a:rPr>
              <a:t>Offer</a:t>
            </a:r>
            <a:r>
              <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 the land acknowledgement for the land on which the learning is taking place. Change the image to one that is most suitable for your context and its Indigenous peoples.</a:t>
            </a: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r>
              <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This excerpt from the Resource Guide, Introduction to Land Acknowledgements  https://www.hwcdsb.ca/data/ie/Land%20Acknowledgement.pdf, EXPLAINS the significance of a land acknowledgement.  </a:t>
            </a: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CA"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What is a land acknowledgement?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 land acknowledgement is one small action in the process of decolonization, where the indigenous inhabitants of the land are recognized at the start of an event or meeting. It allows the ongoing systematic oppression of Indigenous peoples to be brought to the forefront of our minds, even if for a brief moment, to further reconciliation work. We encourage all groups who are serious about reconciliation to adopt land acknowledgments while understanding that it is simply one action, and should be where anti-oppression work starts, not ceases. </a:t>
            </a:r>
            <a:endParaRPr kumimoji="0" lang="en-CA"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a:p>
            <a:pPr marL="0" marR="0" lvl="0" indent="0" algn="l" defTabSz="914400" rtl="0" eaLnBrk="1" fontAlgn="auto" latinLnBrk="0" hangingPunct="1">
              <a:lnSpc>
                <a:spcPct val="8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41974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Learning in a group provides an opportunity to build capacity to engage effectively in necessary and difficult conversations. </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Community Agreements are helpful in establishing a safe learning environment where necessary conversations about equity can occur. </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Community agreements shown in the slide may be those you chose to offer for consideration.</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In his book, </a:t>
            </a:r>
            <a:r>
              <a:rPr kumimoji="0" lang="en-US" sz="1200" b="0" i="1" u="none" strike="noStrike" kern="1200" cap="none" spc="0" normalizeH="0" baseline="0" noProof="0" dirty="0">
                <a:ln>
                  <a:noFill/>
                </a:ln>
                <a:solidFill>
                  <a:prstClr val="black"/>
                </a:solidFill>
                <a:effectLst/>
                <a:uLnTx/>
                <a:uFillTx/>
                <a:latin typeface="Calibri" panose="020F0502020204030204"/>
                <a:ea typeface="+mn-ea"/>
                <a:cs typeface="+mn-cs"/>
              </a:rPr>
              <a:t>Courageous Conversations about Race – A Field Guide for Achieving Equity in Schools</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2nd edition 2015, Glenn Singleton recommends four agreements of courageous conversations:.</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Stay engaged</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Experience discomfort</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Speak your truth, and </a:t>
            </a:r>
          </a:p>
          <a:p>
            <a:pPr marL="628650" marR="0" lvl="1"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Expect and accept disclosure.. </a:t>
            </a: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Other suggestions for what to include in a community agreement include:</a:t>
            </a:r>
          </a:p>
          <a:p>
            <a:pPr marL="171450" marR="0" lvl="0" indent="-171450" algn="l" defTabSz="914400" rtl="0" eaLnBrk="1" fontAlgn="base"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Unlearn and unpack your beliefs</a:t>
            </a:r>
          </a:p>
          <a:p>
            <a:pPr marL="171450" marR="0" lvl="0" indent="-171450" algn="l" defTabSz="914400" rtl="0" eaLnBrk="1" fontAlgn="base"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Experience discomfort and rethink your positionality</a:t>
            </a:r>
          </a:p>
          <a:p>
            <a:pPr marL="171450" marR="0" lvl="0" indent="-171450" algn="l" defTabSz="914400" rtl="0" eaLnBrk="1" fontAlgn="base"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Challenge your own assumptions and bias</a:t>
            </a:r>
          </a:p>
          <a:p>
            <a:pPr marL="171450" marR="0" lvl="0" indent="-171450" algn="l" defTabSz="914400" rtl="0" eaLnBrk="1" fontAlgn="base"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Acc</a:t>
            </a: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ept new learning and consider next steps </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Another option is to create your own by setting an intention that reflects the way you will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honour</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these agreements. </a:t>
            </a:r>
          </a:p>
          <a:p>
            <a:pPr marL="0" marR="0" lvl="0" indent="0" algn="l" defTabSz="914400" rtl="0" eaLnBrk="1" fontAlgn="auto" latinLnBrk="0" hangingPunct="1">
              <a:lnSpc>
                <a:spcPct val="107000"/>
              </a:lnSpc>
              <a:spcBef>
                <a:spcPts val="0"/>
              </a:spcBef>
              <a:spcAft>
                <a:spcPts val="80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7000"/>
              </a:lnSpc>
              <a:spcBef>
                <a:spcPts val="0"/>
              </a:spcBef>
              <a:spcAft>
                <a:spcPts val="80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Calibri" panose="020F0502020204030204"/>
                <a:ea typeface="+mn-ea"/>
                <a:cs typeface="+mn-cs"/>
              </a:rPr>
              <a:t>PROCESS CONSIDERATION:</a:t>
            </a:r>
          </a:p>
          <a:p>
            <a:pPr marL="0" marR="0" lvl="0" indent="0" algn="l" defTabSz="914400" rtl="0" eaLnBrk="1" fontAlgn="auto" latinLnBrk="0" hangingPunct="1">
              <a:lnSpc>
                <a:spcPct val="107000"/>
              </a:lnSpc>
              <a:spcBef>
                <a:spcPts val="0"/>
              </a:spcBef>
              <a:spcAft>
                <a:spcPts val="80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Involve the group in the establishment of community agreements. </a:t>
            </a:r>
          </a:p>
          <a:p>
            <a:pPr>
              <a:lnSpc>
                <a:spcPct val="107000"/>
              </a:lnSpc>
              <a:spcAft>
                <a:spcPts val="800"/>
              </a:spcAft>
            </a:pPr>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2</a:t>
            </a:fld>
            <a:endParaRPr lang="en-US"/>
          </a:p>
        </p:txBody>
      </p:sp>
    </p:spTree>
    <p:extLst>
      <p:ext uri="{BB962C8B-B14F-4D97-AF65-F5344CB8AC3E}">
        <p14:creationId xmlns:p14="http://schemas.microsoft.com/office/powerpoint/2010/main" val="443828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dirty="0">
                <a:latin typeface="Arial" panose="020B0604020202020204" pitchFamily="34" charset="0"/>
                <a:ea typeface="ＭＳ Ｐゴシック" panose="020B0600070205080204" pitchFamily="34" charset="-128"/>
              </a:rPr>
              <a:t>A Prayer for Catholic School Leaders</a:t>
            </a:r>
          </a:p>
          <a:p>
            <a:pPr defTabSz="931774">
              <a:lnSpc>
                <a:spcPct val="80000"/>
              </a:lnSpc>
              <a:defRPr/>
            </a:pPr>
            <a:r>
              <a:rPr lang="en-US" dirty="0"/>
              <a:t>Recite the prayer</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29150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CA" sz="1800" b="1" i="0" u="none" strike="noStrike" kern="1200" cap="none" spc="0" normalizeH="0" baseline="0" noProof="0" dirty="0">
                <a:ln>
                  <a:noFill/>
                </a:ln>
                <a:solidFill>
                  <a:srgbClr val="D13438"/>
                </a:solidFill>
                <a:effectLst/>
                <a:uLnTx/>
                <a:uFillTx/>
                <a:latin typeface="Calibri" panose="020F0502020204030204" pitchFamily="34" charset="0"/>
                <a:ea typeface="+mn-ea"/>
                <a:cs typeface="+mn-cs"/>
              </a:rPr>
              <a:t>PROCESS CONSIDERATIONS:</a:t>
            </a:r>
          </a:p>
          <a:p>
            <a:pPr marL="0" indent="0">
              <a:buFont typeface="Arial" panose="020B0604020202020204" pitchFamily="34" charset="0"/>
              <a:buNone/>
            </a:pP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Take quiet time to read and reflect on these words from </a:t>
            </a:r>
            <a:r>
              <a:rPr lang="en-US" sz="1200" b="0" i="1" dirty="0">
                <a:latin typeface="Arial" panose="020B0604020202020204" pitchFamily="34" charset="0"/>
                <a:cs typeface="Arial" panose="020B0604020202020204" pitchFamily="34" charset="0"/>
              </a:rPr>
              <a:t>Disturb Me, Please! </a:t>
            </a:r>
            <a:r>
              <a:rPr lang="en-CA" dirty="0"/>
              <a:t>by </a:t>
            </a:r>
            <a:r>
              <a:rPr lang="en-US" dirty="0"/>
              <a:t>Margaret Wheatley (2000).</a:t>
            </a:r>
          </a:p>
          <a:p>
            <a:pPr marL="171450" indent="-171450">
              <a:buFont typeface="Arial" panose="020B0604020202020204" pitchFamily="34" charset="0"/>
              <a:buChar char="•"/>
            </a:pPr>
            <a:r>
              <a:rPr lang="en-US" dirty="0"/>
              <a:t>What thoughts about </a:t>
            </a:r>
            <a:r>
              <a:rPr lang="en-US" i="1" dirty="0"/>
              <a:t>equity, diversity, and inclusion </a:t>
            </a:r>
            <a:r>
              <a:rPr lang="en-US" dirty="0"/>
              <a:t>come to mind as you read?</a:t>
            </a:r>
          </a:p>
          <a:p>
            <a:pPr marL="171450" indent="-171450">
              <a:buFont typeface="Arial" panose="020B0604020202020204" pitchFamily="34" charset="0"/>
              <a:buChar char="•"/>
            </a:pPr>
            <a:r>
              <a:rPr lang="en-US" dirty="0"/>
              <a:t>Consider the relevance of these words as you embark on a learning experience that will challenge you to think about your role as an agent of change – an ally, an accomplice, a co-conspirator.</a:t>
            </a:r>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9547730-E00E-2E44-A708-DA3141AF805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36049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200" dirty="0">
                <a:effectLst/>
                <a:latin typeface="Arial" panose="020B0604020202020204" pitchFamily="34" charset="0"/>
                <a:cs typeface="Times New Roman" panose="02020603050405020304" pitchFamily="18" charset="0"/>
              </a:rPr>
              <a:t>A</a:t>
            </a:r>
            <a:r>
              <a:rPr lang="en-CA" sz="1200" dirty="0">
                <a:effectLst/>
              </a:rPr>
              <a:t>llyship is a role that can be visible or behind the scenes.</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200" dirty="0">
                <a:effectLst/>
              </a:rPr>
              <a:t>Allyship involves understanding oppression. Oppression can be defined as “the use of power to marginalize, silence or otherwise subordinate individuals or  groups.</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200" dirty="0">
                <a:effectLst/>
              </a:rPr>
              <a:t>Allies commit to strengthening their own knowledge and awareness of oppression.</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endParaRPr lang="en-CA" sz="1200" dirty="0">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CA" b="1" dirty="0"/>
              <a:t>PROCESS CONSIDERATIONS:</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CA" b="1" dirty="0"/>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200" dirty="0">
                <a:effectLst/>
              </a:rPr>
              <a:t>Review and reflect on the descriptions of allyship provided in the slide.  </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200" b="0" dirty="0">
                <a:effectLst/>
                <a:latin typeface="Calibri" panose="020F0502020204030204" pitchFamily="34" charset="0"/>
                <a:ea typeface="Calibri" panose="020F0502020204030204" pitchFamily="34" charset="0"/>
                <a:cs typeface="Arial" panose="020B0604020202020204" pitchFamily="34" charset="0"/>
              </a:rPr>
              <a:t>Refer to the worksheet section, “What is Allyship?”</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200" dirty="0">
                <a:effectLst/>
              </a:rPr>
              <a:t>Using these statements as a point of reference, respond to the following question:</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200" dirty="0">
                <a:effectLst/>
              </a:rPr>
              <a:t>What does allyship look like, sound like, and feel like in your context?”</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200" dirty="0">
                <a:effectLst/>
              </a:rPr>
              <a:t>View the video </a:t>
            </a:r>
            <a:r>
              <a:rPr lang="en-CA" sz="12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3"/>
              </a:rPr>
              <a:t>What is Allyship</a:t>
            </a:r>
            <a:r>
              <a:rPr lang="en-CA" sz="1200" dirty="0">
                <a:effectLst/>
                <a:latin typeface="Calibri" panose="020F0502020204030204" pitchFamily="34" charset="0"/>
                <a:ea typeface="Calibri" panose="020F0502020204030204" pitchFamily="34" charset="0"/>
                <a:cs typeface="Arial" panose="020B0604020202020204" pitchFamily="34" charset="0"/>
              </a:rPr>
              <a:t> (3 min 58 sec) and add to your responses.</a:t>
            </a:r>
          </a:p>
          <a:p>
            <a:pPr marL="171450" marR="0" lvl="0" indent="-1714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200" dirty="0">
                <a:effectLst/>
                <a:latin typeface="Calibri" panose="020F0502020204030204" pitchFamily="34" charset="0"/>
                <a:ea typeface="Calibri" panose="020F0502020204030204" pitchFamily="34" charset="0"/>
                <a:cs typeface="Arial" panose="020B0604020202020204" pitchFamily="34" charset="0"/>
              </a:rPr>
              <a:t>Share key insights and implications. </a:t>
            </a:r>
          </a:p>
          <a:p>
            <a:pPr marL="171450" indent="-171450">
              <a:buFont typeface="Arial" panose="020B0604020202020204" pitchFamily="34" charset="0"/>
              <a:buChar char="•"/>
            </a:pPr>
            <a:endParaRPr lang="en-CA" b="0" dirty="0"/>
          </a:p>
          <a:p>
            <a:pPr marL="171450" indent="-171450">
              <a:buFont typeface="Arial" panose="020B0604020202020204" pitchFamily="34" charset="0"/>
              <a:buChar char="•"/>
            </a:pPr>
            <a:endParaRPr lang="en-CA" b="0" dirty="0"/>
          </a:p>
        </p:txBody>
      </p:sp>
      <p:sp>
        <p:nvSpPr>
          <p:cNvPr id="4" name="Slide Number Placeholder 3"/>
          <p:cNvSpPr>
            <a:spLocks noGrp="1"/>
          </p:cNvSpPr>
          <p:nvPr>
            <p:ph type="sldNum" sz="quarter" idx="5"/>
          </p:nvPr>
        </p:nvSpPr>
        <p:spPr/>
        <p:txBody>
          <a:bodyPr/>
          <a:lstStyle/>
          <a:p>
            <a:fld id="{79547730-E00E-2E44-A708-DA3141AF8057}" type="slidenum">
              <a:rPr lang="en-US" smtClean="0"/>
              <a:t>5</a:t>
            </a:fld>
            <a:endParaRPr lang="en-US"/>
          </a:p>
        </p:txBody>
      </p:sp>
    </p:spTree>
    <p:extLst>
      <p:ext uri="{BB962C8B-B14F-4D97-AF65-F5344CB8AC3E}">
        <p14:creationId xmlns:p14="http://schemas.microsoft.com/office/powerpoint/2010/main" val="31374701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As you learned in the video, allyship is about taking meaningful and consistent action.</a:t>
            </a:r>
          </a:p>
          <a:p>
            <a:pPr marL="171450" indent="-171450">
              <a:buFont typeface="Arial" panose="020B0604020202020204" pitchFamily="34" charset="0"/>
              <a:buChar char="•"/>
            </a:pPr>
            <a:r>
              <a:rPr lang="en-US" dirty="0"/>
              <a:t>Activists believe that the term allyship needs to be expanded to ensure that it is understood as a role that requires more than awareness and understanding.</a:t>
            </a:r>
          </a:p>
          <a:p>
            <a:pPr marL="171450" indent="-171450">
              <a:buFont typeface="Arial" panose="020B0604020202020204" pitchFamily="34" charset="0"/>
              <a:buChar char="•"/>
            </a:pPr>
            <a:r>
              <a:rPr lang="en-US" dirty="0"/>
              <a:t>What this means is that we can “level up” our allyship on a continuum to accomplice and then co-conspirator. </a:t>
            </a:r>
          </a:p>
          <a:p>
            <a:pPr marL="171450" indent="-171450">
              <a:buFont typeface="Arial" panose="020B0604020202020204" pitchFamily="34" charset="0"/>
              <a:buChar char="•"/>
            </a:pPr>
            <a:r>
              <a:rPr lang="en-US" dirty="0"/>
              <a:t>To become a co-conspirator means that we choose to take actions against inequities regardless of the consequences. It is about commitment, trust, and love for the cause. It’s about forgoing your privilege in the battle against systemic racism and oppression.  </a:t>
            </a:r>
          </a:p>
          <a:p>
            <a:pPr marL="171450" indent="-171450">
              <a:buFont typeface="Arial" panose="020B0604020202020204" pitchFamily="34" charset="0"/>
              <a:buChar char="•"/>
            </a:pPr>
            <a:r>
              <a:rPr kumimoji="0" lang="en-CA" sz="1200" b="0" i="0" u="sng" strike="noStrike" kern="1200" cap="none" spc="0" normalizeH="0" baseline="0" noProof="0" dirty="0">
                <a:ln>
                  <a:noFill/>
                </a:ln>
                <a:solidFill>
                  <a:srgbClr val="5F5F5F"/>
                </a:solidFill>
                <a:effectLst/>
                <a:uLnTx/>
                <a:uFillTx/>
                <a:latin typeface="Arial" panose="020B0604020202020204" pitchFamily="34" charset="0"/>
                <a:ea typeface="Arial" panose="020B0604020202020204" pitchFamily="34" charset="0"/>
                <a:cs typeface="Times New Roman" panose="02020603050405020304" pitchFamily="18" charset="0"/>
                <a:hlinkClick r:id="rId3"/>
              </a:rPr>
              <a:t>The Differences Between Allies, Accomplices &amp; Co-Conspirators May Surprise You | by Dr. Tiffany Jana | An Injustice! (aninjusticemag.com)</a:t>
            </a:r>
            <a:r>
              <a:rPr lang="en-US" dirty="0"/>
              <a:t> offers advice on how to move along the </a:t>
            </a:r>
            <a:r>
              <a:rPr lang="en-CA" sz="1200" dirty="0">
                <a:effectLst/>
                <a:latin typeface="Arial" panose="020B0604020202020204" pitchFamily="34" charset="0"/>
                <a:ea typeface="Arial" panose="020B0604020202020204" pitchFamily="34" charset="0"/>
                <a:cs typeface="Times New Roman" panose="02020603050405020304" pitchFamily="18" charset="0"/>
              </a:rPr>
              <a:t>continuum from allyship to co-conspirator:</a:t>
            </a:r>
          </a:p>
          <a:p>
            <a:pPr marL="628650" lvl="1" indent="-171450">
              <a:buFont typeface="Arial" panose="020B0604020202020204" pitchFamily="34" charset="0"/>
              <a:buChar char="•"/>
            </a:pPr>
            <a:r>
              <a:rPr lang="en-CA" sz="1200" dirty="0">
                <a:effectLst/>
                <a:latin typeface="Arial" panose="020B0604020202020204" pitchFamily="34" charset="0"/>
                <a:ea typeface="Arial" panose="020B0604020202020204" pitchFamily="34" charset="0"/>
                <a:cs typeface="Times New Roman" panose="02020603050405020304" pitchFamily="18" charset="0"/>
              </a:rPr>
              <a:t>Know that there will be setbacks and that you will make mistakes along the way – stay the course. People you aspire to empower and help liberate, don’t get the choice to opt out.</a:t>
            </a:r>
          </a:p>
          <a:p>
            <a:pPr marL="628650" lvl="1" indent="-171450">
              <a:buFont typeface="Arial" panose="020B0604020202020204" pitchFamily="34" charset="0"/>
              <a:buChar char="•"/>
            </a:pPr>
            <a:r>
              <a:rPr lang="en-CA" sz="1200" dirty="0">
                <a:effectLst/>
                <a:latin typeface="Arial" panose="020B0604020202020204" pitchFamily="34" charset="0"/>
                <a:ea typeface="Arial" panose="020B0604020202020204" pitchFamily="34" charset="0"/>
                <a:cs typeface="Times New Roman" panose="02020603050405020304" pitchFamily="18" charset="0"/>
              </a:rPr>
              <a:t>When you mess up, apologize and do better next time.</a:t>
            </a:r>
          </a:p>
          <a:p>
            <a:pPr marL="628650" lvl="1" indent="-171450">
              <a:buFont typeface="Arial" panose="020B0604020202020204" pitchFamily="34" charset="0"/>
              <a:buChar char="•"/>
            </a:pPr>
            <a:r>
              <a:rPr lang="en-CA" sz="1200" dirty="0">
                <a:effectLst/>
                <a:latin typeface="Arial" panose="020B0604020202020204" pitchFamily="34" charset="0"/>
                <a:ea typeface="Arial" panose="020B0604020202020204" pitchFamily="34" charset="0"/>
                <a:cs typeface="Times New Roman" panose="02020603050405020304" pitchFamily="18" charset="0"/>
              </a:rPr>
              <a:t>Nurture your own cultural humility and learn from your missteps, then show up again. </a:t>
            </a:r>
          </a:p>
          <a:p>
            <a:pPr marL="628650" lvl="1" indent="-171450">
              <a:buFont typeface="Arial" panose="020B0604020202020204" pitchFamily="34" charset="0"/>
              <a:buChar char="•"/>
            </a:pPr>
            <a:r>
              <a:rPr lang="en-CA" sz="1200" dirty="0">
                <a:effectLst/>
                <a:latin typeface="Arial" panose="020B0604020202020204" pitchFamily="34" charset="0"/>
                <a:ea typeface="Arial" panose="020B0604020202020204" pitchFamily="34" charset="0"/>
                <a:cs typeface="Times New Roman" panose="02020603050405020304" pitchFamily="18" charset="0"/>
              </a:rPr>
              <a:t>Being called-in is a sacred gift – making you aware of a gap in your cultural fluency is an investment in your growth. </a:t>
            </a:r>
          </a:p>
          <a:p>
            <a:pPr marL="628650" lvl="1" indent="-171450">
              <a:buFont typeface="Arial" panose="020B0604020202020204" pitchFamily="34" charset="0"/>
              <a:buChar char="•"/>
            </a:pPr>
            <a:r>
              <a:rPr lang="en-CA" sz="1200" dirty="0">
                <a:effectLst/>
                <a:latin typeface="Arial" panose="020B0604020202020204" pitchFamily="34" charset="0"/>
                <a:ea typeface="Arial" panose="020B0604020202020204" pitchFamily="34" charset="0"/>
                <a:cs typeface="Times New Roman" panose="02020603050405020304" pitchFamily="18" charset="0"/>
              </a:rPr>
              <a:t>People who don’t hold you accountable, likely don’t believe in your capacity to be a better person, or the risk to themselves isn’t worth their effort. </a:t>
            </a:r>
          </a:p>
          <a:p>
            <a:pPr marL="628650" lvl="1" indent="-171450">
              <a:buFont typeface="Arial" panose="020B0604020202020204" pitchFamily="34" charset="0"/>
              <a:buChar char="•"/>
            </a:pPr>
            <a:r>
              <a:rPr lang="en-CA" sz="1200" dirty="0">
                <a:effectLst/>
                <a:latin typeface="Arial" panose="020B0604020202020204" pitchFamily="34" charset="0"/>
                <a:ea typeface="Arial" panose="020B0604020202020204" pitchFamily="34" charset="0"/>
                <a:cs typeface="Times New Roman" panose="02020603050405020304" pitchFamily="18" charset="0"/>
              </a:rPr>
              <a:t>You will never evolve past your growing edges if no one tells you when you’ve slipped up, so be gracious and learn as you go.</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Getting a shared understanding of terminology: </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Level One: Allyship–The thinking and learning stage</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Level Two: Accomplice–The reactive response</a:t>
            </a:r>
          </a:p>
          <a:p>
            <a:pPr marL="628650" lvl="1" indent="-171450">
              <a:buFont typeface="Arial" panose="020B0604020202020204" pitchFamily="34" charset="0"/>
              <a:buChar char="•"/>
            </a:pPr>
            <a:r>
              <a:rPr lang="en-CA" sz="1200" kern="1200" dirty="0">
                <a:solidFill>
                  <a:schemeClr val="tx1"/>
                </a:solidFill>
                <a:effectLst/>
                <a:latin typeface="+mn-lt"/>
                <a:ea typeface="+mn-ea"/>
                <a:cs typeface="+mn-cs"/>
              </a:rPr>
              <a:t>Level Three: Co-conspirator–The proactive phase</a:t>
            </a:r>
          </a:p>
          <a:p>
            <a:pPr marL="0" indent="0">
              <a:buFont typeface="Arial" panose="020B0604020202020204" pitchFamily="34" charset="0"/>
              <a:buNone/>
            </a:pPr>
            <a:endParaRPr lang="en-CA" b="1" dirty="0"/>
          </a:p>
          <a:p>
            <a:pPr marL="0" indent="0">
              <a:buFont typeface="Arial" panose="020B0604020202020204" pitchFamily="34" charset="0"/>
              <a:buNone/>
            </a:pPr>
            <a:r>
              <a:rPr lang="en-CA" b="1" dirty="0"/>
              <a:t>PROCESS CONSIDERATIONS:</a:t>
            </a:r>
          </a:p>
          <a:p>
            <a:pPr marL="171450" indent="-171450">
              <a:buFont typeface="Arial" panose="020B0604020202020204" pitchFamily="34" charset="0"/>
              <a:buChar char="•"/>
            </a:pPr>
            <a:r>
              <a:rPr lang="en-CA" sz="1200" kern="1200" dirty="0">
                <a:solidFill>
                  <a:schemeClr val="tx1"/>
                </a:solidFill>
                <a:effectLst/>
                <a:latin typeface="+mn-lt"/>
                <a:ea typeface="+mn-ea"/>
                <a:cs typeface="+mn-cs"/>
              </a:rPr>
              <a:t>Refer to page one of the worksheet</a:t>
            </a:r>
          </a:p>
          <a:p>
            <a:pPr marL="171450" indent="-171450">
              <a:buFont typeface="Arial" panose="020B0604020202020204" pitchFamily="34" charset="0"/>
              <a:buChar char="•"/>
            </a:pPr>
            <a:r>
              <a:rPr lang="en-CA" sz="1200" kern="1200" dirty="0">
                <a:solidFill>
                  <a:schemeClr val="tx1"/>
                </a:solidFill>
                <a:effectLst/>
                <a:latin typeface="+mn-lt"/>
                <a:ea typeface="+mn-ea"/>
                <a:cs typeface="+mn-cs"/>
              </a:rPr>
              <a:t>What do ally, accomplice and co-conspirator mean to you in your lived experiences and how do they apply in your context?</a:t>
            </a:r>
          </a:p>
          <a:p>
            <a:pPr marL="171450" indent="-171450">
              <a:buFont typeface="Arial" panose="020B0604020202020204" pitchFamily="34" charset="0"/>
              <a:buChar char="•"/>
            </a:pPr>
            <a:r>
              <a:rPr lang="en-CA" sz="1200" kern="1200" dirty="0">
                <a:solidFill>
                  <a:schemeClr val="tx1"/>
                </a:solidFill>
                <a:effectLst/>
                <a:latin typeface="+mn-lt"/>
                <a:ea typeface="+mn-ea"/>
                <a:cs typeface="+mn-cs"/>
              </a:rPr>
              <a:t>What are the opportunities, challenges and risks?</a:t>
            </a:r>
          </a:p>
          <a:p>
            <a:pPr marL="171450" indent="-171450">
              <a:buFont typeface="Arial" panose="020B0604020202020204" pitchFamily="34" charset="0"/>
              <a:buChar char="•"/>
            </a:pPr>
            <a:endParaRPr lang="en-CA" sz="1200" kern="1200" dirty="0">
              <a:solidFill>
                <a:schemeClr val="tx1"/>
              </a:solidFill>
              <a:effectLst/>
              <a:latin typeface="+mn-lt"/>
              <a:ea typeface="+mn-ea"/>
              <a:cs typeface="+mn-cs"/>
            </a:endParaRPr>
          </a:p>
          <a:p>
            <a:pPr marL="171450" indent="-171450">
              <a:buFont typeface="Arial" panose="020B0604020202020204" pitchFamily="34" charset="0"/>
              <a:buChar char="•"/>
            </a:pPr>
            <a:endParaRPr kumimoji="0" lang="en-CA" sz="1200" b="0" i="0" u="none" strike="noStrike" kern="1200" cap="none" spc="0" normalizeH="0" baseline="0" noProof="0" dirty="0">
              <a:ln>
                <a:noFill/>
              </a:ln>
              <a:solidFill>
                <a:schemeClr val="tx1"/>
              </a:solidFill>
              <a:effectLst/>
              <a:uLnTx/>
              <a:uFillTx/>
              <a:latin typeface="+mn-lt"/>
              <a:ea typeface="+mn-ea"/>
              <a:cs typeface="+mn-cs"/>
            </a:endParaRPr>
          </a:p>
          <a:p>
            <a:pPr marL="171450" indent="-171450">
              <a:buFont typeface="Arial" panose="020B0604020202020204" pitchFamily="34" charset="0"/>
              <a:buChar char="•"/>
            </a:pPr>
            <a:endParaRPr kumimoji="0" lang="en-CA"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indent="0">
              <a:buFont typeface="Arial" panose="020B0604020202020204" pitchFamily="34" charset="0"/>
              <a:buNone/>
            </a:pPr>
            <a:endParaRPr lang="en-CA" b="1" dirty="0"/>
          </a:p>
        </p:txBody>
      </p:sp>
      <p:sp>
        <p:nvSpPr>
          <p:cNvPr id="4" name="Slide Number Placeholder 3"/>
          <p:cNvSpPr>
            <a:spLocks noGrp="1"/>
          </p:cNvSpPr>
          <p:nvPr>
            <p:ph type="sldNum" sz="quarter" idx="5"/>
          </p:nvPr>
        </p:nvSpPr>
        <p:spPr/>
        <p:txBody>
          <a:bodyPr/>
          <a:lstStyle/>
          <a:p>
            <a:fld id="{79547730-E00E-2E44-A708-DA3141AF8057}" type="slidenum">
              <a:rPr lang="en-US" smtClean="0"/>
              <a:t>6</a:t>
            </a:fld>
            <a:endParaRPr lang="en-US"/>
          </a:p>
        </p:txBody>
      </p:sp>
    </p:spTree>
    <p:extLst>
      <p:ext uri="{BB962C8B-B14F-4D97-AF65-F5344CB8AC3E}">
        <p14:creationId xmlns:p14="http://schemas.microsoft.com/office/powerpoint/2010/main" val="12795258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l">
              <a:lnSpc>
                <a:spcPct val="107000"/>
              </a:lnSpc>
              <a:spcAft>
                <a:spcPts val="800"/>
              </a:spcAft>
            </a:pPr>
            <a:r>
              <a:rPr lang="en-CA" sz="1800" b="0" dirty="0">
                <a:effectLst/>
                <a:cs typeface="Calibri" panose="020F0502020204030204" pitchFamily="34" charset="0"/>
              </a:rPr>
              <a:t>Showing up: Start with Allyship</a:t>
            </a:r>
          </a:p>
          <a:p>
            <a:pPr algn="l">
              <a:lnSpc>
                <a:spcPct val="107000"/>
              </a:lnSpc>
              <a:spcAft>
                <a:spcPts val="800"/>
              </a:spcAft>
            </a:pPr>
            <a:endParaRPr lang="en-CA" sz="1800" b="0" dirty="0">
              <a:effectLst/>
              <a:cs typeface="Calibri" panose="020F0502020204030204" pitchFamily="34" charset="0"/>
            </a:endParaRPr>
          </a:p>
          <a:p>
            <a:pPr algn="l">
              <a:lnSpc>
                <a:spcPct val="107000"/>
              </a:lnSpc>
              <a:spcAft>
                <a:spcPts val="800"/>
              </a:spcAft>
            </a:pPr>
            <a:r>
              <a:rPr lang="en-CA" sz="1800" b="1" dirty="0">
                <a:effectLst/>
                <a:cs typeface="Calibri" panose="020F0502020204030204" pitchFamily="34" charset="0"/>
              </a:rPr>
              <a:t>PROCESS CONSIDERATIONS:</a:t>
            </a:r>
          </a:p>
          <a:p>
            <a:pPr marL="285750" indent="-285750" algn="l">
              <a:lnSpc>
                <a:spcPct val="107000"/>
              </a:lnSpc>
              <a:spcAft>
                <a:spcPts val="800"/>
              </a:spcAft>
              <a:buFont typeface="Arial" panose="020B0604020202020204" pitchFamily="34" charset="0"/>
              <a:buChar char="•"/>
            </a:pPr>
            <a:r>
              <a:rPr lang="en-CA" sz="1800" dirty="0">
                <a:effectLst/>
                <a:cs typeface="Calibri" panose="020F0502020204030204" pitchFamily="34" charset="0"/>
              </a:rPr>
              <a:t>Consider ways you show that you are an ALLY, either visibly or behind the scenes in your context.</a:t>
            </a:r>
          </a:p>
          <a:p>
            <a:pPr marL="285750" indent="-285750" algn="l">
              <a:lnSpc>
                <a:spcPct val="107000"/>
              </a:lnSpc>
              <a:spcAft>
                <a:spcPts val="800"/>
              </a:spcAft>
              <a:buFont typeface="Arial" panose="020B0604020202020204" pitchFamily="34" charset="0"/>
              <a:buChar char="•"/>
            </a:pPr>
            <a:r>
              <a:rPr lang="en-CA" sz="1800" dirty="0">
                <a:effectLst/>
                <a:cs typeface="Calibri" panose="020F0502020204030204" pitchFamily="34" charset="0"/>
              </a:rPr>
              <a:t>Refer to Showing Up – Start with Allyship section of the worksheet to complete the group activity.</a:t>
            </a:r>
          </a:p>
          <a:p>
            <a:pPr marL="285750" indent="-285750" algn="l">
              <a:lnSpc>
                <a:spcPct val="107000"/>
              </a:lnSpc>
              <a:spcAft>
                <a:spcPts val="800"/>
              </a:spcAft>
              <a:buFont typeface="Arial" panose="020B0604020202020204" pitchFamily="34" charset="0"/>
              <a:buChar char="•"/>
            </a:pPr>
            <a:r>
              <a:rPr lang="en-CA" sz="1800" dirty="0">
                <a:effectLst/>
                <a:cs typeface="Calibri" panose="020F0502020204030204" pitchFamily="34" charset="0"/>
              </a:rPr>
              <a:t>View the following video clips and record thoughts you have about the role an ALLY might play to provide support:</a:t>
            </a:r>
            <a:endParaRPr lang="en-CA" sz="1800" dirty="0">
              <a:effectLst/>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endParaRPr lang="en-CA" sz="1800" dirty="0">
              <a:effectLst/>
              <a:latin typeface="Calibri" panose="020F0502020204030204" pitchFamily="34" charset="0"/>
              <a:ea typeface="Calibri" panose="020F0502020204030204" pitchFamily="34" charset="0"/>
              <a:cs typeface="Arial" panose="020B0604020202020204" pitchFamily="34" charset="0"/>
            </a:endParaRPr>
          </a:p>
          <a:p>
            <a:pPr marL="228600">
              <a:lnSpc>
                <a:spcPct val="107000"/>
              </a:lnSpc>
              <a:spcAft>
                <a:spcPts val="800"/>
              </a:spcAft>
            </a:pPr>
            <a:r>
              <a:rPr lang="en-CA" sz="1800" u="none" dirty="0">
                <a:solidFill>
                  <a:srgbClr val="0563C1"/>
                </a:solidFill>
                <a:effectLst/>
                <a:latin typeface="Calibri" panose="020F0502020204030204" pitchFamily="34" charset="0"/>
                <a:ea typeface="Calibri" panose="020F0502020204030204" pitchFamily="34" charset="0"/>
                <a:cs typeface="Arial" panose="020B0604020202020204" pitchFamily="34" charset="0"/>
              </a:rPr>
              <a:t>Group 1:</a:t>
            </a:r>
            <a:r>
              <a:rPr lang="en-CA" sz="1800" u="none" dirty="0">
                <a:effectLst/>
                <a:latin typeface="Calibri" panose="020F0502020204030204" pitchFamily="34" charset="0"/>
                <a:ea typeface="Calibri" panose="020F0502020204030204" pitchFamily="34" charset="0"/>
                <a:cs typeface="Arial" panose="020B0604020202020204" pitchFamily="34" charset="0"/>
              </a:rPr>
              <a:t> </a:t>
            </a:r>
            <a:r>
              <a:rPr lang="en-CA" sz="1800" dirty="0">
                <a:effectLst/>
                <a:latin typeface="Calibri" panose="020F0502020204030204" pitchFamily="34" charset="0"/>
                <a:ea typeface="Calibri" panose="020F0502020204030204" pitchFamily="34" charset="0"/>
                <a:cs typeface="Arial" panose="020B0604020202020204" pitchFamily="34" charset="0"/>
              </a:rPr>
              <a:t>Indigenous Ally Toolkit </a:t>
            </a:r>
            <a:r>
              <a:rPr lang="en-CA" sz="1800" u="sng" dirty="0">
                <a:solidFill>
                  <a:srgbClr val="0563C1"/>
                </a:solidFill>
                <a:effectLst/>
                <a:latin typeface="Calibri" panose="020F0502020204030204" pitchFamily="34" charset="0"/>
                <a:ea typeface="Calibri" panose="020F0502020204030204" pitchFamily="34" charset="0"/>
                <a:cs typeface="Arial" panose="020B0604020202020204" pitchFamily="34" charset="0"/>
                <a:hlinkClick r:id="rId3"/>
              </a:rPr>
              <a:t>https://segalcentre.org/common/sitemedia/201819_Shows/ENG_AllyTookit.pdf</a:t>
            </a:r>
            <a:r>
              <a:rPr lang="en-CA" sz="1800" dirty="0">
                <a:effectLst/>
                <a:latin typeface="Calibri" panose="020F0502020204030204" pitchFamily="34" charset="0"/>
                <a:ea typeface="Calibri" panose="020F0502020204030204" pitchFamily="34" charset="0"/>
                <a:cs typeface="Arial" panose="020B0604020202020204" pitchFamily="34" charset="0"/>
              </a:rPr>
              <a:t> </a:t>
            </a:r>
          </a:p>
          <a:p>
            <a:pPr indent="228600">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Group 2: Guide to Allyship </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4"/>
              </a:rPr>
              <a:t>https://guidetoallyship.com/#the-work-of-allyship</a:t>
            </a:r>
            <a:r>
              <a:rPr lang="en-CA" sz="1800" dirty="0">
                <a:effectLst/>
                <a:latin typeface="Calibri" panose="020F0502020204030204" pitchFamily="34" charset="0"/>
                <a:ea typeface="Calibri" panose="020F0502020204030204" pitchFamily="34" charset="0"/>
                <a:cs typeface="Calibri" panose="020F0502020204030204" pitchFamily="34" charset="0"/>
              </a:rPr>
              <a:t> </a:t>
            </a:r>
            <a:endParaRPr lang="en-CA" sz="1800" dirty="0">
              <a:effectLst/>
              <a:latin typeface="Calibri" panose="020F0502020204030204" pitchFamily="34" charset="0"/>
              <a:ea typeface="Calibri" panose="020F0502020204030204" pitchFamily="34" charset="0"/>
              <a:cs typeface="Arial" panose="020B0604020202020204" pitchFamily="34" charset="0"/>
            </a:endParaRPr>
          </a:p>
          <a:p>
            <a:pPr marL="228600">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Group 3: LGBTQ+ Allyship Checklist  </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5"/>
              </a:rPr>
              <a:t>https://piow.org/wp-content/uploads/2021/06/piow-allyship-checklist-and-resources.pdf</a:t>
            </a:r>
            <a:endParaRPr lang="en-CA" sz="1800" dirty="0">
              <a:effectLst/>
              <a:latin typeface="Calibri" panose="020F0502020204030204" pitchFamily="34" charset="0"/>
              <a:ea typeface="Calibri" panose="020F0502020204030204" pitchFamily="34" charset="0"/>
              <a:cs typeface="Arial" panose="020B0604020202020204" pitchFamily="34" charset="0"/>
            </a:endParaRPr>
          </a:p>
          <a:p>
            <a:pPr marL="228600">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Group 4: Lead Like an Ally Checklist </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6"/>
              </a:rPr>
              <a:t>https://nextpivotpoint.com/wp-content/uploads/2020/09/Lead-Like-an-Ally-Checklist.pdf</a:t>
            </a:r>
            <a:endParaRPr lang="en-CA" sz="1800" dirty="0">
              <a:effectLst/>
              <a:latin typeface="Calibri" panose="020F0502020204030204" pitchFamily="34" charset="0"/>
              <a:ea typeface="Calibri" panose="020F0502020204030204" pitchFamily="34" charset="0"/>
              <a:cs typeface="Arial" panose="020B0604020202020204" pitchFamily="34" charset="0"/>
            </a:endParaRPr>
          </a:p>
          <a:p>
            <a:pPr marL="228600">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Group 5: Checklist for White Allies Against Racism </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7"/>
              </a:rPr>
              <a:t>https://www.powershift.org/sites/default/files/resources/files/checklist-for-white-allies.pdf</a:t>
            </a:r>
            <a:r>
              <a:rPr lang="en-CA" sz="1800" dirty="0">
                <a:effectLst/>
                <a:latin typeface="Calibri" panose="020F0502020204030204" pitchFamily="34" charset="0"/>
                <a:ea typeface="Calibri" panose="020F0502020204030204" pitchFamily="34" charset="0"/>
                <a:cs typeface="Calibri" panose="020F0502020204030204" pitchFamily="34" charset="0"/>
              </a:rPr>
              <a:t> </a:t>
            </a:r>
            <a:endParaRPr lang="en-CA" sz="1800" dirty="0">
              <a:effectLst/>
              <a:latin typeface="Calibri" panose="020F0502020204030204" pitchFamily="34" charset="0"/>
              <a:ea typeface="Calibri" panose="020F0502020204030204" pitchFamily="34" charset="0"/>
              <a:cs typeface="Arial" panose="020B0604020202020204" pitchFamily="34" charset="0"/>
            </a:endParaRPr>
          </a:p>
          <a:p>
            <a:pPr marL="228600">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Group 6: White Ally Toolkit </a:t>
            </a:r>
            <a:r>
              <a:rPr lang="en-CA" sz="1800"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8"/>
              </a:rPr>
              <a:t>https://projects.iq.harvard.edu/files/antiracismresources/files/whiteallytoolkitworkbook-advancededition.pdf</a:t>
            </a:r>
            <a:r>
              <a:rPr lang="en-CA" sz="1800" dirty="0">
                <a:effectLst/>
                <a:latin typeface="Calibri" panose="020F0502020204030204" pitchFamily="34" charset="0"/>
                <a:ea typeface="Calibri" panose="020F0502020204030204" pitchFamily="34" charset="0"/>
                <a:cs typeface="Calibri" panose="020F0502020204030204" pitchFamily="34" charset="0"/>
              </a:rPr>
              <a:t>   </a:t>
            </a:r>
          </a:p>
          <a:p>
            <a:pPr marL="228600" marR="0" lvl="0" indent="0" algn="l" defTabSz="914400" rtl="0" eaLnBrk="1" fontAlgn="auto" latinLnBrk="0" hangingPunct="1">
              <a:lnSpc>
                <a:spcPct val="107000"/>
              </a:lnSpc>
              <a:spcBef>
                <a:spcPts val="0"/>
              </a:spcBef>
              <a:spcAft>
                <a:spcPts val="800"/>
              </a:spcAft>
              <a:buClrTx/>
              <a:buSzTx/>
              <a:buFontTx/>
              <a:buNone/>
              <a:tabLst/>
              <a:defRPr/>
            </a:pPr>
            <a:endParaRPr lang="en-CA" sz="1800" dirty="0">
              <a:effectLst/>
              <a:latin typeface="Calibri" panose="020F0502020204030204" pitchFamily="34" charset="0"/>
              <a:ea typeface="Calibri" panose="020F0502020204030204" pitchFamily="34" charset="0"/>
              <a:cs typeface="Calibri" panose="020F0502020204030204" pitchFamily="34" charset="0"/>
            </a:endParaRPr>
          </a:p>
          <a:p>
            <a:pPr marL="514350" marR="0" lvl="0" indent="-285750" algn="l"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Calibri" panose="020F0502020204030204" pitchFamily="34" charset="0"/>
              </a:rPr>
              <a:t>Provide opportunities for sharing insights and implications.</a:t>
            </a:r>
          </a:p>
        </p:txBody>
      </p:sp>
    </p:spTree>
    <p:extLst>
      <p:ext uri="{BB962C8B-B14F-4D97-AF65-F5344CB8AC3E}">
        <p14:creationId xmlns:p14="http://schemas.microsoft.com/office/powerpoint/2010/main" val="26848226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The purpose of this activity is to help you integrate allyship into your leadership practice. </a:t>
            </a:r>
          </a:p>
          <a:p>
            <a:pPr>
              <a:lnSpc>
                <a:spcPct val="107000"/>
              </a:lnSpc>
              <a:spcAft>
                <a:spcPts val="800"/>
              </a:spcAft>
            </a:pPr>
            <a:r>
              <a:rPr lang="en-CA" sz="1800" dirty="0">
                <a:effectLst/>
                <a:latin typeface="Calibri" panose="020F0502020204030204" pitchFamily="34" charset="0"/>
                <a:ea typeface="Calibri" panose="020F0502020204030204" pitchFamily="34" charset="0"/>
                <a:cs typeface="Calibri" panose="020F0502020204030204" pitchFamily="34" charset="0"/>
              </a:rPr>
              <a:t>This is an ongoing and iterative process. </a:t>
            </a:r>
          </a:p>
          <a:p>
            <a:pPr>
              <a:lnSpc>
                <a:spcPct val="107000"/>
              </a:lnSpc>
              <a:spcAft>
                <a:spcPts val="800"/>
              </a:spcAft>
            </a:pPr>
            <a:r>
              <a:rPr lang="en-CA" sz="18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The following framework can support your planning process: </a:t>
            </a:r>
            <a:endParaRPr lang="en-CA" sz="18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lvl="0" indent="0">
              <a:lnSpc>
                <a:spcPct val="107000"/>
              </a:lnSpc>
              <a:buFont typeface="+mj-lt"/>
              <a:buNone/>
            </a:pPr>
            <a:endParaRPr lang="en-CA" sz="18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buFont typeface="+mj-lt"/>
              <a:buAutoNum type="arabicPeriod"/>
            </a:pPr>
            <a:r>
              <a:rPr lang="en-CA" sz="1800" dirty="0">
                <a:effectLst/>
                <a:latin typeface="Calibri" panose="020F0502020204030204" pitchFamily="34" charset="0"/>
                <a:ea typeface="Calibri" panose="020F0502020204030204" pitchFamily="34" charset="0"/>
                <a:cs typeface="Calibri" panose="020F0502020204030204" pitchFamily="34" charset="0"/>
              </a:rPr>
              <a:t>Individual Action – These are the steps you take to increase your knowledge, consider your behaviours, and change your thinking/mindset</a:t>
            </a:r>
            <a:r>
              <a:rPr lang="en-CA" sz="1800" dirty="0">
                <a:effectLst/>
                <a:latin typeface="Calibri" panose="020F0502020204030204" pitchFamily="34" charset="0"/>
                <a:ea typeface="Calibri" panose="020F0502020204030204" pitchFamily="34" charset="0"/>
                <a:cs typeface="Arial" panose="020B0604020202020204" pitchFamily="34" charset="0"/>
              </a:rPr>
              <a:t>. </a:t>
            </a:r>
          </a:p>
          <a:p>
            <a:pPr marL="342900" lvl="0" indent="-342900">
              <a:lnSpc>
                <a:spcPct val="107000"/>
              </a:lnSpc>
              <a:buFont typeface="+mj-lt"/>
              <a:buAutoNum type="arabicPeriod"/>
            </a:pPr>
            <a:r>
              <a:rPr lang="en-CA" sz="1800" dirty="0">
                <a:effectLst/>
                <a:latin typeface="Calibri" panose="020F0502020204030204" pitchFamily="34" charset="0"/>
                <a:ea typeface="Calibri" panose="020F0502020204030204" pitchFamily="34" charset="0"/>
                <a:cs typeface="Calibri" panose="020F0502020204030204" pitchFamily="34" charset="0"/>
              </a:rPr>
              <a:t>Interpersonal Action – These are the steps you take to support others and advocate for equity and inclusion. </a:t>
            </a:r>
          </a:p>
          <a:p>
            <a:pPr marL="342900" lvl="0" indent="-342900">
              <a:lnSpc>
                <a:spcPct val="107000"/>
              </a:lnSpc>
              <a:buFont typeface="+mj-lt"/>
              <a:buAutoNum type="arabicPeriod"/>
            </a:pPr>
            <a:r>
              <a:rPr lang="en-CA" sz="1800" dirty="0">
                <a:effectLst/>
                <a:latin typeface="Calibri" panose="020F0502020204030204" pitchFamily="34" charset="0"/>
                <a:ea typeface="Calibri" panose="020F0502020204030204" pitchFamily="34" charset="0"/>
                <a:cs typeface="Calibri" panose="020F0502020204030204" pitchFamily="34" charset="0"/>
              </a:rPr>
              <a:t>Structural Actions – These action create more equitable norms, policies, </a:t>
            </a:r>
            <a:r>
              <a:rPr lang="en-CA" sz="1800" b="1"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procedures</a:t>
            </a:r>
            <a:r>
              <a:rPr lang="en-CA" sz="1800" b="1" dirty="0">
                <a:effectLst/>
                <a:latin typeface="Calibri" panose="020F0502020204030204" pitchFamily="34" charset="0"/>
                <a:ea typeface="Calibri" panose="020F0502020204030204" pitchFamily="34" charset="0"/>
                <a:cs typeface="Calibri" panose="020F0502020204030204" pitchFamily="34" charset="0"/>
              </a:rPr>
              <a:t> </a:t>
            </a:r>
            <a:r>
              <a:rPr lang="en-CA" sz="1800" dirty="0">
                <a:effectLst/>
                <a:latin typeface="Calibri" panose="020F0502020204030204" pitchFamily="34" charset="0"/>
                <a:ea typeface="Calibri" panose="020F0502020204030204" pitchFamily="34" charset="0"/>
                <a:cs typeface="Calibri" panose="020F0502020204030204" pitchFamily="34" charset="0"/>
              </a:rPr>
              <a:t>and systems.</a:t>
            </a:r>
            <a:endParaRPr lang="en-CA" sz="1800" dirty="0">
              <a:effectLst/>
              <a:cs typeface="Calibri" panose="020F0502020204030204" pitchFamily="34" charset="0"/>
            </a:endParaRPr>
          </a:p>
          <a:p>
            <a:endParaRPr lang="en-CA" sz="1800" dirty="0">
              <a:effectLst/>
              <a:cs typeface="Calibri" panose="020F0502020204030204" pitchFamily="34" charset="0"/>
            </a:endParaRPr>
          </a:p>
          <a:p>
            <a:r>
              <a:rPr lang="en-CA" sz="1800" b="1" dirty="0">
                <a:effectLst/>
                <a:cs typeface="Calibri" panose="020F0502020204030204" pitchFamily="34" charset="0"/>
              </a:rPr>
              <a:t>PROCESS CONSIDERATIONS:</a:t>
            </a:r>
          </a:p>
          <a:p>
            <a:pPr marL="285750" indent="-285750">
              <a:buFont typeface="Arial" panose="020B0604020202020204" pitchFamily="34" charset="0"/>
              <a:buChar char="•"/>
            </a:pPr>
            <a:r>
              <a:rPr lang="en-CA" sz="1800" dirty="0">
                <a:latin typeface="Calibri" panose="020F0502020204030204" pitchFamily="34" charset="0"/>
                <a:ea typeface="Calibri" panose="020F0502020204030204" pitchFamily="34" charset="0"/>
                <a:cs typeface="Arial" panose="020B0604020202020204" pitchFamily="34" charset="0"/>
              </a:rPr>
              <a:t>View </a:t>
            </a:r>
            <a:r>
              <a:rPr lang="en-CA" sz="1800" b="1" u="sng" dirty="0">
                <a:solidFill>
                  <a:srgbClr val="0563C1"/>
                </a:solidFill>
                <a:latin typeface="Calibri" panose="020F0502020204030204" pitchFamily="34" charset="0"/>
                <a:ea typeface="Calibri" panose="020F0502020204030204" pitchFamily="34" charset="0"/>
                <a:cs typeface="Arial" panose="020B0604020202020204" pitchFamily="34" charset="0"/>
                <a:hlinkClick r:id="rId3"/>
              </a:rPr>
              <a:t>Allyship in practice</a:t>
            </a:r>
            <a:r>
              <a:rPr lang="en-CA" sz="1800" b="1" u="sng" dirty="0">
                <a:solidFill>
                  <a:srgbClr val="0563C1"/>
                </a:solidFill>
                <a:latin typeface="Calibri" panose="020F0502020204030204" pitchFamily="34" charset="0"/>
                <a:ea typeface="Calibri" panose="020F0502020204030204" pitchFamily="34" charset="0"/>
                <a:cs typeface="Arial" panose="020B0604020202020204" pitchFamily="34" charset="0"/>
              </a:rPr>
              <a:t> (https://</a:t>
            </a:r>
            <a:r>
              <a:rPr lang="en-CA" sz="1800" b="1" u="sng" dirty="0" err="1">
                <a:solidFill>
                  <a:srgbClr val="0563C1"/>
                </a:solidFill>
                <a:latin typeface="Calibri" panose="020F0502020204030204" pitchFamily="34" charset="0"/>
                <a:ea typeface="Calibri" panose="020F0502020204030204" pitchFamily="34" charset="0"/>
                <a:cs typeface="Arial" panose="020B0604020202020204" pitchFamily="34" charset="0"/>
              </a:rPr>
              <a:t>www.youtube.com</a:t>
            </a:r>
            <a:r>
              <a:rPr lang="en-CA" sz="1800" b="1" u="sng" dirty="0">
                <a:solidFill>
                  <a:srgbClr val="0563C1"/>
                </a:solidFill>
                <a:latin typeface="Calibri" panose="020F0502020204030204" pitchFamily="34" charset="0"/>
                <a:ea typeface="Calibri" panose="020F0502020204030204" pitchFamily="34" charset="0"/>
                <a:cs typeface="Arial" panose="020B0604020202020204" pitchFamily="34" charset="0"/>
              </a:rPr>
              <a:t>/</a:t>
            </a:r>
            <a:r>
              <a:rPr lang="en-CA" sz="1800" b="1" u="sng" dirty="0" err="1">
                <a:solidFill>
                  <a:srgbClr val="0563C1"/>
                </a:solidFill>
                <a:latin typeface="Calibri" panose="020F0502020204030204" pitchFamily="34" charset="0"/>
                <a:ea typeface="Calibri" panose="020F0502020204030204" pitchFamily="34" charset="0"/>
                <a:cs typeface="Arial" panose="020B0604020202020204" pitchFamily="34" charset="0"/>
              </a:rPr>
              <a:t>watch?v</a:t>
            </a:r>
            <a:r>
              <a:rPr lang="en-CA" sz="1800" b="1" u="sng" dirty="0">
                <a:solidFill>
                  <a:srgbClr val="0563C1"/>
                </a:solidFill>
                <a:latin typeface="Calibri" panose="020F0502020204030204" pitchFamily="34" charset="0"/>
                <a:ea typeface="Calibri" panose="020F0502020204030204" pitchFamily="34" charset="0"/>
                <a:cs typeface="Arial" panose="020B0604020202020204" pitchFamily="34" charset="0"/>
              </a:rPr>
              <a:t>=f3f_pHYo2rM) </a:t>
            </a:r>
            <a:r>
              <a:rPr lang="en-CA" sz="1800" b="0" u="none" dirty="0">
                <a:solidFill>
                  <a:srgbClr val="0563C1"/>
                </a:solidFill>
                <a:latin typeface="Calibri" panose="020F0502020204030204" pitchFamily="34" charset="0"/>
                <a:ea typeface="Calibri" panose="020F0502020204030204" pitchFamily="34" charset="0"/>
                <a:cs typeface="Arial" panose="020B0604020202020204" pitchFamily="34" charset="0"/>
              </a:rPr>
              <a:t>noting specific examples of individual, interpersonal and structural actions.</a:t>
            </a:r>
          </a:p>
          <a:p>
            <a:pPr marL="285750" indent="-285750">
              <a:buFont typeface="Arial" panose="020B0604020202020204" pitchFamily="34" charset="0"/>
              <a:buChar char="•"/>
            </a:pPr>
            <a:r>
              <a:rPr lang="en-CA" sz="1800" b="0" u="none" dirty="0">
                <a:solidFill>
                  <a:srgbClr val="0563C1"/>
                </a:solidFill>
                <a:latin typeface="Calibri" panose="020F0502020204030204" pitchFamily="34" charset="0"/>
                <a:ea typeface="Calibri" panose="020F0502020204030204" pitchFamily="34" charset="0"/>
                <a:cs typeface="Arial" panose="020B0604020202020204" pitchFamily="34" charset="0"/>
              </a:rPr>
              <a:t>Refer to the Integrating Allyship into your Leadership Practice section of the worksheet and complete the questions.</a:t>
            </a:r>
          </a:p>
          <a:p>
            <a:pPr marL="285750" indent="-285750">
              <a:buFont typeface="Arial" panose="020B0604020202020204" pitchFamily="34" charset="0"/>
              <a:buChar char="•"/>
            </a:pPr>
            <a:r>
              <a:rPr lang="en-CA" sz="1800" b="0" u="none" dirty="0">
                <a:solidFill>
                  <a:srgbClr val="0563C1"/>
                </a:solidFill>
                <a:latin typeface="Calibri" panose="020F0502020204030204" pitchFamily="34" charset="0"/>
                <a:ea typeface="Calibri" panose="020F0502020204030204" pitchFamily="34" charset="0"/>
                <a:cs typeface="Arial" panose="020B0604020202020204" pitchFamily="34" charset="0"/>
              </a:rPr>
              <a:t>Discuss how you would integrate allyship into your leadership practice making reference to the any aspect of your draft plan for individual, interpersonal, structural actions.</a:t>
            </a:r>
          </a:p>
        </p:txBody>
      </p:sp>
    </p:spTree>
    <p:extLst>
      <p:ext uri="{BB962C8B-B14F-4D97-AF65-F5344CB8AC3E}">
        <p14:creationId xmlns:p14="http://schemas.microsoft.com/office/powerpoint/2010/main" val="1812866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2022-10-12</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2022-10-12</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2022-10-12</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2022-10-12</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2022-10-12</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2022-10-12</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2022-10-12</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2022-10-12</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2022-10-12</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2022-10-12</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2022-10-12</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2022-10-12</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creativecommons.org/licenses/by-nc-sa/3.0/" TargetMode="External"/><Relationship Id="rId5" Type="http://schemas.openxmlformats.org/officeDocument/2006/relationships/hyperlink" Target="https://openhistoryseminar.com/canadianhistory/chapter/document-2-two-row-wampum-c-1613-present/" TargetMode="Externa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ww.catholiccharitiesusa.org/prayers_reflections/prayer-for-racial-healing/"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margaretwheatley.com/articles/pleasedisturb.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1657" y="2745159"/>
            <a:ext cx="12011025" cy="255454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a:spcBef>
                <a:spcPct val="0"/>
              </a:spcBef>
              <a:buNone/>
              <a:defRPr/>
            </a:pPr>
            <a:r>
              <a:rPr lang="en-US" sz="4000" b="1">
                <a:solidFill>
                  <a:schemeClr val="accent1">
                    <a:lumMod val="75000"/>
                  </a:schemeClr>
                </a:solidFill>
              </a:rPr>
              <a:t>STRENGTHENING EQUITY, DIVERSITY AND INLCUSION AWARENESS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4000" b="1" i="0" u="none" strike="noStrike" kern="1200" cap="none" spc="0" normalizeH="0" baseline="0" noProof="0" dirty="0">
              <a:ln>
                <a:noFill/>
              </a:ln>
              <a:solidFill>
                <a:schemeClr val="accent1">
                  <a:lumMod val="75000"/>
                </a:schemeClr>
              </a:solidFill>
              <a:effectLst/>
              <a:uLnTx/>
              <a:uFillTx/>
              <a:latin typeface="+mn-lt"/>
              <a:ea typeface="+mn-ea"/>
              <a:cs typeface="+mn-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lang="en-US" sz="4000" b="1" dirty="0">
                <a:solidFill>
                  <a:schemeClr val="accent1">
                    <a:lumMod val="75000"/>
                  </a:schemeClr>
                </a:solidFill>
                <a:latin typeface="+mn-lt"/>
                <a:ea typeface="+mn-ea"/>
                <a:cs typeface="Arial" panose="020B0604020202020204" pitchFamily="34" charset="0"/>
              </a:rPr>
              <a:t>Allyship</a:t>
            </a:r>
            <a:endParaRPr kumimoji="0" lang="en-US" sz="4000" b="1" i="0" u="none" strike="noStrike" kern="1200" cap="none" spc="0" normalizeH="0" baseline="0" noProof="0" dirty="0">
              <a:ln>
                <a:noFill/>
              </a:ln>
              <a:solidFill>
                <a:schemeClr val="accent1">
                  <a:lumMod val="75000"/>
                </a:schemeClr>
              </a:solidFill>
              <a:effectLst/>
              <a:uLnTx/>
              <a:uFillTx/>
              <a:latin typeface="+mn-lt"/>
              <a:ea typeface="+mn-ea"/>
              <a:cs typeface="Arial" panose="020B0604020202020204" pitchFamily="34" charset="0"/>
            </a:endParaRP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69880"/>
          </a:xfrm>
          <a:prstGeom prst="rect">
            <a:avLst/>
          </a:prstGeom>
          <a:noFill/>
        </p:spPr>
        <p:txBody>
          <a:bodyPr wrap="square" rtlCol="0">
            <a:spAutoFit/>
          </a:bodyPr>
          <a:lstStyle/>
          <a:p>
            <a:pPr algn="ctr"/>
            <a:r>
              <a:rPr lang="en-US" sz="4000" b="1" dirty="0">
                <a:solidFill>
                  <a:schemeClr val="accent1">
                    <a:lumMod val="75000"/>
                  </a:schemeClr>
                </a:solidFill>
              </a:rPr>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984885"/>
          </a:xfrm>
          <a:prstGeom prst="rect">
            <a:avLst/>
          </a:prstGeom>
          <a:noFill/>
        </p:spPr>
        <p:txBody>
          <a:bodyPr wrap="square" rtlCol="0">
            <a:spAutoFit/>
          </a:bodyPr>
          <a:lstStyle/>
          <a:p>
            <a:pPr algn="ctr"/>
            <a:r>
              <a:rPr lang="en-US" sz="4000" dirty="0">
                <a:hlinkClick r:id="rId4"/>
              </a:rPr>
              <a:t>www.education-leadership-Ontario.ca</a:t>
            </a:r>
            <a:endParaRPr lang="en-US" sz="40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pic>
        <p:nvPicPr>
          <p:cNvPr id="11" name="Picture 10" descr="Background pattern&#10;&#10;Description automatically generated with medium confidence">
            <a:extLst>
              <a:ext uri="{FF2B5EF4-FFF2-40B4-BE49-F238E27FC236}">
                <a16:creationId xmlns:a16="http://schemas.microsoft.com/office/drawing/2014/main" id="{EC8DD486-5D6F-4362-8FD3-1C56C17297B9}"/>
              </a:ext>
            </a:extLst>
          </p:cNvPr>
          <p:cNvPicPr>
            <a:picLocks noChangeAspect="1"/>
          </p:cNvPicPr>
          <p:nvPr/>
        </p:nvPicPr>
        <p:blipFill>
          <a:blip r:embed="rId4">
            <a:extLst>
              <a:ext uri="{837473B0-CC2E-450A-ABE3-18F120FF3D39}">
                <a1611:picAttrSrcUrl xmlns:a1611="http://schemas.microsoft.com/office/drawing/2016/11/main" r:id="rId5"/>
              </a:ext>
            </a:extLst>
          </a:blip>
          <a:stretch>
            <a:fillRect/>
          </a:stretch>
        </p:blipFill>
        <p:spPr>
          <a:xfrm>
            <a:off x="1177488" y="3700577"/>
            <a:ext cx="9525000" cy="2619375"/>
          </a:xfrm>
          <a:prstGeom prst="rect">
            <a:avLst/>
          </a:prstGeom>
        </p:spPr>
      </p:pic>
      <p:sp>
        <p:nvSpPr>
          <p:cNvPr id="12" name="TextBox 11">
            <a:extLst>
              <a:ext uri="{FF2B5EF4-FFF2-40B4-BE49-F238E27FC236}">
                <a16:creationId xmlns:a16="http://schemas.microsoft.com/office/drawing/2014/main" id="{44A24E27-5778-48EA-B407-37578F964924}"/>
              </a:ext>
            </a:extLst>
          </p:cNvPr>
          <p:cNvSpPr txBox="1"/>
          <p:nvPr/>
        </p:nvSpPr>
        <p:spPr>
          <a:xfrm>
            <a:off x="1177488" y="6319952"/>
            <a:ext cx="9525000" cy="230832"/>
          </a:xfrm>
          <a:prstGeom prst="rect">
            <a:avLst/>
          </a:prstGeom>
          <a:noFill/>
        </p:spPr>
        <p:txBody>
          <a:bodyPr wrap="square" rtlCol="0">
            <a:spAutoFit/>
          </a:bodyPr>
          <a:lstStyle/>
          <a:p>
            <a:r>
              <a:rPr lang="en-CA" sz="900">
                <a:hlinkClick r:id="rId5" tooltip="https://openhistoryseminar.com/canadianhistory/chapter/document-2-two-row-wampum-c-1613-present/"/>
              </a:rPr>
              <a:t>This Photo</a:t>
            </a:r>
            <a:r>
              <a:rPr lang="en-CA" sz="900"/>
              <a:t> by Unknown Author is licensed under </a:t>
            </a:r>
            <a:r>
              <a:rPr lang="en-CA" sz="900">
                <a:hlinkClick r:id="rId6" tooltip="https://creativecommons.org/licenses/by-nc-sa/3.0/"/>
              </a:rPr>
              <a:t>CC BY-SA-NC</a:t>
            </a:r>
            <a:endParaRPr lang="en-CA" sz="900"/>
          </a:p>
        </p:txBody>
      </p:sp>
      <p:sp>
        <p:nvSpPr>
          <p:cNvPr id="13" name="TextBox 12">
            <a:extLst>
              <a:ext uri="{FF2B5EF4-FFF2-40B4-BE49-F238E27FC236}">
                <a16:creationId xmlns:a16="http://schemas.microsoft.com/office/drawing/2014/main" id="{5D9242F5-7952-4472-9645-ED41BA150F7D}"/>
              </a:ext>
            </a:extLst>
          </p:cNvPr>
          <p:cNvSpPr txBox="1"/>
          <p:nvPr/>
        </p:nvSpPr>
        <p:spPr>
          <a:xfrm>
            <a:off x="1142544" y="2912433"/>
            <a:ext cx="6699430" cy="707886"/>
          </a:xfrm>
          <a:prstGeom prst="rect">
            <a:avLst/>
          </a:prstGeom>
          <a:noFill/>
        </p:spPr>
        <p:txBody>
          <a:bodyPr wrap="square" rtlCol="0">
            <a:spAutoFit/>
          </a:bodyPr>
          <a:lstStyle/>
          <a:p>
            <a:r>
              <a:rPr lang="en-CA" sz="4000" b="1" dirty="0">
                <a:solidFill>
                  <a:schemeClr val="accent1">
                    <a:lumMod val="75000"/>
                  </a:schemeClr>
                </a:solidFill>
              </a:rPr>
              <a:t>LAND ACKNOWLEDGEMENT</a:t>
            </a:r>
          </a:p>
        </p:txBody>
      </p:sp>
    </p:spTree>
    <p:extLst>
      <p:ext uri="{BB962C8B-B14F-4D97-AF65-F5344CB8AC3E}">
        <p14:creationId xmlns:p14="http://schemas.microsoft.com/office/powerpoint/2010/main" val="1362300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DFF8CF85-23AE-4F9B-A270-05D93FC64104}"/>
              </a:ext>
            </a:extLst>
          </p:cNvPr>
          <p:cNvSpPr txBox="1"/>
          <p:nvPr/>
        </p:nvSpPr>
        <p:spPr>
          <a:xfrm>
            <a:off x="2063385" y="2927680"/>
            <a:ext cx="7769243" cy="2985433"/>
          </a:xfrm>
          <a:prstGeom prst="rect">
            <a:avLst/>
          </a:prstGeom>
          <a:noFill/>
        </p:spPr>
        <p:txBody>
          <a:bodyPr wrap="none" rtlCol="0">
            <a:sp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accent1">
                    <a:lumMod val="75000"/>
                  </a:schemeClr>
                </a:solidFill>
                <a:effectLst/>
                <a:uLnTx/>
                <a:uFillTx/>
                <a:latin typeface="Calibri" panose="020F0502020204030204"/>
                <a:ea typeface="+mn-ea"/>
                <a:cs typeface="+mn-cs"/>
              </a:rPr>
              <a:t>Suggested Community Agreements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altLang="en-US" sz="4000" b="1" i="0" u="none" strike="noStrike" kern="0" cap="none" spc="0" normalizeH="0" baseline="0" noProof="0" dirty="0">
              <a:ln>
                <a:noFill/>
              </a:ln>
              <a:solidFill>
                <a:prstClr val="black"/>
              </a:solidFill>
              <a:effectLst/>
              <a:uLnTx/>
              <a:uFillTx/>
              <a:latin typeface="Gill Sans MT" panose="020B0502020104020203" pitchFamily="34" charset="0"/>
              <a:ea typeface="+mn-ea"/>
              <a:cs typeface="+mn-cs"/>
            </a:endParaRPr>
          </a:p>
          <a:p>
            <a:pPr marL="285750" indent="-285750">
              <a:buFont typeface="Arial" panose="020B0604020202020204" pitchFamily="34" charset="0"/>
              <a:buChar char="•"/>
            </a:pPr>
            <a:r>
              <a:rPr lang="en-CA" sz="2800" dirty="0"/>
              <a:t>BE PRESENT - even if it is uncomfortable</a:t>
            </a:r>
          </a:p>
          <a:p>
            <a:pPr marL="285750" indent="-285750">
              <a:buFont typeface="Arial" panose="020B0604020202020204" pitchFamily="34" charset="0"/>
              <a:buChar char="•"/>
            </a:pPr>
            <a:r>
              <a:rPr lang="en-CA" sz="2800" dirty="0"/>
              <a:t>BE BRAVE - bring your fear and courage</a:t>
            </a:r>
          </a:p>
          <a:p>
            <a:pPr marL="285750" indent="-285750">
              <a:buFont typeface="Arial" panose="020B0604020202020204" pitchFamily="34" charset="0"/>
              <a:buChar char="•"/>
            </a:pPr>
            <a:r>
              <a:rPr lang="en-CA" sz="2800" dirty="0"/>
              <a:t>BE RESILIENT - expect messiness and commitment</a:t>
            </a:r>
          </a:p>
          <a:p>
            <a:pPr marL="285750" indent="-285750">
              <a:buFont typeface="Arial" panose="020B0604020202020204" pitchFamily="34" charset="0"/>
              <a:buChar char="•"/>
            </a:pPr>
            <a:r>
              <a:rPr lang="en-CA" sz="2800" dirty="0"/>
              <a:t>BE AUTHENTIC - speak your lived experience</a:t>
            </a:r>
          </a:p>
        </p:txBody>
      </p:sp>
    </p:spTree>
    <p:extLst>
      <p:ext uri="{BB962C8B-B14F-4D97-AF65-F5344CB8AC3E}">
        <p14:creationId xmlns:p14="http://schemas.microsoft.com/office/powerpoint/2010/main" val="1735279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323458"/>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nvSpPr>
        <p:spPr>
          <a:xfrm>
            <a:off x="343711" y="2405854"/>
            <a:ext cx="11504578" cy="3970318"/>
          </a:xfrm>
          <a:prstGeom prst="rect">
            <a:avLst/>
          </a:prstGeom>
          <a:noFill/>
        </p:spPr>
        <p:txBody>
          <a:bodyPr wrap="square" rtlCol="0">
            <a:spAutoFit/>
          </a:bodyPr>
          <a:lstStyle/>
          <a:p>
            <a:r>
              <a:rPr lang="en-CA" sz="2400" dirty="0"/>
              <a:t>God of justice, In your wisdom you create all people in your image, without exception. Through your goodness, open our eyes to see the dignity, beauty, and worth of every human being. Open our minds to understand that all your children are brothers and sisters in the same human family. Open our hearts to repent of racist attitudes, behaviors, and speech which demean others. Open our ears to hear the cries of those wounded by racial discrimination, and their passionate appeals for change. Strengthen our resolve to make amends for past injustices and to right the wrongs of history. And fill us with courage that we might seek to heal wounds, build bridges, forgive and be forgiven, and establish peace and equality for all in our communities. In Jesus’ name we pray. Amen.</a:t>
            </a:r>
          </a:p>
          <a:p>
            <a:endParaRPr lang="en-CA" dirty="0"/>
          </a:p>
          <a:p>
            <a:pPr algn="r"/>
            <a:r>
              <a:rPr lang="en-CA" u="sng" dirty="0">
                <a:hlinkClick r:id="rId4"/>
              </a:rPr>
              <a:t>https://www.catholiccharitiesusa.org/prayers_reflections/prayer-for-racial-healing/</a:t>
            </a:r>
            <a:r>
              <a:rPr lang="en-CA" dirty="0"/>
              <a:t> </a:t>
            </a:r>
          </a:p>
        </p:txBody>
      </p:sp>
    </p:spTree>
    <p:extLst>
      <p:ext uri="{BB962C8B-B14F-4D97-AF65-F5344CB8AC3E}">
        <p14:creationId xmlns:p14="http://schemas.microsoft.com/office/powerpoint/2010/main" val="2812290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FAE95F-860A-4ACC-AA61-10C0438EDDFA}"/>
              </a:ext>
            </a:extLst>
          </p:cNvPr>
          <p:cNvSpPr>
            <a:spLocks noGrp="1"/>
          </p:cNvSpPr>
          <p:nvPr>
            <p:ph type="title"/>
          </p:nvPr>
        </p:nvSpPr>
        <p:spPr/>
        <p:txBody>
          <a:bodyPr>
            <a:normAutofit fontScale="90000"/>
          </a:bodyPr>
          <a:lstStyle/>
          <a:p>
            <a:pPr marL="457200" marR="0" lvl="0" indent="0" algn="ctr" defTabSz="914400" rtl="0" eaLnBrk="1" fontAlgn="auto" latinLnBrk="0" hangingPunct="1">
              <a:lnSpc>
                <a:spcPct val="100000"/>
              </a:lnSpc>
              <a:spcBef>
                <a:spcPts val="0"/>
              </a:spcBef>
              <a:spcAft>
                <a:spcPts val="0"/>
              </a:spcAft>
              <a:buClrTx/>
              <a:buSzTx/>
              <a:buFontTx/>
              <a:buNone/>
              <a:tabLst/>
              <a:defRPr/>
            </a:pPr>
            <a:br>
              <a:rPr lang="en-US" altLang="en-US" sz="4400" b="1" dirty="0">
                <a:solidFill>
                  <a:srgbClr val="C00000"/>
                </a:solidFill>
              </a:rPr>
            </a:br>
            <a:br>
              <a:rPr lang="en-US" altLang="en-US" sz="4400" b="1" dirty="0">
                <a:solidFill>
                  <a:srgbClr val="C00000"/>
                </a:solidFill>
              </a:rPr>
            </a:br>
            <a:r>
              <a:rPr lang="en-US" altLang="en-US" sz="4400" b="1" dirty="0">
                <a:solidFill>
                  <a:srgbClr val="C00000"/>
                </a:solidFill>
              </a:rPr>
              <a:t>Ontario Institute for Education Leadership</a:t>
            </a:r>
            <a:br>
              <a:rPr lang="en-US" altLang="en-US" sz="4400" b="1" dirty="0">
                <a:solidFill>
                  <a:srgbClr val="C00000"/>
                </a:solidFill>
              </a:rPr>
            </a:br>
            <a: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Ontario Leaders Collaborating for Student Achievement, </a:t>
            </a:r>
            <a:r>
              <a:rPr kumimoji="0" lang="fr-CA" sz="2400" b="1" i="1" u="none" strike="noStrike" kern="1200" cap="none" spc="0" normalizeH="0" baseline="0" noProof="0" dirty="0" err="1">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Equity</a:t>
            </a: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 </a:t>
            </a:r>
            <a:b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and Well-being</a:t>
            </a:r>
            <a:b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br>
              <a:rPr lang="en-US" altLang="en-US" sz="4400" b="1" dirty="0">
                <a:solidFill>
                  <a:srgbClr val="C00000"/>
                </a:solidFill>
              </a:rPr>
            </a:br>
            <a:endParaRPr lang="en-CA" dirty="0"/>
          </a:p>
        </p:txBody>
      </p:sp>
      <p:sp>
        <p:nvSpPr>
          <p:cNvPr id="3" name="Content Placeholder 2">
            <a:extLst>
              <a:ext uri="{FF2B5EF4-FFF2-40B4-BE49-F238E27FC236}">
                <a16:creationId xmlns:a16="http://schemas.microsoft.com/office/drawing/2014/main" id="{B126DA18-FF86-47E3-9C59-CE9725A2861E}"/>
              </a:ext>
            </a:extLst>
          </p:cNvPr>
          <p:cNvSpPr>
            <a:spLocks noGrp="1"/>
          </p:cNvSpPr>
          <p:nvPr>
            <p:ph idx="1"/>
          </p:nvPr>
        </p:nvSpPr>
        <p:spPr/>
        <p:txBody>
          <a:bodyPr>
            <a:normAutofit/>
          </a:bodyPr>
          <a:lstStyle/>
          <a:p>
            <a:pPr marL="0" indent="0" algn="ctr">
              <a:buNone/>
            </a:pPr>
            <a:r>
              <a:rPr lang="en-US" sz="4000" b="1" dirty="0">
                <a:latin typeface="Arial" panose="020B0604020202020204" pitchFamily="34" charset="0"/>
                <a:cs typeface="Arial" panose="020B0604020202020204" pitchFamily="34" charset="0"/>
                <a:hlinkClick r:id="rId3"/>
              </a:rPr>
              <a:t>Disturb Me, Please</a:t>
            </a:r>
            <a:r>
              <a:rPr lang="en-US" sz="4000" b="1" dirty="0">
                <a:latin typeface="Arial" panose="020B0604020202020204" pitchFamily="34" charset="0"/>
                <a:cs typeface="Arial" panose="020B0604020202020204" pitchFamily="34" charset="0"/>
              </a:rPr>
              <a:t>! </a:t>
            </a:r>
            <a:endParaRPr lang="en-US" sz="800" dirty="0">
              <a:highlight>
                <a:srgbClr val="FFFF00"/>
              </a:highlight>
              <a:latin typeface="Arial" panose="020B0604020202020204" pitchFamily="34" charset="0"/>
              <a:cs typeface="Arial" panose="020B0604020202020204" pitchFamily="34" charset="0"/>
            </a:endParaRPr>
          </a:p>
          <a:p>
            <a:pPr marL="0" indent="0">
              <a:buNone/>
            </a:pPr>
            <a:r>
              <a:rPr lang="en-CA" dirty="0">
                <a:latin typeface="Arial" panose="020B0604020202020204" pitchFamily="34" charset="0"/>
                <a:cs typeface="Arial" panose="020B0604020202020204" pitchFamily="34" charset="0"/>
              </a:rPr>
              <a:t>“</a:t>
            </a:r>
            <a:r>
              <a:rPr lang="en-CA" dirty="0"/>
              <a:t>What if we were to be together and listen to each other's comments with a willingness to expose rather than to confirm our own beliefs and opinions? What if we were to willingly listen to one another with the awareness that we each see the world in unique ways? And with the expectation that I could learn something new if I listen for the differences rather than the similarities? .</a:t>
            </a:r>
            <a:r>
              <a:rPr lang="en-CA" dirty="0">
                <a:latin typeface="Arial" panose="020B0604020202020204" pitchFamily="34" charset="0"/>
                <a:cs typeface="Arial" panose="020B0604020202020204" pitchFamily="34" charset="0"/>
              </a:rPr>
              <a:t>”</a:t>
            </a:r>
          </a:p>
          <a:p>
            <a:pPr marL="0" indent="0" algn="ctr">
              <a:buNone/>
            </a:pPr>
            <a:r>
              <a:rPr lang="en-CA" dirty="0">
                <a:latin typeface="Arial" panose="020B0604020202020204" pitchFamily="34" charset="0"/>
                <a:cs typeface="Arial" panose="020B0604020202020204" pitchFamily="34" charset="0"/>
              </a:rPr>
              <a:t>~ Margaret Wheatley, 2000 </a:t>
            </a:r>
          </a:p>
        </p:txBody>
      </p:sp>
      <p:pic>
        <p:nvPicPr>
          <p:cNvPr id="4" name="Picture 6" descr="logo short">
            <a:extLst>
              <a:ext uri="{FF2B5EF4-FFF2-40B4-BE49-F238E27FC236}">
                <a16:creationId xmlns:a16="http://schemas.microsoft.com/office/drawing/2014/main" id="{1399058E-29CE-FF47-939F-BDA0242E82E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a:xfrm>
            <a:off x="343711" y="323458"/>
            <a:ext cx="1374775" cy="1143000"/>
          </a:xfrm>
          <a:prstGeom prst="rect">
            <a:avLst/>
          </a:prstGeom>
          <a:noFill/>
        </p:spPr>
      </p:pic>
    </p:spTree>
    <p:extLst>
      <p:ext uri="{BB962C8B-B14F-4D97-AF65-F5344CB8AC3E}">
        <p14:creationId xmlns:p14="http://schemas.microsoft.com/office/powerpoint/2010/main" val="1791070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F3DF109-9D26-4401-B0A7-5E20B4ED41D2}"/>
              </a:ext>
            </a:extLst>
          </p:cNvPr>
          <p:cNvSpPr>
            <a:spLocks noGrp="1"/>
          </p:cNvSpPr>
          <p:nvPr>
            <p:ph idx="1"/>
          </p:nvPr>
        </p:nvSpPr>
        <p:spPr>
          <a:xfrm>
            <a:off x="704850" y="2174081"/>
            <a:ext cx="10515600" cy="4683919"/>
          </a:xfrm>
        </p:spPr>
        <p:txBody>
          <a:bodyPr>
            <a:normAutofit/>
          </a:bodyPr>
          <a:lstStyle/>
          <a:p>
            <a:pPr marL="0" lvl="0" indent="0" fontAlgn="base">
              <a:lnSpc>
                <a:spcPct val="100000"/>
              </a:lnSpc>
              <a:spcBef>
                <a:spcPts val="0"/>
              </a:spcBef>
              <a:buNone/>
              <a:defRPr/>
            </a:pPr>
            <a:r>
              <a:rPr lang="en-CA" sz="3600" b="1" dirty="0">
                <a:solidFill>
                  <a:schemeClr val="accent1">
                    <a:lumMod val="75000"/>
                  </a:schemeClr>
                </a:solidFill>
                <a:ea typeface="Arial" panose="020B0604020202020204" pitchFamily="34" charset="0"/>
                <a:cs typeface="Arial" panose="020B0604020202020204" pitchFamily="34" charset="0"/>
              </a:rPr>
              <a:t>Allyship can be described as:</a:t>
            </a:r>
          </a:p>
          <a:p>
            <a:pPr marL="0" lvl="0" indent="0" fontAlgn="base">
              <a:lnSpc>
                <a:spcPct val="100000"/>
              </a:lnSpc>
              <a:spcBef>
                <a:spcPts val="0"/>
              </a:spcBef>
              <a:buNone/>
              <a:defRPr/>
            </a:pPr>
            <a:endParaRPr lang="en-CA" sz="3200" b="1" dirty="0">
              <a:solidFill>
                <a:schemeClr val="accent1">
                  <a:lumMod val="75000"/>
                </a:schemeClr>
              </a:solidFill>
              <a:ea typeface="Arial" panose="020B0604020202020204" pitchFamily="34" charset="0"/>
              <a:cs typeface="Arial" panose="020B0604020202020204" pitchFamily="34" charset="0"/>
            </a:endParaRPr>
          </a:p>
          <a:p>
            <a:pPr fontAlgn="base">
              <a:lnSpc>
                <a:spcPct val="100000"/>
              </a:lnSpc>
              <a:spcBef>
                <a:spcPts val="0"/>
              </a:spcBef>
              <a:defRPr/>
            </a:pPr>
            <a:r>
              <a:rPr lang="en-CA" dirty="0">
                <a:solidFill>
                  <a:prstClr val="black"/>
                </a:solidFill>
                <a:latin typeface="Arial" panose="020B0604020202020204" pitchFamily="34" charset="0"/>
                <a:cs typeface="Arial" panose="020B0604020202020204" pitchFamily="34" charset="0"/>
              </a:rPr>
              <a:t>the belief in the equal rights of all people; </a:t>
            </a:r>
          </a:p>
          <a:p>
            <a:pPr fontAlgn="base">
              <a:lnSpc>
                <a:spcPct val="100000"/>
              </a:lnSpc>
              <a:spcBef>
                <a:spcPts val="0"/>
              </a:spcBef>
              <a:defRPr/>
            </a:pPr>
            <a:r>
              <a:rPr lang="en-CA" dirty="0">
                <a:solidFill>
                  <a:prstClr val="black"/>
                </a:solidFill>
                <a:latin typeface="Arial" panose="020B0604020202020204" pitchFamily="34" charset="0"/>
                <a:cs typeface="Arial" panose="020B0604020202020204" pitchFamily="34" charset="0"/>
              </a:rPr>
              <a:t>reading, learning, and watching to deepen understanding of racial inequalities and oppression;</a:t>
            </a:r>
          </a:p>
          <a:p>
            <a:pPr fontAlgn="base">
              <a:lnSpc>
                <a:spcPct val="100000"/>
              </a:lnSpc>
              <a:spcBef>
                <a:spcPts val="0"/>
              </a:spcBef>
              <a:defRPr/>
            </a:pPr>
            <a:r>
              <a:rPr lang="en-CA" dirty="0">
                <a:solidFill>
                  <a:prstClr val="black"/>
                </a:solidFill>
                <a:latin typeface="Arial" panose="020B0604020202020204" pitchFamily="34" charset="0"/>
                <a:cs typeface="Arial" panose="020B0604020202020204" pitchFamily="34" charset="0"/>
              </a:rPr>
              <a:t>an </a:t>
            </a:r>
            <a:r>
              <a:rPr kumimoji="0" lang="en-US"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active and consistent effort to use ones privilege and power to support and advocate for people with less privilege;</a:t>
            </a:r>
          </a:p>
          <a:p>
            <a:pPr fontAlgn="base">
              <a:lnSpc>
                <a:spcPct val="100000"/>
              </a:lnSpc>
              <a:spcBef>
                <a:spcPts val="0"/>
              </a:spcBef>
              <a:defRPr/>
            </a:pPr>
            <a:r>
              <a:rPr lang="en-CA" dirty="0">
                <a:latin typeface="Arial" panose="020B0604020202020204" pitchFamily="34" charset="0"/>
                <a:cs typeface="Arial" panose="020B0604020202020204" pitchFamily="34" charset="0"/>
              </a:rPr>
              <a:t>a role that we step into in order to promote equity, diversity and inclusion specifically focused on dismantling oppression.</a:t>
            </a:r>
            <a:endParaRPr kumimoji="0" lang="en-US"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fontAlgn="base">
              <a:lnSpc>
                <a:spcPct val="100000"/>
              </a:lnSpc>
              <a:spcBef>
                <a:spcPts val="0"/>
              </a:spcBef>
              <a:defRPr/>
            </a:pPr>
            <a:endParaRPr kumimoji="0" lang="en-US"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indent="0" fontAlgn="base">
              <a:lnSpc>
                <a:spcPct val="100000"/>
              </a:lnSpc>
              <a:spcBef>
                <a:spcPts val="0"/>
              </a:spcBef>
              <a:buNone/>
              <a:defRPr/>
            </a:pPr>
            <a:endParaRPr kumimoji="0" lang="en-US" sz="35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indent="0" fontAlgn="base">
              <a:lnSpc>
                <a:spcPct val="100000"/>
              </a:lnSpc>
              <a:spcBef>
                <a:spcPts val="0"/>
              </a:spcBef>
              <a:buNone/>
              <a:defRPr/>
            </a:pPr>
            <a:endParaRPr kumimoji="0" lang="en-US" sz="350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endParaRPr lang="en-CA" sz="3200" dirty="0">
              <a:latin typeface="Arial" panose="020B0604020202020204" pitchFamily="34" charset="0"/>
              <a:cs typeface="Arial" panose="020B0604020202020204" pitchFamily="34" charset="0"/>
            </a:endParaRPr>
          </a:p>
        </p:txBody>
      </p:sp>
      <p:sp>
        <p:nvSpPr>
          <p:cNvPr id="4" name="Title 1">
            <a:extLst>
              <a:ext uri="{FF2B5EF4-FFF2-40B4-BE49-F238E27FC236}">
                <a16:creationId xmlns:a16="http://schemas.microsoft.com/office/drawing/2014/main" id="{53DD3C5D-8B3A-AF4D-BE0B-BA90DA02B9D1}"/>
              </a:ext>
            </a:extLst>
          </p:cNvPr>
          <p:cNvSpPr>
            <a:spLocks noGrp="1"/>
          </p:cNvSpPr>
          <p:nvPr>
            <p:ph type="title"/>
          </p:nvPr>
        </p:nvSpPr>
        <p:spPr>
          <a:xfrm>
            <a:off x="838200" y="365125"/>
            <a:ext cx="10515600" cy="1325563"/>
          </a:xfrm>
        </p:spPr>
        <p:txBody>
          <a:bodyPr>
            <a:normAutofit fontScale="90000"/>
          </a:bodyPr>
          <a:lstStyle/>
          <a:p>
            <a:pPr marL="457200" marR="0" lvl="0" indent="0" algn="ctr" defTabSz="914400" rtl="0" eaLnBrk="1" fontAlgn="auto" latinLnBrk="0" hangingPunct="1">
              <a:lnSpc>
                <a:spcPct val="100000"/>
              </a:lnSpc>
              <a:spcBef>
                <a:spcPts val="0"/>
              </a:spcBef>
              <a:spcAft>
                <a:spcPts val="0"/>
              </a:spcAft>
              <a:buClrTx/>
              <a:buSzTx/>
              <a:buFontTx/>
              <a:buNone/>
              <a:tabLst/>
              <a:defRPr/>
            </a:pPr>
            <a:br>
              <a:rPr lang="en-US" altLang="en-US" sz="4400" b="1" dirty="0">
                <a:solidFill>
                  <a:srgbClr val="C00000"/>
                </a:solidFill>
              </a:rPr>
            </a:br>
            <a:br>
              <a:rPr lang="en-US" altLang="en-US" sz="4400" b="1" dirty="0">
                <a:solidFill>
                  <a:srgbClr val="C00000"/>
                </a:solidFill>
              </a:rPr>
            </a:br>
            <a:r>
              <a:rPr lang="en-US" altLang="en-US" sz="4400" b="1" dirty="0">
                <a:solidFill>
                  <a:srgbClr val="C00000"/>
                </a:solidFill>
              </a:rPr>
              <a:t>Ontario Institute for Education Leadership</a:t>
            </a:r>
            <a:br>
              <a:rPr lang="en-US" altLang="en-US" sz="4400" b="1" dirty="0">
                <a:solidFill>
                  <a:srgbClr val="C00000"/>
                </a:solidFill>
              </a:rPr>
            </a:br>
            <a: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Ontario Leaders Collaborating for Student Achievement, </a:t>
            </a:r>
            <a:r>
              <a:rPr kumimoji="0" lang="fr-CA" sz="2400" b="1" i="1" u="none" strike="noStrike" kern="1200" cap="none" spc="0" normalizeH="0" baseline="0" noProof="0" dirty="0" err="1">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Equity</a:t>
            </a: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 </a:t>
            </a:r>
            <a:b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r>
              <a:rPr kumimoji="0" lang="fr-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and </a:t>
            </a:r>
            <a:r>
              <a:rPr kumimoji="0" lang="fr-CA" sz="2400" b="1" i="1" u="none" strike="noStrike" kern="1200" cap="none" spc="0" normalizeH="0" baseline="0" noProof="0" dirty="0" err="1">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t>Well-being</a:t>
            </a:r>
            <a:br>
              <a:rPr kumimoji="0" lang="en-CA" sz="2400" b="1" i="1" u="none" strike="noStrike" kern="1200" cap="none" spc="0" normalizeH="0" baseline="0" noProof="0" dirty="0">
                <a:ln>
                  <a:noFill/>
                </a:ln>
                <a:solidFill>
                  <a:srgbClr val="5B9BD5">
                    <a:lumMod val="50000"/>
                  </a:srgbClr>
                </a:solidFill>
                <a:effectLst/>
                <a:uLnTx/>
                <a:uFillTx/>
                <a:latin typeface="Calibri" panose="020F0502020204030204"/>
                <a:ea typeface="Cambria" panose="02040503050406030204" pitchFamily="18" charset="0"/>
                <a:cs typeface="Times New Roman" panose="02020603050405020304" pitchFamily="18" charset="0"/>
              </a:rPr>
            </a:br>
            <a:br>
              <a:rPr lang="en-US" altLang="en-US" sz="4400" b="1" dirty="0">
                <a:solidFill>
                  <a:srgbClr val="C00000"/>
                </a:solidFill>
              </a:rPr>
            </a:br>
            <a:endParaRPr lang="en-CA" dirty="0"/>
          </a:p>
        </p:txBody>
      </p:sp>
      <p:pic>
        <p:nvPicPr>
          <p:cNvPr id="5" name="Picture 6" descr="logo short">
            <a:extLst>
              <a:ext uri="{FF2B5EF4-FFF2-40B4-BE49-F238E27FC236}">
                <a16:creationId xmlns:a16="http://schemas.microsoft.com/office/drawing/2014/main" id="{1C862B8B-C1B0-E74C-8E8F-3AEA85B967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323458"/>
            <a:ext cx="1374775" cy="1143000"/>
          </a:xfrm>
          <a:prstGeom prst="rect">
            <a:avLst/>
          </a:prstGeom>
          <a:noFill/>
        </p:spPr>
      </p:pic>
    </p:spTree>
    <p:extLst>
      <p:ext uri="{BB962C8B-B14F-4D97-AF65-F5344CB8AC3E}">
        <p14:creationId xmlns:p14="http://schemas.microsoft.com/office/powerpoint/2010/main" val="3843899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27C94-2A66-4D98-A8B8-2AB55BE29347}"/>
              </a:ext>
            </a:extLst>
          </p:cNvPr>
          <p:cNvSpPr>
            <a:spLocks noGrp="1"/>
          </p:cNvSpPr>
          <p:nvPr>
            <p:ph type="title"/>
          </p:nvPr>
        </p:nvSpPr>
        <p:spPr>
          <a:xfrm>
            <a:off x="838200" y="1793875"/>
            <a:ext cx="10515600" cy="1325563"/>
          </a:xfrm>
        </p:spPr>
        <p:txBody>
          <a:bodyPr/>
          <a:lstStyle/>
          <a:p>
            <a:pPr algn="ctr"/>
            <a:r>
              <a:rPr lang="en-US" b="1" dirty="0">
                <a:solidFill>
                  <a:schemeClr val="accent1">
                    <a:lumMod val="75000"/>
                  </a:schemeClr>
                </a:solidFill>
                <a:latin typeface="+mn-lt"/>
                <a:cs typeface="Arial" panose="020B0604020202020204" pitchFamily="34" charset="0"/>
              </a:rPr>
              <a:t> Ally – Accomplice – Co-Conspirator</a:t>
            </a:r>
            <a:endParaRPr lang="en-CA" b="1" dirty="0">
              <a:solidFill>
                <a:schemeClr val="accent1">
                  <a:lumMod val="75000"/>
                </a:schemeClr>
              </a:solidFill>
              <a:latin typeface="+mn-lt"/>
              <a:cs typeface="Arial" panose="020B0604020202020204" pitchFamily="34" charset="0"/>
            </a:endParaRPr>
          </a:p>
        </p:txBody>
      </p:sp>
      <p:sp>
        <p:nvSpPr>
          <p:cNvPr id="3" name="Content Placeholder 2">
            <a:extLst>
              <a:ext uri="{FF2B5EF4-FFF2-40B4-BE49-F238E27FC236}">
                <a16:creationId xmlns:a16="http://schemas.microsoft.com/office/drawing/2014/main" id="{E04183DC-38A3-4FF8-B812-E279CDD3D2A0}"/>
              </a:ext>
            </a:extLst>
          </p:cNvPr>
          <p:cNvSpPr>
            <a:spLocks noGrp="1"/>
          </p:cNvSpPr>
          <p:nvPr>
            <p:ph idx="1"/>
          </p:nvPr>
        </p:nvSpPr>
        <p:spPr>
          <a:xfrm>
            <a:off x="838200" y="2943225"/>
            <a:ext cx="10515600" cy="3287526"/>
          </a:xfrm>
        </p:spPr>
        <p:txBody>
          <a:bodyPr>
            <a:normAutofit/>
          </a:bodyPr>
          <a:lstStyle/>
          <a:p>
            <a:pPr>
              <a:spcBef>
                <a:spcPts val="0"/>
              </a:spcBef>
            </a:pPr>
            <a:r>
              <a:rPr lang="en-US" b="1" dirty="0">
                <a:latin typeface="Arial" panose="020B0604020202020204" pitchFamily="34" charset="0"/>
                <a:cs typeface="Arial" panose="020B0604020202020204" pitchFamily="34" charset="0"/>
              </a:rPr>
              <a:t>An ally </a:t>
            </a:r>
            <a:r>
              <a:rPr lang="en-US" dirty="0">
                <a:latin typeface="Arial" panose="020B0604020202020204" pitchFamily="34" charset="0"/>
                <a:cs typeface="Arial" panose="020B0604020202020204" pitchFamily="34" charset="0"/>
              </a:rPr>
              <a:t>is</a:t>
            </a:r>
            <a:r>
              <a:rPr lang="en-US" b="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at the thinking and learning stage of understanding about oppression and upholding unjust structures.</a:t>
            </a:r>
          </a:p>
          <a:p>
            <a:pPr>
              <a:spcBef>
                <a:spcPts val="0"/>
              </a:spcBef>
            </a:pPr>
            <a:r>
              <a:rPr lang="en-US" b="1" dirty="0">
                <a:latin typeface="Arial" panose="020B0604020202020204" pitchFamily="34" charset="0"/>
                <a:cs typeface="Arial" panose="020B0604020202020204" pitchFamily="34" charset="0"/>
              </a:rPr>
              <a:t>An Accomplice </a:t>
            </a:r>
            <a:r>
              <a:rPr lang="en-US" dirty="0">
                <a:latin typeface="Arial" panose="020B0604020202020204" pitchFamily="34" charset="0"/>
                <a:cs typeface="Arial" panose="020B0604020202020204" pitchFamily="34" charset="0"/>
              </a:rPr>
              <a:t>is at the reactive stage and is focused on using personal privilege to bring attention to injustice and correct systemic bias.  </a:t>
            </a:r>
          </a:p>
          <a:p>
            <a:pPr>
              <a:spcBef>
                <a:spcPts val="0"/>
              </a:spcBef>
            </a:pPr>
            <a:r>
              <a:rPr lang="en-US" b="1" dirty="0">
                <a:latin typeface="Arial" panose="020B0604020202020204" pitchFamily="34" charset="0"/>
                <a:cs typeface="Arial" panose="020B0604020202020204" pitchFamily="34" charset="0"/>
              </a:rPr>
              <a:t>A Co-Conspirator</a:t>
            </a:r>
            <a:r>
              <a:rPr lang="en-US" dirty="0">
                <a:latin typeface="Arial" panose="020B0604020202020204" pitchFamily="34" charset="0"/>
                <a:cs typeface="Arial" panose="020B0604020202020204" pitchFamily="34" charset="0"/>
              </a:rPr>
              <a:t> has, seeks, and creates meaningful relationships with the people they support. They show up, listen and take action. </a:t>
            </a:r>
          </a:p>
          <a:p>
            <a:endParaRPr lang="en-US" sz="3600" dirty="0">
              <a:latin typeface="Arial" panose="020B0604020202020204" pitchFamily="34" charset="0"/>
              <a:cs typeface="Arial" panose="020B0604020202020204" pitchFamily="34" charset="0"/>
            </a:endParaRPr>
          </a:p>
          <a:p>
            <a:endParaRPr lang="en-US" sz="3600" dirty="0">
              <a:latin typeface="Arial" panose="020B0604020202020204" pitchFamily="34" charset="0"/>
              <a:cs typeface="Arial" panose="020B0604020202020204" pitchFamily="34" charset="0"/>
            </a:endParaRPr>
          </a:p>
          <a:p>
            <a:endParaRPr lang="en-US" sz="3600" dirty="0">
              <a:latin typeface="Arial" panose="020B0604020202020204" pitchFamily="34" charset="0"/>
              <a:cs typeface="Arial" panose="020B0604020202020204" pitchFamily="34" charset="0"/>
            </a:endParaRPr>
          </a:p>
          <a:p>
            <a:endParaRPr lang="en-CA" sz="3600" dirty="0">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8FDCD661-42D8-4644-8942-252706AF0435}"/>
              </a:ext>
            </a:extLst>
          </p:cNvPr>
          <p:cNvPicPr>
            <a:picLocks noChangeAspect="1"/>
          </p:cNvPicPr>
          <p:nvPr/>
        </p:nvPicPr>
        <p:blipFill>
          <a:blip r:embed="rId3"/>
          <a:stretch>
            <a:fillRect/>
          </a:stretch>
        </p:blipFill>
        <p:spPr>
          <a:xfrm>
            <a:off x="342900" y="326325"/>
            <a:ext cx="11010900" cy="1612900"/>
          </a:xfrm>
          <a:prstGeom prst="rect">
            <a:avLst/>
          </a:prstGeom>
        </p:spPr>
      </p:pic>
    </p:spTree>
    <p:extLst>
      <p:ext uri="{BB962C8B-B14F-4D97-AF65-F5344CB8AC3E}">
        <p14:creationId xmlns:p14="http://schemas.microsoft.com/office/powerpoint/2010/main" val="35948086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nvSpPr>
        <p:spPr>
          <a:xfrm>
            <a:off x="1718486" y="3293355"/>
            <a:ext cx="8454214" cy="1323439"/>
          </a:xfrm>
          <a:prstGeom prst="rect">
            <a:avLst/>
          </a:prstGeom>
          <a:noFill/>
        </p:spPr>
        <p:txBody>
          <a:bodyPr wrap="square" rtlCol="0">
            <a:spAutoFit/>
          </a:bodyPr>
          <a:lstStyle/>
          <a:p>
            <a:pPr marR="0" lvl="0" algn="l" defTabSz="914400" rtl="0" eaLnBrk="1" fontAlgn="auto" latinLnBrk="0" hangingPunct="1">
              <a:spcBef>
                <a:spcPts val="0"/>
              </a:spcBef>
              <a:buClrTx/>
              <a:buSzTx/>
              <a:tabLst/>
              <a:defRPr/>
            </a:pPr>
            <a:r>
              <a:rPr kumimoji="0" lang="en-CA" sz="40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What would it mean for you in your context to step into the role of ALLY? </a:t>
            </a:r>
          </a:p>
        </p:txBody>
      </p:sp>
      <p:sp>
        <p:nvSpPr>
          <p:cNvPr id="25" name="Content Placeholder 24">
            <a:extLst>
              <a:ext uri="{FF2B5EF4-FFF2-40B4-BE49-F238E27FC236}">
                <a16:creationId xmlns:a16="http://schemas.microsoft.com/office/drawing/2014/main" id="{C155B953-7463-470D-872E-473BC0E04E50}"/>
              </a:ext>
            </a:extLst>
          </p:cNvPr>
          <p:cNvSpPr>
            <a:spLocks noGrp="1"/>
          </p:cNvSpPr>
          <p:nvPr>
            <p:ph idx="1"/>
          </p:nvPr>
        </p:nvSpPr>
        <p:spPr>
          <a:xfrm>
            <a:off x="742950" y="2140879"/>
            <a:ext cx="11258550" cy="1515134"/>
          </a:xfrm>
        </p:spPr>
        <p:txBody>
          <a:bodyPr>
            <a:normAutofit/>
          </a:bodyPr>
          <a:lstStyle/>
          <a:p>
            <a:pPr marL="0" indent="0" algn="ctr">
              <a:buNone/>
            </a:pPr>
            <a:r>
              <a:rPr lang="en-CA" sz="4000" b="1" dirty="0">
                <a:solidFill>
                  <a:schemeClr val="accent1">
                    <a:lumMod val="75000"/>
                  </a:schemeClr>
                </a:solidFill>
                <a:cs typeface="Arial" panose="020B0604020202020204" pitchFamily="34" charset="0"/>
              </a:rPr>
              <a:t>SHOWING UP - START with ALLYSHIP</a:t>
            </a:r>
          </a:p>
        </p:txBody>
      </p:sp>
    </p:spTree>
    <p:extLst>
      <p:ext uri="{BB962C8B-B14F-4D97-AF65-F5344CB8AC3E}">
        <p14:creationId xmlns:p14="http://schemas.microsoft.com/office/powerpoint/2010/main" val="1521245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613554" y="94363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3" name="TextBox 22">
            <a:extLst>
              <a:ext uri="{FF2B5EF4-FFF2-40B4-BE49-F238E27FC236}">
                <a16:creationId xmlns:a16="http://schemas.microsoft.com/office/drawing/2014/main" id="{A2D1FE8E-6852-4B42-99EE-2212598E7E65}"/>
              </a:ext>
            </a:extLst>
          </p:cNvPr>
          <p:cNvSpPr txBox="1"/>
          <p:nvPr/>
        </p:nvSpPr>
        <p:spPr>
          <a:xfrm>
            <a:off x="495300" y="2006327"/>
            <a:ext cx="11487150" cy="707886"/>
          </a:xfrm>
          <a:prstGeom prst="rect">
            <a:avLst/>
          </a:prstGeom>
          <a:noFill/>
        </p:spPr>
        <p:txBody>
          <a:bodyPr wrap="square" rtlCol="0">
            <a:spAutoFit/>
          </a:bodyPr>
          <a:lstStyle/>
          <a:p>
            <a:pPr algn="ctr"/>
            <a:r>
              <a:rPr lang="en-CA" sz="4000" b="1" dirty="0">
                <a:solidFill>
                  <a:schemeClr val="accent1">
                    <a:lumMod val="75000"/>
                  </a:schemeClr>
                </a:solidFill>
                <a:ea typeface="Calibri" panose="020F0502020204030204" pitchFamily="34" charset="0"/>
                <a:cs typeface="Arial" panose="020B0604020202020204" pitchFamily="34" charset="0"/>
              </a:rPr>
              <a:t>Integrating Allyship into your Leadership Practice? </a:t>
            </a:r>
            <a:endParaRPr lang="en-CA" sz="4000" b="1" dirty="0">
              <a:solidFill>
                <a:schemeClr val="accent1">
                  <a:lumMod val="75000"/>
                </a:schemeClr>
              </a:solidFill>
            </a:endParaRPr>
          </a:p>
        </p:txBody>
      </p:sp>
      <p:sp>
        <p:nvSpPr>
          <p:cNvPr id="25" name="Content Placeholder 24">
            <a:extLst>
              <a:ext uri="{FF2B5EF4-FFF2-40B4-BE49-F238E27FC236}">
                <a16:creationId xmlns:a16="http://schemas.microsoft.com/office/drawing/2014/main" id="{C155B953-7463-470D-872E-473BC0E04E50}"/>
              </a:ext>
            </a:extLst>
          </p:cNvPr>
          <p:cNvSpPr>
            <a:spLocks noGrp="1"/>
          </p:cNvSpPr>
          <p:nvPr>
            <p:ph idx="1"/>
          </p:nvPr>
        </p:nvSpPr>
        <p:spPr>
          <a:xfrm>
            <a:off x="1085850" y="2872042"/>
            <a:ext cx="10657507" cy="3653926"/>
          </a:xfrm>
        </p:spPr>
        <p:txBody>
          <a:bodyPr>
            <a:noAutofit/>
          </a:bodyPr>
          <a:lstStyle/>
          <a:p>
            <a:pPr marL="0" indent="0">
              <a:lnSpc>
                <a:spcPct val="107000"/>
              </a:lnSpc>
              <a:spcAft>
                <a:spcPts val="800"/>
              </a:spcAft>
              <a:buNone/>
            </a:pPr>
            <a:r>
              <a:rPr lang="en-CA" sz="3600" dirty="0">
                <a:effectLst/>
                <a:latin typeface="Calibri" panose="020F0502020204030204" pitchFamily="34" charset="0"/>
                <a:ea typeface="Calibri" panose="020F0502020204030204" pitchFamily="34" charset="0"/>
                <a:cs typeface="Arial" panose="020B0604020202020204" pitchFamily="34" charset="0"/>
              </a:rPr>
              <a:t>Draft a plan for:</a:t>
            </a:r>
          </a:p>
          <a:p>
            <a:pPr lvl="2">
              <a:lnSpc>
                <a:spcPct val="107000"/>
              </a:lnSpc>
              <a:spcAft>
                <a:spcPts val="800"/>
              </a:spcAft>
            </a:pPr>
            <a:r>
              <a:rPr lang="en-CA" sz="3200" dirty="0">
                <a:effectLst/>
                <a:latin typeface="Calibri" panose="020F0502020204030204" pitchFamily="34" charset="0"/>
                <a:ea typeface="Calibri" panose="020F0502020204030204" pitchFamily="34" charset="0"/>
                <a:cs typeface="Arial" panose="020B0604020202020204" pitchFamily="34" charset="0"/>
              </a:rPr>
              <a:t>Individual Action</a:t>
            </a:r>
          </a:p>
          <a:p>
            <a:pPr lvl="2">
              <a:lnSpc>
                <a:spcPct val="107000"/>
              </a:lnSpc>
              <a:spcAft>
                <a:spcPts val="800"/>
              </a:spcAft>
            </a:pPr>
            <a:r>
              <a:rPr lang="en-CA" sz="3200" dirty="0">
                <a:effectLst/>
                <a:latin typeface="Calibri" panose="020F0502020204030204" pitchFamily="34" charset="0"/>
                <a:ea typeface="Calibri" panose="020F0502020204030204" pitchFamily="34" charset="0"/>
                <a:cs typeface="Arial" panose="020B0604020202020204" pitchFamily="34" charset="0"/>
              </a:rPr>
              <a:t>Interpersonal Action</a:t>
            </a:r>
          </a:p>
          <a:p>
            <a:pPr lvl="2">
              <a:lnSpc>
                <a:spcPct val="107000"/>
              </a:lnSpc>
              <a:spcAft>
                <a:spcPts val="800"/>
              </a:spcAft>
            </a:pPr>
            <a:r>
              <a:rPr lang="en-CA" sz="3200" dirty="0">
                <a:effectLst/>
                <a:latin typeface="Calibri" panose="020F0502020204030204" pitchFamily="34" charset="0"/>
                <a:ea typeface="Calibri" panose="020F0502020204030204" pitchFamily="34" charset="0"/>
                <a:cs typeface="Arial" panose="020B0604020202020204" pitchFamily="34" charset="0"/>
              </a:rPr>
              <a:t>Structural Action</a:t>
            </a:r>
          </a:p>
        </p:txBody>
      </p:sp>
    </p:spTree>
    <p:extLst>
      <p:ext uri="{BB962C8B-B14F-4D97-AF65-F5344CB8AC3E}">
        <p14:creationId xmlns:p14="http://schemas.microsoft.com/office/powerpoint/2010/main" val="7537289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28594</TotalTime>
  <Words>2219</Words>
  <Application>Microsoft Macintosh PowerPoint</Application>
  <PresentationFormat>Widescreen</PresentationFormat>
  <Paragraphs>177</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Gill Sans MT</vt:lpstr>
      <vt:lpstr>Office Theme</vt:lpstr>
      <vt:lpstr>PowerPoint Presentation</vt:lpstr>
      <vt:lpstr>PowerPoint Presentation</vt:lpstr>
      <vt:lpstr>PowerPoint Presentation</vt:lpstr>
      <vt:lpstr>PowerPoint Presentation</vt:lpstr>
      <vt:lpstr>  Ontario Institute for Education Leadership Ontario Leaders Collaborating for Student Achievement, Equity  and Well-being  </vt:lpstr>
      <vt:lpstr>  Ontario Institute for Education Leadership Ontario Leaders Collaborating for Student Achievement, Equity  and Well-being  </vt:lpstr>
      <vt:lpstr> Ally – Accomplice – Co-Conspirator</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162</cp:revision>
  <cp:lastPrinted>2021-02-17T15:12:23Z</cp:lastPrinted>
  <dcterms:created xsi:type="dcterms:W3CDTF">2019-11-01T17:17:10Z</dcterms:created>
  <dcterms:modified xsi:type="dcterms:W3CDTF">2022-10-12T19:25:49Z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etDate">
    <vt:lpwstr>2022-03-18T18:23:36Z</vt:lpwstr>
  </property>
  <property fmtid="{D5CDD505-2E9C-101B-9397-08002B2CF9AE}" pid="4" name="MSIP_Label_034a106e-6316-442c-ad35-738afd673d2b_Method">
    <vt:lpwstr>Standard</vt:lpwstr>
  </property>
  <property fmtid="{D5CDD505-2E9C-101B-9397-08002B2CF9AE}" pid="5" name="MSIP_Label_034a106e-6316-442c-ad35-738afd673d2b_Name">
    <vt:lpwstr>034a106e-6316-442c-ad35-738afd673d2b</vt:lpwstr>
  </property>
  <property fmtid="{D5CDD505-2E9C-101B-9397-08002B2CF9AE}" pid="6" name="MSIP_Label_034a106e-6316-442c-ad35-738afd673d2b_SiteId">
    <vt:lpwstr>cddc1229-ac2a-4b97-b78a-0e5cacb5865c</vt:lpwstr>
  </property>
  <property fmtid="{D5CDD505-2E9C-101B-9397-08002B2CF9AE}" pid="7" name="MSIP_Label_034a106e-6316-442c-ad35-738afd673d2b_ActionId">
    <vt:lpwstr>71f32e11-e662-4e69-b5ba-f783728d1b35</vt:lpwstr>
  </property>
  <property fmtid="{D5CDD505-2E9C-101B-9397-08002B2CF9AE}" pid="8" name="MSIP_Label_034a106e-6316-442c-ad35-738afd673d2b_ContentBits">
    <vt:lpwstr>0</vt:lpwstr>
  </property>
</Properties>
</file>