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2"/>
  </p:notesMasterIdLst>
  <p:sldIdLst>
    <p:sldId id="328" r:id="rId2"/>
    <p:sldId id="411" r:id="rId3"/>
    <p:sldId id="412" r:id="rId4"/>
    <p:sldId id="316" r:id="rId5"/>
    <p:sldId id="416" r:id="rId6"/>
    <p:sldId id="419" r:id="rId7"/>
    <p:sldId id="420" r:id="rId8"/>
    <p:sldId id="380" r:id="rId9"/>
    <p:sldId id="413" r:id="rId10"/>
    <p:sldId id="320"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846022-5A70-44AC-9B97-45B508D882FC}" v="30" dt="2022-03-19T22:17:51.0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8"/>
    <p:restoredTop sz="53862" autoAdjust="0"/>
  </p:normalViewPr>
  <p:slideViewPr>
    <p:cSldViewPr snapToGrid="0" snapToObjects="1">
      <p:cViewPr varScale="1">
        <p:scale>
          <a:sx n="67" d="100"/>
          <a:sy n="67" d="100"/>
        </p:scale>
        <p:origin x="31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10/12/22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EJW3wjy9gS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ninjusticemag.com/the-differences-between-allies-accomplices-co-conspirators-may-surprise-you-d3fc7fe29c"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projects.iq.harvard.edu/files/antiracismresources/files/whiteallytoolkitworkbook-advancededition.pdf" TargetMode="External"/><Relationship Id="rId3" Type="http://schemas.openxmlformats.org/officeDocument/2006/relationships/hyperlink" Target="https://segalcentre.org/common/sitemedia/201819_Shows/ENG_AllyTookit.pdf" TargetMode="External"/><Relationship Id="rId7" Type="http://schemas.openxmlformats.org/officeDocument/2006/relationships/hyperlink" Target="https://www.powershift.org/sites/default/files/resources/files/checklist-for-white-allies.pd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nextpivotpoint.com/wp-content/uploads/2020/09/Lead-Like-an-Ally-Checklist.pdf" TargetMode="External"/><Relationship Id="rId5" Type="http://schemas.openxmlformats.org/officeDocument/2006/relationships/hyperlink" Target="https://piow.org/wp-content/uploads/2021/06/piow-allyship-checklist-and-resources.pdf" TargetMode="External"/><Relationship Id="rId4" Type="http://schemas.openxmlformats.org/officeDocument/2006/relationships/hyperlink" Target="https://guidetoallyship.com/#the-work-of-allyship"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3f_pHYo2r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panose="020F0502020204030204"/>
                <a:ea typeface="+mn-ea"/>
                <a:cs typeface="+mn-cs"/>
              </a:rPr>
              <a:t>About this learning opportunity: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learning opportunity is designed to strengthen leaders’ effectiveness in having conversations about all matters related to Equity, Diversity, and Inclusion (EDI). This is a generic presentation that will be enriched by what you bring to the learning. Draw on and apply your personal identity, your lived experiences and diverse background to help ensure that the learning strengthens your leadership for equity.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Although you can work through the presentation and its activities 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srgbClr val="00B050"/>
              </a:solidFill>
              <a:effectLst/>
              <a:uLnTx/>
              <a:uFillTx/>
              <a:latin typeface="Calibri" panose="020F0502020204030204" pitchFamily="34" charset="0"/>
              <a:ea typeface="+mn-ea"/>
              <a:cs typeface="Times New Roman" panose="02020603050405020304" pitchFamily="18" charset="0"/>
            </a:endParaRPr>
          </a:p>
          <a:p>
            <a:pPr marL="0" marR="0" lvl="0" indent="0" algn="l" defTabSz="931774"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materials used throughout this presentation will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help you get started. Extend your learning by using the </a:t>
            </a:r>
            <a:r>
              <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rPr>
              <a:t>reflective worksheet provided with each presentation and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accessing materials that are included in the module;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 articles, micro-podcasts, scenarios and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rPr>
              <a:t>Note: There is a companion worksheet on Allyship to support the learning in this session.</a:t>
            </a: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Learning in a group provides an opportunity to build capacity to engage effectively in necessary and difficult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shown in the slide may be those you chose to offer for consideration.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Other suggestions for what to include in a community agreement include:</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Unlearn and unpack your beliefs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 and rethink your positionality</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Challenge your own assumptions and bias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Acc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ept new learning and consider next steps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Another option is to create your own by setting an intention that reflects the way you will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honour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these agreements.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PROCESS CONSIDERATION:</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Involve the group in the establishment of community agreements.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 quiet time to read and reflect on these words from </a:t>
            </a:r>
            <a:r>
              <a:rPr lang="en-US" sz="1200" b="0" i="1" dirty="0">
                <a:latin typeface="Arial" panose="020B0604020202020204" pitchFamily="34" charset="0"/>
                <a:cs typeface="Arial" panose="020B0604020202020204" pitchFamily="34" charset="0"/>
              </a:rPr>
              <a:t>Disturb Me, Please! </a:t>
            </a:r>
            <a:r>
              <a:rPr lang="en-CA" dirty="0"/>
              <a:t>by </a:t>
            </a:r>
            <a:r>
              <a:rPr lang="en-US" dirty="0"/>
              <a:t>Margaret Wheatley (2000).</a:t>
            </a:r>
          </a:p>
          <a:p>
            <a:pPr marL="171450" indent="-171450">
              <a:buFont typeface="Arial" panose="020B0604020202020204" pitchFamily="34" charset="0"/>
              <a:buChar char="•"/>
            </a:pPr>
            <a:r>
              <a:rPr lang="en-US" dirty="0"/>
              <a:t>What thoughts about </a:t>
            </a:r>
            <a:r>
              <a:rPr lang="en-US" i="1" dirty="0"/>
              <a:t>equity, diversity, and inclusion </a:t>
            </a:r>
            <a:r>
              <a:rPr lang="en-US" dirty="0"/>
              <a:t>come to mind as you read?</a:t>
            </a:r>
          </a:p>
          <a:p>
            <a:pPr marL="171450" indent="-171450">
              <a:buFont typeface="Arial" panose="020B0604020202020204" pitchFamily="34" charset="0"/>
              <a:buChar char="•"/>
            </a:pPr>
            <a:r>
              <a:rPr lang="en-US" dirty="0"/>
              <a:t>Consider the relevance of these words as you embark on a learning experience that will challenge you to think about your role as an agent of change – an ally, an accomplice, a co-conspirator.</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latin typeface="Arial" panose="020B0604020202020204" pitchFamily="34" charset="0"/>
                <a:cs typeface="Times New Roman" panose="02020603050405020304" pitchFamily="18" charset="0"/>
              </a:rPr>
              <a:t>A</a:t>
            </a:r>
            <a:r>
              <a:rPr lang="en-CA" sz="1200" dirty="0">
                <a:effectLst/>
              </a:rPr>
              <a:t>llyship is a role that can be visible or behind the scenes.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Allyship involves understanding oppression. Oppression can be defined as “the use of power to marginalize, silence or otherwise subordinate individuals or  groups.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Allies commit to strengthening their own knowledge and awareness of oppression.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CA"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CA" b="1" dirty="0"/>
              <a:t>PROCESS CONSIDERATIONS: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CA" b="1" dirty="0"/>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Review and reflect on the descriptions of allyship provided in the slide.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b="0" dirty="0">
                <a:effectLst/>
                <a:latin typeface="Calibri" panose="020F0502020204030204" pitchFamily="34" charset="0"/>
                <a:ea typeface="Calibri" panose="020F0502020204030204" pitchFamily="34" charset="0"/>
                <a:cs typeface="Arial" panose="020B0604020202020204" pitchFamily="34" charset="0"/>
              </a:rPr>
              <a:t>Refer to the worksheet section, “What is Allyship?”</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Using these statements as a point of reference, respond to the following question: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What does allyship look like, sound like, and feel like in your context?”</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View the video </a:t>
            </a:r>
            <a:r>
              <a:rPr lang="en-CA" sz="1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What is Allyship</a:t>
            </a:r>
            <a:r>
              <a:rPr lang="en-CA" sz="1200" dirty="0">
                <a:effectLst/>
                <a:latin typeface="Calibri" panose="020F0502020204030204" pitchFamily="34" charset="0"/>
                <a:ea typeface="Calibri" panose="020F0502020204030204" pitchFamily="34" charset="0"/>
                <a:cs typeface="Arial" panose="020B0604020202020204" pitchFamily="34" charset="0"/>
              </a:rPr>
              <a:t> (3 min 58 sec) and add to your responses.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latin typeface="Calibri" panose="020F0502020204030204" pitchFamily="34" charset="0"/>
                <a:ea typeface="Calibri" panose="020F0502020204030204" pitchFamily="34" charset="0"/>
                <a:cs typeface="Arial" panose="020B0604020202020204" pitchFamily="34" charset="0"/>
              </a:rPr>
              <a:t>Share key insights and implications. </a:t>
            </a:r>
          </a:p>
          <a:p>
            <a:pPr marL="171450" indent="-171450">
              <a:buFont typeface="Arial" panose="020B0604020202020204" pitchFamily="34" charset="0"/>
              <a:buChar char="•"/>
            </a:pPr>
            <a:endParaRPr lang="en-CA" b="0" dirty="0"/>
          </a:p>
          <a:p>
            <a:pPr marL="171450" indent="-171450">
              <a:buFont typeface="Arial" panose="020B0604020202020204" pitchFamily="34" charset="0"/>
              <a:buChar char="•"/>
            </a:pPr>
            <a:endParaRPr lang="en-CA" b="0" dirty="0"/>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3137470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you learned in the video, allyship is about taking meaningful and consistent action.</a:t>
            </a:r>
          </a:p>
          <a:p>
            <a:pPr marL="171450" indent="-171450">
              <a:buFont typeface="Arial" panose="020B0604020202020204" pitchFamily="34" charset="0"/>
              <a:buChar char="•"/>
            </a:pPr>
            <a:r>
              <a:rPr lang="en-US" dirty="0"/>
              <a:t>Activists believe that the term allyship needs to be expanded to ensure that it is understood as a role that requires more than awareness and understanding.</a:t>
            </a:r>
          </a:p>
          <a:p>
            <a:pPr marL="171450" indent="-171450">
              <a:buFont typeface="Arial" panose="020B0604020202020204" pitchFamily="34" charset="0"/>
              <a:buChar char="•"/>
            </a:pPr>
            <a:r>
              <a:rPr lang="en-US" dirty="0"/>
              <a:t>What this means is that we can “level up” our allyship on a continuum to accomplice and then co-conspirator. </a:t>
            </a:r>
          </a:p>
          <a:p>
            <a:pPr marL="171450" indent="-171450">
              <a:buFont typeface="Arial" panose="020B0604020202020204" pitchFamily="34" charset="0"/>
              <a:buChar char="•"/>
            </a:pPr>
            <a:r>
              <a:rPr lang="en-US" dirty="0"/>
              <a:t>To become a co-conspirator means that we choose to take actions against inequities regardless of the consequences. It is about commitment, trust, and love for the cause. It’s about forgoing your privilege in the battle against systemic racism and oppression.  </a:t>
            </a:r>
          </a:p>
          <a:p>
            <a:pPr marL="171450" indent="-171450">
              <a:buFont typeface="Arial" panose="020B0604020202020204" pitchFamily="34" charset="0"/>
              <a:buChar char="•"/>
            </a:pPr>
            <a:r>
              <a:rPr kumimoji="0" lang="en-CA" sz="1200" b="0" i="0" u="sng" strike="noStrike" kern="1200" cap="none" spc="0" normalizeH="0" baseline="0" noProof="0" dirty="0">
                <a:ln>
                  <a:noFill/>
                </a:ln>
                <a:solidFill>
                  <a:srgbClr val="5F5F5F"/>
                </a:solidFill>
                <a:effectLst/>
                <a:uLnTx/>
                <a:uFillTx/>
                <a:latin typeface="Arial" panose="020B0604020202020204" pitchFamily="34" charset="0"/>
                <a:ea typeface="Arial" panose="020B0604020202020204" pitchFamily="34" charset="0"/>
                <a:cs typeface="Times New Roman" panose="02020603050405020304" pitchFamily="18" charset="0"/>
                <a:hlinkClick r:id="rId3"/>
              </a:rPr>
              <a:t>The Differences Between Allies, Accomplices &amp; Co-Conspirators May Surprise You | by Dr. Tiffany Jana | An Injustice! (aninjusticemag.com)</a:t>
            </a:r>
            <a:r>
              <a:rPr lang="en-US" dirty="0"/>
              <a:t> offers advice on how to move along the </a:t>
            </a:r>
            <a:r>
              <a:rPr lang="en-CA" sz="1200" dirty="0">
                <a:effectLst/>
                <a:latin typeface="Arial" panose="020B0604020202020204" pitchFamily="34" charset="0"/>
                <a:ea typeface="Arial" panose="020B0604020202020204" pitchFamily="34" charset="0"/>
                <a:cs typeface="Times New Roman" panose="02020603050405020304" pitchFamily="18" charset="0"/>
              </a:rPr>
              <a:t>continuum from allyship to co-conspirator:</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Know that there will be setbacks and that you will make mistakes along the way – stay the course. People you aspire to empower and help liberate, don’t get the choice to opt out.</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When you mess up, apologize and do better next time.</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Nurture your own cultural humility and learn from your missteps, then show up again. </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Being called-in is a sacred gift – making you aware of a gap in your cultural fluency is an investment in your growth. </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People who don’t hold you accountable, likely don’t believe in your capacity to be a better person, or the risk to themselves isn’t worth their effort. </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You will never evolve past your growing edges if no one tells you when you’ve slipped up, so be gracious and learn as you go.</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Getting a shared understanding of terminology: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Level One: Allyship–The thinking and learning stage</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Level Two: Accomplice–The reactive response</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Level Three: Co-conspirator–The proactive phase</a:t>
            </a:r>
          </a:p>
          <a:p>
            <a:pPr marL="0" indent="0">
              <a:buFont typeface="Arial" panose="020B0604020202020204" pitchFamily="34" charset="0"/>
              <a:buNone/>
            </a:pPr>
            <a:endParaRPr lang="en-CA" b="1" dirty="0"/>
          </a:p>
          <a:p>
            <a:pPr marL="0" indent="0">
              <a:buFont typeface="Arial" panose="020B0604020202020204" pitchFamily="34" charset="0"/>
              <a:buNone/>
            </a:pPr>
            <a:r>
              <a:rPr lang="en-CA" b="1" dirty="0"/>
              <a:t>PROCESS CONSIDERATIONS:</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Refer to page one of the worksheet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What do ally, accomplice and co-conspirator mean to you in your lived experiences and how do they apply in your context?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What are the opportunities, challenges and risks?</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kumimoji="0" lang="en-CA" sz="1200" b="0" i="0" u="none" strike="noStrike" kern="1200" cap="none" spc="0" normalizeH="0" baseline="0" noProof="0" dirty="0">
              <a:ln>
                <a:noFill/>
              </a:ln>
              <a:solidFill>
                <a:schemeClr val="tx1"/>
              </a:solidFill>
              <a:effectLst/>
              <a:uLnTx/>
              <a:uFillTx/>
              <a:latin typeface="+mn-lt"/>
              <a:ea typeface="+mn-ea"/>
              <a:cs typeface="+mn-cs"/>
            </a:endParaRPr>
          </a:p>
          <a:p>
            <a:pPr marL="171450" indent="-171450">
              <a:buFont typeface="Arial" panose="020B0604020202020204" pitchFamily="34" charset="0"/>
              <a:buChar char="•"/>
            </a:pP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Font typeface="Arial" panose="020B0604020202020204" pitchFamily="34" charset="0"/>
              <a:buNone/>
            </a:pPr>
            <a:endParaRPr lang="en-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a:p>
        </p:txBody>
      </p:sp>
    </p:spTree>
    <p:extLst>
      <p:ext uri="{BB962C8B-B14F-4D97-AF65-F5344CB8AC3E}">
        <p14:creationId xmlns:p14="http://schemas.microsoft.com/office/powerpoint/2010/main" val="1279525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lnSpc>
                <a:spcPct val="107000"/>
              </a:lnSpc>
              <a:spcAft>
                <a:spcPts val="800"/>
              </a:spcAft>
            </a:pPr>
            <a:r>
              <a:rPr lang="en-CA" sz="1800" b="0" dirty="0">
                <a:effectLst/>
                <a:cs typeface="Calibri" panose="020F0502020204030204" pitchFamily="34" charset="0"/>
              </a:rPr>
              <a:t>Showing up: Start with Allyship</a:t>
            </a:r>
          </a:p>
          <a:p>
            <a:pPr algn="l">
              <a:lnSpc>
                <a:spcPct val="107000"/>
              </a:lnSpc>
              <a:spcAft>
                <a:spcPts val="800"/>
              </a:spcAft>
            </a:pPr>
            <a:endParaRPr lang="en-CA" sz="1800" b="0" dirty="0">
              <a:effectLst/>
              <a:cs typeface="Calibri" panose="020F0502020204030204" pitchFamily="34" charset="0"/>
            </a:endParaRPr>
          </a:p>
          <a:p>
            <a:pPr algn="l">
              <a:lnSpc>
                <a:spcPct val="107000"/>
              </a:lnSpc>
              <a:spcAft>
                <a:spcPts val="800"/>
              </a:spcAft>
            </a:pPr>
            <a:r>
              <a:rPr lang="en-CA" sz="1800" b="1" dirty="0">
                <a:effectLst/>
                <a:cs typeface="Calibri" panose="020F0502020204030204" pitchFamily="34" charset="0"/>
              </a:rPr>
              <a:t>PROCESS CONSIDERATIONS:</a:t>
            </a:r>
          </a:p>
          <a:p>
            <a:pPr marL="285750" indent="-285750" algn="l">
              <a:lnSpc>
                <a:spcPct val="107000"/>
              </a:lnSpc>
              <a:spcAft>
                <a:spcPts val="800"/>
              </a:spcAft>
              <a:buFont typeface="Arial" panose="020B0604020202020204" pitchFamily="34" charset="0"/>
              <a:buChar char="•"/>
            </a:pPr>
            <a:r>
              <a:rPr lang="en-CA" sz="1800" dirty="0">
                <a:effectLst/>
                <a:cs typeface="Calibri" panose="020F0502020204030204" pitchFamily="34" charset="0"/>
              </a:rPr>
              <a:t>Consider ways you show that you are an ALLY, either visibly or behind the scenes in your context.</a:t>
            </a:r>
          </a:p>
          <a:p>
            <a:pPr marL="285750" indent="-285750" algn="l">
              <a:lnSpc>
                <a:spcPct val="107000"/>
              </a:lnSpc>
              <a:spcAft>
                <a:spcPts val="800"/>
              </a:spcAft>
              <a:buFont typeface="Arial" panose="020B0604020202020204" pitchFamily="34" charset="0"/>
              <a:buChar char="•"/>
            </a:pPr>
            <a:r>
              <a:rPr lang="en-CA" sz="1800" dirty="0">
                <a:effectLst/>
                <a:cs typeface="Calibri" panose="020F0502020204030204" pitchFamily="34" charset="0"/>
              </a:rPr>
              <a:t>Refer to Showing Up – Start with Allyship section of the worksheet to complete the group activity.</a:t>
            </a:r>
          </a:p>
          <a:p>
            <a:pPr marL="285750" indent="-285750" algn="l">
              <a:lnSpc>
                <a:spcPct val="107000"/>
              </a:lnSpc>
              <a:spcAft>
                <a:spcPts val="800"/>
              </a:spcAft>
              <a:buFont typeface="Arial" panose="020B0604020202020204" pitchFamily="34" charset="0"/>
              <a:buChar char="•"/>
            </a:pPr>
            <a:r>
              <a:rPr lang="en-CA" sz="1800" dirty="0">
                <a:effectLst/>
                <a:cs typeface="Calibri" panose="020F0502020204030204" pitchFamily="34" charset="0"/>
              </a:rPr>
              <a:t>View the following video clips and record thoughts you have about the role an ALLY might play to provide support:</a:t>
            </a: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u="none" dirty="0">
                <a:solidFill>
                  <a:srgbClr val="0563C1"/>
                </a:solidFill>
                <a:effectLst/>
                <a:latin typeface="Calibri" panose="020F0502020204030204" pitchFamily="34" charset="0"/>
                <a:ea typeface="Calibri" panose="020F0502020204030204" pitchFamily="34" charset="0"/>
                <a:cs typeface="Arial" panose="020B0604020202020204" pitchFamily="34" charset="0"/>
              </a:rPr>
              <a:t>Group 1:</a:t>
            </a:r>
            <a:r>
              <a:rPr lang="en-CA" sz="1800" u="none" dirty="0">
                <a:effectLst/>
                <a:latin typeface="Calibri" panose="020F0502020204030204" pitchFamily="34" charset="0"/>
                <a:ea typeface="Calibri" panose="020F0502020204030204" pitchFamily="34" charset="0"/>
                <a:cs typeface="Arial" panose="020B0604020202020204" pitchFamily="34" charset="0"/>
              </a:rPr>
              <a:t> </a:t>
            </a:r>
            <a:r>
              <a:rPr lang="en-CA" sz="1800" dirty="0">
                <a:effectLst/>
                <a:latin typeface="Calibri" panose="020F0502020204030204" pitchFamily="34" charset="0"/>
                <a:ea typeface="Calibri" panose="020F0502020204030204" pitchFamily="34" charset="0"/>
                <a:cs typeface="Arial" panose="020B0604020202020204" pitchFamily="34" charset="0"/>
              </a:rPr>
              <a:t>Indigenous Ally Toolkit </a:t>
            </a:r>
            <a:r>
              <a:rPr lang="en-CA"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https://segalcentre.org/common/sitemedia/201819_Shows/ENG_AllyTookit.pdf</a:t>
            </a:r>
            <a:r>
              <a:rPr lang="en-CA" sz="1800" dirty="0">
                <a:effectLst/>
                <a:latin typeface="Calibri" panose="020F0502020204030204" pitchFamily="34" charset="0"/>
                <a:ea typeface="Calibri" panose="020F0502020204030204" pitchFamily="34" charset="0"/>
                <a:cs typeface="Arial" panose="020B0604020202020204" pitchFamily="34" charset="0"/>
              </a:rPr>
              <a:t> </a:t>
            </a:r>
          </a:p>
          <a:p>
            <a:pPr indent="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2: Guide to Allyship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https://guidetoallyship.com/#the-work-of-allyship</a:t>
            </a:r>
            <a:r>
              <a:rPr lang="en-CA" sz="1800" dirty="0">
                <a:effectLst/>
                <a:latin typeface="Calibri" panose="020F0502020204030204" pitchFamily="34" charset="0"/>
                <a:ea typeface="Calibri" panose="020F0502020204030204" pitchFamily="34" charset="0"/>
                <a:cs typeface="Calibri" panose="020F0502020204030204" pitchFamily="34" charset="0"/>
              </a:rPr>
              <a:t> </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3: LGBTQ+ Allyship Checklist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https://piow.org/wp-content/uploads/2021/06/piow-allyship-checklist-and-resources.pdf</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4: Lead Like an Ally Checklist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https://nextpivotpoint.com/wp-content/uploads/2020/09/Lead-Like-an-Ally-Checklist.pdf</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5: Checklist for White Allies Against Racism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https://www.powershift.org/sites/default/files/resources/files/checklist-for-white-allies.pdf</a:t>
            </a:r>
            <a:r>
              <a:rPr lang="en-CA" sz="1800" dirty="0">
                <a:effectLst/>
                <a:latin typeface="Calibri" panose="020F0502020204030204" pitchFamily="34" charset="0"/>
                <a:ea typeface="Calibri" panose="020F0502020204030204" pitchFamily="34" charset="0"/>
                <a:cs typeface="Calibri" panose="020F0502020204030204" pitchFamily="34" charset="0"/>
              </a:rPr>
              <a:t> </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6: White Ally Toolkit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https://projects.iq.harvard.edu/files/antiracismresources/files/whiteallytoolkitworkbook-advancededition.pdf</a:t>
            </a:r>
            <a:r>
              <a:rPr lang="en-CA" sz="1800" dirty="0">
                <a:effectLst/>
                <a:latin typeface="Calibri" panose="020F0502020204030204" pitchFamily="34" charset="0"/>
                <a:ea typeface="Calibri" panose="020F0502020204030204" pitchFamily="34" charset="0"/>
                <a:cs typeface="Calibri" panose="020F0502020204030204" pitchFamily="34" charset="0"/>
              </a:rPr>
              <a:t>   </a:t>
            </a:r>
          </a:p>
          <a:p>
            <a:pPr marL="228600" marR="0" lvl="0" indent="0" algn="l" defTabSz="914400" rtl="0" eaLnBrk="1" fontAlgn="auto" latinLnBrk="0" hangingPunct="1">
              <a:lnSpc>
                <a:spcPct val="107000"/>
              </a:lnSpc>
              <a:spcBef>
                <a:spcPts val="0"/>
              </a:spcBef>
              <a:spcAft>
                <a:spcPts val="800"/>
              </a:spcAft>
              <a:buClrTx/>
              <a:buSzTx/>
              <a:buFontTx/>
              <a:buNone/>
              <a:tabLst/>
              <a:defRPr/>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5143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Provide opportunities for sharing insights and implications.</a:t>
            </a:r>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The purpose of this activity is to help you integrate allyship into your leadership practice. </a:t>
            </a:r>
          </a:p>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This is an ongoing and iterative process. </a:t>
            </a:r>
          </a:p>
          <a:p>
            <a:pPr>
              <a:lnSpc>
                <a:spcPct val="107000"/>
              </a:lnSpc>
              <a:spcAft>
                <a:spcPts val="800"/>
              </a:spcAft>
            </a:pPr>
            <a:r>
              <a:rPr lang="en-CA"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following framework can support your planning process: </a:t>
            </a:r>
            <a:endParaRPr lang="en-CA"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lvl="0" indent="0">
              <a:lnSpc>
                <a:spcPct val="107000"/>
              </a:lnSpc>
              <a:buFont typeface="+mj-lt"/>
              <a:buNone/>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mj-lt"/>
              <a:buAutoNum type="arabicPeriod"/>
            </a:pPr>
            <a:r>
              <a:rPr lang="en-CA" sz="1800" dirty="0">
                <a:effectLst/>
                <a:latin typeface="Calibri" panose="020F0502020204030204" pitchFamily="34" charset="0"/>
                <a:ea typeface="Calibri" panose="020F0502020204030204" pitchFamily="34" charset="0"/>
                <a:cs typeface="Calibri" panose="020F0502020204030204" pitchFamily="34" charset="0"/>
              </a:rPr>
              <a:t>Individual Action – These are the steps you take to increase your knowledge, consider your behaviours, and change your thinking/mindset</a:t>
            </a:r>
            <a:r>
              <a:rPr lang="en-CA" sz="1800" dirty="0">
                <a:effectLst/>
                <a:latin typeface="Calibri" panose="020F0502020204030204" pitchFamily="34" charset="0"/>
                <a:ea typeface="Calibri" panose="020F0502020204030204" pitchFamily="34" charset="0"/>
                <a:cs typeface="Arial" panose="020B0604020202020204" pitchFamily="34" charset="0"/>
              </a:rPr>
              <a:t>. </a:t>
            </a:r>
          </a:p>
          <a:p>
            <a:pPr marL="342900" lvl="0" indent="-342900">
              <a:lnSpc>
                <a:spcPct val="107000"/>
              </a:lnSpc>
              <a:buFont typeface="+mj-lt"/>
              <a:buAutoNum type="arabicPeriod"/>
            </a:pPr>
            <a:r>
              <a:rPr lang="en-CA" sz="1800" dirty="0">
                <a:effectLst/>
                <a:latin typeface="Calibri" panose="020F0502020204030204" pitchFamily="34" charset="0"/>
                <a:ea typeface="Calibri" panose="020F0502020204030204" pitchFamily="34" charset="0"/>
                <a:cs typeface="Calibri" panose="020F0502020204030204" pitchFamily="34" charset="0"/>
              </a:rPr>
              <a:t>Interpersonal Action – These are the steps you take to support others and advocate for equity and inclusion. </a:t>
            </a:r>
          </a:p>
          <a:p>
            <a:pPr marL="342900" lvl="0" indent="-342900">
              <a:lnSpc>
                <a:spcPct val="107000"/>
              </a:lnSpc>
              <a:buFont typeface="+mj-lt"/>
              <a:buAutoNum type="arabicPeriod"/>
            </a:pPr>
            <a:r>
              <a:rPr lang="en-CA" sz="1800" dirty="0">
                <a:effectLst/>
                <a:latin typeface="Calibri" panose="020F0502020204030204" pitchFamily="34" charset="0"/>
                <a:ea typeface="Calibri" panose="020F0502020204030204" pitchFamily="34" charset="0"/>
                <a:cs typeface="Calibri" panose="020F0502020204030204" pitchFamily="34" charset="0"/>
              </a:rPr>
              <a:t>Structural Actions – These action create more equitable norms, policies, </a:t>
            </a:r>
            <a:r>
              <a:rPr lang="en-C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procedures</a:t>
            </a:r>
            <a:r>
              <a:rPr lang="en-CA" sz="1800" b="1" dirty="0">
                <a:effectLst/>
                <a:latin typeface="Calibri" panose="020F0502020204030204" pitchFamily="34" charset="0"/>
                <a:ea typeface="Calibri" panose="020F0502020204030204" pitchFamily="34" charset="0"/>
                <a:cs typeface="Calibri" panose="020F0502020204030204" pitchFamily="34" charset="0"/>
              </a:rPr>
              <a:t> </a:t>
            </a:r>
            <a:r>
              <a:rPr lang="en-CA" sz="1800" dirty="0">
                <a:effectLst/>
                <a:latin typeface="Calibri" panose="020F0502020204030204" pitchFamily="34" charset="0"/>
                <a:ea typeface="Calibri" panose="020F0502020204030204" pitchFamily="34" charset="0"/>
                <a:cs typeface="Calibri" panose="020F0502020204030204" pitchFamily="34" charset="0"/>
              </a:rPr>
              <a:t>and systems.</a:t>
            </a:r>
            <a:endParaRPr lang="en-CA" sz="1800" dirty="0">
              <a:effectLst/>
              <a:cs typeface="Calibri" panose="020F0502020204030204" pitchFamily="34" charset="0"/>
            </a:endParaRPr>
          </a:p>
          <a:p>
            <a:endParaRPr lang="en-CA" sz="1800" dirty="0">
              <a:effectLst/>
              <a:cs typeface="Calibri" panose="020F0502020204030204" pitchFamily="34" charset="0"/>
            </a:endParaRPr>
          </a:p>
          <a:p>
            <a:r>
              <a:rPr lang="en-CA" sz="1800" b="1" dirty="0">
                <a:effectLst/>
                <a:cs typeface="Calibri" panose="020F0502020204030204" pitchFamily="34" charset="0"/>
              </a:rPr>
              <a:t>PROCESS CONSIDERATIONS:</a:t>
            </a:r>
          </a:p>
          <a:p>
            <a:pPr marL="285750" indent="-285750">
              <a:buFont typeface="Arial" panose="020B0604020202020204" pitchFamily="34" charset="0"/>
              <a:buChar char="•"/>
            </a:pPr>
            <a:r>
              <a:rPr lang="en-CA" sz="1800" dirty="0">
                <a:latin typeface="Calibri" panose="020F0502020204030204" pitchFamily="34" charset="0"/>
                <a:ea typeface="Calibri" panose="020F0502020204030204" pitchFamily="34" charset="0"/>
                <a:cs typeface="Arial" panose="020B0604020202020204" pitchFamily="34" charset="0"/>
              </a:rPr>
              <a:t>View </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3"/>
              </a:rPr>
              <a:t>Allyship in practice</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 (https://</a:t>
            </a:r>
            <a:r>
              <a:rPr lang="en-CA" sz="1800" b="1" u="sng" dirty="0" err="1">
                <a:solidFill>
                  <a:srgbClr val="0563C1"/>
                </a:solidFill>
                <a:latin typeface="Calibri" panose="020F0502020204030204" pitchFamily="34" charset="0"/>
                <a:ea typeface="Calibri" panose="020F0502020204030204" pitchFamily="34" charset="0"/>
                <a:cs typeface="Arial" panose="020B0604020202020204" pitchFamily="34" charset="0"/>
              </a:rPr>
              <a:t>www.youtube.com</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a:t>
            </a:r>
            <a:r>
              <a:rPr lang="en-CA" sz="1800" b="1" u="sng" dirty="0" err="1">
                <a:solidFill>
                  <a:srgbClr val="0563C1"/>
                </a:solidFill>
                <a:latin typeface="Calibri" panose="020F0502020204030204" pitchFamily="34" charset="0"/>
                <a:ea typeface="Calibri" panose="020F0502020204030204" pitchFamily="34" charset="0"/>
                <a:cs typeface="Arial" panose="020B0604020202020204" pitchFamily="34" charset="0"/>
              </a:rPr>
              <a:t>watch?v</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=f3f_pHYo2rM) </a:t>
            </a:r>
            <a:r>
              <a:rPr lang="en-CA" sz="1800" b="0" u="none" dirty="0">
                <a:solidFill>
                  <a:srgbClr val="0563C1"/>
                </a:solidFill>
                <a:latin typeface="Calibri" panose="020F0502020204030204" pitchFamily="34" charset="0"/>
                <a:ea typeface="Calibri" panose="020F0502020204030204" pitchFamily="34" charset="0"/>
                <a:cs typeface="Arial" panose="020B0604020202020204" pitchFamily="34" charset="0"/>
              </a:rPr>
              <a:t>noting specific examples of individual, interpersonal and structural actions.</a:t>
            </a:r>
          </a:p>
          <a:p>
            <a:pPr marL="285750" indent="-285750">
              <a:buFont typeface="Arial" panose="020B0604020202020204" pitchFamily="34" charset="0"/>
              <a:buChar char="•"/>
            </a:pPr>
            <a:r>
              <a:rPr lang="en-CA" sz="1800" b="0" u="none" dirty="0">
                <a:solidFill>
                  <a:srgbClr val="0563C1"/>
                </a:solidFill>
                <a:latin typeface="Calibri" panose="020F0502020204030204" pitchFamily="34" charset="0"/>
                <a:ea typeface="Calibri" panose="020F0502020204030204" pitchFamily="34" charset="0"/>
                <a:cs typeface="Arial" panose="020B0604020202020204" pitchFamily="34" charset="0"/>
              </a:rPr>
              <a:t>Refer to the Integrating Allyship into your Leadership Practice section of the worksheet and complete the questions.</a:t>
            </a:r>
          </a:p>
          <a:p>
            <a:pPr marL="285750" indent="-285750">
              <a:buFont typeface="Arial" panose="020B0604020202020204" pitchFamily="34" charset="0"/>
              <a:buChar char="•"/>
            </a:pPr>
            <a:r>
              <a:rPr lang="en-CA" sz="1800" b="0" u="none" dirty="0">
                <a:solidFill>
                  <a:srgbClr val="0563C1"/>
                </a:solidFill>
                <a:latin typeface="Calibri" panose="020F0502020204030204" pitchFamily="34" charset="0"/>
                <a:ea typeface="Calibri" panose="020F0502020204030204" pitchFamily="34" charset="0"/>
                <a:cs typeface="Arial" panose="020B0604020202020204" pitchFamily="34" charset="0"/>
              </a:rPr>
              <a:t>Discuss how you would integrate allyship into your leadership practice making reference to the any aspect of your draft plan for individual, interpersonal, structural actions.</a:t>
            </a:r>
          </a:p>
        </p:txBody>
      </p:sp>
    </p:spTree>
    <p:extLst>
      <p:ext uri="{BB962C8B-B14F-4D97-AF65-F5344CB8AC3E}">
        <p14:creationId xmlns:p14="http://schemas.microsoft.com/office/powerpoint/2010/main" val="1812866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2022-10-12</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2022-10-12</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2022-10-12</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2022-10-12</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2022-10-12</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2022-10-12</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2022-10-12</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2022-10-12</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2022-10-12</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2022-10-12</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2022-10-12</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2022-10-12</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catholiccharitiesusa.org/prayers_reflections/prayer-for-racial-heal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margaretwheatley.com/articles/pleasedisturb.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b="1" dirty="0">
                <a:solidFill>
                  <a:schemeClr val="accent1">
                    <a:lumMod val="75000"/>
                  </a:schemeClr>
                </a:solidFill>
                <a:latin typeface="+mn-lt"/>
                <a:ea typeface="+mn-ea"/>
                <a:cs typeface="Arial" panose="020B0604020202020204" pitchFamily="34" charset="0"/>
              </a:rPr>
              <a:t>Allyship</a:t>
            </a:r>
            <a:endPar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Arial" panose="020B0604020202020204"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063385" y="2927680"/>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323458"/>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343711" y="2405854"/>
            <a:ext cx="11504578" cy="3970318"/>
          </a:xfrm>
          <a:prstGeom prst="rect">
            <a:avLst/>
          </a:prstGeom>
          <a:noFill/>
        </p:spPr>
        <p:txBody>
          <a:bodyPr wrap="square" rtlCol="0">
            <a:spAutoFit/>
          </a:bodyPr>
          <a:lstStyle/>
          <a:p>
            <a:r>
              <a:rPr lang="en-CA" sz="2400" dirty="0"/>
              <a:t>God of justice, In your wisdom you create all people in your image, without exception. Through your goodness, open our eyes to see the dignity, beauty, and worth of every human being. Open our minds to understand that all your children are brothers and sisters in the same human family. Open our hearts to repent of racist attitudes, behaviors, and speech which demean others. Open our ears to hear the cries of those wounded by racial discrimination, and their passionate appeals for change. Strengthen our resolve to make amends for past injustices and to right the wrongs of history. And fill us with courage that we might seek to heal wounds, build bridges, forgive and be forgiven, and establish peace and equality for all in our communities. In Jesus’ name we pray. Amen.</a:t>
            </a:r>
          </a:p>
          <a:p>
            <a:endParaRPr lang="en-CA" dirty="0"/>
          </a:p>
          <a:p>
            <a:pPr algn="r"/>
            <a:r>
              <a:rPr lang="en-CA" u="sng" dirty="0">
                <a:hlinkClick r:id="rId4"/>
              </a:rPr>
              <a:t>https://www.catholiccharitiesusa.org/prayers_reflections/prayer-for-racial-healing/</a:t>
            </a:r>
            <a:r>
              <a:rPr lang="en-CA" dirty="0"/>
              <a:t> </a:t>
            </a:r>
          </a:p>
        </p:txBody>
      </p:sp>
    </p:spTree>
    <p:extLst>
      <p:ext uri="{BB962C8B-B14F-4D97-AF65-F5344CB8AC3E}">
        <p14:creationId xmlns:p14="http://schemas.microsoft.com/office/powerpoint/2010/main" val="281229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latin typeface="Arial" panose="020B0604020202020204" pitchFamily="34" charset="0"/>
                <a:cs typeface="Arial" panose="020B0604020202020204" pitchFamily="34" charset="0"/>
                <a:hlinkClick r:id="rId3"/>
              </a:rPr>
              <a:t>Disturb Me, Please</a:t>
            </a:r>
            <a:r>
              <a:rPr lang="en-US" sz="4000" b="1" dirty="0">
                <a:latin typeface="Arial" panose="020B0604020202020204" pitchFamily="34" charset="0"/>
                <a:cs typeface="Arial" panose="020B0604020202020204" pitchFamily="34" charset="0"/>
              </a:rPr>
              <a:t>! </a:t>
            </a:r>
            <a:endParaRPr lang="en-US" sz="800" dirty="0">
              <a:highlight>
                <a:srgbClr val="FFFF00"/>
              </a:highlight>
              <a:latin typeface="Arial" panose="020B0604020202020204" pitchFamily="34" charset="0"/>
              <a:cs typeface="Arial" panose="020B0604020202020204" pitchFamily="34" charset="0"/>
            </a:endParaRPr>
          </a:p>
          <a:p>
            <a:pPr marL="0" indent="0">
              <a:buNone/>
            </a:pPr>
            <a:r>
              <a:rPr lang="en-CA" dirty="0">
                <a:latin typeface="Arial" panose="020B0604020202020204" pitchFamily="34" charset="0"/>
                <a:cs typeface="Arial" panose="020B0604020202020204" pitchFamily="34" charset="0"/>
              </a:rPr>
              <a:t>“</a:t>
            </a:r>
            <a:r>
              <a:rPr lang="en-CA" dirty="0"/>
              <a:t>What if we were to be together and listen to each other's comments with a willingness to expose rather than to confirm our own beliefs and opinions? What if we were to willingly listen to one another with the awareness that we each see the world in unique ways? And with the expectation that I could learn something new if I listen for the differences rather than the similarities? .</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2000 </a:t>
            </a:r>
          </a:p>
        </p:txBody>
      </p:sp>
      <p:pic>
        <p:nvPicPr>
          <p:cNvPr id="4" name="Picture 6" descr="logo short">
            <a:extLst>
              <a:ext uri="{FF2B5EF4-FFF2-40B4-BE49-F238E27FC236}">
                <a16:creationId xmlns:a16="http://schemas.microsoft.com/office/drawing/2014/main" id="{1399058E-29CE-FF47-939F-BDA0242E82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23458"/>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DF109-9D26-4401-B0A7-5E20B4ED41D2}"/>
              </a:ext>
            </a:extLst>
          </p:cNvPr>
          <p:cNvSpPr>
            <a:spLocks noGrp="1"/>
          </p:cNvSpPr>
          <p:nvPr>
            <p:ph idx="1"/>
          </p:nvPr>
        </p:nvSpPr>
        <p:spPr>
          <a:xfrm>
            <a:off x="704850" y="2174081"/>
            <a:ext cx="10515600" cy="4683919"/>
          </a:xfrm>
        </p:spPr>
        <p:txBody>
          <a:bodyPr>
            <a:normAutofit/>
          </a:bodyPr>
          <a:lstStyle/>
          <a:p>
            <a:pPr marL="0" lvl="0" indent="0" fontAlgn="base">
              <a:lnSpc>
                <a:spcPct val="100000"/>
              </a:lnSpc>
              <a:spcBef>
                <a:spcPts val="0"/>
              </a:spcBef>
              <a:buNone/>
              <a:defRPr/>
            </a:pPr>
            <a:r>
              <a:rPr lang="en-CA" sz="3600" b="1" dirty="0">
                <a:solidFill>
                  <a:schemeClr val="accent1">
                    <a:lumMod val="75000"/>
                  </a:schemeClr>
                </a:solidFill>
                <a:ea typeface="Arial" panose="020B0604020202020204" pitchFamily="34" charset="0"/>
                <a:cs typeface="Arial" panose="020B0604020202020204" pitchFamily="34" charset="0"/>
              </a:rPr>
              <a:t>Allyship can be described as:</a:t>
            </a:r>
          </a:p>
          <a:p>
            <a:pPr marL="0" lvl="0" indent="0" fontAlgn="base">
              <a:lnSpc>
                <a:spcPct val="100000"/>
              </a:lnSpc>
              <a:spcBef>
                <a:spcPts val="0"/>
              </a:spcBef>
              <a:buNone/>
              <a:defRPr/>
            </a:pPr>
            <a:endParaRPr lang="en-CA" sz="3200" b="1" dirty="0">
              <a:solidFill>
                <a:schemeClr val="accent1">
                  <a:lumMod val="75000"/>
                </a:schemeClr>
              </a:solidFill>
              <a:ea typeface="Arial" panose="020B0604020202020204" pitchFamily="34" charset="0"/>
              <a:cs typeface="Arial" panose="020B0604020202020204" pitchFamily="34" charset="0"/>
            </a:endParaRPr>
          </a:p>
          <a:p>
            <a:pPr fontAlgn="base">
              <a:lnSpc>
                <a:spcPct val="100000"/>
              </a:lnSpc>
              <a:spcBef>
                <a:spcPts val="0"/>
              </a:spcBef>
              <a:defRPr/>
            </a:pPr>
            <a:r>
              <a:rPr lang="en-CA" dirty="0">
                <a:solidFill>
                  <a:prstClr val="black"/>
                </a:solidFill>
                <a:latin typeface="Arial" panose="020B0604020202020204" pitchFamily="34" charset="0"/>
                <a:cs typeface="Arial" panose="020B0604020202020204" pitchFamily="34" charset="0"/>
              </a:rPr>
              <a:t>the belief in the equal rights of all people; </a:t>
            </a:r>
          </a:p>
          <a:p>
            <a:pPr fontAlgn="base">
              <a:lnSpc>
                <a:spcPct val="100000"/>
              </a:lnSpc>
              <a:spcBef>
                <a:spcPts val="0"/>
              </a:spcBef>
              <a:defRPr/>
            </a:pPr>
            <a:r>
              <a:rPr lang="en-CA" dirty="0">
                <a:solidFill>
                  <a:prstClr val="black"/>
                </a:solidFill>
                <a:latin typeface="Arial" panose="020B0604020202020204" pitchFamily="34" charset="0"/>
                <a:cs typeface="Arial" panose="020B0604020202020204" pitchFamily="34" charset="0"/>
              </a:rPr>
              <a:t>reading, learning, and watching to deepen understanding of racial inequalities and oppression;</a:t>
            </a:r>
          </a:p>
          <a:p>
            <a:pPr fontAlgn="base">
              <a:lnSpc>
                <a:spcPct val="100000"/>
              </a:lnSpc>
              <a:spcBef>
                <a:spcPts val="0"/>
              </a:spcBef>
              <a:defRPr/>
            </a:pPr>
            <a:r>
              <a:rPr lang="en-CA" dirty="0">
                <a:solidFill>
                  <a:prstClr val="black"/>
                </a:solidFill>
                <a:latin typeface="Arial" panose="020B0604020202020204" pitchFamily="34" charset="0"/>
                <a:cs typeface="Arial" panose="020B0604020202020204" pitchFamily="34" charset="0"/>
              </a:rPr>
              <a:t>an </a:t>
            </a:r>
            <a:r>
              <a:rPr kumimoji="0" lang="en-US"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active and consistent effort to use ones privilege and power to support and advocate for people with less privilege;</a:t>
            </a:r>
          </a:p>
          <a:p>
            <a:pPr fontAlgn="base">
              <a:lnSpc>
                <a:spcPct val="100000"/>
              </a:lnSpc>
              <a:spcBef>
                <a:spcPts val="0"/>
              </a:spcBef>
              <a:defRPr/>
            </a:pPr>
            <a:r>
              <a:rPr lang="en-CA" dirty="0">
                <a:latin typeface="Arial" panose="020B0604020202020204" pitchFamily="34" charset="0"/>
                <a:cs typeface="Arial" panose="020B0604020202020204" pitchFamily="34" charset="0"/>
              </a:rPr>
              <a:t>a role that we step into in order to promote equity, diversity and inclusion specifically focused on dismantling oppression.</a:t>
            </a:r>
            <a:endParaRPr kumimoji="0" lang="en-US"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fontAlgn="base">
              <a:lnSpc>
                <a:spcPct val="100000"/>
              </a:lnSpc>
              <a:spcBef>
                <a:spcPts val="0"/>
              </a:spcBef>
              <a:defRPr/>
            </a:pPr>
            <a:endParaRPr kumimoji="0" lang="en-US"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ts val="0"/>
              </a:spcBef>
              <a:buNone/>
              <a:defRPr/>
            </a:pPr>
            <a:endParaRPr kumimoji="0" lang="en-US"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ts val="0"/>
              </a:spcBef>
              <a:buNone/>
              <a:defRPr/>
            </a:pPr>
            <a:endParaRPr kumimoji="0" lang="en-US"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lang="en-CA" sz="32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53DD3C5D-8B3A-AF4D-BE0B-BA90DA02B9D1}"/>
              </a:ext>
            </a:extLst>
          </p:cNvPr>
          <p:cNvSpPr>
            <a:spLocks noGrp="1"/>
          </p:cNvSpPr>
          <p:nvPr>
            <p:ph type="title"/>
          </p:nvPr>
        </p:nvSpPr>
        <p:spPr>
          <a:xfrm>
            <a:off x="838200" y="365125"/>
            <a:ext cx="10515600" cy="1325563"/>
          </a:xfrm>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pic>
        <p:nvPicPr>
          <p:cNvPr id="5" name="Picture 6" descr="logo short">
            <a:extLst>
              <a:ext uri="{FF2B5EF4-FFF2-40B4-BE49-F238E27FC236}">
                <a16:creationId xmlns:a16="http://schemas.microsoft.com/office/drawing/2014/main" id="{1C862B8B-C1B0-E74C-8E8F-3AEA85B96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23458"/>
            <a:ext cx="1374775" cy="1143000"/>
          </a:xfrm>
          <a:prstGeom prst="rect">
            <a:avLst/>
          </a:prstGeom>
          <a:noFill/>
        </p:spPr>
      </p:pic>
    </p:spTree>
    <p:extLst>
      <p:ext uri="{BB962C8B-B14F-4D97-AF65-F5344CB8AC3E}">
        <p14:creationId xmlns:p14="http://schemas.microsoft.com/office/powerpoint/2010/main" val="3843899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7C94-2A66-4D98-A8B8-2AB55BE29347}"/>
              </a:ext>
            </a:extLst>
          </p:cNvPr>
          <p:cNvSpPr>
            <a:spLocks noGrp="1"/>
          </p:cNvSpPr>
          <p:nvPr>
            <p:ph type="title"/>
          </p:nvPr>
        </p:nvSpPr>
        <p:spPr>
          <a:xfrm>
            <a:off x="838200" y="1793875"/>
            <a:ext cx="10515600" cy="1325563"/>
          </a:xfrm>
        </p:spPr>
        <p:txBody>
          <a:bodyPr/>
          <a:lstStyle/>
          <a:p>
            <a:pPr algn="ctr"/>
            <a:r>
              <a:rPr lang="en-US" b="1" dirty="0">
                <a:solidFill>
                  <a:schemeClr val="accent1">
                    <a:lumMod val="75000"/>
                  </a:schemeClr>
                </a:solidFill>
                <a:latin typeface="+mn-lt"/>
                <a:cs typeface="Arial" panose="020B0604020202020204" pitchFamily="34" charset="0"/>
              </a:rPr>
              <a:t> Ally – Accomplice – Co-Conspirator</a:t>
            </a:r>
            <a:endParaRPr lang="en-CA" b="1" dirty="0">
              <a:solidFill>
                <a:schemeClr val="accent1">
                  <a:lumMod val="75000"/>
                </a:schemeClr>
              </a:solidFill>
              <a:latin typeface="+mn-lt"/>
              <a:cs typeface="Arial" panose="020B0604020202020204" pitchFamily="34" charset="0"/>
            </a:endParaRPr>
          </a:p>
        </p:txBody>
      </p:sp>
      <p:sp>
        <p:nvSpPr>
          <p:cNvPr id="3" name="Content Placeholder 2">
            <a:extLst>
              <a:ext uri="{FF2B5EF4-FFF2-40B4-BE49-F238E27FC236}">
                <a16:creationId xmlns:a16="http://schemas.microsoft.com/office/drawing/2014/main" id="{E04183DC-38A3-4FF8-B812-E279CDD3D2A0}"/>
              </a:ext>
            </a:extLst>
          </p:cNvPr>
          <p:cNvSpPr>
            <a:spLocks noGrp="1"/>
          </p:cNvSpPr>
          <p:nvPr>
            <p:ph idx="1"/>
          </p:nvPr>
        </p:nvSpPr>
        <p:spPr>
          <a:xfrm>
            <a:off x="838200" y="2943225"/>
            <a:ext cx="10515600" cy="3287526"/>
          </a:xfrm>
        </p:spPr>
        <p:txBody>
          <a:bodyPr>
            <a:normAutofit/>
          </a:bodyPr>
          <a:lstStyle/>
          <a:p>
            <a:pPr>
              <a:spcBef>
                <a:spcPts val="0"/>
              </a:spcBef>
            </a:pPr>
            <a:r>
              <a:rPr lang="en-US" b="1" dirty="0">
                <a:latin typeface="Arial" panose="020B0604020202020204" pitchFamily="34" charset="0"/>
                <a:cs typeface="Arial" panose="020B0604020202020204" pitchFamily="34" charset="0"/>
              </a:rPr>
              <a:t>An ally </a:t>
            </a:r>
            <a:r>
              <a:rPr lang="en-US" dirty="0">
                <a:latin typeface="Arial" panose="020B0604020202020204" pitchFamily="34" charset="0"/>
                <a:cs typeface="Arial" panose="020B0604020202020204" pitchFamily="34" charset="0"/>
              </a:rPr>
              <a:t>is</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the thinking and learning stage of understanding about oppression and upholding unjust structures.</a:t>
            </a:r>
          </a:p>
          <a:p>
            <a:pPr>
              <a:spcBef>
                <a:spcPts val="0"/>
              </a:spcBef>
            </a:pPr>
            <a:r>
              <a:rPr lang="en-US" b="1" dirty="0">
                <a:latin typeface="Arial" panose="020B0604020202020204" pitchFamily="34" charset="0"/>
                <a:cs typeface="Arial" panose="020B0604020202020204" pitchFamily="34" charset="0"/>
              </a:rPr>
              <a:t>An Accomplice </a:t>
            </a:r>
            <a:r>
              <a:rPr lang="en-US" dirty="0">
                <a:latin typeface="Arial" panose="020B0604020202020204" pitchFamily="34" charset="0"/>
                <a:cs typeface="Arial" panose="020B0604020202020204" pitchFamily="34" charset="0"/>
              </a:rPr>
              <a:t>is at the reactive stage and is focused on using personal privilege to bring attention to injustice and correct systemic bias.  </a:t>
            </a:r>
          </a:p>
          <a:p>
            <a:pPr>
              <a:spcBef>
                <a:spcPts val="0"/>
              </a:spcBef>
            </a:pPr>
            <a:r>
              <a:rPr lang="en-US" b="1" dirty="0">
                <a:latin typeface="Arial" panose="020B0604020202020204" pitchFamily="34" charset="0"/>
                <a:cs typeface="Arial" panose="020B0604020202020204" pitchFamily="34" charset="0"/>
              </a:rPr>
              <a:t>A Co-Conspirator</a:t>
            </a:r>
            <a:r>
              <a:rPr lang="en-US" dirty="0">
                <a:latin typeface="Arial" panose="020B0604020202020204" pitchFamily="34" charset="0"/>
                <a:cs typeface="Arial" panose="020B0604020202020204" pitchFamily="34" charset="0"/>
              </a:rPr>
              <a:t> has, seeks, and creates meaningful relationships with the people they support. They show up, listen and take action. </a:t>
            </a:r>
          </a:p>
          <a:p>
            <a:endParaRPr lang="en-US" sz="3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endParaRPr lang="en-CA" sz="3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FDCD661-42D8-4644-8942-252706AF0435}"/>
              </a:ext>
            </a:extLst>
          </p:cNvPr>
          <p:cNvPicPr>
            <a:picLocks noChangeAspect="1"/>
          </p:cNvPicPr>
          <p:nvPr/>
        </p:nvPicPr>
        <p:blipFill>
          <a:blip r:embed="rId3"/>
          <a:stretch>
            <a:fillRect/>
          </a:stretch>
        </p:blipFill>
        <p:spPr>
          <a:xfrm>
            <a:off x="342900" y="326325"/>
            <a:ext cx="11010900" cy="1612900"/>
          </a:xfrm>
          <a:prstGeom prst="rect">
            <a:avLst/>
          </a:prstGeom>
        </p:spPr>
      </p:pic>
    </p:spTree>
    <p:extLst>
      <p:ext uri="{BB962C8B-B14F-4D97-AF65-F5344CB8AC3E}">
        <p14:creationId xmlns:p14="http://schemas.microsoft.com/office/powerpoint/2010/main" val="3594808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1718486" y="3293355"/>
            <a:ext cx="8454214" cy="1323439"/>
          </a:xfrm>
          <a:prstGeom prst="rect">
            <a:avLst/>
          </a:prstGeom>
          <a:noFill/>
        </p:spPr>
        <p:txBody>
          <a:bodyPr wrap="square" rtlCol="0">
            <a:spAutoFit/>
          </a:bodyPr>
          <a:lstStyle/>
          <a:p>
            <a:pPr marR="0" lvl="0" algn="l" defTabSz="914400" rtl="0" eaLnBrk="1" fontAlgn="auto" latinLnBrk="0" hangingPunct="1">
              <a:spcBef>
                <a:spcPts val="0"/>
              </a:spcBef>
              <a:buClrTx/>
              <a:buSzTx/>
              <a:tabLst/>
              <a:defRPr/>
            </a:pPr>
            <a:r>
              <a:rPr kumimoji="0" lang="en-CA"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would it mean for you in your context to step into the role of ALLY? </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742950" y="2140879"/>
            <a:ext cx="11258550" cy="1515134"/>
          </a:xfrm>
        </p:spPr>
        <p:txBody>
          <a:bodyPr>
            <a:normAutofit/>
          </a:bodyPr>
          <a:lstStyle/>
          <a:p>
            <a:pPr marL="0" indent="0" algn="ctr">
              <a:buNone/>
            </a:pPr>
            <a:r>
              <a:rPr lang="en-CA" sz="4000" b="1" dirty="0">
                <a:solidFill>
                  <a:schemeClr val="accent1">
                    <a:lumMod val="75000"/>
                  </a:schemeClr>
                </a:solidFill>
                <a:cs typeface="Arial" panose="020B0604020202020204" pitchFamily="34" charset="0"/>
              </a:rPr>
              <a:t>SHOWING UP - START with ALLYSHIP</a:t>
            </a:r>
          </a:p>
        </p:txBody>
      </p:sp>
    </p:spTree>
    <p:extLst>
      <p:ext uri="{BB962C8B-B14F-4D97-AF65-F5344CB8AC3E}">
        <p14:creationId xmlns:p14="http://schemas.microsoft.com/office/powerpoint/2010/main" val="15212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495300" y="2006327"/>
            <a:ext cx="11487150" cy="707886"/>
          </a:xfrm>
          <a:prstGeom prst="rect">
            <a:avLst/>
          </a:prstGeom>
          <a:noFill/>
        </p:spPr>
        <p:txBody>
          <a:bodyPr wrap="square" rtlCol="0">
            <a:spAutoFit/>
          </a:bodyPr>
          <a:lstStyle/>
          <a:p>
            <a:pPr algn="ctr"/>
            <a:r>
              <a:rPr lang="en-CA" sz="4000" b="1" dirty="0">
                <a:solidFill>
                  <a:schemeClr val="accent1">
                    <a:lumMod val="75000"/>
                  </a:schemeClr>
                </a:solidFill>
                <a:ea typeface="Calibri" panose="020F0502020204030204" pitchFamily="34" charset="0"/>
                <a:cs typeface="Arial" panose="020B0604020202020204" pitchFamily="34" charset="0"/>
              </a:rPr>
              <a:t>Integrating Allyship into your Leadership Practice? </a:t>
            </a:r>
            <a:endParaRPr lang="en-CA" sz="4000" b="1" dirty="0">
              <a:solidFill>
                <a:schemeClr val="accent1">
                  <a:lumMod val="75000"/>
                </a:schemeClr>
              </a:solidFill>
            </a:endParaRP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1085850" y="2872042"/>
            <a:ext cx="10657507" cy="3653926"/>
          </a:xfrm>
        </p:spPr>
        <p:txBody>
          <a:bodyPr>
            <a:noAutofit/>
          </a:bodyPr>
          <a:lstStyle/>
          <a:p>
            <a:pPr marL="0" indent="0">
              <a:lnSpc>
                <a:spcPct val="107000"/>
              </a:lnSpc>
              <a:spcAft>
                <a:spcPts val="800"/>
              </a:spcAft>
              <a:buNone/>
            </a:pPr>
            <a:r>
              <a:rPr lang="en-CA" sz="3600" dirty="0">
                <a:effectLst/>
                <a:latin typeface="Calibri" panose="020F0502020204030204" pitchFamily="34" charset="0"/>
                <a:ea typeface="Calibri" panose="020F0502020204030204" pitchFamily="34" charset="0"/>
                <a:cs typeface="Arial" panose="020B0604020202020204" pitchFamily="34" charset="0"/>
              </a:rPr>
              <a:t>Draft a plan for:</a:t>
            </a:r>
          </a:p>
          <a:p>
            <a:pPr lvl="2">
              <a:lnSpc>
                <a:spcPct val="107000"/>
              </a:lnSpc>
              <a:spcAft>
                <a:spcPts val="800"/>
              </a:spcAft>
            </a:pPr>
            <a:r>
              <a:rPr lang="en-CA" sz="3200" dirty="0">
                <a:effectLst/>
                <a:latin typeface="Calibri" panose="020F0502020204030204" pitchFamily="34" charset="0"/>
                <a:ea typeface="Calibri" panose="020F0502020204030204" pitchFamily="34" charset="0"/>
                <a:cs typeface="Arial" panose="020B0604020202020204" pitchFamily="34" charset="0"/>
              </a:rPr>
              <a:t>Individual Action</a:t>
            </a:r>
          </a:p>
          <a:p>
            <a:pPr lvl="2">
              <a:lnSpc>
                <a:spcPct val="107000"/>
              </a:lnSpc>
              <a:spcAft>
                <a:spcPts val="800"/>
              </a:spcAft>
            </a:pPr>
            <a:r>
              <a:rPr lang="en-CA" sz="3200" dirty="0">
                <a:effectLst/>
                <a:latin typeface="Calibri" panose="020F0502020204030204" pitchFamily="34" charset="0"/>
                <a:ea typeface="Calibri" panose="020F0502020204030204" pitchFamily="34" charset="0"/>
                <a:cs typeface="Arial" panose="020B0604020202020204" pitchFamily="34" charset="0"/>
              </a:rPr>
              <a:t>Interpersonal Action</a:t>
            </a:r>
          </a:p>
          <a:p>
            <a:pPr lvl="2">
              <a:lnSpc>
                <a:spcPct val="107000"/>
              </a:lnSpc>
              <a:spcAft>
                <a:spcPts val="800"/>
              </a:spcAft>
            </a:pPr>
            <a:r>
              <a:rPr lang="en-CA" sz="3200" dirty="0">
                <a:effectLst/>
                <a:latin typeface="Calibri" panose="020F0502020204030204" pitchFamily="34" charset="0"/>
                <a:ea typeface="Calibri" panose="020F0502020204030204" pitchFamily="34" charset="0"/>
                <a:cs typeface="Arial" panose="020B0604020202020204" pitchFamily="34" charset="0"/>
              </a:rPr>
              <a:t>Structural Action</a:t>
            </a:r>
          </a:p>
        </p:txBody>
      </p:sp>
    </p:spTree>
    <p:extLst>
      <p:ext uri="{BB962C8B-B14F-4D97-AF65-F5344CB8AC3E}">
        <p14:creationId xmlns:p14="http://schemas.microsoft.com/office/powerpoint/2010/main" val="753728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28594</TotalTime>
  <Words>2219</Words>
  <Application>Microsoft Macintosh PowerPoint</Application>
  <PresentationFormat>Widescreen</PresentationFormat>
  <Paragraphs>177</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  Ontario Institute for Education Leadership Ontario Leaders Collaborating for Student Achievement, Equity  and Well-being  </vt:lpstr>
      <vt:lpstr>  Ontario Institute for Education Leadership Ontario Leaders Collaborating for Student Achievement, Equity  and Well-being  </vt:lpstr>
      <vt:lpstr> Ally – Accomplice – Co-Conspirator</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162</cp:revision>
  <cp:lastPrinted>2021-02-17T15:12:23Z</cp:lastPrinted>
  <dcterms:created xsi:type="dcterms:W3CDTF">2019-11-01T17:17:10Z</dcterms:created>
  <dcterms:modified xsi:type="dcterms:W3CDTF">2022-10-12T19:25:49Z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2022-03-18T18:23:36Z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71f32e11-e662-4e69-b5ba-f783728d1b35</vt:lpwstr>
  </property>
  <property fmtid="{D5CDD505-2E9C-101B-9397-08002B2CF9AE}" pid="8" name="MSIP_Label_034a106e-6316-442c-ad35-738afd673d2b_ContentBits">
    <vt:lpwstr>0</vt:lpwstr>
  </property>
</Properties>
</file>