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3"/>
  </p:notesMasterIdLst>
  <p:sldIdLst>
    <p:sldId id="328" r:id="rId2"/>
    <p:sldId id="411" r:id="rId3"/>
    <p:sldId id="412" r:id="rId4"/>
    <p:sldId id="316" r:id="rId5"/>
    <p:sldId id="416" r:id="rId6"/>
    <p:sldId id="419" r:id="rId7"/>
    <p:sldId id="417" r:id="rId8"/>
    <p:sldId id="418" r:id="rId9"/>
    <p:sldId id="396" r:id="rId10"/>
    <p:sldId id="380" r:id="rId11"/>
    <p:sldId id="320"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D51E06-4792-47DF-AA4A-BB0DAE091402}" v="35" dt="2022-03-18T20:23:23.10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408"/>
    <p:restoredTop sz="44407" autoAdjust="0"/>
  </p:normalViewPr>
  <p:slideViewPr>
    <p:cSldViewPr snapToGrid="0" snapToObjects="1">
      <p:cViewPr varScale="1">
        <p:scale>
          <a:sx n="54" d="100"/>
          <a:sy n="54" d="100"/>
        </p:scale>
        <p:origin x="368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6/7/22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www.your-brain-at-work.com/files/NLJ_SCARFUS.pdf"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youtube.com/watch?v=IOU6uCwx6Tk"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bit.ly/FearlessOrgsSucceedSB" TargetMode="External"/><Relationship Id="rId2" Type="http://schemas.openxmlformats.org/officeDocument/2006/relationships/slide" Target="../slides/slide8.xml"/><Relationship Id="rId1" Type="http://schemas.openxmlformats.org/officeDocument/2006/relationships/notesMaster" Target="../notesMasters/notesMaster1.xml"/><Relationship Id="rId6" Type="http://schemas.openxmlformats.org/officeDocument/2006/relationships/hyperlink" Target="https://www.youtube.com/watch?v=KUo1QwVcCv0" TargetMode="External"/><Relationship Id="rId5" Type="http://schemas.openxmlformats.org/officeDocument/2006/relationships/hyperlink" Target="https://doi.org/10.1016/j.hrmr.2017.01.001" TargetMode="External"/><Relationship Id="rId4" Type="http://schemas.openxmlformats.org/officeDocument/2006/relationships/hyperlink" Target="https://martinchesbrough.net/the-importance-of-radical-candor-and-psychological-safety-at-the-board-level-4bfecf4f4031" TargetMode="External"/></Relationships>
</file>

<file path=ppt/notesSlides/_rels/notesSlide9.xml.rels><?xml version="1.0" encoding="UTF-8" standalone="yes"?>
<Relationships xmlns="http://schemas.openxmlformats.org/package/2006/relationships"><Relationship Id="rId8" Type="http://schemas.openxmlformats.org/officeDocument/2006/relationships/hyperlink" Target="https://www.ccl.org/articles/leading-effectively-articles/what-is-psychological-safety-at-work/" TargetMode="External"/><Relationship Id="rId3" Type="http://schemas.openxmlformats.org/officeDocument/2006/relationships/hyperlink" Target="https://www.ccl.org/articles/leading-effectively-articles/empathy-in-the-workplace-a-tool-for-effective-leadership/" TargetMode="External"/><Relationship Id="rId7" Type="http://schemas.openxmlformats.org/officeDocument/2006/relationships/hyperlink" Target="https://www.ccl.org/articles/leading-effectively-articles/calm-conflict-in-the-workplace/" TargetMode="External"/><Relationship Id="rId2" Type="http://schemas.openxmlformats.org/officeDocument/2006/relationships/slide" Target="../slides/slide9.xml"/><Relationship Id="rId1" Type="http://schemas.openxmlformats.org/officeDocument/2006/relationships/notesMaster" Target="../notesMasters/notesMaster1.xml"/><Relationship Id="rId6" Type="http://schemas.openxmlformats.org/officeDocument/2006/relationships/hyperlink" Target="https://www.ccl.org/articles/leading-effectively-articles/how-do-you-respond-to-a-new-idea/" TargetMode="External"/><Relationship Id="rId5" Type="http://schemas.openxmlformats.org/officeDocument/2006/relationships/hyperlink" Target="https://www.ccl.org/articles/leading-effectively-article/9-ways-senior-leaders-sabotage-innovation/" TargetMode="External"/><Relationship Id="rId4" Type="http://schemas.openxmlformats.org/officeDocument/2006/relationships/hyperlink" Target="https://www.ccl.org/articles/white-papers/implementing-coaching-culture/"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1" i="0" u="none" strike="noStrike" kern="1200" cap="none" spc="0" normalizeH="0" baseline="0" noProof="0" dirty="0">
                <a:ln>
                  <a:noFill/>
                </a:ln>
                <a:solidFill>
                  <a:prstClr val="black"/>
                </a:solidFill>
                <a:effectLst/>
                <a:uLnTx/>
                <a:uFillTx/>
                <a:latin typeface="Calibri" panose="020F0502020204030204"/>
                <a:ea typeface="+mn-ea"/>
                <a:cs typeface="+mn-cs"/>
              </a:rPr>
              <a:t>About this learning opportunity: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This learning opportunity is designed to strengthen leaders’ effectiveness in having conversations about all matters related to Equity, Diversity, and Inclusion (EDI). This is a generic presentation that will be enriched by what you bring to the learning. Draw on and apply your personal identity, your lived experiences and diverse background to help ensure that the learning strengthens your leadership for equity.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Although you can work through the presentation and its activities on your own, your learning will be enhanced with the support of a facilitator in a group setting or with a mentor/coach.  It can also be adapted for a range of professional learning contexts for diverse audiences including aspiring leaders, practicing leaders, school staff and parent groups. </a:t>
            </a:r>
          </a:p>
          <a:p>
            <a:endParaRPr lang="en-CA" sz="1200" b="0" dirty="0">
              <a:solidFill>
                <a:srgbClr val="00B050"/>
              </a:solidFill>
              <a:effectLst/>
              <a:latin typeface="Calibri" panose="020F0502020204030204" pitchFamily="34" charset="0"/>
              <a:cs typeface="Times New Roman" panose="02020603050405020304" pitchFamily="18" charset="0"/>
            </a:endParaRPr>
          </a:p>
          <a:p>
            <a:pPr marL="0" marR="0" lvl="0" indent="0" algn="l" defTabSz="931774"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The materials used throughout this presentation will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help you get started. Extend your learning by using the </a:t>
            </a:r>
            <a:r>
              <a:rPr kumimoji="0" lang="en-CA" sz="1200" b="0" i="0" u="none" strike="noStrike" kern="1200" cap="none" spc="0" normalizeH="0" baseline="0" noProof="0" dirty="0">
                <a:ln>
                  <a:noFill/>
                </a:ln>
                <a:solidFill>
                  <a:srgbClr val="00B050"/>
                </a:solidFill>
                <a:effectLst/>
                <a:uLnTx/>
                <a:uFillTx/>
                <a:latin typeface="Calibri" panose="020F0502020204030204"/>
                <a:ea typeface="+mn-ea"/>
                <a:cs typeface="+mn-cs"/>
              </a:rPr>
              <a:t>reflective worksheet provided with each presentation and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by accessing materials that are included in the module;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e. articles, micro-podcasts, scenarios and resources. </a:t>
            </a:r>
          </a:p>
          <a:p>
            <a:endParaRPr lang="en-CA" sz="1200" b="0" dirty="0">
              <a:solidFill>
                <a:srgbClr val="00B050"/>
              </a:solidFill>
            </a:endParaRPr>
          </a:p>
          <a:p>
            <a:r>
              <a:rPr lang="en-CA" sz="1200" b="0" dirty="0">
                <a:solidFill>
                  <a:srgbClr val="00B050"/>
                </a:solidFill>
              </a:rPr>
              <a:t>Note: There is a companion worksheet on Psychological Safety &amp; Belonging to support the learning in this session.</a:t>
            </a:r>
          </a:p>
          <a:p>
            <a:pPr>
              <a:lnSpc>
                <a:spcPct val="107000"/>
              </a:lnSpc>
              <a:spcAft>
                <a:spcPts val="800"/>
              </a:spcAft>
            </a:pPr>
            <a:endParaRPr lang="en-CA"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en-CA" sz="1200"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When dealing with conversations</a:t>
            </a:r>
            <a:r>
              <a:rPr lang="en-CA" sz="1800" b="0" dirty="0">
                <a:effectLst/>
                <a:latin typeface="Calibri" panose="020F0502020204030204" pitchFamily="34" charset="0"/>
                <a:ea typeface="Calibri" panose="020F0502020204030204" pitchFamily="34" charset="0"/>
                <a:cs typeface="Calibri" panose="020F0502020204030204" pitchFamily="34" charset="0"/>
              </a:rPr>
              <a:t> about </a:t>
            </a:r>
            <a:r>
              <a:rPr lang="en-CA" sz="1800" dirty="0">
                <a:effectLst/>
                <a:latin typeface="Calibri" panose="020F0502020204030204" pitchFamily="34" charset="0"/>
                <a:ea typeface="Calibri" panose="020F0502020204030204" pitchFamily="34" charset="0"/>
                <a:cs typeface="Calibri" panose="020F0502020204030204" pitchFamily="34" charset="0"/>
              </a:rPr>
              <a:t>equity, diversity and inclusion, it is essential to understand the ways in which we can support the psychological safety of others. David Rock’s paper </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SCARF: A Brain-Based Model for Collaborating With and Influencing Others</a:t>
            </a:r>
            <a:r>
              <a:rPr lang="en-CA" sz="1800" dirty="0">
                <a:effectLst/>
                <a:latin typeface="Calibri" panose="020F0502020204030204" pitchFamily="34" charset="0"/>
                <a:ea typeface="Calibri" panose="020F0502020204030204" pitchFamily="34" charset="0"/>
                <a:cs typeface="Calibri" panose="020F0502020204030204" pitchFamily="34" charset="0"/>
              </a:rPr>
              <a:t> outlines the five domains of the human social experience – status, certainty, autonomy, relatedness, and fairness. He explains that each of these elements activate a threat or reward response. When we perceive a threat, our brain responds by activating a stress response (cortisol). Conversely, when we perceive a reward, it lights up the pleasure response part of the brain (dopamine).</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dirty="0">
                <a:effectLst/>
                <a:latin typeface="Calibri" panose="020F0502020204030204" pitchFamily="34" charset="0"/>
                <a:ea typeface="Calibri" panose="020F0502020204030204" pitchFamily="34" charset="0"/>
                <a:cs typeface="Times New Roman" panose="02020603050405020304" pitchFamily="18" charset="0"/>
              </a:rPr>
              <a:t>Let’s look at the domains and how they relate to conversations</a:t>
            </a:r>
            <a:r>
              <a:rPr lang="en-CA" sz="1800" b="0" dirty="0">
                <a:effectLst/>
                <a:latin typeface="Calibri" panose="020F0502020204030204" pitchFamily="34" charset="0"/>
                <a:ea typeface="Calibri" panose="020F0502020204030204" pitchFamily="34" charset="0"/>
                <a:cs typeface="Times New Roman" panose="02020603050405020304" pitchFamily="18" charset="0"/>
              </a:rPr>
              <a:t> about </a:t>
            </a:r>
            <a:r>
              <a:rPr lang="en-CA" sz="1800" dirty="0">
                <a:effectLst/>
                <a:latin typeface="Calibri" panose="020F0502020204030204" pitchFamily="34" charset="0"/>
                <a:ea typeface="Calibri" panose="020F0502020204030204" pitchFamily="34" charset="0"/>
                <a:cs typeface="Times New Roman" panose="02020603050405020304" pitchFamily="18" charset="0"/>
              </a:rPr>
              <a:t>equity.</a:t>
            </a:r>
          </a:p>
          <a:p>
            <a:pPr marL="342900" lvl="0" indent="-342900">
              <a:lnSpc>
                <a:spcPct val="107000"/>
              </a:lnSpc>
              <a:buFont typeface="+mj-lt"/>
              <a:buAutoNum type="arabicPeriod"/>
            </a:pPr>
            <a:r>
              <a:rPr lang="en-CA" sz="1800" b="1" i="1" dirty="0">
                <a:effectLst/>
                <a:latin typeface="Calibri" panose="020F0502020204030204" pitchFamily="34" charset="0"/>
                <a:ea typeface="Calibri" panose="020F0502020204030204" pitchFamily="34" charset="0"/>
                <a:cs typeface="Calibri" panose="020F0502020204030204" pitchFamily="34" charset="0"/>
              </a:rPr>
              <a:t>Status</a:t>
            </a:r>
            <a:r>
              <a:rPr lang="en-CA" sz="1800" dirty="0">
                <a:effectLst/>
                <a:latin typeface="Calibri" panose="020F0502020204030204" pitchFamily="34" charset="0"/>
                <a:ea typeface="Calibri" panose="020F0502020204030204" pitchFamily="34" charset="0"/>
                <a:cs typeface="Calibri" panose="020F0502020204030204" pitchFamily="34" charset="0"/>
              </a:rPr>
              <a:t> is related to our personal and social identities. Are there times in which you use your status to impose your opinions on others? Are there ways in which you can temper your status by listening without judgment?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CA" sz="1800" b="1" i="1" dirty="0">
                <a:effectLst/>
                <a:latin typeface="Calibri" panose="020F0502020204030204" pitchFamily="34" charset="0"/>
                <a:ea typeface="Calibri" panose="020F0502020204030204" pitchFamily="34" charset="0"/>
                <a:cs typeface="Calibri" panose="020F0502020204030204" pitchFamily="34" charset="0"/>
              </a:rPr>
              <a:t>Certainty</a:t>
            </a:r>
            <a:r>
              <a:rPr lang="en-CA" sz="1800" dirty="0">
                <a:effectLst/>
                <a:latin typeface="Calibri" panose="020F0502020204030204" pitchFamily="34" charset="0"/>
                <a:ea typeface="Calibri" panose="020F0502020204030204" pitchFamily="34" charset="0"/>
                <a:cs typeface="Calibri" panose="020F0502020204030204" pitchFamily="34" charset="0"/>
              </a:rPr>
              <a:t> is related to our ability to predict the near future. For example, uncertainty is created when our words and actions are not in alignment. Telling a racist, homophobic, or misogynistic joke would create this type of uncertainty – even if you say you didn’t mean anything by it.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CA" sz="1800" b="1" i="1" dirty="0">
                <a:effectLst/>
                <a:latin typeface="Calibri" panose="020F0502020204030204" pitchFamily="34" charset="0"/>
                <a:ea typeface="Calibri" panose="020F0502020204030204" pitchFamily="34" charset="0"/>
                <a:cs typeface="Calibri" panose="020F0502020204030204" pitchFamily="34" charset="0"/>
              </a:rPr>
              <a:t>Autonomy</a:t>
            </a:r>
            <a:r>
              <a:rPr lang="en-CA" sz="1800" dirty="0">
                <a:effectLst/>
                <a:latin typeface="Calibri" panose="020F0502020204030204" pitchFamily="34" charset="0"/>
                <a:ea typeface="Calibri" panose="020F0502020204030204" pitchFamily="34" charset="0"/>
                <a:cs typeface="Calibri" panose="020F0502020204030204" pitchFamily="34" charset="0"/>
              </a:rPr>
              <a:t> is related to our perception of how much control we have over events. This helps people feel empowered and part of the solution. If you are creating policies or procedures around equity, ensure all voices are heard.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CA" sz="1800" b="1" i="1" dirty="0">
                <a:effectLst/>
                <a:latin typeface="Calibri" panose="020F0502020204030204" pitchFamily="34" charset="0"/>
                <a:ea typeface="Calibri" panose="020F0502020204030204" pitchFamily="34" charset="0"/>
                <a:cs typeface="Calibri" panose="020F0502020204030204" pitchFamily="34" charset="0"/>
              </a:rPr>
              <a:t>Relatedness</a:t>
            </a:r>
            <a:r>
              <a:rPr lang="en-CA" sz="1800" dirty="0">
                <a:effectLst/>
                <a:latin typeface="Calibri" panose="020F0502020204030204" pitchFamily="34" charset="0"/>
                <a:ea typeface="Calibri" panose="020F0502020204030204" pitchFamily="34" charset="0"/>
                <a:cs typeface="Calibri" panose="020F0502020204030204" pitchFamily="34" charset="0"/>
              </a:rPr>
              <a:t> is our perception of safety with others. Commonality creates a sense of safety. Oxytocin is released in the brain when we feel a sense of relatedness, creating a stronger affiliative bond. Consider which people or groups feel excluded or unheard. How will you ensure their voices are not only heard, but valued?</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CA" sz="1800" b="1" i="1" dirty="0">
                <a:effectLst/>
                <a:latin typeface="Calibri" panose="020F0502020204030204" pitchFamily="34" charset="0"/>
                <a:ea typeface="Calibri" panose="020F0502020204030204" pitchFamily="34" charset="0"/>
                <a:cs typeface="Calibri" panose="020F0502020204030204" pitchFamily="34" charset="0"/>
              </a:rPr>
              <a:t>Fairness</a:t>
            </a:r>
            <a:r>
              <a:rPr lang="en-CA" sz="1800" dirty="0">
                <a:effectLst/>
                <a:latin typeface="Calibri" panose="020F0502020204030204" pitchFamily="34" charset="0"/>
                <a:ea typeface="Calibri" panose="020F0502020204030204" pitchFamily="34" charset="0"/>
                <a:cs typeface="Calibri" panose="020F0502020204030204" pitchFamily="34" charset="0"/>
              </a:rPr>
              <a:t> is our perception of the way others are treated. When we are treated unfairly, it often brings up strong emotions. This is a challenge when considering equitable practices such as fair hiring and tracking graduation rates of a traditionally marginalized groups of students.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CA" sz="18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CA" sz="1800" b="1" dirty="0">
                <a:effectLst/>
                <a:latin typeface="Calibri" panose="020F0502020204030204" pitchFamily="34" charset="0"/>
                <a:ea typeface="Calibri" panose="020F0502020204030204" pitchFamily="34" charset="0"/>
                <a:cs typeface="Times New Roman" panose="02020603050405020304" pitchFamily="18" charset="0"/>
              </a:rPr>
              <a:t>PROCESS CONSIDERATIONS:</a:t>
            </a:r>
          </a:p>
          <a:p>
            <a:pPr marL="285750" marR="0" lvl="0" indent="-2857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Calibri" panose="020F0502020204030204" pitchFamily="34" charset="0"/>
              </a:rPr>
              <a:t>Watch the video </a:t>
            </a:r>
            <a:r>
              <a:rPr lang="en-CA"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The SCARF Model</a:t>
            </a:r>
            <a:r>
              <a:rPr lang="en-CA" sz="1800" dirty="0">
                <a:effectLst/>
                <a:latin typeface="Calibri" panose="020F0502020204030204" pitchFamily="34" charset="0"/>
                <a:ea typeface="Calibri" panose="020F0502020204030204" pitchFamily="34" charset="0"/>
                <a:cs typeface="Times New Roman" panose="02020603050405020304" pitchFamily="18" charset="0"/>
              </a:rPr>
              <a:t> (1m38s) for additional explanation of the domains.</a:t>
            </a:r>
          </a:p>
          <a:p>
            <a:pPr marL="285750" marR="0" lvl="0" indent="-2857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1800" b="0" baseline="0" dirty="0"/>
              <a:t>Refer to Using the SCARF Model to Promote Psychological Safety at Work section of the worksheet. Complete the activity in pairs, triads or small groups.</a:t>
            </a:r>
          </a:p>
          <a:p>
            <a:pPr marL="285750" marR="0" lvl="0" indent="-2857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1800" baseline="0" dirty="0"/>
              <a:t>Present recommendations for creating a psychologically safe environment. </a:t>
            </a:r>
          </a:p>
          <a:p>
            <a:pPr>
              <a:spcAft>
                <a:spcPts val="800"/>
              </a:spcAft>
            </a:pPr>
            <a:endParaRPr lang="en-US" sz="1800" baseline="0" dirty="0"/>
          </a:p>
          <a:p>
            <a:pPr marL="171450" indent="-171450">
              <a:buFont typeface="Arial" panose="020B0604020202020204" pitchFamily="34" charset="0"/>
              <a:buChar char="•"/>
            </a:pPr>
            <a:endParaRPr lang="en-US" baseline="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baseline="0" dirty="0"/>
              <a:t>We encourage you to proceed to session five: </a:t>
            </a:r>
            <a:r>
              <a:rPr lang="en-US" sz="1200" kern="1200" dirty="0">
                <a:solidFill>
                  <a:schemeClr val="tx1"/>
                </a:solidFill>
                <a:effectLst/>
                <a:latin typeface="+mn-lt"/>
                <a:ea typeface="+mn-ea"/>
                <a:cs typeface="+mn-cs"/>
              </a:rPr>
              <a:t>Allyship</a:t>
            </a:r>
            <a:r>
              <a:rPr lang="en-CA" sz="1200" kern="1200" baseline="0" dirty="0">
                <a:solidFill>
                  <a:schemeClr val="tx1"/>
                </a:solidFill>
                <a:effectLst/>
                <a:latin typeface="+mn-lt"/>
                <a:ea typeface="+mn-ea"/>
                <a:cs typeface="+mn-cs"/>
              </a:rPr>
              <a:t>.</a:t>
            </a:r>
            <a:endParaRPr lang="en-CA"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26848226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en-CA" dirty="0">
                <a:effectLst/>
              </a:rPr>
              <a:t>We invite you to visit the IEL website to learn more about other resources and research that could be used to support your professional growth.</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rPr>
              <a:t>Offer</a:t>
            </a:r>
            <a:r>
              <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 the land acknowledgement for the land on which the learning is taking place. Change the image to one that is most suitable for your context and its Indigenous peoples.</a:t>
            </a: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This excerpt from the Resource Guide, Introduction to Land Acknowledgements  https://www.hwcdsb.ca/data/ie/Land%20Acknowledgement.pdf, EXPLAINS the significance of a land acknowledgement.  </a:t>
            </a: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What is a land acknowledgement?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 land acknowledgement is one small action in the process of decolonization, where the indigenous inhabitants of the land are recognized at the start of an event or meeting. It allows the ongoing systematic oppression of Indigenous peoples to be brought to the forefront of our minds, even if for a brief moment, to further reconciliation work. We encourage all groups who are serious about reconciliation to adopt land acknowledgments while understanding that it is simply one action, and should be where anti-oppression work starts, not ceases. </a:t>
            </a:r>
            <a:endParaRPr kumimoji="0" lang="en-CA"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4197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Learning in a group provides an opportunity to build capacity to engage effectively in necessary and difficult conversations. </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Community Agreements are helpful in establishing a safe learning environment where necessary conversations about equity can occur. </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Community agreements shown in the slide may be those you chose to offer for consideration.</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In his book, </a:t>
            </a:r>
            <a:r>
              <a:rPr kumimoji="0" lang="en-US" sz="1200" b="0" i="1" u="none" strike="noStrike" kern="1200" cap="none" spc="0" normalizeH="0" baseline="0" noProof="0" dirty="0">
                <a:ln>
                  <a:noFill/>
                </a:ln>
                <a:solidFill>
                  <a:prstClr val="black"/>
                </a:solidFill>
                <a:effectLst/>
                <a:uLnTx/>
                <a:uFillTx/>
                <a:latin typeface="Calibri" panose="020F0502020204030204"/>
                <a:ea typeface="+mn-ea"/>
                <a:cs typeface="+mn-cs"/>
              </a:rPr>
              <a:t>Courageous Conversations about Race – A Field Guide for Achieving Equity in Schools</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2nd edition 2015, Glenn Singleton recommends four agreements of courageous conversations:.</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Stay engaged</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Experience discomfort</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Speak your truth, and </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Expect and accept disclosure.. </a:t>
            </a: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Other suggestions for what to include in a community agreement include:</a:t>
            </a:r>
          </a:p>
          <a:p>
            <a:pPr marL="171450" marR="0" lvl="0" indent="-171450" algn="l" defTabSz="914400" rtl="0" eaLnBrk="1" fontAlgn="base"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Unlearn and unpack your beliefs</a:t>
            </a:r>
          </a:p>
          <a:p>
            <a:pPr marL="171450" marR="0" lvl="0" indent="-171450" algn="l" defTabSz="914400" rtl="0" eaLnBrk="1" fontAlgn="base"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Experience discomfort and rethink your positionality</a:t>
            </a:r>
          </a:p>
          <a:p>
            <a:pPr marL="171450" marR="0" lvl="0" indent="-171450" algn="l" defTabSz="914400" rtl="0" eaLnBrk="1" fontAlgn="base"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Challenge your own assumptions and bias</a:t>
            </a:r>
          </a:p>
          <a:p>
            <a:pPr marL="171450" marR="0" lvl="0" indent="-171450" algn="l" defTabSz="914400" rtl="0" eaLnBrk="1" fontAlgn="base"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Acc</a:t>
            </a: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ept new learning and consider next steps </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Another option is to create your own by setting an intention that reflects the way you will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honour</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these agreements. </a:t>
            </a:r>
          </a:p>
          <a:p>
            <a:pPr marL="0" marR="0" lvl="0" indent="0" algn="l" defTabSz="914400" rtl="0" eaLnBrk="1" fontAlgn="auto" latinLnBrk="0" hangingPunct="1">
              <a:lnSpc>
                <a:spcPct val="107000"/>
              </a:lnSpc>
              <a:spcBef>
                <a:spcPts val="0"/>
              </a:spcBef>
              <a:spcAft>
                <a:spcPts val="80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PROCESS CONSIDERATION:</a:t>
            </a:r>
          </a:p>
          <a:p>
            <a:pPr marL="0" marR="0" lvl="0" indent="0" algn="l" defTabSz="914400" rtl="0" eaLnBrk="1" fontAlgn="auto" latinLnBrk="0" hangingPunct="1">
              <a:lnSpc>
                <a:spcPct val="107000"/>
              </a:lnSpc>
              <a:spcBef>
                <a:spcPts val="0"/>
              </a:spcBef>
              <a:spcAft>
                <a:spcPts val="80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Involve the group in the establishment of community agreements. </a:t>
            </a:r>
          </a:p>
          <a:p>
            <a:pPr>
              <a:lnSpc>
                <a:spcPct val="107000"/>
              </a:lnSpc>
              <a:spcAft>
                <a:spcPts val="800"/>
              </a:spcAft>
            </a:pPr>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2</a:t>
            </a:fld>
            <a:endParaRPr lang="en-US"/>
          </a:p>
        </p:txBody>
      </p:sp>
    </p:spTree>
    <p:extLst>
      <p:ext uri="{BB962C8B-B14F-4D97-AF65-F5344CB8AC3E}">
        <p14:creationId xmlns:p14="http://schemas.microsoft.com/office/powerpoint/2010/main" val="443828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dirty="0">
                <a:latin typeface="Arial" panose="020B0604020202020204" pitchFamily="34" charset="0"/>
                <a:ea typeface="ＭＳ Ｐゴシック" panose="020B0600070205080204" pitchFamily="34" charset="-128"/>
              </a:rPr>
              <a:t>A Prayer for Catholic School Leaders</a:t>
            </a:r>
          </a:p>
          <a:p>
            <a:pPr defTabSz="931774">
              <a:lnSpc>
                <a:spcPct val="80000"/>
              </a:lnSpc>
              <a:defRPr/>
            </a:pPr>
            <a:r>
              <a:rPr lang="en-US" dirty="0"/>
              <a:t>Recite the prayer</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rPr>
              <a:t>PROCESS CONSIDERATIONS:</a:t>
            </a:r>
          </a:p>
          <a:p>
            <a:pPr marL="0" indent="0">
              <a:buFont typeface="Arial" panose="020B0604020202020204" pitchFamily="34" charset="0"/>
              <a:buNone/>
            </a:pPr>
            <a:endParaRPr lang="en-US" dirty="0"/>
          </a:p>
          <a:p>
            <a:pPr marL="171450" indent="-171450">
              <a:buFont typeface="Arial" panose="020B0604020202020204" pitchFamily="34" charset="0"/>
              <a:buChar char="•"/>
            </a:pPr>
            <a:r>
              <a:rPr lang="en-US" dirty="0"/>
              <a:t>Take quiet time to read and reflect on these words from </a:t>
            </a:r>
            <a:r>
              <a:rPr lang="en-CA" i="1" dirty="0"/>
              <a:t>Turning to One Another: Simple Conversations to Restore Hope to the Future </a:t>
            </a:r>
            <a:r>
              <a:rPr lang="en-CA" dirty="0"/>
              <a:t>by </a:t>
            </a:r>
            <a:r>
              <a:rPr lang="en-US" dirty="0"/>
              <a:t>Margaret Wheatley (2002).</a:t>
            </a:r>
          </a:p>
          <a:p>
            <a:pPr marL="171450" indent="-171450">
              <a:buFont typeface="Arial" panose="020B0604020202020204" pitchFamily="34" charset="0"/>
              <a:buChar char="•"/>
            </a:pPr>
            <a:r>
              <a:rPr lang="en-US" dirty="0"/>
              <a:t>What thoughts come to mind as you read?</a:t>
            </a:r>
          </a:p>
          <a:p>
            <a:pPr marL="171450" indent="-171450">
              <a:buFont typeface="Arial" panose="020B0604020202020204" pitchFamily="34" charset="0"/>
              <a:buChar char="•"/>
            </a:pPr>
            <a:r>
              <a:rPr lang="en-US" dirty="0"/>
              <a:t>Consider the relevance of these words as you embark on a learning experience that will challenge you to think about how to eliminate biases – your own and those of others.  </a:t>
            </a:r>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9547730-E00E-2E44-A708-DA3141AF8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6049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Arial" panose="020B0604020202020204" pitchFamily="34" charset="0"/>
                <a:ea typeface="Arial" panose="020B0604020202020204" pitchFamily="34" charset="0"/>
                <a:cs typeface="Times New Roman" panose="02020603050405020304" pitchFamily="18" charset="0"/>
              </a:rPr>
              <a:t>Put another way, diversity is a fact (the numbers are what they are), inclusion is a choice (you decide whether to include someone or not), </a:t>
            </a:r>
            <a:r>
              <a:rPr lang="en-CA" sz="1200" b="0" dirty="0">
                <a:effectLst/>
                <a:latin typeface="Arial" panose="020B0604020202020204" pitchFamily="34" charset="0"/>
                <a:ea typeface="Arial" panose="020B0604020202020204" pitchFamily="34" charset="0"/>
                <a:cs typeface="Times New Roman" panose="02020603050405020304" pitchFamily="18" charset="0"/>
              </a:rPr>
              <a:t>and inclusion </a:t>
            </a:r>
            <a:r>
              <a:rPr lang="en-CA" sz="1200" dirty="0">
                <a:effectLst/>
                <a:latin typeface="Arial" panose="020B0604020202020204" pitchFamily="34" charset="0"/>
                <a:ea typeface="Arial" panose="020B0604020202020204" pitchFamily="34" charset="0"/>
                <a:cs typeface="Times New Roman" panose="02020603050405020304" pitchFamily="18" charset="0"/>
              </a:rPr>
              <a:t>is a feeling that can be enforced by a culture that you can purposefully create.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Arial" panose="020B0604020202020204" pitchFamily="34" charset="0"/>
                <a:ea typeface="Arial" panose="020B0604020202020204" pitchFamily="34" charset="0"/>
                <a:cs typeface="Times New Roman" panose="02020603050405020304" pitchFamily="18" charset="0"/>
              </a:rPr>
              <a:t>The best thought-out EDI strategies will go so much further in cultures where people feel they belong because when we’re seen and valued for who we </a:t>
            </a:r>
            <a:r>
              <a:rPr lang="en-CA" sz="1200" i="0" dirty="0">
                <a:effectLst/>
                <a:latin typeface="Arial" panose="020B0604020202020204" pitchFamily="34" charset="0"/>
                <a:ea typeface="Arial" panose="020B0604020202020204" pitchFamily="34" charset="0"/>
                <a:cs typeface="Times New Roman" panose="02020603050405020304" pitchFamily="18" charset="0"/>
              </a:rPr>
              <a:t>really are — our own unique and authentic selves — </a:t>
            </a:r>
            <a:r>
              <a:rPr lang="en-CA" sz="1200" dirty="0">
                <a:effectLst/>
                <a:latin typeface="Arial" panose="020B0604020202020204" pitchFamily="34" charset="0"/>
                <a:ea typeface="Arial" panose="020B0604020202020204" pitchFamily="34" charset="0"/>
                <a:cs typeface="Times New Roman" panose="02020603050405020304" pitchFamily="18" charset="0"/>
              </a:rPr>
              <a:t>we thrive, and so do the people around us</a:t>
            </a:r>
            <a:endParaRPr kumimoji="0" lang="en-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endParaRPr lang="en-CA" b="1" dirty="0"/>
          </a:p>
          <a:p>
            <a:r>
              <a:rPr lang="en-CA" b="1" dirty="0"/>
              <a:t>PROCESS CONSIDERATIONS</a:t>
            </a:r>
          </a:p>
          <a:p>
            <a:pPr marL="171450" indent="-171450">
              <a:buFont typeface="Arial" panose="020B0604020202020204" pitchFamily="34" charset="0"/>
              <a:buChar char="•"/>
            </a:pPr>
            <a:r>
              <a:rPr lang="en-CA" b="0" dirty="0"/>
              <a:t>Talk to an elbow partner about these statements. Consider each one and describe your response; e.g. surprise, agreement, concern.  </a:t>
            </a:r>
          </a:p>
          <a:p>
            <a:pPr marL="171450" indent="-171450">
              <a:buFont typeface="Arial" panose="020B0604020202020204" pitchFamily="34" charset="0"/>
              <a:buChar char="•"/>
            </a:pPr>
            <a:r>
              <a:rPr lang="en-CA" b="0" dirty="0"/>
              <a:t>What insights emerge from the conversation?  </a:t>
            </a:r>
          </a:p>
        </p:txBody>
      </p:sp>
      <p:sp>
        <p:nvSpPr>
          <p:cNvPr id="4" name="Slide Number Placeholder 3"/>
          <p:cNvSpPr>
            <a:spLocks noGrp="1"/>
          </p:cNvSpPr>
          <p:nvPr>
            <p:ph type="sldNum" sz="quarter" idx="5"/>
          </p:nvPr>
        </p:nvSpPr>
        <p:spPr/>
        <p:txBody>
          <a:bodyPr/>
          <a:lstStyle/>
          <a:p>
            <a:fld id="{79547730-E00E-2E44-A708-DA3141AF8057}" type="slidenum">
              <a:rPr lang="en-US" smtClean="0"/>
              <a:t>5</a:t>
            </a:fld>
            <a:endParaRPr lang="en-US"/>
          </a:p>
        </p:txBody>
      </p:sp>
    </p:spTree>
    <p:extLst>
      <p:ext uri="{BB962C8B-B14F-4D97-AF65-F5344CB8AC3E}">
        <p14:creationId xmlns:p14="http://schemas.microsoft.com/office/powerpoint/2010/main" val="31374701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b="0" i="0" dirty="0">
                <a:solidFill>
                  <a:srgbClr val="292929"/>
                </a:solidFill>
                <a:effectLst/>
                <a:latin typeface="charter"/>
              </a:rPr>
              <a:t>Experts argue that belonging is a powerful force.</a:t>
            </a:r>
          </a:p>
          <a:p>
            <a:pPr marL="171450" indent="-171450">
              <a:buFont typeface="Arial" panose="020B0604020202020204" pitchFamily="34" charset="0"/>
              <a:buChar char="•"/>
            </a:pPr>
            <a:r>
              <a:rPr lang="en-CA" b="0" i="0" dirty="0">
                <a:solidFill>
                  <a:srgbClr val="202124"/>
                </a:solidFill>
                <a:effectLst/>
                <a:latin typeface="arial" panose="020B0604020202020204" pitchFamily="34" charset="0"/>
              </a:rPr>
              <a:t>People don’t need to be popular or liked by everyone, but they do need to have a sense of belonging somewhere and with someone.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True belonging requires authenticity and vulnerability </a:t>
            </a:r>
          </a:p>
          <a:p>
            <a:pPr>
              <a:lnSpc>
                <a:spcPct val="115000"/>
              </a:lnSpc>
              <a:spcAft>
                <a:spcPts val="1000"/>
              </a:spcAft>
            </a:pPr>
            <a:endParaRPr lang="en-CA" sz="12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en-CA" sz="1200" b="1" dirty="0">
                <a:effectLst/>
                <a:latin typeface="Arial" panose="020B0604020202020204" pitchFamily="34" charset="0"/>
                <a:ea typeface="Arial" panose="020B0604020202020204" pitchFamily="34" charset="0"/>
                <a:cs typeface="Times New Roman" panose="02020603050405020304" pitchFamily="18" charset="0"/>
              </a:rPr>
              <a:t>PROCESS CONSIDERATIONS</a:t>
            </a:r>
          </a:p>
          <a:p>
            <a:pPr marL="171450" indent="-171450">
              <a:buFont typeface="Arial" panose="020B0604020202020204" pitchFamily="34" charset="0"/>
              <a:buChar char="•"/>
            </a:pPr>
            <a:r>
              <a:rPr lang="en-CA" dirty="0"/>
              <a:t>Read and reflect on these statements about belonging and then ask yourself: To what extent do you personally have a sense of belonging in your workplace context?</a:t>
            </a:r>
          </a:p>
          <a:p>
            <a:pPr marL="171450" indent="-171450">
              <a:buFont typeface="Arial" panose="020B0604020202020204" pitchFamily="34" charset="0"/>
              <a:buChar char="•"/>
            </a:pPr>
            <a:r>
              <a:rPr lang="en-CA" dirty="0"/>
              <a:t>What are the factors that contribute to your sense of belonging at work? </a:t>
            </a:r>
          </a:p>
          <a:p>
            <a:pPr marL="171450" indent="-171450">
              <a:buFont typeface="Arial" panose="020B0604020202020204" pitchFamily="34" charset="0"/>
              <a:buChar char="•"/>
            </a:pPr>
            <a:r>
              <a:rPr lang="en-CA" dirty="0"/>
              <a:t>What are some ways that as a school or system leader you build a sense of belonging in others? </a:t>
            </a:r>
          </a:p>
          <a:p>
            <a:pPr marL="171450" indent="-171450">
              <a:buFont typeface="Arial" panose="020B0604020202020204" pitchFamily="34" charset="0"/>
              <a:buChar char="•"/>
            </a:pPr>
            <a:r>
              <a:rPr lang="en-CA" dirty="0"/>
              <a:t>Talk with a learning partner about any aspect of your reflections you wish to share. </a:t>
            </a:r>
          </a:p>
          <a:p>
            <a:pPr marL="171450" indent="-171450">
              <a:buFont typeface="Arial" panose="020B0604020202020204" pitchFamily="34" charset="0"/>
              <a:buChar char="•"/>
            </a:pPr>
            <a:endParaRPr lang="en-CA" dirty="0"/>
          </a:p>
        </p:txBody>
      </p:sp>
      <p:sp>
        <p:nvSpPr>
          <p:cNvPr id="4" name="Slide Number Placeholder 3"/>
          <p:cNvSpPr>
            <a:spLocks noGrp="1"/>
          </p:cNvSpPr>
          <p:nvPr>
            <p:ph type="sldNum" sz="quarter" idx="5"/>
          </p:nvPr>
        </p:nvSpPr>
        <p:spPr/>
        <p:txBody>
          <a:bodyPr/>
          <a:lstStyle/>
          <a:p>
            <a:fld id="{79547730-E00E-2E44-A708-DA3141AF8057}" type="slidenum">
              <a:rPr lang="en-US" smtClean="0"/>
              <a:t>6</a:t>
            </a:fld>
            <a:endParaRPr lang="en-US"/>
          </a:p>
        </p:txBody>
      </p:sp>
    </p:spTree>
    <p:extLst>
      <p:ext uri="{BB962C8B-B14F-4D97-AF65-F5344CB8AC3E}">
        <p14:creationId xmlns:p14="http://schemas.microsoft.com/office/powerpoint/2010/main" val="41385168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While we hunger for belonging – the feeling of being part of something and mattering to others – it’s important to remember that we get there through inclusive practices.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u="sng" dirty="0">
                <a:solidFill>
                  <a:srgbClr val="5F5F5F"/>
                </a:solidFill>
                <a:effectLst/>
                <a:latin typeface="Arial" panose="020B0604020202020204" pitchFamily="34" charset="0"/>
                <a:ea typeface="Arial" panose="020B0604020202020204" pitchFamily="34" charset="0"/>
                <a:cs typeface="Times New Roman" panose="02020603050405020304" pitchFamily="18" charset="0"/>
                <a:hlinkClick r:id="rId3"/>
              </a:rPr>
              <a:t>Psychological safety</a:t>
            </a:r>
            <a:r>
              <a:rPr lang="en-CA" sz="1200" dirty="0">
                <a:effectLst/>
                <a:latin typeface="Arial" panose="020B0604020202020204" pitchFamily="34" charset="0"/>
                <a:ea typeface="Arial" panose="020B0604020202020204" pitchFamily="34" charset="0"/>
                <a:cs typeface="Times New Roman" panose="02020603050405020304" pitchFamily="18" charset="0"/>
              </a:rPr>
              <a:t> is an environment in which people believe that they can speak up candidly with ideas, questions, concerns, and even mistakes.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Arial" panose="020B0604020202020204" pitchFamily="34" charset="0"/>
                <a:ea typeface="Arial" panose="020B0604020202020204" pitchFamily="34" charset="0"/>
                <a:cs typeface="Times New Roman" panose="02020603050405020304" pitchFamily="18" charset="0"/>
              </a:rPr>
              <a:t>It is vital to </a:t>
            </a:r>
            <a:r>
              <a:rPr lang="en-CA" sz="1200" b="0" dirty="0">
                <a:effectLst/>
                <a:latin typeface="Arial" panose="020B0604020202020204" pitchFamily="34" charset="0"/>
                <a:ea typeface="Arial" panose="020B0604020202020204" pitchFamily="34" charset="0"/>
                <a:cs typeface="Times New Roman" panose="02020603050405020304" pitchFamily="18" charset="0"/>
              </a:rPr>
              <a:t>leverage the </a:t>
            </a:r>
            <a:r>
              <a:rPr lang="en-CA" sz="1200" dirty="0">
                <a:effectLst/>
                <a:latin typeface="Arial" panose="020B0604020202020204" pitchFamily="34" charset="0"/>
                <a:ea typeface="Arial" panose="020B0604020202020204" pitchFamily="34" charset="0"/>
                <a:cs typeface="Times New Roman" panose="02020603050405020304" pitchFamily="18" charset="0"/>
              </a:rPr>
              <a:t>benefits of diversity, because it can help make inclusion a reality.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Arial" panose="020B0604020202020204" pitchFamily="34" charset="0"/>
                <a:ea typeface="Arial" panose="020B0604020202020204" pitchFamily="34" charset="0"/>
                <a:cs typeface="Times New Roman" panose="02020603050405020304" pitchFamily="18" charset="0"/>
              </a:rPr>
              <a:t>Psychological safety is about enabling </a:t>
            </a:r>
            <a:r>
              <a:rPr lang="en-CA" sz="1200" u="sng" dirty="0">
                <a:solidFill>
                  <a:srgbClr val="5F5F5F"/>
                </a:solidFill>
                <a:effectLst/>
                <a:latin typeface="Arial" panose="020B0604020202020204" pitchFamily="34" charset="0"/>
                <a:ea typeface="Arial" panose="020B0604020202020204" pitchFamily="34" charset="0"/>
                <a:cs typeface="Times New Roman" panose="02020603050405020304" pitchFamily="18" charset="0"/>
                <a:hlinkClick r:id="rId4"/>
              </a:rPr>
              <a:t>candor</a:t>
            </a:r>
            <a:r>
              <a:rPr lang="en-CA" sz="1200" dirty="0">
                <a:effectLst/>
                <a:latin typeface="Arial" panose="020B0604020202020204" pitchFamily="34" charset="0"/>
                <a:ea typeface="Arial" panose="020B0604020202020204" pitchFamily="34" charset="0"/>
                <a:cs typeface="Times New Roman" panose="02020603050405020304" pitchFamily="18" charset="0"/>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Arial" panose="020B0604020202020204" pitchFamily="34" charset="0"/>
                <a:ea typeface="Arial" panose="020B0604020202020204" pitchFamily="34" charset="0"/>
                <a:cs typeface="Times New Roman" panose="02020603050405020304" pitchFamily="18" charset="0"/>
              </a:rPr>
              <a:t>Extensive </a:t>
            </a:r>
            <a:r>
              <a:rPr lang="en-CA" sz="1200" u="sng" dirty="0">
                <a:solidFill>
                  <a:srgbClr val="5F5F5F"/>
                </a:solidFill>
                <a:effectLst/>
                <a:latin typeface="Arial" panose="020B0604020202020204" pitchFamily="34" charset="0"/>
                <a:ea typeface="Arial" panose="020B0604020202020204" pitchFamily="34" charset="0"/>
                <a:cs typeface="Times New Roman" panose="02020603050405020304" pitchFamily="18" charset="0"/>
                <a:hlinkClick r:id="rId5"/>
              </a:rPr>
              <a:t>academic literature</a:t>
            </a:r>
            <a:r>
              <a:rPr lang="en-CA" sz="1200" dirty="0">
                <a:effectLst/>
                <a:latin typeface="Arial" panose="020B0604020202020204" pitchFamily="34" charset="0"/>
                <a:ea typeface="Arial" panose="020B0604020202020204" pitchFamily="34" charset="0"/>
                <a:cs typeface="Times New Roman" panose="02020603050405020304" pitchFamily="18" charset="0"/>
              </a:rPr>
              <a:t> on psychological safety has demonstrated its powerful association with learning and performance in teams and organizations.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It is important to note that psychological safety is not about being universally liked by others or protected from opinions or beliefs that you find uncomfortable.  It is about openness and confidence that the team won’t penalize someone for speaking up.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A healthy team welcomes the input and feedback because it might just be crucial for success.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According to Dr. Amy Edmondson, author of </a:t>
            </a:r>
            <a:r>
              <a:rPr kumimoji="0" lang="en-CA" sz="12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The Fearless Organization: Creating Psychological Safety in the Workplace for Learning, Innovation, and Growth</a:t>
            </a:r>
            <a:r>
              <a:rPr kumimoji="0" lang="en-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people must be allowed to voice half-finished thoughts, ask questions out of left field, and brainstorm out loud in order to create a culture that truly innovates.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r>
              <a:rPr lang="en-CA" b="1" dirty="0"/>
              <a:t>PROCESS CONSIDERATION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mn-cs"/>
              </a:rPr>
              <a:t>Watch </a:t>
            </a:r>
            <a:r>
              <a:rPr kumimoji="0" lang="en-CA" sz="1800" b="1" i="0" u="sng" strike="noStrike" kern="120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mn-cs"/>
                <a:hlinkClick r:id="rId6"/>
              </a:rPr>
              <a:t>Creating Psychological Safety at Work in a Knowledge Economy </a:t>
            </a:r>
            <a:r>
              <a:rPr kumimoji="0" lang="en-CA" sz="1800" b="0" i="0" u="none" strike="noStrike" kern="120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mn-cs"/>
              </a:rPr>
              <a:t>by Dr. Amy Edmondson, Harvard University (3m13s)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1" i="0" u="none" strike="noStrike" kern="120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mn-cs"/>
              </a:rPr>
              <a:t>Complete the SCARF assessment</a:t>
            </a:r>
            <a:endParaRPr kumimoji="0" lang="en-CA" sz="1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Think of a time at work or in your life where you did not feel psychologically safe to speak up.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What were the conditions surrounding this situation? </a:t>
            </a:r>
            <a:endParaRPr kumimoji="0" lang="en-CA" sz="36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CA" b="1" dirty="0"/>
          </a:p>
        </p:txBody>
      </p:sp>
      <p:sp>
        <p:nvSpPr>
          <p:cNvPr id="4" name="Slide Number Placeholder 3"/>
          <p:cNvSpPr>
            <a:spLocks noGrp="1"/>
          </p:cNvSpPr>
          <p:nvPr>
            <p:ph type="sldNum" sz="quarter" idx="5"/>
          </p:nvPr>
        </p:nvSpPr>
        <p:spPr/>
        <p:txBody>
          <a:bodyPr/>
          <a:lstStyle/>
          <a:p>
            <a:fld id="{79547730-E00E-2E44-A708-DA3141AF8057}" type="slidenum">
              <a:rPr lang="en-US" smtClean="0"/>
              <a:t>7</a:t>
            </a:fld>
            <a:endParaRPr lang="en-US"/>
          </a:p>
        </p:txBody>
      </p:sp>
    </p:spTree>
    <p:extLst>
      <p:ext uri="{BB962C8B-B14F-4D97-AF65-F5344CB8AC3E}">
        <p14:creationId xmlns:p14="http://schemas.microsoft.com/office/powerpoint/2010/main" val="417090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800" b="0" i="0" dirty="0">
                <a:effectLst/>
                <a:latin typeface="Calibri" panose="020F0502020204030204" pitchFamily="34" charset="0"/>
                <a:ea typeface="Calibri" panose="020F0502020204030204" pitchFamily="34" charset="0"/>
                <a:cs typeface="Calibri" panose="020F0502020204030204" pitchFamily="34" charset="0"/>
              </a:rPr>
              <a:t>What some experts say leaders should do to contribute to establishing a psychologically safe workplace environment: </a:t>
            </a:r>
          </a:p>
          <a:p>
            <a:pPr>
              <a:lnSpc>
                <a:spcPct val="115000"/>
              </a:lnSpc>
              <a:spcAft>
                <a:spcPts val="1000"/>
              </a:spcAft>
            </a:pPr>
            <a:r>
              <a:rPr lang="en-CA" sz="1800" b="1" i="1" dirty="0">
                <a:effectLst/>
                <a:latin typeface="Arial" panose="020B0604020202020204" pitchFamily="34" charset="0"/>
                <a:ea typeface="Arial" panose="020B0604020202020204" pitchFamily="34" charset="0"/>
                <a:cs typeface="Times New Roman" panose="02020603050405020304" pitchFamily="18" charset="0"/>
              </a:rPr>
              <a:t>1. Make psychological safety an explicit priority.</a:t>
            </a:r>
            <a:endParaRPr lang="en-CA" sz="1800" i="1"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en-CA" sz="1800" dirty="0">
                <a:effectLst/>
                <a:latin typeface="Arial" panose="020B0604020202020204" pitchFamily="34" charset="0"/>
                <a:ea typeface="Arial" panose="020B0604020202020204" pitchFamily="34" charset="0"/>
                <a:cs typeface="Times New Roman" panose="02020603050405020304" pitchFamily="18" charset="0"/>
              </a:rPr>
              <a:t>Talk about the importance of creating psychological safety at work, connecting it to a higher purpose of promoting greater organizational innovation, team engagement, and a sense of inclusion. Model the </a:t>
            </a:r>
            <a:r>
              <a:rPr lang="en-CA" sz="1800" b="1" dirty="0">
                <a:effectLst/>
                <a:latin typeface="Arial" panose="020B0604020202020204" pitchFamily="34" charset="0"/>
                <a:ea typeface="Arial" panose="020B0604020202020204" pitchFamily="34" charset="0"/>
                <a:cs typeface="Times New Roman" panose="02020603050405020304" pitchFamily="18" charset="0"/>
              </a:rPr>
              <a:t>behaviours</a:t>
            </a:r>
            <a:r>
              <a:rPr lang="en-CA" sz="1800" dirty="0">
                <a:effectLst/>
                <a:latin typeface="Arial" panose="020B0604020202020204" pitchFamily="34" charset="0"/>
                <a:ea typeface="Arial" panose="020B0604020202020204" pitchFamily="34" charset="0"/>
                <a:cs typeface="Times New Roman" panose="02020603050405020304" pitchFamily="18" charset="0"/>
              </a:rPr>
              <a:t> you want to see and set the stage by showing </a:t>
            </a:r>
            <a:r>
              <a:rPr lang="en-CA" sz="1800" u="sng" dirty="0">
                <a:solidFill>
                  <a:srgbClr val="5F5F5F"/>
                </a:solidFill>
                <a:effectLst/>
                <a:latin typeface="Arial" panose="020B0604020202020204" pitchFamily="34" charset="0"/>
                <a:ea typeface="Arial" panose="020B0604020202020204" pitchFamily="34" charset="0"/>
                <a:cs typeface="Times New Roman" panose="02020603050405020304" pitchFamily="18" charset="0"/>
                <a:hlinkClick r:id="rId3"/>
              </a:rPr>
              <a:t>empathy in the workplace</a:t>
            </a:r>
            <a:r>
              <a:rPr lang="en-CA" sz="1800" dirty="0">
                <a:effectLst/>
                <a:latin typeface="Arial" panose="020B0604020202020204" pitchFamily="34" charset="0"/>
                <a:ea typeface="Arial" panose="020B0604020202020204" pitchFamily="34" charset="0"/>
                <a:cs typeface="Times New Roman" panose="02020603050405020304" pitchFamily="18" charset="0"/>
              </a:rPr>
              <a:t>.</a:t>
            </a:r>
          </a:p>
          <a:p>
            <a:pPr>
              <a:lnSpc>
                <a:spcPct val="115000"/>
              </a:lnSpc>
              <a:spcAft>
                <a:spcPts val="1000"/>
              </a:spcAft>
            </a:pPr>
            <a:r>
              <a:rPr lang="en-CA" sz="1800" b="1" dirty="0">
                <a:effectLst/>
                <a:latin typeface="Arial" panose="020B0604020202020204" pitchFamily="34" charset="0"/>
                <a:ea typeface="Arial" panose="020B0604020202020204" pitchFamily="34" charset="0"/>
                <a:cs typeface="Times New Roman" panose="02020603050405020304" pitchFamily="18" charset="0"/>
              </a:rPr>
              <a:t>2. </a:t>
            </a:r>
            <a:r>
              <a:rPr lang="en-CA" sz="1800" b="1" i="1" dirty="0">
                <a:effectLst/>
                <a:latin typeface="Arial" panose="020B0604020202020204" pitchFamily="34" charset="0"/>
                <a:ea typeface="Arial" panose="020B0604020202020204" pitchFamily="34" charset="0"/>
                <a:cs typeface="Times New Roman" panose="02020603050405020304" pitchFamily="18" charset="0"/>
              </a:rPr>
              <a:t>Facilitate everyone speaking up.</a:t>
            </a:r>
            <a:r>
              <a:rPr lang="en-CA" sz="1800" i="1" dirty="0">
                <a:effectLst/>
                <a:latin typeface="Arial" panose="020B0604020202020204" pitchFamily="34" charset="0"/>
                <a:ea typeface="Arial" panose="020B0604020202020204" pitchFamily="34" charset="0"/>
                <a:cs typeface="Times New Roman" panose="02020603050405020304" pitchFamily="18" charset="0"/>
              </a:rPr>
              <a:t> </a:t>
            </a:r>
            <a:r>
              <a:rPr lang="en-CA" sz="1800" dirty="0">
                <a:effectLst/>
                <a:latin typeface="Arial" panose="020B0604020202020204" pitchFamily="34" charset="0"/>
                <a:ea typeface="Arial" panose="020B0604020202020204" pitchFamily="34" charset="0"/>
                <a:cs typeface="Times New Roman" panose="02020603050405020304" pitchFamily="18" charset="0"/>
              </a:rPr>
              <a:t>Show genuine curiosity, and </a:t>
            </a:r>
            <a:r>
              <a:rPr lang="en-CA" sz="1800" b="1" dirty="0">
                <a:effectLst/>
                <a:latin typeface="Arial" panose="020B0604020202020204" pitchFamily="34" charset="0"/>
                <a:ea typeface="Arial" panose="020B0604020202020204" pitchFamily="34" charset="0"/>
                <a:cs typeface="Times New Roman" panose="02020603050405020304" pitchFamily="18" charset="0"/>
              </a:rPr>
              <a:t>honour</a:t>
            </a:r>
            <a:r>
              <a:rPr lang="en-CA" sz="1800" dirty="0">
                <a:effectLst/>
                <a:latin typeface="Arial" panose="020B0604020202020204" pitchFamily="34" charset="0"/>
                <a:ea typeface="Arial" panose="020B0604020202020204" pitchFamily="34" charset="0"/>
                <a:cs typeface="Times New Roman" panose="02020603050405020304" pitchFamily="18" charset="0"/>
              </a:rPr>
              <a:t> candor and truth-telling. Be open-minded, compassionate, and empathetic when someone is brave enough to say something challenging the status quo. Organizations with a </a:t>
            </a:r>
            <a:r>
              <a:rPr lang="en-CA" sz="1800" u="sng" dirty="0">
                <a:solidFill>
                  <a:srgbClr val="5F5F5F"/>
                </a:solidFill>
                <a:effectLst/>
                <a:latin typeface="Arial" panose="020B0604020202020204" pitchFamily="34" charset="0"/>
                <a:ea typeface="Arial" panose="020B0604020202020204" pitchFamily="34" charset="0"/>
                <a:cs typeface="Times New Roman" panose="02020603050405020304" pitchFamily="18" charset="0"/>
                <a:hlinkClick r:id="rId4"/>
              </a:rPr>
              <a:t>coaching culture will more likely have team members with the courage to speak the truth</a:t>
            </a:r>
            <a:r>
              <a:rPr lang="en-CA" sz="1800" dirty="0">
                <a:effectLst/>
                <a:latin typeface="Arial" panose="020B0604020202020204" pitchFamily="34" charset="0"/>
                <a:ea typeface="Arial" panose="020B0604020202020204" pitchFamily="34" charset="0"/>
                <a:cs typeface="Times New Roman" panose="02020603050405020304" pitchFamily="18" charset="0"/>
              </a:rPr>
              <a:t>.</a:t>
            </a:r>
          </a:p>
          <a:p>
            <a:pPr>
              <a:lnSpc>
                <a:spcPct val="115000"/>
              </a:lnSpc>
              <a:spcAft>
                <a:spcPts val="1000"/>
              </a:spcAft>
            </a:pPr>
            <a:r>
              <a:rPr lang="en-CA" sz="1800" b="1" dirty="0">
                <a:effectLst/>
                <a:latin typeface="Arial" panose="020B0604020202020204" pitchFamily="34" charset="0"/>
                <a:ea typeface="Arial" panose="020B0604020202020204" pitchFamily="34" charset="0"/>
                <a:cs typeface="Times New Roman" panose="02020603050405020304" pitchFamily="18" charset="0"/>
              </a:rPr>
              <a:t>3. Establish norms for how failure is handled.</a:t>
            </a:r>
            <a:endParaRPr lang="en-CA" sz="18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en-CA" sz="1800" dirty="0">
                <a:effectLst/>
                <a:latin typeface="Arial" panose="020B0604020202020204" pitchFamily="34" charset="0"/>
                <a:ea typeface="Arial" panose="020B0604020202020204" pitchFamily="34" charset="0"/>
                <a:cs typeface="Times New Roman" panose="02020603050405020304" pitchFamily="18" charset="0"/>
              </a:rPr>
              <a:t>Don’t punish experimentation and (reasonable) risk-taking. Encourage learning from failure and disappointment, and openly share your hard-won lessons learned from mistakes. Doing so will </a:t>
            </a:r>
            <a:r>
              <a:rPr lang="en-CA" sz="1800" u="sng" dirty="0">
                <a:solidFill>
                  <a:srgbClr val="5F5F5F"/>
                </a:solidFill>
                <a:effectLst/>
                <a:latin typeface="Arial" panose="020B0604020202020204" pitchFamily="34" charset="0"/>
                <a:ea typeface="Arial" panose="020B0604020202020204" pitchFamily="34" charset="0"/>
                <a:cs typeface="Times New Roman" panose="02020603050405020304" pitchFamily="18" charset="0"/>
                <a:hlinkClick r:id="rId5"/>
              </a:rPr>
              <a:t>help encourage innovation, instead of sabotaging it</a:t>
            </a:r>
            <a:r>
              <a:rPr lang="en-CA" sz="1800" dirty="0">
                <a:effectLst/>
                <a:latin typeface="Arial" panose="020B0604020202020204" pitchFamily="34" charset="0"/>
                <a:ea typeface="Arial" panose="020B0604020202020204" pitchFamily="34" charset="0"/>
                <a:cs typeface="Times New Roman" panose="02020603050405020304" pitchFamily="18" charset="0"/>
              </a:rPr>
              <a:t>.</a:t>
            </a:r>
          </a:p>
          <a:p>
            <a:pPr>
              <a:lnSpc>
                <a:spcPct val="115000"/>
              </a:lnSpc>
              <a:spcAft>
                <a:spcPts val="1000"/>
              </a:spcAft>
            </a:pPr>
            <a:r>
              <a:rPr lang="en-CA" sz="1800" b="1" dirty="0">
                <a:effectLst/>
                <a:latin typeface="Arial" panose="020B0604020202020204" pitchFamily="34" charset="0"/>
                <a:ea typeface="Arial" panose="020B0604020202020204" pitchFamily="34" charset="0"/>
                <a:cs typeface="Times New Roman" panose="02020603050405020304" pitchFamily="18" charset="0"/>
              </a:rPr>
              <a:t>4. </a:t>
            </a:r>
            <a:r>
              <a:rPr lang="en-CA" sz="1800" b="1" i="1" dirty="0">
                <a:effectLst/>
                <a:latin typeface="Arial" panose="020B0604020202020204" pitchFamily="34" charset="0"/>
                <a:ea typeface="Arial" panose="020B0604020202020204" pitchFamily="34" charset="0"/>
                <a:cs typeface="Times New Roman" panose="02020603050405020304" pitchFamily="18" charset="0"/>
              </a:rPr>
              <a:t>Create space for new ideas (even wild ones).</a:t>
            </a:r>
            <a:endParaRPr lang="en-CA" sz="1800" i="1"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en-CA" sz="1800" dirty="0">
                <a:effectLst/>
                <a:latin typeface="Arial" panose="020B0604020202020204" pitchFamily="34" charset="0"/>
                <a:ea typeface="Arial" panose="020B0604020202020204" pitchFamily="34" charset="0"/>
                <a:cs typeface="Times New Roman" panose="02020603050405020304" pitchFamily="18" charset="0"/>
              </a:rPr>
              <a:t>When challenging an idea, provide the challenge in the larger context of support. Consider whether you only want ideas that have been thoroughly tested, or whether you’re willing to accept highly creative, out-of-the-box ideas that are not yet well-formulated. Learn </a:t>
            </a:r>
            <a:r>
              <a:rPr lang="en-CA" sz="1800" u="sng" dirty="0">
                <a:solidFill>
                  <a:srgbClr val="5F5F5F"/>
                </a:solidFill>
                <a:effectLst/>
                <a:latin typeface="Arial" panose="020B0604020202020204" pitchFamily="34" charset="0"/>
                <a:ea typeface="Arial" panose="020B0604020202020204" pitchFamily="34" charset="0"/>
                <a:cs typeface="Times New Roman" panose="02020603050405020304" pitchFamily="18" charset="0"/>
                <a:hlinkClick r:id="rId6"/>
              </a:rPr>
              <a:t>how to embrace new ideas to foster more innovative mindsets</a:t>
            </a:r>
            <a:r>
              <a:rPr lang="en-CA" sz="1800" dirty="0">
                <a:effectLst/>
                <a:latin typeface="Arial" panose="020B0604020202020204" pitchFamily="34" charset="0"/>
                <a:ea typeface="Arial" panose="020B0604020202020204" pitchFamily="34" charset="0"/>
                <a:cs typeface="Times New Roman" panose="02020603050405020304" pitchFamily="18" charset="0"/>
              </a:rPr>
              <a:t> on your team.</a:t>
            </a:r>
          </a:p>
          <a:p>
            <a:pPr>
              <a:lnSpc>
                <a:spcPct val="115000"/>
              </a:lnSpc>
              <a:spcAft>
                <a:spcPts val="1000"/>
              </a:spcAft>
            </a:pPr>
            <a:r>
              <a:rPr lang="en-CA" sz="1800" b="1" i="1" dirty="0">
                <a:effectLst/>
                <a:latin typeface="Arial" panose="020B0604020202020204" pitchFamily="34" charset="0"/>
                <a:ea typeface="Arial" panose="020B0604020202020204" pitchFamily="34" charset="0"/>
                <a:cs typeface="Times New Roman" panose="02020603050405020304" pitchFamily="18" charset="0"/>
              </a:rPr>
              <a:t>5. Embrace productive conflict.</a:t>
            </a:r>
            <a:endParaRPr lang="en-CA" sz="1800" i="1" dirty="0">
              <a:effectLst/>
              <a:latin typeface="Arial" panose="020B0604020202020204" pitchFamily="34" charset="0"/>
              <a:ea typeface="Arial" panose="020B0604020202020204" pitchFamily="34" charset="0"/>
              <a:cs typeface="Times New Roman" panose="02020603050405020304" pitchFamily="18" charset="0"/>
            </a:endParaRPr>
          </a:p>
          <a:p>
            <a:pPr marL="571500" indent="-571500">
              <a:buFont typeface="Arial" panose="020B0604020202020204" pitchFamily="34" charset="0"/>
              <a:buChar char="•"/>
            </a:pPr>
            <a:r>
              <a:rPr lang="en-CA" sz="1800" dirty="0">
                <a:effectLst/>
                <a:latin typeface="Arial" panose="020B0604020202020204" pitchFamily="34" charset="0"/>
                <a:ea typeface="Arial" panose="020B0604020202020204" pitchFamily="34" charset="0"/>
                <a:cs typeface="Times New Roman" panose="02020603050405020304" pitchFamily="18" charset="0"/>
              </a:rPr>
              <a:t>Promote dialogue and productive debate, and work to </a:t>
            </a:r>
            <a:r>
              <a:rPr lang="en-CA" sz="1800" u="sng" dirty="0">
                <a:solidFill>
                  <a:srgbClr val="5F5F5F"/>
                </a:solidFill>
                <a:effectLst/>
                <a:latin typeface="Arial" panose="020B0604020202020204" pitchFamily="34" charset="0"/>
                <a:ea typeface="Arial" panose="020B0604020202020204" pitchFamily="34" charset="0"/>
                <a:cs typeface="Times New Roman" panose="02020603050405020304" pitchFamily="18" charset="0"/>
                <a:hlinkClick r:id="rId7"/>
              </a:rPr>
              <a:t>resolve conflicts productively</a:t>
            </a:r>
            <a:r>
              <a:rPr lang="en-CA" sz="1800" dirty="0">
                <a:effectLst/>
                <a:latin typeface="Arial" panose="020B0604020202020204" pitchFamily="34" charset="0"/>
                <a:ea typeface="Arial" panose="020B0604020202020204" pitchFamily="34" charset="0"/>
                <a:cs typeface="Times New Roman" panose="02020603050405020304" pitchFamily="18" charset="0"/>
              </a:rPr>
              <a:t>. Leaders can set the stage for incremental change by establishing team expectations for factors that contribute to psychological safety. With your team, discuss the following prompts: </a:t>
            </a:r>
            <a:r>
              <a:rPr lang="en-US" sz="1800" b="0" dirty="0">
                <a:latin typeface="Arial" panose="020B0604020202020204" pitchFamily="34" charset="0"/>
                <a:cs typeface="Arial" panose="020B0604020202020204" pitchFamily="34" charset="0"/>
              </a:rPr>
              <a:t>Recall leadership experiences when in one situation you felt confident about speaking up and voicing your opinion, and in another you felt uncomfortable and chose not to speak up.  What are lessons learned about the conditions needed to establish psychological safety?  </a:t>
            </a:r>
            <a:endParaRPr lang="en-CA" sz="1800" b="0" dirty="0">
              <a:latin typeface="Arial" panose="020B0604020202020204" pitchFamily="34" charset="0"/>
              <a:cs typeface="Arial" panose="020B0604020202020204" pitchFamily="34" charset="0"/>
            </a:endParaRPr>
          </a:p>
          <a:p>
            <a:pPr>
              <a:lnSpc>
                <a:spcPct val="115000"/>
              </a:lnSpc>
              <a:spcAft>
                <a:spcPts val="1000"/>
              </a:spcAft>
            </a:pPr>
            <a:endParaRPr lang="en-CA" sz="18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en-CA" sz="1800" dirty="0">
                <a:effectLst/>
                <a:latin typeface="Arial" panose="020B0604020202020204" pitchFamily="34" charset="0"/>
                <a:ea typeface="Arial" panose="020B0604020202020204" pitchFamily="34" charset="0"/>
                <a:cs typeface="Times New Roman" panose="02020603050405020304" pitchFamily="18" charset="0"/>
              </a:rPr>
              <a:t>Source: </a:t>
            </a:r>
            <a:r>
              <a:rPr lang="en-CA" sz="2800" dirty="0">
                <a:hlinkClick r:id="rId8"/>
              </a:rPr>
              <a:t>What Is Psychological Safety at Work? | CCL</a:t>
            </a:r>
            <a:endParaRPr lang="en-CA" sz="18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endParaRPr lang="en-CA" sz="1800" dirty="0">
              <a:effectLst/>
              <a:latin typeface="Arial" panose="020B0604020202020204" pitchFamily="34" charset="0"/>
              <a:ea typeface="Arial" panose="020B06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800" b="1"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PROCESS CONSIDERATIONS:</a:t>
            </a:r>
          </a:p>
          <a:p>
            <a:endParaRPr lang="en-CA" sz="1800" b="0" dirty="0">
              <a:solidFill>
                <a:srgbClr val="000000"/>
              </a:solidFill>
              <a:effectLst/>
              <a:highlight>
                <a:srgbClr val="FFFF00"/>
              </a:highlight>
              <a:latin typeface="Calibri" panose="020F0502020204030204" pitchFamily="34" charset="0"/>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b="0" dirty="0">
                <a:solidFill>
                  <a:srgbClr val="000000"/>
                </a:solidFill>
                <a:effectLst/>
                <a:highlight>
                  <a:srgbClr val="FFFF00"/>
                </a:highlight>
                <a:latin typeface="Calibri" panose="020F0502020204030204" pitchFamily="34" charset="0"/>
                <a:ea typeface="Times New Roman" panose="02020603050405020304" pitchFamily="18" charset="0"/>
              </a:rPr>
              <a:t>Refer to Making Psychological Safety a Reality section of the worksheet and note your reflections. You may find it useful to read </a:t>
            </a:r>
            <a:r>
              <a:rPr lang="en-CA" sz="1800" b="0" i="0" kern="1200" dirty="0">
                <a:solidFill>
                  <a:schemeClr val="tx1"/>
                </a:solidFill>
                <a:effectLst/>
                <a:highlight>
                  <a:srgbClr val="FFFF00"/>
                </a:highlight>
                <a:latin typeface="+mn-lt"/>
                <a:ea typeface="+mn-ea"/>
                <a:cs typeface="+mn-cs"/>
              </a:rPr>
              <a:t>Why a Psychologically Safe Work Environment Matters &amp; How to Foster It (https://</a:t>
            </a:r>
            <a:r>
              <a:rPr lang="en-CA" sz="1800" b="0" i="0" kern="1200" dirty="0" err="1">
                <a:solidFill>
                  <a:schemeClr val="tx1"/>
                </a:solidFill>
                <a:effectLst/>
                <a:highlight>
                  <a:srgbClr val="FFFF00"/>
                </a:highlight>
                <a:latin typeface="+mn-lt"/>
                <a:ea typeface="+mn-ea"/>
                <a:cs typeface="+mn-cs"/>
              </a:rPr>
              <a:t>www.ccl.org</a:t>
            </a:r>
            <a:r>
              <a:rPr lang="en-CA" sz="1800" b="0" i="0" kern="1200" dirty="0">
                <a:solidFill>
                  <a:schemeClr val="tx1"/>
                </a:solidFill>
                <a:effectLst/>
                <a:highlight>
                  <a:srgbClr val="FFFF00"/>
                </a:highlight>
                <a:latin typeface="+mn-lt"/>
                <a:ea typeface="+mn-ea"/>
                <a:cs typeface="+mn-cs"/>
              </a:rPr>
              <a:t>/articles/leading-effectively-articles/what-is-psychological-safety-at-work/) and The Role of Psychological Safety in Diversity and Inclusion. (https://</a:t>
            </a:r>
            <a:r>
              <a:rPr lang="en-CA" sz="1800" b="0" i="0" kern="1200" dirty="0" err="1">
                <a:solidFill>
                  <a:schemeClr val="tx1"/>
                </a:solidFill>
                <a:effectLst/>
                <a:highlight>
                  <a:srgbClr val="FFFF00"/>
                </a:highlight>
                <a:latin typeface="+mn-lt"/>
                <a:ea typeface="+mn-ea"/>
                <a:cs typeface="+mn-cs"/>
              </a:rPr>
              <a:t>www.psychologytoday.com</a:t>
            </a:r>
            <a:r>
              <a:rPr lang="en-CA" sz="1800" b="0" i="0" kern="1200" dirty="0">
                <a:solidFill>
                  <a:schemeClr val="tx1"/>
                </a:solidFill>
                <a:effectLst/>
                <a:highlight>
                  <a:srgbClr val="FFFF00"/>
                </a:highlight>
                <a:latin typeface="+mn-lt"/>
                <a:ea typeface="+mn-ea"/>
                <a:cs typeface="+mn-cs"/>
              </a:rPr>
              <a:t>/ca/blog/the-fearless-organization/202006/the-role-psychological-safety-in-diversity-and-inclusion).</a:t>
            </a:r>
            <a:endParaRPr lang="en-CA" sz="1800" b="0" dirty="0">
              <a:solidFill>
                <a:srgbClr val="000000"/>
              </a:solidFill>
              <a:effectLst/>
              <a:highlight>
                <a:srgbClr val="FFFF00"/>
              </a:highlight>
              <a:latin typeface="Times New Roman" panose="02020603050405020304" pitchFamily="18" charset="0"/>
              <a:ea typeface="Times New Roman" panose="02020603050405020304" pitchFamily="18" charset="0"/>
              <a:cs typeface="+mn-cs"/>
            </a:endParaRPr>
          </a:p>
          <a:p>
            <a:pPr marL="285750" indent="-285750">
              <a:buFont typeface="Arial" panose="020B0604020202020204" pitchFamily="34" charset="0"/>
              <a:buChar char="•"/>
            </a:pPr>
            <a:r>
              <a:rPr lang="en-CA" sz="1800" b="0" dirty="0">
                <a:solidFill>
                  <a:srgbClr val="000000"/>
                </a:solidFill>
                <a:effectLst/>
                <a:highlight>
                  <a:srgbClr val="FFFF00"/>
                </a:highlight>
                <a:latin typeface="Times New Roman" panose="02020603050405020304" pitchFamily="18" charset="0"/>
                <a:ea typeface="Calibri" panose="020F0502020204030204" pitchFamily="34" charset="0"/>
                <a:cs typeface="+mn-cs"/>
              </a:rPr>
              <a:t>S</a:t>
            </a:r>
            <a:r>
              <a:rPr lang="en-CA" sz="1800" b="0"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hare common themes or elements that were present in </a:t>
            </a:r>
            <a:r>
              <a:rPr lang="en-CA" sz="1800" b="0" dirty="0">
                <a:solidFill>
                  <a:srgbClr val="000000"/>
                </a:solidFill>
                <a:effectLst/>
                <a:highlight>
                  <a:srgbClr val="FFFF00"/>
                </a:highlight>
                <a:latin typeface="Calibri" panose="020F0502020204030204" pitchFamily="34" charset="0"/>
                <a:ea typeface="Times New Roman" panose="02020603050405020304" pitchFamily="18" charset="0"/>
              </a:rPr>
              <a:t>Making Psychological Safety a Reality</a:t>
            </a:r>
            <a:r>
              <a:rPr lang="en-CA" sz="1800" b="0"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 </a:t>
            </a:r>
          </a:p>
          <a:p>
            <a:pPr>
              <a:spcAft>
                <a:spcPts val="800"/>
              </a:spcAft>
            </a:pPr>
            <a:r>
              <a:rPr lang="en-CA"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p>
          <a:p>
            <a:endParaRPr lang="en-CA" sz="1800" dirty="0">
              <a:effectLst/>
              <a:latin typeface="Calibri" panose="020F0502020204030204" pitchFamily="34" charset="0"/>
              <a:ea typeface="Calibri" panose="020F0502020204030204" pitchFamily="34" charset="0"/>
              <a:cs typeface="Arial" panose="020B0604020202020204" pitchFamily="34" charset="0"/>
            </a:endParaRPr>
          </a:p>
          <a:p>
            <a:endParaRPr lang="en-CA" sz="1200" b="1" i="1"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669360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2022-06-07</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2022-06-07</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2022-06-07</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2022-06-07</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2022-06-07</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2022-06-07</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2022-06-07</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2022-06-07</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2022-06-07</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2022-06-07</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2022-06-07</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2022-06-07</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hyperlink" Target="https://www.youtube.com/watch?v=IOU6uCwx6Tk" TargetMode="External"/><Relationship Id="rId4" Type="http://schemas.openxmlformats.org/officeDocument/2006/relationships/hyperlink" Target="http://www.your-brain-at-work.com/files/NLJ_SCARFUS.pdf"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creativecommons.org/licenses/by-nc-sa/3.0/" TargetMode="External"/><Relationship Id="rId5" Type="http://schemas.openxmlformats.org/officeDocument/2006/relationships/hyperlink" Target="https://openhistoryseminar.com/canadianhistory/chapter/document-2-two-row-wampum-c-1613-present/" TargetMode="Externa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ncpd.org/disabilities-ministries-sprituality/prayer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nytimes.com/2016/02/28/magazine/what-google-learned-from-its-quest-to-build-the-perfect-team.html#:~:text=''%20Psychological%20safety%20is%20'',''"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343711" y="2745159"/>
            <a:ext cx="11665657" cy="255454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en-US" sz="4000" b="1">
                <a:solidFill>
                  <a:schemeClr val="accent1">
                    <a:lumMod val="75000"/>
                  </a:schemeClr>
                </a:solidFill>
              </a:rPr>
              <a:t>STRENGTHENING EQUITY, DIVERSITY AND INLCUSION AWARENESS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000" b="1" i="0" u="none" strike="noStrike" kern="1200" cap="none" spc="0" normalizeH="0" baseline="0" noProof="0" dirty="0">
              <a:ln>
                <a:noFill/>
              </a:ln>
              <a:solidFill>
                <a:srgbClr val="C00000"/>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a:noFill/>
                </a:ln>
                <a:solidFill>
                  <a:schemeClr val="accent1">
                    <a:lumMod val="75000"/>
                  </a:schemeClr>
                </a:solidFill>
                <a:effectLst/>
                <a:uLnTx/>
                <a:uFillTx/>
                <a:ea typeface="+mn-ea"/>
                <a:cs typeface="Arial" panose="020B0604020202020204" pitchFamily="34" charset="0"/>
              </a:rPr>
              <a:t>Belonging &amp; Psychological Safety </a:t>
            </a: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nvSpPr>
        <p:spPr>
          <a:xfrm>
            <a:off x="738922" y="3398838"/>
            <a:ext cx="11504578" cy="3299045"/>
          </a:xfrm>
          <a:prstGeom prst="rect">
            <a:avLst/>
          </a:prstGeom>
          <a:noFill/>
        </p:spPr>
        <p:txBody>
          <a:bodyPr wrap="square" rtlCol="0">
            <a:spAutoFit/>
          </a:bodyPr>
          <a:lstStyle/>
          <a:p>
            <a:pPr marR="0" lvl="0" algn="l" defTabSz="914400" rtl="0" eaLnBrk="1" fontAlgn="auto" latinLnBrk="0" hangingPunct="1">
              <a:lnSpc>
                <a:spcPct val="107000"/>
              </a:lnSpc>
              <a:spcBef>
                <a:spcPts val="0"/>
              </a:spcBef>
              <a:spcAft>
                <a:spcPts val="0"/>
              </a:spcAft>
              <a:buClrTx/>
              <a:buSzTx/>
              <a:tabLst/>
              <a:defRPr/>
            </a:pPr>
            <a:r>
              <a:rPr kumimoji="0" lang="en-CA" sz="2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Status</a:t>
            </a:r>
            <a:r>
              <a:rPr kumimoji="0" lang="en-CA"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is related to our importance when compared to others. </a:t>
            </a:r>
          </a:p>
          <a:p>
            <a:pPr marR="0" lvl="0" algn="l" defTabSz="914400" rtl="0" eaLnBrk="1" fontAlgn="auto" latinLnBrk="0" hangingPunct="1">
              <a:lnSpc>
                <a:spcPct val="107000"/>
              </a:lnSpc>
              <a:spcBef>
                <a:spcPts val="0"/>
              </a:spcBef>
              <a:spcAft>
                <a:spcPts val="0"/>
              </a:spcAft>
              <a:buClrTx/>
              <a:buSzTx/>
              <a:tabLst/>
              <a:defRPr/>
            </a:pPr>
            <a:r>
              <a:rPr kumimoji="0" lang="en-CA" sz="2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Certainty</a:t>
            </a:r>
            <a:r>
              <a:rPr kumimoji="0" lang="en-CA"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is related to our ability to predict the near future. </a:t>
            </a:r>
          </a:p>
          <a:p>
            <a:pPr marR="0" lvl="0" algn="l" defTabSz="914400" rtl="0" eaLnBrk="1" fontAlgn="auto" latinLnBrk="0" hangingPunct="1">
              <a:lnSpc>
                <a:spcPct val="107000"/>
              </a:lnSpc>
              <a:spcBef>
                <a:spcPts val="0"/>
              </a:spcBef>
              <a:spcAft>
                <a:spcPts val="0"/>
              </a:spcAft>
              <a:buClrTx/>
              <a:buSzTx/>
              <a:tabLst/>
              <a:defRPr/>
            </a:pPr>
            <a:r>
              <a:rPr kumimoji="0" lang="en-CA" sz="2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Autonomy</a:t>
            </a:r>
            <a:r>
              <a:rPr kumimoji="0" lang="en-CA"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is related to our perception of how much control we have over events. </a:t>
            </a:r>
          </a:p>
          <a:p>
            <a:pPr marR="0" lvl="0" algn="l" defTabSz="914400" rtl="0" eaLnBrk="1" fontAlgn="auto" latinLnBrk="0" hangingPunct="1">
              <a:lnSpc>
                <a:spcPct val="107000"/>
              </a:lnSpc>
              <a:spcBef>
                <a:spcPts val="0"/>
              </a:spcBef>
              <a:spcAft>
                <a:spcPts val="0"/>
              </a:spcAft>
              <a:buClrTx/>
              <a:buSzTx/>
              <a:tabLst/>
              <a:defRPr/>
            </a:pPr>
            <a:r>
              <a:rPr kumimoji="0" lang="en-CA" sz="2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Relatedness</a:t>
            </a:r>
            <a:r>
              <a:rPr kumimoji="0" lang="en-CA"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is our perception of safety with others. </a:t>
            </a:r>
          </a:p>
          <a:p>
            <a:pPr marR="0" lvl="0" algn="l" defTabSz="914400" rtl="0" eaLnBrk="1" fontAlgn="auto" latinLnBrk="0" hangingPunct="1">
              <a:lnSpc>
                <a:spcPct val="107000"/>
              </a:lnSpc>
              <a:spcBef>
                <a:spcPts val="0"/>
              </a:spcBef>
              <a:spcAft>
                <a:spcPts val="0"/>
              </a:spcAft>
              <a:buClrTx/>
              <a:buSzTx/>
              <a:tabLst/>
              <a:defRPr/>
            </a:pPr>
            <a:r>
              <a:rPr kumimoji="0" lang="en-CA" sz="2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Fairness</a:t>
            </a:r>
            <a:r>
              <a:rPr kumimoji="0" lang="en-CA"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is our perception of the way others are treated. </a:t>
            </a:r>
          </a:p>
          <a:p>
            <a:pPr algn="r">
              <a:lnSpc>
                <a:spcPct val="107000"/>
              </a:lnSpc>
              <a:defRPr/>
            </a:pPr>
            <a:r>
              <a:rPr lang="en-CA" sz="2000"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4"/>
              </a:rPr>
              <a:t>SCARF: A Brain-Based Model for Collaborating With and Influencing Others</a:t>
            </a:r>
            <a:r>
              <a:rPr lang="en-CA" sz="2000" u="sng" dirty="0">
                <a:solidFill>
                  <a:srgbClr val="0563C1"/>
                </a:solidFill>
                <a:latin typeface="Calibri" panose="020F0502020204030204" pitchFamily="34" charset="0"/>
                <a:ea typeface="Calibri" panose="020F0502020204030204" pitchFamily="34" charset="0"/>
                <a:cs typeface="Calibri" panose="020F0502020204030204" pitchFamily="34" charset="0"/>
              </a:rPr>
              <a:t>, </a:t>
            </a:r>
            <a:r>
              <a:rPr lang="en-CA" sz="2000" dirty="0">
                <a:latin typeface="Calibri" panose="020F0502020204030204" pitchFamily="34" charset="0"/>
                <a:ea typeface="Calibri" panose="020F0502020204030204" pitchFamily="34" charset="0"/>
                <a:cs typeface="Calibri" panose="020F0502020204030204" pitchFamily="34" charset="0"/>
              </a:rPr>
              <a:t>David Rock.</a:t>
            </a:r>
            <a:endParaRPr kumimoji="0" lang="en-CA" sz="2000" b="0" i="0" strike="noStrike" kern="1200" cap="none" spc="0" normalizeH="0" baseline="0" noProof="0" dirty="0">
              <a:ln>
                <a:noFill/>
              </a:ln>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25" name="Content Placeholder 24">
            <a:extLst>
              <a:ext uri="{FF2B5EF4-FFF2-40B4-BE49-F238E27FC236}">
                <a16:creationId xmlns:a16="http://schemas.microsoft.com/office/drawing/2014/main" id="{C155B953-7463-470D-872E-473BC0E04E50}"/>
              </a:ext>
            </a:extLst>
          </p:cNvPr>
          <p:cNvSpPr>
            <a:spLocks noGrp="1"/>
          </p:cNvSpPr>
          <p:nvPr>
            <p:ph idx="1"/>
          </p:nvPr>
        </p:nvSpPr>
        <p:spPr>
          <a:xfrm>
            <a:off x="493777" y="2358698"/>
            <a:ext cx="11354512" cy="951698"/>
          </a:xfrm>
        </p:spPr>
        <p:txBody>
          <a:bodyPr>
            <a:normAutofit/>
          </a:bodyPr>
          <a:lstStyle/>
          <a:p>
            <a:pPr marL="0" indent="0" algn="ctr">
              <a:buNone/>
            </a:pPr>
            <a:r>
              <a:rPr lang="en-CA" sz="3200" b="1" dirty="0">
                <a:solidFill>
                  <a:schemeClr val="accent1">
                    <a:lumMod val="75000"/>
                  </a:schemeClr>
                </a:solidFill>
                <a:effectLst/>
                <a:latin typeface="Calibri" panose="020F0502020204030204" pitchFamily="34" charset="0"/>
                <a:ea typeface="Calibri" panose="020F0502020204030204" pitchFamily="34" charset="0"/>
                <a:cs typeface="Calibri" panose="020F0502020204030204" pitchFamily="34" charset="0"/>
              </a:rPr>
              <a:t>Using </a:t>
            </a:r>
            <a:r>
              <a:rPr lang="en-CA" sz="3200" b="1"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The </a:t>
            </a:r>
            <a:r>
              <a:rPr lang="en-CA" sz="3200" b="1" u="sng"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SCARF Model</a:t>
            </a:r>
            <a:r>
              <a:rPr lang="en-CA" sz="3200" b="1"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to Promote </a:t>
            </a:r>
            <a:r>
              <a:rPr lang="en-CA" sz="3200" b="1" dirty="0">
                <a:solidFill>
                  <a:schemeClr val="accent1">
                    <a:lumMod val="75000"/>
                  </a:schemeClr>
                </a:solidFill>
                <a:latin typeface="Calibri" panose="020F0502020204030204" pitchFamily="34" charset="0"/>
                <a:ea typeface="Calibri" panose="020F0502020204030204" pitchFamily="34" charset="0"/>
                <a:cs typeface="Times New Roman" panose="02020603050405020304" pitchFamily="18" charset="0"/>
              </a:rPr>
              <a:t>P</a:t>
            </a:r>
            <a:r>
              <a:rPr lang="en-CA" sz="3200" b="1"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sychological </a:t>
            </a:r>
            <a:r>
              <a:rPr lang="en-CA" sz="3200" b="1" dirty="0">
                <a:solidFill>
                  <a:schemeClr val="accent1">
                    <a:lumMod val="75000"/>
                  </a:schemeClr>
                </a:solidFill>
                <a:latin typeface="Calibri" panose="020F0502020204030204" pitchFamily="34" charset="0"/>
                <a:ea typeface="Calibri" panose="020F0502020204030204" pitchFamily="34" charset="0"/>
                <a:cs typeface="Times New Roman" panose="02020603050405020304" pitchFamily="18" charset="0"/>
              </a:rPr>
              <a:t>S</a:t>
            </a:r>
            <a:r>
              <a:rPr lang="en-CA" sz="3200" b="1"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afety at Work</a:t>
            </a:r>
          </a:p>
        </p:txBody>
      </p:sp>
    </p:spTree>
    <p:extLst>
      <p:ext uri="{BB962C8B-B14F-4D97-AF65-F5344CB8AC3E}">
        <p14:creationId xmlns:p14="http://schemas.microsoft.com/office/powerpoint/2010/main" val="152124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69880"/>
          </a:xfrm>
          <a:prstGeom prst="rect">
            <a:avLst/>
          </a:prstGeom>
          <a:noFill/>
        </p:spPr>
        <p:txBody>
          <a:bodyPr wrap="square" rtlCol="0">
            <a:spAutoFit/>
          </a:bodyPr>
          <a:lstStyle/>
          <a:p>
            <a:pPr algn="ctr"/>
            <a:r>
              <a:rPr lang="en-US" sz="4000" b="1" dirty="0">
                <a:solidFill>
                  <a:schemeClr val="accent1">
                    <a:lumMod val="75000"/>
                  </a:schemeClr>
                </a:solidFill>
              </a:rPr>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984885"/>
          </a:xfrm>
          <a:prstGeom prst="rect">
            <a:avLst/>
          </a:prstGeom>
          <a:noFill/>
        </p:spPr>
        <p:txBody>
          <a:bodyPr wrap="square" rtlCol="0">
            <a:spAutoFit/>
          </a:bodyPr>
          <a:lstStyle/>
          <a:p>
            <a:pPr algn="ctr"/>
            <a:r>
              <a:rPr lang="en-US" sz="4000" dirty="0">
                <a:hlinkClick r:id="rId4"/>
              </a:rPr>
              <a:t>www.education-leadership-Ontario.ca</a:t>
            </a:r>
            <a:endParaRPr lang="en-US" sz="40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pic>
        <p:nvPicPr>
          <p:cNvPr id="11" name="Picture 10" descr="Background pattern&#10;&#10;Description automatically generated with medium confidence">
            <a:extLst>
              <a:ext uri="{FF2B5EF4-FFF2-40B4-BE49-F238E27FC236}">
                <a16:creationId xmlns:a16="http://schemas.microsoft.com/office/drawing/2014/main" id="{EC8DD486-5D6F-4362-8FD3-1C56C17297B9}"/>
              </a:ext>
            </a:extLst>
          </p:cNvPr>
          <p:cNvPicPr>
            <a:picLocks noChangeAspect="1"/>
          </p:cNvPicPr>
          <p:nvPr/>
        </p:nvPicPr>
        <p:blipFill>
          <a:blip r:embed="rId4">
            <a:extLst>
              <a:ext uri="{837473B0-CC2E-450A-ABE3-18F120FF3D39}">
                <a1611:picAttrSrcUrl xmlns:a1611="http://schemas.microsoft.com/office/drawing/2016/11/main" r:id="rId5"/>
              </a:ext>
            </a:extLst>
          </a:blip>
          <a:stretch>
            <a:fillRect/>
          </a:stretch>
        </p:blipFill>
        <p:spPr>
          <a:xfrm>
            <a:off x="1177488" y="3700577"/>
            <a:ext cx="9525000" cy="2619375"/>
          </a:xfrm>
          <a:prstGeom prst="rect">
            <a:avLst/>
          </a:prstGeom>
        </p:spPr>
      </p:pic>
      <p:sp>
        <p:nvSpPr>
          <p:cNvPr id="12" name="TextBox 11">
            <a:extLst>
              <a:ext uri="{FF2B5EF4-FFF2-40B4-BE49-F238E27FC236}">
                <a16:creationId xmlns:a16="http://schemas.microsoft.com/office/drawing/2014/main" id="{44A24E27-5778-48EA-B407-37578F964924}"/>
              </a:ext>
            </a:extLst>
          </p:cNvPr>
          <p:cNvSpPr txBox="1"/>
          <p:nvPr/>
        </p:nvSpPr>
        <p:spPr>
          <a:xfrm>
            <a:off x="1177488" y="6319952"/>
            <a:ext cx="9525000" cy="230832"/>
          </a:xfrm>
          <a:prstGeom prst="rect">
            <a:avLst/>
          </a:prstGeom>
          <a:noFill/>
        </p:spPr>
        <p:txBody>
          <a:bodyPr wrap="square" rtlCol="0">
            <a:spAutoFit/>
          </a:bodyPr>
          <a:lstStyle/>
          <a:p>
            <a:r>
              <a:rPr lang="en-CA" sz="900">
                <a:hlinkClick r:id="rId5" tooltip="https://openhistoryseminar.com/canadianhistory/chapter/document-2-two-row-wampum-c-1613-present/"/>
              </a:rPr>
              <a:t>This Photo</a:t>
            </a:r>
            <a:r>
              <a:rPr lang="en-CA" sz="900"/>
              <a:t> by Unknown Author is licensed under </a:t>
            </a:r>
            <a:r>
              <a:rPr lang="en-CA" sz="900">
                <a:hlinkClick r:id="rId6" tooltip="https://creativecommons.org/licenses/by-nc-sa/3.0/"/>
              </a:rPr>
              <a:t>CC BY-SA-NC</a:t>
            </a:r>
            <a:endParaRPr lang="en-CA" sz="900"/>
          </a:p>
        </p:txBody>
      </p:sp>
      <p:sp>
        <p:nvSpPr>
          <p:cNvPr id="13" name="TextBox 12">
            <a:extLst>
              <a:ext uri="{FF2B5EF4-FFF2-40B4-BE49-F238E27FC236}">
                <a16:creationId xmlns:a16="http://schemas.microsoft.com/office/drawing/2014/main" id="{5D9242F5-7952-4472-9645-ED41BA150F7D}"/>
              </a:ext>
            </a:extLst>
          </p:cNvPr>
          <p:cNvSpPr txBox="1"/>
          <p:nvPr/>
        </p:nvSpPr>
        <p:spPr>
          <a:xfrm>
            <a:off x="1142544" y="2912433"/>
            <a:ext cx="6699430" cy="707886"/>
          </a:xfrm>
          <a:prstGeom prst="rect">
            <a:avLst/>
          </a:prstGeom>
          <a:noFill/>
        </p:spPr>
        <p:txBody>
          <a:bodyPr wrap="square" rtlCol="0">
            <a:spAutoFit/>
          </a:bodyPr>
          <a:lstStyle/>
          <a:p>
            <a:r>
              <a:rPr lang="en-CA" sz="4000" b="1" dirty="0">
                <a:solidFill>
                  <a:schemeClr val="accent1">
                    <a:lumMod val="75000"/>
                  </a:schemeClr>
                </a:solidFill>
              </a:rPr>
              <a:t>LAND ACKNOWLEDGEMENT</a:t>
            </a:r>
          </a:p>
        </p:txBody>
      </p:sp>
    </p:spTree>
    <p:extLst>
      <p:ext uri="{BB962C8B-B14F-4D97-AF65-F5344CB8AC3E}">
        <p14:creationId xmlns:p14="http://schemas.microsoft.com/office/powerpoint/2010/main" val="1362300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DFF8CF85-23AE-4F9B-A270-05D93FC64104}"/>
              </a:ext>
            </a:extLst>
          </p:cNvPr>
          <p:cNvSpPr txBox="1"/>
          <p:nvPr/>
        </p:nvSpPr>
        <p:spPr>
          <a:xfrm>
            <a:off x="2063385" y="2587221"/>
            <a:ext cx="7769243" cy="2985433"/>
          </a:xfrm>
          <a:prstGeom prst="rect">
            <a:avLst/>
          </a:prstGeom>
          <a:noFill/>
        </p:spPr>
        <p:txBody>
          <a:bodyPr wrap="none" rtlCol="0">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lumMod val="75000"/>
                  </a:schemeClr>
                </a:solidFill>
                <a:effectLst/>
                <a:uLnTx/>
                <a:uFillTx/>
                <a:latin typeface="Calibri" panose="020F0502020204030204"/>
                <a:ea typeface="+mn-ea"/>
                <a:cs typeface="+mn-cs"/>
              </a:rPr>
              <a:t>Suggested Community Agreements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en-US" sz="4000" b="1" i="0" u="none" strike="noStrike" kern="0" cap="none" spc="0" normalizeH="0" baseline="0" noProof="0" dirty="0">
              <a:ln>
                <a:noFill/>
              </a:ln>
              <a:solidFill>
                <a:prstClr val="black"/>
              </a:solidFill>
              <a:effectLst/>
              <a:uLnTx/>
              <a:uFillTx/>
              <a:latin typeface="Gill Sans MT" panose="020B0502020104020203" pitchFamily="34" charset="0"/>
              <a:ea typeface="+mn-ea"/>
              <a:cs typeface="+mn-cs"/>
            </a:endParaRPr>
          </a:p>
          <a:p>
            <a:pPr marL="285750" indent="-285750">
              <a:buFont typeface="Arial" panose="020B0604020202020204" pitchFamily="34" charset="0"/>
              <a:buChar char="•"/>
            </a:pPr>
            <a:r>
              <a:rPr lang="en-CA" sz="2800" dirty="0"/>
              <a:t>BE PRESENT - even if it is uncomfortable</a:t>
            </a:r>
          </a:p>
          <a:p>
            <a:pPr marL="285750" indent="-285750">
              <a:buFont typeface="Arial" panose="020B0604020202020204" pitchFamily="34" charset="0"/>
              <a:buChar char="•"/>
            </a:pPr>
            <a:r>
              <a:rPr lang="en-CA" sz="2800" dirty="0"/>
              <a:t>BE BRAVE - bring your fear and courage</a:t>
            </a:r>
          </a:p>
          <a:p>
            <a:pPr marL="285750" indent="-285750">
              <a:buFont typeface="Arial" panose="020B0604020202020204" pitchFamily="34" charset="0"/>
              <a:buChar char="•"/>
            </a:pPr>
            <a:r>
              <a:rPr lang="en-CA" sz="2800" dirty="0"/>
              <a:t>BE RESILIENT - expect messiness and commitment</a:t>
            </a:r>
          </a:p>
          <a:p>
            <a:pPr marL="285750" indent="-285750">
              <a:buFont typeface="Arial" panose="020B0604020202020204" pitchFamily="34" charset="0"/>
              <a:buChar char="•"/>
            </a:pPr>
            <a:r>
              <a:rPr lang="en-CA" sz="2800" dirty="0"/>
              <a:t>BE AUTHENTIC - speak your lived experience</a:t>
            </a:r>
          </a:p>
        </p:txBody>
      </p:sp>
    </p:spTree>
    <p:extLst>
      <p:ext uri="{BB962C8B-B14F-4D97-AF65-F5344CB8AC3E}">
        <p14:creationId xmlns:p14="http://schemas.microsoft.com/office/powerpoint/2010/main" val="1735279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3965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nvSpPr>
        <p:spPr>
          <a:xfrm>
            <a:off x="505838" y="2000310"/>
            <a:ext cx="11498094" cy="4524315"/>
          </a:xfrm>
          <a:prstGeom prst="rect">
            <a:avLst/>
          </a:prstGeom>
          <a:noFill/>
        </p:spPr>
        <p:txBody>
          <a:bodyPr wrap="square" rtlCol="0">
            <a:spAutoFit/>
          </a:bodyPr>
          <a:lstStyle/>
          <a:p>
            <a:pPr algn="ctr"/>
            <a:r>
              <a:rPr lang="en-CA" b="1" dirty="0"/>
              <a:t>We are One Flock</a:t>
            </a:r>
            <a:endParaRPr lang="en-CA" dirty="0"/>
          </a:p>
          <a:p>
            <a:r>
              <a:rPr lang="en-CA" dirty="0"/>
              <a:t>God bless those who open doors: With faith, with love, with knowledge,</a:t>
            </a:r>
          </a:p>
          <a:p>
            <a:r>
              <a:rPr lang="en-CA" dirty="0"/>
              <a:t>Assuring all your people may worship here. . .God bless those who welcome all your people</a:t>
            </a:r>
          </a:p>
          <a:p>
            <a:r>
              <a:rPr lang="en-CA" dirty="0"/>
              <a:t>to the celebrations and obligations, membership within your Church.</a:t>
            </a:r>
          </a:p>
          <a:p>
            <a:r>
              <a:rPr lang="en-CA" dirty="0"/>
              <a:t> </a:t>
            </a:r>
          </a:p>
          <a:p>
            <a:r>
              <a:rPr lang="en-CA" dirty="0"/>
              <a:t>God bless those who feel excluded. Give them faith. Give them love.</a:t>
            </a:r>
          </a:p>
          <a:p>
            <a:r>
              <a:rPr lang="en-CA" dirty="0"/>
              <a:t>Give them the knowledge of your welcome.</a:t>
            </a:r>
          </a:p>
          <a:p>
            <a:r>
              <a:rPr lang="en-CA" dirty="0"/>
              <a:t> </a:t>
            </a:r>
          </a:p>
          <a:p>
            <a:r>
              <a:rPr lang="en-CA" dirty="0"/>
              <a:t>Open our hearts to move swiftly within your grace;</a:t>
            </a:r>
          </a:p>
          <a:p>
            <a:r>
              <a:rPr lang="en-CA" dirty="0"/>
              <a:t>To hear your message in silent words;</a:t>
            </a:r>
          </a:p>
          <a:p>
            <a:r>
              <a:rPr lang="en-CA" dirty="0"/>
              <a:t>To glimpse your glory beyond our sight;</a:t>
            </a:r>
          </a:p>
          <a:p>
            <a:r>
              <a:rPr lang="en-CA" dirty="0"/>
              <a:t>To find your wisdom in simple truths;</a:t>
            </a:r>
          </a:p>
          <a:p>
            <a:r>
              <a:rPr lang="en-CA" dirty="0"/>
              <a:t>To Accept our Weakness in your strength.</a:t>
            </a:r>
          </a:p>
          <a:p>
            <a:r>
              <a:rPr lang="en-CA" dirty="0"/>
              <a:t>Let us join Christ in breaking down those walls which separate us, one from another.</a:t>
            </a:r>
          </a:p>
          <a:p>
            <a:r>
              <a:rPr lang="en-CA" dirty="0"/>
              <a:t>Amen</a:t>
            </a:r>
          </a:p>
          <a:p>
            <a:r>
              <a:rPr lang="en-CA" u="sng" dirty="0">
                <a:hlinkClick r:id="rId4"/>
              </a:rPr>
              <a:t>https://ncpd.org/disabilities-ministries-sprituality/prayers</a:t>
            </a:r>
            <a:r>
              <a:rPr lang="en-CA" dirty="0"/>
              <a:t> </a:t>
            </a:r>
          </a:p>
        </p:txBody>
      </p:sp>
    </p:spTree>
    <p:extLst>
      <p:ext uri="{BB962C8B-B14F-4D97-AF65-F5344CB8AC3E}">
        <p14:creationId xmlns:p14="http://schemas.microsoft.com/office/powerpoint/2010/main" val="2812290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AE95F-860A-4ACC-AA61-10C0438EDDFA}"/>
              </a:ext>
            </a:extLst>
          </p:cNvPr>
          <p:cNvSpPr>
            <a:spLocks noGrp="1"/>
          </p:cNvSpPr>
          <p:nvPr>
            <p:ph type="title"/>
          </p:nvPr>
        </p:nvSpPr>
        <p:spPr/>
        <p:txBody>
          <a:bodyPr>
            <a:normAutofit fontScale="90000"/>
          </a:bodyPr>
          <a:lstStyle/>
          <a:p>
            <a:pPr marL="457200" marR="0" lvl="0" indent="0" algn="ctr" defTabSz="914400" rtl="0" eaLnBrk="1" fontAlgn="auto" latinLnBrk="0" hangingPunct="1">
              <a:lnSpc>
                <a:spcPct val="100000"/>
              </a:lnSpc>
              <a:spcBef>
                <a:spcPts val="0"/>
              </a:spcBef>
              <a:spcAft>
                <a:spcPts val="0"/>
              </a:spcAft>
              <a:buClrTx/>
              <a:buSzTx/>
              <a:buFontTx/>
              <a:buNone/>
              <a:tabLst/>
              <a:defRPr/>
            </a:pPr>
            <a:br>
              <a:rPr lang="en-US" altLang="en-US" sz="4400" b="1" dirty="0">
                <a:solidFill>
                  <a:srgbClr val="C00000"/>
                </a:solidFill>
              </a:rPr>
            </a:br>
            <a:br>
              <a:rPr lang="en-US" altLang="en-US" sz="4400" b="1" dirty="0">
                <a:solidFill>
                  <a:srgbClr val="C00000"/>
                </a:solidFill>
              </a:rPr>
            </a:br>
            <a:r>
              <a:rPr lang="en-US" altLang="en-US" sz="4400" b="1" dirty="0">
                <a:solidFill>
                  <a:srgbClr val="C00000"/>
                </a:solidFill>
              </a:rPr>
              <a:t>Ontario Institute for Education Leadership</a:t>
            </a:r>
            <a:br>
              <a:rPr lang="en-US" altLang="en-US" sz="4400" b="1" dirty="0">
                <a:solidFill>
                  <a:srgbClr val="C00000"/>
                </a:solidFill>
              </a:rPr>
            </a:br>
            <a: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Ontario Leaders Collaborating for Student Achievement, </a:t>
            </a:r>
            <a:r>
              <a:rPr kumimoji="0" lang="fr-CA" sz="2400" b="1" i="1" u="none" strike="noStrike" kern="1200" cap="none" spc="0" normalizeH="0" baseline="0" noProof="0" dirty="0" err="1">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Equity</a:t>
            </a: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 </a:t>
            </a:r>
            <a:b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and Well-being</a:t>
            </a:r>
            <a:b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br>
              <a:rPr lang="en-US" altLang="en-US" sz="4400" b="1" dirty="0">
                <a:solidFill>
                  <a:srgbClr val="C00000"/>
                </a:solidFill>
              </a:rPr>
            </a:br>
            <a:endParaRPr lang="en-CA" dirty="0"/>
          </a:p>
        </p:txBody>
      </p:sp>
      <p:sp>
        <p:nvSpPr>
          <p:cNvPr id="3" name="Content Placeholder 2">
            <a:extLst>
              <a:ext uri="{FF2B5EF4-FFF2-40B4-BE49-F238E27FC236}">
                <a16:creationId xmlns:a16="http://schemas.microsoft.com/office/drawing/2014/main" id="{B126DA18-FF86-47E3-9C59-CE9725A2861E}"/>
              </a:ext>
            </a:extLst>
          </p:cNvPr>
          <p:cNvSpPr>
            <a:spLocks noGrp="1"/>
          </p:cNvSpPr>
          <p:nvPr>
            <p:ph idx="1"/>
          </p:nvPr>
        </p:nvSpPr>
        <p:spPr/>
        <p:txBody>
          <a:bodyPr>
            <a:normAutofit/>
          </a:bodyPr>
          <a:lstStyle/>
          <a:p>
            <a:pPr marL="0" indent="0" algn="ctr">
              <a:buNone/>
            </a:pPr>
            <a:r>
              <a:rPr lang="en-US" sz="4000" b="1" dirty="0">
                <a:solidFill>
                  <a:schemeClr val="accent1">
                    <a:lumMod val="75000"/>
                  </a:schemeClr>
                </a:solidFill>
                <a:latin typeface="Arial" panose="020B0604020202020204" pitchFamily="34" charset="0"/>
                <a:cs typeface="Arial" panose="020B0604020202020204" pitchFamily="34" charset="0"/>
              </a:rPr>
              <a:t>Willingness to be Disturbed  </a:t>
            </a:r>
          </a:p>
          <a:p>
            <a:pPr marL="0" indent="0">
              <a:buNone/>
            </a:pPr>
            <a:r>
              <a:rPr lang="en-CA" dirty="0">
                <a:latin typeface="Arial" panose="020B0604020202020204" pitchFamily="34" charset="0"/>
                <a:cs typeface="Arial" panose="020B0604020202020204" pitchFamily="34" charset="0"/>
              </a:rPr>
              <a:t>“</a:t>
            </a:r>
            <a:r>
              <a:rPr lang="en-CA" dirty="0"/>
              <a:t>The very complexity of life ensures that no one person can explain what is going on to everyone else or assume that their point of view is the right one. We can look at this complexity as a new Tower of Babel, where we can't hear each other because of so much diversity. Or we can look at it as an invitation to come together and truly listen to one another, listen with the expectation that we will hear something new and different, that we need to hear from others in order to grow and survive.</a:t>
            </a:r>
            <a:r>
              <a:rPr lang="en-CA" dirty="0">
                <a:latin typeface="Arial" panose="020B0604020202020204" pitchFamily="34" charset="0"/>
                <a:cs typeface="Arial" panose="020B0604020202020204" pitchFamily="34" charset="0"/>
              </a:rPr>
              <a:t>”</a:t>
            </a:r>
          </a:p>
          <a:p>
            <a:pPr marL="0" indent="0" algn="ctr">
              <a:buNone/>
            </a:pPr>
            <a:r>
              <a:rPr lang="en-CA" dirty="0">
                <a:latin typeface="Arial" panose="020B0604020202020204" pitchFamily="34" charset="0"/>
                <a:cs typeface="Arial" panose="020B0604020202020204" pitchFamily="34" charset="0"/>
              </a:rPr>
              <a:t>~ Margaret Wheatley, 2002 </a:t>
            </a:r>
          </a:p>
        </p:txBody>
      </p:sp>
      <p:pic>
        <p:nvPicPr>
          <p:cNvPr id="4" name="Picture 6" descr="logo short">
            <a:extLst>
              <a:ext uri="{FF2B5EF4-FFF2-40B4-BE49-F238E27FC236}">
                <a16:creationId xmlns:a16="http://schemas.microsoft.com/office/drawing/2014/main" id="{EA86397B-BD11-8949-BC5D-32AA5E81CA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288847" y="699325"/>
            <a:ext cx="1374775" cy="1143000"/>
          </a:xfrm>
          <a:prstGeom prst="rect">
            <a:avLst/>
          </a:prstGeom>
          <a:noFill/>
        </p:spPr>
      </p:pic>
    </p:spTree>
    <p:extLst>
      <p:ext uri="{BB962C8B-B14F-4D97-AF65-F5344CB8AC3E}">
        <p14:creationId xmlns:p14="http://schemas.microsoft.com/office/powerpoint/2010/main" val="1791070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69B33-DBF9-4387-8226-C9B4D50E275F}"/>
              </a:ext>
            </a:extLst>
          </p:cNvPr>
          <p:cNvSpPr>
            <a:spLocks noGrp="1"/>
          </p:cNvSpPr>
          <p:nvPr>
            <p:ph type="title"/>
          </p:nvPr>
        </p:nvSpPr>
        <p:spPr>
          <a:xfrm>
            <a:off x="838200" y="1963102"/>
            <a:ext cx="10515600" cy="1325563"/>
          </a:xfrm>
        </p:spPr>
        <p:txBody>
          <a:bodyPr>
            <a:normAutofit fontScale="90000"/>
          </a:bodyPr>
          <a:lstStyle/>
          <a:p>
            <a:pPr algn="ctr">
              <a:lnSpc>
                <a:spcPct val="115000"/>
              </a:lnSpc>
              <a:spcAft>
                <a:spcPts val="1000"/>
              </a:spcAft>
            </a:pPr>
            <a:br>
              <a:rPr lang="en-CA" sz="4000" b="1" dirty="0">
                <a:effectLst/>
                <a:latin typeface="Arial" panose="020B0604020202020204" pitchFamily="34" charset="0"/>
                <a:ea typeface="Arial" panose="020B0604020202020204" pitchFamily="34" charset="0"/>
                <a:cs typeface="Times New Roman" panose="02020603050405020304" pitchFamily="18" charset="0"/>
              </a:rPr>
            </a:br>
            <a:r>
              <a:rPr lang="en-CA" sz="4000" b="1" dirty="0">
                <a:solidFill>
                  <a:schemeClr val="accent1">
                    <a:lumMod val="75000"/>
                  </a:schemeClr>
                </a:solidFill>
                <a:latin typeface="Arial" panose="020B0604020202020204" pitchFamily="34" charset="0"/>
                <a:cs typeface="Times New Roman" panose="02020603050405020304" pitchFamily="18" charset="0"/>
              </a:rPr>
              <a:t>Equity </a:t>
            </a:r>
            <a:r>
              <a:rPr lang="en-CA" sz="4000" b="1" dirty="0">
                <a:solidFill>
                  <a:schemeClr val="accent1">
                    <a:lumMod val="75000"/>
                  </a:schemeClr>
                </a:solidFill>
                <a:latin typeface="Arial" panose="020B0604020202020204" pitchFamily="34" charset="0"/>
                <a:ea typeface="Arial" panose="020B0604020202020204" pitchFamily="34" charset="0"/>
                <a:cs typeface="Times New Roman" panose="02020603050405020304" pitchFamily="18" charset="0"/>
              </a:rPr>
              <a:t>~ Diversity </a:t>
            </a:r>
            <a:r>
              <a:rPr lang="en-CA" sz="4000" b="1" dirty="0">
                <a:solidFill>
                  <a:schemeClr val="accent1">
                    <a:lumMod val="75000"/>
                  </a:schemeClr>
                </a:solidFill>
                <a:effectLst/>
                <a:latin typeface="Arial" panose="020B0604020202020204" pitchFamily="34" charset="0"/>
                <a:ea typeface="Arial" panose="020B0604020202020204" pitchFamily="34" charset="0"/>
                <a:cs typeface="Times New Roman" panose="02020603050405020304" pitchFamily="18" charset="0"/>
              </a:rPr>
              <a:t>~ Inclusion</a:t>
            </a:r>
            <a:br>
              <a:rPr lang="en-CA" sz="4400" dirty="0">
                <a:effectLst/>
                <a:latin typeface="Arial" panose="020B0604020202020204" pitchFamily="34" charset="0"/>
                <a:ea typeface="Arial" panose="020B0604020202020204" pitchFamily="34" charset="0"/>
                <a:cs typeface="Times New Roman" panose="02020603050405020304" pitchFamily="18" charset="0"/>
              </a:rPr>
            </a:br>
            <a:endParaRPr lang="en-CA" dirty="0"/>
          </a:p>
        </p:txBody>
      </p:sp>
      <p:sp>
        <p:nvSpPr>
          <p:cNvPr id="3" name="Content Placeholder 2">
            <a:extLst>
              <a:ext uri="{FF2B5EF4-FFF2-40B4-BE49-F238E27FC236}">
                <a16:creationId xmlns:a16="http://schemas.microsoft.com/office/drawing/2014/main" id="{EF3DF109-9D26-4401-B0A7-5E20B4ED41D2}"/>
              </a:ext>
            </a:extLst>
          </p:cNvPr>
          <p:cNvSpPr>
            <a:spLocks noGrp="1"/>
          </p:cNvSpPr>
          <p:nvPr>
            <p:ph idx="1"/>
          </p:nvPr>
        </p:nvSpPr>
        <p:spPr>
          <a:xfrm>
            <a:off x="838200" y="3288665"/>
            <a:ext cx="10515600" cy="3069274"/>
          </a:xfrm>
        </p:spPr>
        <p:txBody>
          <a:bodyPr>
            <a:normAutofit/>
          </a:bodyPr>
          <a:lstStyle/>
          <a:p>
            <a:r>
              <a:rPr lang="en-US" sz="2400" dirty="0">
                <a:latin typeface="Arial" panose="020B0604020202020204" pitchFamily="34" charset="0"/>
                <a:cs typeface="Arial" panose="020B0604020202020204" pitchFamily="34" charset="0"/>
              </a:rPr>
              <a:t>Each of these three terms – diversity, inclusion and belonging – represents a different, interrelated, important goal to be achieved.</a:t>
            </a:r>
          </a:p>
          <a:p>
            <a:r>
              <a:rPr lang="en-US" sz="2400" dirty="0">
                <a:latin typeface="Arial" panose="020B0604020202020204" pitchFamily="34" charset="0"/>
                <a:cs typeface="Arial" panose="020B0604020202020204" pitchFamily="34" charset="0"/>
              </a:rPr>
              <a:t>Having a diverse workforce does not guarantee that everyone feels a sense of belonging. </a:t>
            </a:r>
          </a:p>
          <a:p>
            <a:r>
              <a:rPr lang="en-US" sz="2400" dirty="0">
                <a:latin typeface="Arial" panose="020B0604020202020204" pitchFamily="34" charset="0"/>
                <a:cs typeface="Arial" panose="020B0604020202020204" pitchFamily="34" charset="0"/>
              </a:rPr>
              <a:t>Without inclusion, diversity is meaningless.</a:t>
            </a:r>
          </a:p>
          <a:p>
            <a:r>
              <a:rPr lang="en-US" sz="2400" dirty="0">
                <a:latin typeface="Arial" panose="020B0604020202020204" pitchFamily="34" charset="0"/>
                <a:cs typeface="Arial" panose="020B0604020202020204" pitchFamily="34" charset="0"/>
              </a:rPr>
              <a:t>A sense of belonging is unattainable when there is an absence of psychological safety. </a:t>
            </a:r>
          </a:p>
          <a:p>
            <a:endParaRPr lang="en-CA" sz="3200" dirty="0">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926780F8-4F34-BD47-A616-A6671AEE1CC3}"/>
              </a:ext>
            </a:extLst>
          </p:cNvPr>
          <p:cNvPicPr>
            <a:picLocks noChangeAspect="1"/>
          </p:cNvPicPr>
          <p:nvPr/>
        </p:nvPicPr>
        <p:blipFill>
          <a:blip r:embed="rId3"/>
          <a:stretch>
            <a:fillRect/>
          </a:stretch>
        </p:blipFill>
        <p:spPr>
          <a:xfrm>
            <a:off x="292100" y="350202"/>
            <a:ext cx="11061700" cy="1612900"/>
          </a:xfrm>
          <a:prstGeom prst="rect">
            <a:avLst/>
          </a:prstGeom>
        </p:spPr>
      </p:pic>
    </p:spTree>
    <p:extLst>
      <p:ext uri="{BB962C8B-B14F-4D97-AF65-F5344CB8AC3E}">
        <p14:creationId xmlns:p14="http://schemas.microsoft.com/office/powerpoint/2010/main" val="3843899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13394-2D2D-44A9-9CE8-49E0E67A7C96}"/>
              </a:ext>
            </a:extLst>
          </p:cNvPr>
          <p:cNvSpPr>
            <a:spLocks noGrp="1"/>
          </p:cNvSpPr>
          <p:nvPr>
            <p:ph type="title"/>
          </p:nvPr>
        </p:nvSpPr>
        <p:spPr>
          <a:xfrm>
            <a:off x="838200" y="2103437"/>
            <a:ext cx="10515600" cy="840931"/>
          </a:xfrm>
        </p:spPr>
        <p:txBody>
          <a:bodyPr>
            <a:normAutofit/>
          </a:bodyPr>
          <a:lstStyle/>
          <a:p>
            <a:r>
              <a:rPr lang="en-US" sz="4000" b="1" dirty="0">
                <a:solidFill>
                  <a:schemeClr val="accent1">
                    <a:lumMod val="75000"/>
                  </a:schemeClr>
                </a:solidFill>
                <a:latin typeface="Arial" panose="020B0604020202020204" pitchFamily="34" charset="0"/>
                <a:cs typeface="Arial" panose="020B0604020202020204" pitchFamily="34" charset="0"/>
              </a:rPr>
              <a:t>Belonging – The Heartbeat of Inclusion</a:t>
            </a:r>
            <a:endParaRPr lang="en-CA" sz="4000" b="1"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0D99C58-C3C2-4A5A-BB6D-830A96548AAF}"/>
              </a:ext>
            </a:extLst>
          </p:cNvPr>
          <p:cNvSpPr>
            <a:spLocks noGrp="1"/>
          </p:cNvSpPr>
          <p:nvPr>
            <p:ph idx="1"/>
          </p:nvPr>
        </p:nvSpPr>
        <p:spPr>
          <a:xfrm>
            <a:off x="838200" y="3348704"/>
            <a:ext cx="10515600" cy="3159094"/>
          </a:xfrm>
        </p:spPr>
        <p:txBody>
          <a:bodyPr>
            <a:normAutofit/>
          </a:bodyPr>
          <a:lstStyle/>
          <a:p>
            <a:r>
              <a:rPr lang="en-CA" sz="2200" dirty="0">
                <a:latin typeface="Arial" panose="020B0604020202020204" pitchFamily="34" charset="0"/>
                <a:ea typeface="Arial" panose="020B0604020202020204" pitchFamily="34" charset="0"/>
                <a:cs typeface="Arial" panose="020B0604020202020204" pitchFamily="34" charset="0"/>
              </a:rPr>
              <a:t>Belonging is the emotional state that is the goal of all equity, diversity and inclusion efforts.</a:t>
            </a:r>
          </a:p>
          <a:p>
            <a:r>
              <a:rPr lang="en-CA" sz="2200" dirty="0">
                <a:solidFill>
                  <a:srgbClr val="292929"/>
                </a:solidFill>
                <a:latin typeface="Arial" panose="020B0604020202020204" pitchFamily="34" charset="0"/>
                <a:cs typeface="Arial" panose="020B0604020202020204" pitchFamily="34" charset="0"/>
              </a:rPr>
              <a:t>Belonging is a fundamental human need, a word that translates across any language or culture, and a feeling that every human is wired to want.</a:t>
            </a:r>
            <a:endParaRPr lang="en-CA" sz="2200" dirty="0">
              <a:latin typeface="Arial" panose="020B0604020202020204" pitchFamily="34" charset="0"/>
              <a:cs typeface="Arial" panose="020B0604020202020204" pitchFamily="34" charset="0"/>
            </a:endParaRPr>
          </a:p>
          <a:p>
            <a:r>
              <a:rPr lang="en-CA" sz="2200" dirty="0">
                <a:latin typeface="Arial" panose="020B0604020202020204" pitchFamily="34" charset="0"/>
                <a:ea typeface="Arial" panose="020B0604020202020204" pitchFamily="34" charset="0"/>
                <a:cs typeface="Arial" panose="020B0604020202020204" pitchFamily="34" charset="0"/>
              </a:rPr>
              <a:t>Belonging is a core human need that drives many of our behaviours and desires. </a:t>
            </a:r>
          </a:p>
          <a:p>
            <a:r>
              <a:rPr lang="en-CA" sz="2200" dirty="0">
                <a:latin typeface="Arial" panose="020B0604020202020204" pitchFamily="34" charset="0"/>
                <a:ea typeface="Arial" panose="020B0604020202020204" pitchFamily="34" charset="0"/>
                <a:cs typeface="Arial" panose="020B0604020202020204" pitchFamily="34" charset="0"/>
              </a:rPr>
              <a:t>Belonging enhances the meaning of life and fuels many of our deepest emotions.</a:t>
            </a:r>
          </a:p>
          <a:p>
            <a:r>
              <a:rPr lang="en-CA" sz="2200" dirty="0">
                <a:solidFill>
                  <a:srgbClr val="202124"/>
                </a:solidFill>
                <a:latin typeface="Arial" panose="020B0604020202020204" pitchFamily="34" charset="0"/>
                <a:cs typeface="Arial" panose="020B0604020202020204" pitchFamily="34" charset="0"/>
              </a:rPr>
              <a:t>Belonging is the feeling of being part of something and mattering to others.</a:t>
            </a:r>
            <a:endParaRPr lang="en-CA" sz="2200" dirty="0">
              <a:latin typeface="Arial" panose="020B0604020202020204" pitchFamily="34" charset="0"/>
              <a:ea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CA" b="1" i="0" dirty="0">
              <a:solidFill>
                <a:srgbClr val="202124"/>
              </a:solidFill>
              <a:effectLst/>
              <a:latin typeface="arial" panose="020B0604020202020204" pitchFamily="34" charset="0"/>
            </a:endParaRPr>
          </a:p>
        </p:txBody>
      </p:sp>
      <p:pic>
        <p:nvPicPr>
          <p:cNvPr id="4" name="Picture 3">
            <a:extLst>
              <a:ext uri="{FF2B5EF4-FFF2-40B4-BE49-F238E27FC236}">
                <a16:creationId xmlns:a16="http://schemas.microsoft.com/office/drawing/2014/main" id="{6B9B7843-1759-BA46-B8E3-7F5E0BD4FF61}"/>
              </a:ext>
            </a:extLst>
          </p:cNvPr>
          <p:cNvPicPr>
            <a:picLocks noChangeAspect="1"/>
          </p:cNvPicPr>
          <p:nvPr/>
        </p:nvPicPr>
        <p:blipFill>
          <a:blip r:embed="rId3"/>
          <a:stretch>
            <a:fillRect/>
          </a:stretch>
        </p:blipFill>
        <p:spPr>
          <a:xfrm>
            <a:off x="292100" y="350202"/>
            <a:ext cx="11061700" cy="1612900"/>
          </a:xfrm>
          <a:prstGeom prst="rect">
            <a:avLst/>
          </a:prstGeom>
        </p:spPr>
      </p:pic>
    </p:spTree>
    <p:extLst>
      <p:ext uri="{BB962C8B-B14F-4D97-AF65-F5344CB8AC3E}">
        <p14:creationId xmlns:p14="http://schemas.microsoft.com/office/powerpoint/2010/main" val="2263691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CC91D-E7BD-4AB0-9C51-5DD040FBC0E2}"/>
              </a:ext>
            </a:extLst>
          </p:cNvPr>
          <p:cNvSpPr>
            <a:spLocks noGrp="1"/>
          </p:cNvSpPr>
          <p:nvPr>
            <p:ph type="title"/>
          </p:nvPr>
        </p:nvSpPr>
        <p:spPr>
          <a:xfrm>
            <a:off x="838200" y="1978857"/>
            <a:ext cx="10515600" cy="1325563"/>
          </a:xfrm>
        </p:spPr>
        <p:txBody>
          <a:bodyPr>
            <a:normAutofit/>
          </a:bodyPr>
          <a:lstStyle/>
          <a:p>
            <a:r>
              <a:rPr lang="en-US" sz="3600" b="1" dirty="0">
                <a:solidFill>
                  <a:schemeClr val="accent1">
                    <a:lumMod val="75000"/>
                  </a:schemeClr>
                </a:solidFill>
                <a:latin typeface="Arial" panose="020B0604020202020204" pitchFamily="34" charset="0"/>
                <a:cs typeface="Arial" panose="020B0604020202020204" pitchFamily="34" charset="0"/>
              </a:rPr>
              <a:t>A Bridge to Belonging – Psychological Safety </a:t>
            </a:r>
            <a:endParaRPr lang="en-CA" sz="3600" b="1"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86918F5-2B86-47DA-B58A-6DA97C80EF22}"/>
              </a:ext>
            </a:extLst>
          </p:cNvPr>
          <p:cNvSpPr>
            <a:spLocks noGrp="1"/>
          </p:cNvSpPr>
          <p:nvPr>
            <p:ph idx="1"/>
          </p:nvPr>
        </p:nvSpPr>
        <p:spPr>
          <a:xfrm>
            <a:off x="838200" y="3304420"/>
            <a:ext cx="10515600" cy="3180958"/>
          </a:xfrm>
        </p:spPr>
        <p:txBody>
          <a:bodyPr>
            <a:normAutofit/>
          </a:bodyPr>
          <a:lstStyle/>
          <a:p>
            <a:r>
              <a:rPr lang="en-CA" sz="2400" dirty="0">
                <a:latin typeface="Arial" panose="020B0604020202020204" pitchFamily="34" charset="0"/>
                <a:cs typeface="Arial" panose="020B0604020202020204" pitchFamily="34" charset="0"/>
              </a:rPr>
              <a:t>Belonging is created through inclusion which consists of intentional actions. </a:t>
            </a:r>
          </a:p>
          <a:p>
            <a:r>
              <a:rPr lang="en-US" sz="2400" dirty="0">
                <a:latin typeface="Arial" panose="020B0604020202020204" pitchFamily="34" charset="0"/>
                <a:cs typeface="Arial" panose="020B0604020202020204" pitchFamily="34" charset="0"/>
              </a:rPr>
              <a:t>Establishing an environment that fosters psychological safety is a starting point for developing a sense of belonging at work. </a:t>
            </a:r>
          </a:p>
          <a:p>
            <a:r>
              <a:rPr lang="en-CA" sz="2400" u="sng" dirty="0">
                <a:solidFill>
                  <a:srgbClr val="5F5F5F"/>
                </a:solidFill>
                <a:effectLst/>
                <a:latin typeface="Arial" panose="020B0604020202020204" pitchFamily="34" charset="0"/>
                <a:ea typeface="Arial" panose="020B0604020202020204" pitchFamily="34" charset="0"/>
                <a:cs typeface="Times New Roman" panose="02020603050405020304" pitchFamily="18" charset="0"/>
                <a:hlinkClick r:id="rId3"/>
              </a:rPr>
              <a:t>Harvard professor Dr. Amy Edmondson</a:t>
            </a:r>
            <a:r>
              <a:rPr lang="en-CA" sz="2400" dirty="0">
                <a:effectLst/>
                <a:latin typeface="Arial" panose="020B0604020202020204" pitchFamily="34" charset="0"/>
                <a:ea typeface="Arial" panose="020B0604020202020204" pitchFamily="34" charset="0"/>
                <a:cs typeface="Times New Roman" panose="02020603050405020304" pitchFamily="18" charset="0"/>
                <a:hlinkClick r:id="rId3"/>
              </a:rPr>
              <a:t> </a:t>
            </a:r>
            <a:r>
              <a:rPr lang="en-CA" sz="2400" dirty="0">
                <a:effectLst/>
                <a:latin typeface="Arial" panose="020B0604020202020204" pitchFamily="34" charset="0"/>
                <a:ea typeface="Arial" panose="020B0604020202020204" pitchFamily="34" charset="0"/>
                <a:cs typeface="Times New Roman" panose="02020603050405020304" pitchFamily="18" charset="0"/>
              </a:rPr>
              <a:t>defines psychological safety as “a sense of confidence that </a:t>
            </a:r>
            <a:r>
              <a:rPr lang="en-US" sz="2400" dirty="0">
                <a:latin typeface="Arial" panose="020B0604020202020204" pitchFamily="34" charset="0"/>
                <a:cs typeface="Arial" panose="020B0604020202020204" pitchFamily="34" charset="0"/>
              </a:rPr>
              <a:t>the team will not embarrass, reject, or punish someone for speaking up.” </a:t>
            </a:r>
            <a:endParaRPr lang="en-CA" sz="2400"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4C998525-645D-884C-B0BF-337FB35E8463}"/>
              </a:ext>
            </a:extLst>
          </p:cNvPr>
          <p:cNvPicPr>
            <a:picLocks noChangeAspect="1"/>
          </p:cNvPicPr>
          <p:nvPr/>
        </p:nvPicPr>
        <p:blipFill>
          <a:blip r:embed="rId4"/>
          <a:stretch>
            <a:fillRect/>
          </a:stretch>
        </p:blipFill>
        <p:spPr>
          <a:xfrm>
            <a:off x="292100" y="350202"/>
            <a:ext cx="11061700" cy="1612900"/>
          </a:xfrm>
          <a:prstGeom prst="rect">
            <a:avLst/>
          </a:prstGeom>
        </p:spPr>
      </p:pic>
    </p:spTree>
    <p:extLst>
      <p:ext uri="{BB962C8B-B14F-4D97-AF65-F5344CB8AC3E}">
        <p14:creationId xmlns:p14="http://schemas.microsoft.com/office/powerpoint/2010/main" val="2836155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6" name="TextBox 15">
            <a:extLst>
              <a:ext uri="{FF2B5EF4-FFF2-40B4-BE49-F238E27FC236}">
                <a16:creationId xmlns:a16="http://schemas.microsoft.com/office/drawing/2014/main" id="{5C509B05-4C2A-445B-B1D1-C1AF22EB0F05}"/>
              </a:ext>
            </a:extLst>
          </p:cNvPr>
          <p:cNvSpPr txBox="1"/>
          <p:nvPr/>
        </p:nvSpPr>
        <p:spPr>
          <a:xfrm>
            <a:off x="945675" y="2152221"/>
            <a:ext cx="10902614" cy="3600986"/>
          </a:xfrm>
          <a:prstGeom prst="rect">
            <a:avLst/>
          </a:prstGeom>
          <a:noFill/>
        </p:spPr>
        <p:txBody>
          <a:bodyPr wrap="square">
            <a:spAutoFit/>
          </a:bodyPr>
          <a:lstStyle/>
          <a:p>
            <a:pPr algn="ctr"/>
            <a:r>
              <a:rPr lang="en-US" sz="3600" b="1" dirty="0">
                <a:solidFill>
                  <a:schemeClr val="accent1">
                    <a:lumMod val="75000"/>
                  </a:schemeClr>
                </a:solidFill>
                <a:cs typeface="Arial" panose="020B0604020202020204" pitchFamily="34" charset="0"/>
              </a:rPr>
              <a:t>MAKING PSYCHOLOGICAL SAFETY A REALITY </a:t>
            </a:r>
          </a:p>
          <a:p>
            <a:pPr marL="571500" indent="-571500">
              <a:buFont typeface="Arial" panose="020B0604020202020204" pitchFamily="34" charset="0"/>
              <a:buChar char="•"/>
            </a:pPr>
            <a:r>
              <a:rPr lang="en-US" sz="3200" dirty="0">
                <a:latin typeface="Arial" panose="020B0604020202020204" pitchFamily="34" charset="0"/>
                <a:cs typeface="Arial" panose="020B0604020202020204" pitchFamily="34" charset="0"/>
              </a:rPr>
              <a:t>Recall leadership experiences when in one situation you felt confident about speaking up and voicing your opinion, and in another you felt uncomfortable and chose not to speak up. </a:t>
            </a:r>
          </a:p>
          <a:p>
            <a:pPr marL="571500" indent="-571500">
              <a:buFont typeface="Arial" panose="020B0604020202020204" pitchFamily="34" charset="0"/>
              <a:buChar char="•"/>
            </a:pPr>
            <a:r>
              <a:rPr lang="en-US" sz="3200" dirty="0">
                <a:latin typeface="Arial" panose="020B0604020202020204" pitchFamily="34" charset="0"/>
                <a:cs typeface="Arial" panose="020B0604020202020204" pitchFamily="34" charset="0"/>
              </a:rPr>
              <a:t>What are lessons learned about the conditions needed to establish psychological safety?  </a:t>
            </a:r>
            <a:endParaRPr lang="en-CA"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22143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28903</TotalTime>
  <Words>2913</Words>
  <Application>Microsoft Macintosh PowerPoint</Application>
  <PresentationFormat>Widescreen</PresentationFormat>
  <Paragraphs>199</Paragraphs>
  <Slides>11</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Arial</vt:lpstr>
      <vt:lpstr>Calibri</vt:lpstr>
      <vt:lpstr>Calibri Light</vt:lpstr>
      <vt:lpstr>charter</vt:lpstr>
      <vt:lpstr>Gill Sans MT</vt:lpstr>
      <vt:lpstr>Times New Roman</vt:lpstr>
      <vt:lpstr>Office Theme</vt:lpstr>
      <vt:lpstr>PowerPoint Presentation</vt:lpstr>
      <vt:lpstr>PowerPoint Presentation</vt:lpstr>
      <vt:lpstr>PowerPoint Presentation</vt:lpstr>
      <vt:lpstr>PowerPoint Presentation</vt:lpstr>
      <vt:lpstr>  Ontario Institute for Education Leadership Ontario Leaders Collaborating for Student Achievement, Equity  and Well-being  </vt:lpstr>
      <vt:lpstr> Equity ~ Diversity ~ Inclusion </vt:lpstr>
      <vt:lpstr>Belonging – The Heartbeat of Inclusion</vt:lpstr>
      <vt:lpstr>A Bridge to Belonging – Psychological Safety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164</cp:revision>
  <cp:lastPrinted>2021-02-17T15:12:23Z</cp:lastPrinted>
  <dcterms:created xsi:type="dcterms:W3CDTF">2019-11-01T17:17:10Z</dcterms:created>
  <dcterms:modified xsi:type="dcterms:W3CDTF">2022-06-07T23:02:26Z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etDate">
    <vt:lpwstr>2022-03-08T13:33:41Z</vt:lpwstr>
  </property>
  <property fmtid="{D5CDD505-2E9C-101B-9397-08002B2CF9AE}" pid="4" name="MSIP_Label_034a106e-6316-442c-ad35-738afd673d2b_Method">
    <vt:lpwstr>Standard</vt:lpwstr>
  </property>
  <property fmtid="{D5CDD505-2E9C-101B-9397-08002B2CF9AE}" pid="5" name="MSIP_Label_034a106e-6316-442c-ad35-738afd673d2b_Name">
    <vt:lpwstr>034a106e-6316-442c-ad35-738afd673d2b</vt:lpwstr>
  </property>
  <property fmtid="{D5CDD505-2E9C-101B-9397-08002B2CF9AE}" pid="6" name="MSIP_Label_034a106e-6316-442c-ad35-738afd673d2b_SiteId">
    <vt:lpwstr>cddc1229-ac2a-4b97-b78a-0e5cacb5865c</vt:lpwstr>
  </property>
  <property fmtid="{D5CDD505-2E9C-101B-9397-08002B2CF9AE}" pid="7" name="MSIP_Label_034a106e-6316-442c-ad35-738afd673d2b_ActionId">
    <vt:lpwstr>7bf89404-ff43-40e8-9321-9b595040abc7</vt:lpwstr>
  </property>
  <property fmtid="{D5CDD505-2E9C-101B-9397-08002B2CF9AE}" pid="8" name="MSIP_Label_034a106e-6316-442c-ad35-738afd673d2b_ContentBits">
    <vt:lpwstr>0</vt:lpwstr>
  </property>
</Properties>
</file>