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4"/>
  </p:notesMasterIdLst>
  <p:sldIdLst>
    <p:sldId id="328" r:id="rId5"/>
    <p:sldId id="419" r:id="rId6"/>
    <p:sldId id="413" r:id="rId7"/>
    <p:sldId id="417" r:id="rId8"/>
    <p:sldId id="416" r:id="rId9"/>
    <p:sldId id="418" r:id="rId10"/>
    <p:sldId id="396" r:id="rId11"/>
    <p:sldId id="408" r:id="rId12"/>
    <p:sldId id="320"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05"/>
    <p:restoredTop sz="62051" autoAdjust="0"/>
  </p:normalViewPr>
  <p:slideViewPr>
    <p:cSldViewPr snapToGrid="0" snapToObjects="1">
      <p:cViewPr varScale="1">
        <p:scale>
          <a:sx n="78" d="100"/>
          <a:sy n="78"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8/3/22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a:t>
            </a:r>
            <a:r>
              <a:rPr lang="en-CA" sz="1200" dirty="0">
                <a:solidFill>
                  <a:srgbClr val="00B050"/>
                </a:solidFill>
                <a:effectLst/>
                <a:latin typeface="+mn-lt"/>
                <a:ea typeface="+mn-ea"/>
                <a:cs typeface="+mn-cs"/>
              </a:rPr>
              <a: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6879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924286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628650" lvl="1" indent="-171450">
              <a:buFont typeface="Arial" panose="020B0604020202020204" pitchFamily="34" charset="0"/>
              <a:buChar char="•"/>
            </a:pPr>
            <a:r>
              <a:rPr lang="en-US" dirty="0"/>
              <a:t>What thoughts come to mind as you read?</a:t>
            </a:r>
          </a:p>
          <a:p>
            <a:pPr marL="628650" lvl="1" indent="-171450">
              <a:buFont typeface="Arial" panose="020B0604020202020204" pitchFamily="34" charset="0"/>
              <a:buChar char="•"/>
            </a:pPr>
            <a:r>
              <a:rPr lang="en-US" dirty="0"/>
              <a:t>Consider the relevance of these words as you embark on a learning experience that will challenge you to think about how your personal identity has implications on your social identity.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353535"/>
                </a:solidFill>
                <a:effectLst/>
                <a:latin typeface="Lato" panose="020F0502020204030203" pitchFamily="34" charset="0"/>
              </a:rPr>
              <a:t>Identity is filled with complications and shades of meaning, for example, gender, race, religion, sexual identity, economic class, education level... </a:t>
            </a:r>
          </a:p>
          <a:p>
            <a:pPr marL="171450" indent="-171450">
              <a:buFont typeface="Arial" panose="020B0604020202020204" pitchFamily="34" charset="0"/>
              <a:buChar char="•"/>
            </a:pPr>
            <a:r>
              <a:rPr lang="en-CA" b="0" i="0" dirty="0">
                <a:solidFill>
                  <a:srgbClr val="353535"/>
                </a:solidFill>
                <a:effectLst/>
                <a:latin typeface="Lato" panose="020F0502020204030203" pitchFamily="34" charset="0"/>
              </a:rPr>
              <a:t>Most of us probably don't realize how many factors make up our sense of "me."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Recall what you learned about your implicit biases and the plan you made to eliminate them.</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Recognize that without awareness of your own identity it is unlikely that you will be successful in leading for equity, diversity and inclusion.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Why? As humans, bias is hardwired into our brains and interwoven in our identity.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This underscores the value of exploring your own identity and building awareness of it as you interact with others and learn about their identities. </a:t>
            </a:r>
          </a:p>
          <a:p>
            <a:pPr marL="171450" indent="-171450">
              <a:buFont typeface="Arial" panose="020B0604020202020204" pitchFamily="34" charset="0"/>
              <a:buChar char="•"/>
            </a:pPr>
            <a:endParaRPr lang="en-CA"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CA" sz="1200" b="1" i="0" u="none" strike="noStrike" kern="1200" dirty="0">
                <a:solidFill>
                  <a:schemeClr val="tx1"/>
                </a:solidFill>
                <a:effectLst/>
                <a:latin typeface="+mn-lt"/>
                <a:ea typeface="+mn-ea"/>
                <a:cs typeface="+mn-cs"/>
              </a:rPr>
              <a:t>PROCESS CONSIDERATIONS:</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On your own, reflect on a time when you thought about your personal identity.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Respond to the questions in the slide by recording first thoughts.</a:t>
            </a:r>
          </a:p>
          <a:p>
            <a:pPr lvl="1"/>
            <a:r>
              <a:rPr lang="en-US" sz="2800" dirty="0"/>
              <a:t>What defines you as a person?</a:t>
            </a:r>
          </a:p>
          <a:p>
            <a:pPr lvl="1"/>
            <a:r>
              <a:rPr lang="en-US" sz="2800" dirty="0"/>
              <a:t>What makes you who you are?</a:t>
            </a:r>
          </a:p>
          <a:p>
            <a:pPr lvl="1"/>
            <a:r>
              <a:rPr lang="en-CA" sz="2800" dirty="0"/>
              <a:t>What makes you a person who is unique and different from every other person? </a:t>
            </a:r>
          </a:p>
          <a:p>
            <a:pPr marL="171450" indent="-171450">
              <a:buFont typeface="Arial" panose="020B0604020202020204" pitchFamily="34" charset="0"/>
              <a:buChar char="•"/>
            </a:pPr>
            <a:endParaRPr lang="en-CA"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Talk to an elbow partner about any aspect about what you’ve recorded that you feel comfortable sharing.</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Reflect on how it felt to think about your personal identity</a:t>
            </a:r>
          </a:p>
          <a:p>
            <a:r>
              <a:rPr lang="en-CA" sz="1200" b="0" i="0" u="none" strike="noStrike"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717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0" i="0" u="none" strike="noStrike" kern="1200" dirty="0">
                <a:solidFill>
                  <a:schemeClr val="tx1"/>
                </a:solidFill>
                <a:effectLst/>
                <a:latin typeface="+mn-lt"/>
                <a:ea typeface="+mn-ea"/>
                <a:cs typeface="+mn-cs"/>
              </a:rPr>
              <a:t>This is one example of an identity wheel. Other examples can be found at  </a:t>
            </a:r>
            <a:r>
              <a:rPr lang="en-CA" sz="1200" b="0" i="1" u="none" strike="noStrike" kern="1200" dirty="0">
                <a:solidFill>
                  <a:schemeClr val="tx1"/>
                </a:solidFill>
                <a:effectLst/>
                <a:latin typeface="+mn-lt"/>
                <a:ea typeface="+mn-ea"/>
                <a:cs typeface="+mn-cs"/>
              </a:rPr>
              <a:t>https://</a:t>
            </a:r>
            <a:r>
              <a:rPr lang="en-CA" sz="1200" b="0" i="1" u="none" strike="noStrike" kern="1200" dirty="0" err="1">
                <a:solidFill>
                  <a:schemeClr val="tx1"/>
                </a:solidFill>
                <a:effectLst/>
                <a:latin typeface="+mn-lt"/>
                <a:ea typeface="+mn-ea"/>
                <a:cs typeface="+mn-cs"/>
              </a:rPr>
              <a:t>www.google.com</a:t>
            </a:r>
            <a:r>
              <a:rPr lang="en-CA" sz="1200" b="0" i="1" u="none" strike="noStrike" kern="1200" dirty="0">
                <a:solidFill>
                  <a:schemeClr val="tx1"/>
                </a:solidFill>
                <a:effectLst/>
                <a:latin typeface="+mn-lt"/>
                <a:ea typeface="+mn-ea"/>
                <a:cs typeface="+mn-cs"/>
              </a:rPr>
              <a:t>/</a:t>
            </a:r>
            <a:r>
              <a:rPr lang="en-CA" sz="1200" b="0" i="1" u="none" strike="noStrike" kern="1200" dirty="0" err="1">
                <a:solidFill>
                  <a:schemeClr val="tx1"/>
                </a:solidFill>
                <a:effectLst/>
                <a:latin typeface="+mn-lt"/>
                <a:ea typeface="+mn-ea"/>
                <a:cs typeface="+mn-cs"/>
              </a:rPr>
              <a:t>search?q</a:t>
            </a:r>
            <a:r>
              <a:rPr lang="en-CA" sz="1200" b="0" i="1" u="none" strike="noStrike" kern="1200" dirty="0">
                <a:solidFill>
                  <a:schemeClr val="tx1"/>
                </a:solidFill>
                <a:effectLst/>
                <a:latin typeface="+mn-lt"/>
                <a:ea typeface="+mn-ea"/>
                <a:cs typeface="+mn-cs"/>
              </a:rPr>
              <a:t>=</a:t>
            </a:r>
            <a:r>
              <a:rPr lang="en-CA" sz="1200" b="0" i="1" u="none" strike="noStrike" kern="1200" dirty="0" err="1">
                <a:solidFill>
                  <a:schemeClr val="tx1"/>
                </a:solidFill>
                <a:effectLst/>
                <a:latin typeface="+mn-lt"/>
                <a:ea typeface="+mn-ea"/>
                <a:cs typeface="+mn-cs"/>
              </a:rPr>
              <a:t>identity+wheel+visual&amp;sxsrf</a:t>
            </a:r>
            <a:r>
              <a:rPr lang="en-CA" sz="1200" b="0" i="1" u="none" strike="noStrike" kern="1200" dirty="0">
                <a:solidFill>
                  <a:schemeClr val="tx1"/>
                </a:solidFill>
                <a:effectLst/>
                <a:latin typeface="+mn-lt"/>
                <a:ea typeface="+mn-ea"/>
                <a:cs typeface="+mn-cs"/>
              </a:rPr>
              <a:t>=APq-WBunD9-YSaw53HaZVlfV62koTMwm1w:164729451031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0" i="1"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Personal Identity Wheel is one approach to uncovering </a:t>
            </a:r>
            <a:r>
              <a:rPr lang="en-CA" b="0" i="0" dirty="0">
                <a:solidFill>
                  <a:srgbClr val="353535"/>
                </a:solidFill>
                <a:effectLst/>
                <a:latin typeface="Lato" panose="020B0604020202020204" pitchFamily="34" charset="0"/>
              </a:rPr>
              <a:t>terms and concepts that speak to how you feel about yourself.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353535"/>
                </a:solidFill>
                <a:effectLst/>
                <a:latin typeface="Lato" panose="020B0604020202020204" pitchFamily="34" charset="0"/>
              </a:rPr>
              <a:t>It can help us put into words our most deeply held concepts of self.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353535"/>
                </a:solidFill>
                <a:effectLst/>
                <a:latin typeface="Lato" panose="020B0604020202020204" pitchFamily="34" charset="0"/>
              </a:rPr>
              <a:t>It can be an eye-opening experience that enhances our self-awareness and in turns helps us to build a stronger, safer working environment for everyone.</a:t>
            </a:r>
          </a:p>
          <a:p>
            <a:pPr marL="0" indent="0">
              <a:buFont typeface="Arial" panose="020B0604020202020204" pitchFamily="34" charset="0"/>
              <a:buNone/>
            </a:pPr>
            <a:endParaRPr lang="en-CA" sz="1200" b="1"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CA" sz="1200" b="1" i="0" u="none" strike="noStrike" kern="1200" dirty="0">
                <a:solidFill>
                  <a:schemeClr val="tx1"/>
                </a:solidFill>
                <a:effectLst/>
                <a:latin typeface="+mn-lt"/>
                <a:ea typeface="+mn-ea"/>
                <a:cs typeface="+mn-cs"/>
              </a:rPr>
              <a:t>PROCESS CONSIDERATIONS:</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Review the responses you recorded to the questions about your personal identity in the previous slide.</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Consider the following questions to expand your list of responses and your insights about your personal identity:</a:t>
            </a: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 in this wheel did you inherit?</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 did you choose explicitly?</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might have been imposed on you?</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give you the most pride and satisfaction?</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Are there any in this wheel that are in flux for you, that might be ambiguous?</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Are there any that you have to filter or monitor how they show up?</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Have any of these changed over time?</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are most explicit, and which are more in the background?</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These are the types of questions related to personal identity that we need to be thinking about and surfacing. </a:t>
            </a:r>
          </a:p>
          <a:p>
            <a:pPr lvl="0"/>
            <a:r>
              <a:rPr lang="en-CA"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Refer to the Reflective Worksheet section “Exploring Your Personal Identities” and complete your personal identity wheel.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We need to be bringing forward a real examination of who we are and how it influences our relationships and interactions with others.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Knowledge of our personal identity is important as we think about the identities of others and what is referred to as </a:t>
            </a:r>
            <a:r>
              <a:rPr lang="en-CA" sz="1200" b="1" i="0" u="none" strike="noStrike" kern="1200" dirty="0">
                <a:solidFill>
                  <a:schemeClr val="tx1"/>
                </a:solidFill>
                <a:effectLst/>
                <a:latin typeface="+mn-lt"/>
                <a:ea typeface="+mn-ea"/>
                <a:cs typeface="+mn-cs"/>
              </a:rPr>
              <a:t>personal and </a:t>
            </a:r>
            <a:r>
              <a:rPr lang="en-CA" sz="1200" b="0" i="0" u="none" strike="noStrike" kern="1200" dirty="0">
                <a:solidFill>
                  <a:schemeClr val="tx1"/>
                </a:solidFill>
                <a:effectLst/>
                <a:latin typeface="+mn-lt"/>
                <a:ea typeface="+mn-ea"/>
                <a:cs typeface="+mn-cs"/>
              </a:rPr>
              <a:t>social identities.</a:t>
            </a:r>
          </a:p>
          <a:p>
            <a:endParaRPr lang="en-CA"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3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a:buFont typeface="Arial" panose="020B0604020202020204" pitchFamily="34" charset="0"/>
              <a:buChar char="•"/>
            </a:pPr>
            <a:r>
              <a:rPr lang="en-CA" b="0" i="0" dirty="0">
                <a:solidFill>
                  <a:srgbClr val="4A484A"/>
                </a:solidFill>
                <a:effectLst/>
                <a:latin typeface="Verdana" panose="020B0604030504040204" pitchFamily="34" charset="0"/>
              </a:rPr>
              <a:t>An individual’s social identity indicates who they are in terms of the groups to which they belong. </a:t>
            </a:r>
          </a:p>
          <a:p>
            <a:pPr marL="171450" indent="-171450" algn="l">
              <a:buFont typeface="Arial" panose="020B0604020202020204" pitchFamily="34" charset="0"/>
              <a:buChar char="•"/>
            </a:pPr>
            <a:r>
              <a:rPr lang="en-CA" b="0" i="0" dirty="0">
                <a:solidFill>
                  <a:srgbClr val="4A484A"/>
                </a:solidFill>
                <a:effectLst/>
                <a:latin typeface="Verdana" panose="020B0604030504040204" pitchFamily="34" charset="0"/>
              </a:rPr>
              <a:t>Social identity groups are usually defined by some physical, social, and mental characteristics of individuals. Examples of social identities are race/ethnicity, gender, social class/socioeconomic status, sexual orientation, (dis)abilities, and religion/religious beliefs. </a:t>
            </a:r>
          </a:p>
          <a:p>
            <a:pPr marL="171450" indent="-171450">
              <a:buFont typeface="Arial" panose="020B0604020202020204" pitchFamily="34" charset="0"/>
              <a:buChar char="•"/>
            </a:pPr>
            <a:r>
              <a:rPr lang="en-CA" sz="1200" dirty="0"/>
              <a:t>They are called “social identities” because our society strongly influences how we categorize other people and ourselves based on these identities in significant ways. </a:t>
            </a:r>
          </a:p>
          <a:p>
            <a:pPr marL="171450" indent="-171450">
              <a:buFont typeface="Arial" panose="020B0604020202020204" pitchFamily="34" charset="0"/>
              <a:buChar char="•"/>
            </a:pPr>
            <a:r>
              <a:rPr lang="en-CA" sz="1200" dirty="0"/>
              <a:t>Social identities influence the experiences we have as members of any particular group. </a:t>
            </a:r>
          </a:p>
          <a:p>
            <a:pPr marL="171450" indent="-171450">
              <a:buFont typeface="Arial" panose="020B0604020202020204" pitchFamily="34" charset="0"/>
              <a:buChar char="•"/>
            </a:pPr>
            <a:r>
              <a:rPr lang="en-CA" sz="1200" dirty="0"/>
              <a:t>They are shaped by common history, shared experiences, legal and historical decisions, and day-to-day interactions. </a:t>
            </a:r>
          </a:p>
          <a:p>
            <a:pPr marL="171450" indent="-171450">
              <a:buFont typeface="Arial" panose="020B0604020202020204" pitchFamily="34" charset="0"/>
              <a:buChar char="•"/>
            </a:pPr>
            <a:r>
              <a:rPr lang="en-CA" sz="1200" dirty="0"/>
              <a:t>Social identities also affect personal identities. For example, your social class may have a strong impact on the education you receive and the profession that you end up in.</a:t>
            </a:r>
          </a:p>
          <a:p>
            <a:pPr marL="0" indent="0">
              <a:buFont typeface="Arial" panose="020B0604020202020204" pitchFamily="34" charset="0"/>
              <a:buNone/>
            </a:pPr>
            <a:endParaRPr lang="en-CA" sz="1000" b="1" dirty="0">
              <a:solidFill>
                <a:srgbClr val="00B050"/>
              </a:solidFill>
            </a:endParaRPr>
          </a:p>
          <a:p>
            <a:r>
              <a:rPr lang="en-US" b="1" dirty="0"/>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the Reflective Worksheet section “Exploring Your Social Identities” and complete your social identity wheel.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Personal and social identities have implications for a sense of belonging in an organization.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Any situation that points that a person is different from the rest can threaten a person’s feeling of belonging and safety.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effectLst/>
                <a:latin typeface="+mn-lt"/>
                <a:ea typeface="+mn-ea"/>
                <a:cs typeface="+mn-cs"/>
              </a:rPr>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Refer to Reflective Worksheet and record your thoughts on the following:</a:t>
            </a:r>
          </a:p>
          <a:p>
            <a:pPr marL="628650" lvl="1" indent="-171450">
              <a:lnSpc>
                <a:spcPct val="100000"/>
              </a:lnSpc>
              <a:spcBef>
                <a:spcPts val="0"/>
              </a:spcBef>
              <a:buFont typeface="Arial" panose="020B0604020202020204" pitchFamily="34" charset="0"/>
              <a:buChar char="•"/>
              <a:defRPr/>
            </a:pPr>
            <a:r>
              <a:rPr lang="en-CA" sz="1200" dirty="0"/>
              <a:t>What are the implications of your identities on leading for equity, diversity and inclusion?</a:t>
            </a:r>
          </a:p>
          <a:p>
            <a:pPr marL="628650" lvl="1" indent="-171450">
              <a:lnSpc>
                <a:spcPct val="100000"/>
              </a:lnSpc>
              <a:spcBef>
                <a:spcPts val="0"/>
              </a:spcBef>
              <a:buFont typeface="Arial" panose="020B0604020202020204" pitchFamily="34" charset="0"/>
              <a:buChar char="•"/>
              <a:defRPr/>
            </a:pPr>
            <a:r>
              <a:rPr lang="en-CA" sz="1200" dirty="0"/>
              <a:t>What aspects of identity would you like to change? And why?</a:t>
            </a:r>
          </a:p>
          <a:p>
            <a:pPr marL="628650" lvl="1" indent="-171450">
              <a:lnSpc>
                <a:spcPct val="100000"/>
              </a:lnSpc>
              <a:spcBef>
                <a:spcPts val="0"/>
              </a:spcBef>
              <a:buFont typeface="Arial" panose="020B0604020202020204" pitchFamily="34" charset="0"/>
              <a:buChar char="•"/>
              <a:defRPr/>
            </a:pPr>
            <a:r>
              <a:rPr lang="en-CA" sz="1200" dirty="0"/>
              <a:t>How do your identities affect your every day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Complete the Commitment section of the Reflective Worksheet.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four: </a:t>
            </a:r>
            <a:r>
              <a:rPr lang="en-US" sz="1200" kern="1200" dirty="0">
                <a:solidFill>
                  <a:schemeClr val="tx1"/>
                </a:solidFill>
                <a:effectLst/>
                <a:latin typeface="+mn-lt"/>
                <a:ea typeface="+mn-ea"/>
                <a:cs typeface="+mn-cs"/>
              </a:rPr>
              <a:t>Belonging and Psychological Safety</a:t>
            </a:r>
            <a:r>
              <a:rPr lang="en-CA" sz="1200" kern="1200" baseline="0" dirty="0">
                <a:solidFill>
                  <a:schemeClr val="tx1"/>
                </a:solidFill>
                <a:effectLst/>
                <a:latin typeface="+mn-lt"/>
                <a:ea typeface="+mn-ea"/>
                <a:cs typeface="+mn-cs"/>
              </a:rPr>
              <a:t>.</a:t>
            </a:r>
            <a:endParaRPr lang="en-CA"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43056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2022-08-03</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2022-08-03</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2022-08-03</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2022-08-03</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2022-08-03</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2022-08-03</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2022-08-03</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2022-08-03</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2022-08-03</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2022-08-03</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2022-08-03</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2022-08-03</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Personal and </a:t>
            </a:r>
            <a:r>
              <a:rPr lang="en-US" sz="4400" dirty="0">
                <a:solidFill>
                  <a:prstClr val="black"/>
                </a:solidFill>
                <a:latin typeface="Calibri" panose="020F0502020204030204"/>
                <a:ea typeface="+mn-ea"/>
              </a:rPr>
              <a:t>Social </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Identities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385053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2302449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t>
            </a:r>
            <a:r>
              <a:rPr lang="en-CA" dirty="0"/>
              <a:t>It is very difficult to give up our certainties—our positions, our beliefs, our explanations. These help define us; they lie at the heart of our personal identity. Yet I believe we will succeed in changing this world only if we can think and work together in new ways. Curiosity is what we need. We don’t have to let go of what we believe, but we do need to be curious about what someone else believes. We do need to acknowledge that their way of interpreting the world might be essential to our survival</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2002 </a:t>
            </a:r>
          </a:p>
        </p:txBody>
      </p:sp>
      <p:pic>
        <p:nvPicPr>
          <p:cNvPr id="6" name="Picture 6" descr="logo short">
            <a:extLst>
              <a:ext uri="{FF2B5EF4-FFF2-40B4-BE49-F238E27FC236}">
                <a16:creationId xmlns:a16="http://schemas.microsoft.com/office/drawing/2014/main" id="{11E57226-6C09-6441-B057-F5DC1B0FD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1D45C-ABF3-3D4D-AE8F-AFF0F82E0C36}"/>
              </a:ext>
            </a:extLst>
          </p:cNvPr>
          <p:cNvSpPr>
            <a:spLocks noGrp="1"/>
          </p:cNvSpPr>
          <p:nvPr>
            <p:ph idx="1"/>
          </p:nvPr>
        </p:nvSpPr>
        <p:spPr>
          <a:xfrm>
            <a:off x="838200" y="1953422"/>
            <a:ext cx="10515600" cy="4351338"/>
          </a:xfrm>
        </p:spPr>
        <p:txBody>
          <a:bodyPr>
            <a:normAutofit/>
          </a:bodyPr>
          <a:lstStyle/>
          <a:p>
            <a:pPr marL="0" indent="0" algn="ctr">
              <a:buNone/>
            </a:pPr>
            <a:r>
              <a:rPr lang="en-US" sz="3600" b="1" dirty="0">
                <a:solidFill>
                  <a:schemeClr val="accent1">
                    <a:lumMod val="75000"/>
                  </a:schemeClr>
                </a:solidFill>
              </a:rPr>
              <a:t>Starting with Yourself – Exploring Personal Identity</a:t>
            </a:r>
          </a:p>
          <a:p>
            <a:pPr marL="0" indent="0">
              <a:buNone/>
            </a:pPr>
            <a:r>
              <a:rPr lang="en-US" dirty="0"/>
              <a:t>Awareness of your personal identity is essential in building self-awareness and leading for equity, diversity and inclusion.</a:t>
            </a:r>
          </a:p>
          <a:p>
            <a:r>
              <a:rPr lang="en-US" dirty="0"/>
              <a:t>Ask yourself:</a:t>
            </a:r>
          </a:p>
          <a:p>
            <a:pPr lvl="1"/>
            <a:r>
              <a:rPr lang="en-US" sz="2800" dirty="0"/>
              <a:t>What defines you as a person?</a:t>
            </a:r>
          </a:p>
          <a:p>
            <a:pPr lvl="1"/>
            <a:r>
              <a:rPr lang="en-US" sz="2800" dirty="0"/>
              <a:t>What makes you who you are?</a:t>
            </a:r>
          </a:p>
          <a:p>
            <a:pPr lvl="1"/>
            <a:r>
              <a:rPr lang="en-CA" sz="2800" dirty="0"/>
              <a:t>What makes you a person who is unique and different from every other person? </a:t>
            </a:r>
          </a:p>
          <a:p>
            <a:r>
              <a:rPr lang="en-CA" dirty="0"/>
              <a:t>Come up with as many words as possible and record them. </a:t>
            </a:r>
            <a:endParaRPr lang="en-US" dirty="0"/>
          </a:p>
        </p:txBody>
      </p:sp>
      <p:pic>
        <p:nvPicPr>
          <p:cNvPr id="4" name="Picture 6" descr="logo short">
            <a:extLst>
              <a:ext uri="{FF2B5EF4-FFF2-40B4-BE49-F238E27FC236}">
                <a16:creationId xmlns:a16="http://schemas.microsoft.com/office/drawing/2014/main" id="{D7852F6C-4753-8540-8654-E21471273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26614"/>
            <a:ext cx="1374775" cy="1143000"/>
          </a:xfrm>
          <a:prstGeom prst="rect">
            <a:avLst/>
          </a:prstGeom>
          <a:noFill/>
        </p:spPr>
      </p:pic>
      <p:sp>
        <p:nvSpPr>
          <p:cNvPr id="5" name="Text Box 7">
            <a:extLst>
              <a:ext uri="{FF2B5EF4-FFF2-40B4-BE49-F238E27FC236}">
                <a16:creationId xmlns:a16="http://schemas.microsoft.com/office/drawing/2014/main" id="{891A75D2-C0DC-6345-BBA0-E56541AF61D3}"/>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30EAD427-23F0-8948-A092-E964E1D2C16A}"/>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09825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C42F68-24E1-034B-9ECB-78FA4E3DBE6F}"/>
              </a:ext>
            </a:extLst>
          </p:cNvPr>
          <p:cNvSpPr>
            <a:spLocks noGrp="1"/>
          </p:cNvSpPr>
          <p:nvPr>
            <p:ph type="title"/>
          </p:nvPr>
        </p:nvSpPr>
        <p:spPr>
          <a:xfrm>
            <a:off x="640080" y="341698"/>
            <a:ext cx="4368602" cy="1956841"/>
          </a:xfrm>
        </p:spPr>
        <p:txBody>
          <a:bodyPr anchor="b">
            <a:normAutofit fontScale="90000"/>
          </a:bodyPr>
          <a:lstStyle/>
          <a:p>
            <a:r>
              <a:rPr lang="en-US" sz="5400" dirty="0"/>
              <a:t>                   </a:t>
            </a:r>
            <a:r>
              <a:rPr lang="en-US" sz="5300" b="1" dirty="0">
                <a:solidFill>
                  <a:schemeClr val="accent1">
                    <a:lumMod val="75000"/>
                  </a:schemeClr>
                </a:solidFill>
                <a:latin typeface="+mn-lt"/>
              </a:rPr>
              <a:t>Personal Identity Wheel</a:t>
            </a:r>
          </a:p>
        </p:txBody>
      </p:sp>
      <p:sp>
        <p:nvSpPr>
          <p:cNvPr id="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Content Placeholder 1031">
            <a:extLst>
              <a:ext uri="{FF2B5EF4-FFF2-40B4-BE49-F238E27FC236}">
                <a16:creationId xmlns:a16="http://schemas.microsoft.com/office/drawing/2014/main" id="{4A3915A2-AEDE-125D-DC62-43DC92E4695E}"/>
              </a:ext>
            </a:extLst>
          </p:cNvPr>
          <p:cNvSpPr>
            <a:spLocks noGrp="1"/>
          </p:cNvSpPr>
          <p:nvPr>
            <p:ph idx="1"/>
          </p:nvPr>
        </p:nvSpPr>
        <p:spPr>
          <a:xfrm>
            <a:off x="534057" y="3079693"/>
            <a:ext cx="4243589" cy="3320668"/>
          </a:xfrm>
        </p:spPr>
        <p:txBody>
          <a:bodyPr>
            <a:normAutofit/>
          </a:bodyPr>
          <a:lstStyle/>
          <a:p>
            <a:pPr marL="0" indent="0">
              <a:buNone/>
            </a:pPr>
            <a:r>
              <a:rPr lang="en-US" dirty="0"/>
              <a:t>Use the Identity Wheel to help you  think more deeply about the many identities you carry with you. </a:t>
            </a:r>
          </a:p>
        </p:txBody>
      </p:sp>
      <p:pic>
        <p:nvPicPr>
          <p:cNvPr id="3" name="Picture 2">
            <a:extLst>
              <a:ext uri="{FF2B5EF4-FFF2-40B4-BE49-F238E27FC236}">
                <a16:creationId xmlns:a16="http://schemas.microsoft.com/office/drawing/2014/main" id="{6987EDCF-3C49-68D1-8B08-D92D57846288}"/>
              </a:ext>
            </a:extLst>
          </p:cNvPr>
          <p:cNvPicPr>
            <a:picLocks noChangeAspect="1"/>
          </p:cNvPicPr>
          <p:nvPr/>
        </p:nvPicPr>
        <p:blipFill>
          <a:blip r:embed="rId3"/>
          <a:stretch>
            <a:fillRect/>
          </a:stretch>
        </p:blipFill>
        <p:spPr>
          <a:xfrm>
            <a:off x="4754880" y="182425"/>
            <a:ext cx="7175078" cy="6493150"/>
          </a:xfrm>
          <a:prstGeom prst="rect">
            <a:avLst/>
          </a:prstGeom>
        </p:spPr>
      </p:pic>
    </p:spTree>
    <p:extLst>
      <p:ext uri="{BB962C8B-B14F-4D97-AF65-F5344CB8AC3E}">
        <p14:creationId xmlns:p14="http://schemas.microsoft.com/office/powerpoint/2010/main" val="3161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43711" y="2104708"/>
            <a:ext cx="11504577" cy="707886"/>
          </a:xfrm>
          <a:prstGeom prst="rect">
            <a:avLst/>
          </a:prstGeom>
        </p:spPr>
        <p:txBody>
          <a:bodyPr wrap="square">
            <a:spAutoFit/>
          </a:bodyPr>
          <a:lstStyle/>
          <a:p>
            <a:pPr algn="ctr"/>
            <a:r>
              <a:rPr lang="en-CA" sz="4000" b="1" dirty="0">
                <a:solidFill>
                  <a:schemeClr val="accent1">
                    <a:lumMod val="75000"/>
                  </a:schemeClr>
                </a:solidFill>
              </a:rPr>
              <a:t>Exploring Social Identity </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871222" y="2970414"/>
            <a:ext cx="10129803" cy="2431435"/>
          </a:xfrm>
          <a:prstGeom prst="rect">
            <a:avLst/>
          </a:prstGeom>
          <a:noFill/>
        </p:spPr>
        <p:txBody>
          <a:bodyPr wrap="square">
            <a:spAutoFit/>
          </a:bodyPr>
          <a:lstStyle/>
          <a:p>
            <a:pPr algn="l" rtl="0" fontAlgn="base"/>
            <a:r>
              <a:rPr lang="en-US" sz="4000" b="0" i="0" u="none" dirty="0">
                <a:effectLst/>
                <a:latin typeface="Calibri" panose="020F0502020204030204" pitchFamily="34" charset="0"/>
              </a:rPr>
              <a:t>Social identity is “the set of qualities and beliefs that make one person or group different from others” </a:t>
            </a:r>
          </a:p>
          <a:p>
            <a:pPr algn="l" rtl="0" fontAlgn="base"/>
            <a:r>
              <a:rPr lang="en-US" sz="3200" b="0" i="0" u="none" dirty="0">
                <a:effectLst/>
                <a:latin typeface="Calibri" panose="020F0502020204030204" pitchFamily="34" charset="0"/>
              </a:rPr>
              <a:t>– Merriam-Webster dictionary </a:t>
            </a:r>
            <a:endParaRPr lang="en-US"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2214919"/>
            <a:ext cx="12192000" cy="1323439"/>
          </a:xfrm>
          <a:prstGeom prst="rect">
            <a:avLst/>
          </a:prstGeom>
        </p:spPr>
        <p:txBody>
          <a:bodyPr wrap="square">
            <a:spAutoFit/>
          </a:bodyPr>
          <a:lstStyle/>
          <a:p>
            <a:pPr algn="ctr"/>
            <a:r>
              <a:rPr lang="en-CA" sz="4000" b="1" dirty="0">
                <a:solidFill>
                  <a:schemeClr val="accent1">
                    <a:lumMod val="75000"/>
                  </a:schemeClr>
                </a:solidFill>
              </a:rPr>
              <a:t>REFLECTING ON YOUR PERSONAL AND SOCIAL IDENTITIES</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nvPr>
        </p:nvSpPr>
        <p:spPr>
          <a:xfrm>
            <a:off x="1240102" y="3656013"/>
            <a:ext cx="10346798" cy="2112778"/>
          </a:xfrm>
        </p:spPr>
        <p:txBody>
          <a:bodyPr>
            <a:normAutofit fontScale="55000" lnSpcReduction="20000"/>
          </a:bodyPr>
          <a:lstStyle/>
          <a:p>
            <a:pPr>
              <a:lnSpc>
                <a:spcPct val="100000"/>
              </a:lnSpc>
              <a:spcBef>
                <a:spcPts val="0"/>
              </a:spcBef>
              <a:defRPr/>
            </a:pPr>
            <a:r>
              <a:rPr lang="en-CA" sz="5400" dirty="0"/>
              <a:t>What are the implications of your identities on leading for equity, diversity and inclusion?</a:t>
            </a:r>
          </a:p>
          <a:p>
            <a:pPr>
              <a:lnSpc>
                <a:spcPct val="100000"/>
              </a:lnSpc>
              <a:spcBef>
                <a:spcPts val="0"/>
              </a:spcBef>
              <a:defRPr/>
            </a:pPr>
            <a:r>
              <a:rPr lang="en-CA" sz="5400" dirty="0"/>
              <a:t>What aspects of identity would you like to change? And why?</a:t>
            </a:r>
          </a:p>
          <a:p>
            <a:pPr>
              <a:lnSpc>
                <a:spcPct val="100000"/>
              </a:lnSpc>
              <a:spcBef>
                <a:spcPts val="0"/>
              </a:spcBef>
              <a:defRPr/>
            </a:pPr>
            <a:r>
              <a:rPr lang="en-CA" sz="5400" dirty="0"/>
              <a:t>How do your identities affect your every day life?</a:t>
            </a:r>
          </a:p>
          <a:p>
            <a:endParaRPr lang="en-CA" sz="4400" dirty="0"/>
          </a:p>
        </p:txBody>
      </p:sp>
    </p:spTree>
    <p:extLst>
      <p:ext uri="{BB962C8B-B14F-4D97-AF65-F5344CB8AC3E}">
        <p14:creationId xmlns:p14="http://schemas.microsoft.com/office/powerpoint/2010/main" val="1518832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06917a4f-86eb-40aa-851d-094f18fffe54" xsi:nil="true"/>
    <FolderType xmlns="06917a4f-86eb-40aa-851d-094f18fffe54" xsi:nil="true"/>
    <Students xmlns="06917a4f-86eb-40aa-851d-094f18fffe54">
      <UserInfo>
        <DisplayName/>
        <AccountId xsi:nil="true"/>
        <AccountType/>
      </UserInfo>
    </Students>
    <Is_Collaboration_Space_Locked xmlns="06917a4f-86eb-40aa-851d-094f18fffe54" xsi:nil="true"/>
    <AppVersion xmlns="06917a4f-86eb-40aa-851d-094f18fffe54" xsi:nil="true"/>
    <Student_Groups xmlns="06917a4f-86eb-40aa-851d-094f18fffe54">
      <UserInfo>
        <DisplayName/>
        <AccountId xsi:nil="true"/>
        <AccountType/>
      </UserInfo>
    </Student_Groups>
    <Math_Settings xmlns="06917a4f-86eb-40aa-851d-094f18fffe54" xsi:nil="true"/>
    <Teams_Channel_Section_Location xmlns="06917a4f-86eb-40aa-851d-094f18fffe54" xsi:nil="true"/>
    <Owner xmlns="06917a4f-86eb-40aa-851d-094f18fffe54">
      <UserInfo>
        <DisplayName/>
        <AccountId xsi:nil="true"/>
        <AccountType/>
      </UserInfo>
    </Owner>
    <Has_Teacher_Only_SectionGroup xmlns="06917a4f-86eb-40aa-851d-094f18fffe54" xsi:nil="true"/>
    <DefaultSectionNames xmlns="06917a4f-86eb-40aa-851d-094f18fffe54" xsi:nil="true"/>
    <NotebookType xmlns="06917a4f-86eb-40aa-851d-094f18fffe54" xsi:nil="true"/>
    <Teachers xmlns="06917a4f-86eb-40aa-851d-094f18fffe54">
      <UserInfo>
        <DisplayName/>
        <AccountId xsi:nil="true"/>
        <AccountType/>
      </UserInfo>
    </Teachers>
    <Templates xmlns="06917a4f-86eb-40aa-851d-094f18fffe54" xsi:nil="true"/>
    <LMS_Mappings xmlns="06917a4f-86eb-40aa-851d-094f18fffe54" xsi:nil="true"/>
    <Invited_Teachers xmlns="06917a4f-86eb-40aa-851d-094f18fffe54" xsi:nil="true"/>
    <Invited_Students xmlns="06917a4f-86eb-40aa-851d-094f18fffe54" xsi:nil="true"/>
    <IsNotebookLocked xmlns="06917a4f-86eb-40aa-851d-094f18fffe54" xsi:nil="true"/>
    <CultureName xmlns="06917a4f-86eb-40aa-851d-094f18fffe54" xsi:nil="true"/>
    <Distribution_Groups xmlns="06917a4f-86eb-40aa-851d-094f18fffe54" xsi:nil="true"/>
    <Self_Registration_Enabled xmlns="06917a4f-86eb-40aa-851d-094f18fffe5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1BF5096D45A945BDF15A9999771FD9" ma:contentTypeVersion="35" ma:contentTypeDescription="Crée un document." ma:contentTypeScope="" ma:versionID="b744ea4b497979f40bd599d10178740e">
  <xsd:schema xmlns:xsd="http://www.w3.org/2001/XMLSchema" xmlns:xs="http://www.w3.org/2001/XMLSchema" xmlns:p="http://schemas.microsoft.com/office/2006/metadata/properties" xmlns:ns3="06917a4f-86eb-40aa-851d-094f18fffe54" xmlns:ns4="46d7d3ff-4fa3-4992-9042-259dbab49ae0" targetNamespace="http://schemas.microsoft.com/office/2006/metadata/properties" ma:root="true" ma:fieldsID="e8d36dba3ee833e5f060563d18237a10" ns3:_="" ns4:_="">
    <xsd:import namespace="06917a4f-86eb-40aa-851d-094f18fffe54"/>
    <xsd:import namespace="46d7d3ff-4fa3-4992-9042-259dbab49ae0"/>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Teams_Channel_Section_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17a4f-86eb-40aa-851d-094f18fff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NotebookType" ma:index="21" nillable="true" ma:displayName="Notebook Type" ma:internalName="NotebookType">
      <xsd:simpleType>
        <xsd:restriction base="dms:Text"/>
      </xsd:simpleType>
    </xsd:element>
    <xsd:element name="FolderType" ma:index="22" nillable="true" ma:displayName="Folder Type" ma:internalName="FolderType">
      <xsd:simpleType>
        <xsd:restriction base="dms:Text"/>
      </xsd:simpleType>
    </xsd:element>
    <xsd:element name="CultureName" ma:index="23" nillable="true" ma:displayName="Culture Name" ma:internalName="CultureName">
      <xsd:simpleType>
        <xsd:restriction base="dms:Text"/>
      </xsd:simpleType>
    </xsd:element>
    <xsd:element name="AppVersion" ma:index="24" nillable="true" ma:displayName="App Version" ma:internalName="AppVersion">
      <xsd:simpleType>
        <xsd:restriction base="dms:Text"/>
      </xsd:simpleType>
    </xsd:element>
    <xsd:element name="TeamsChannelId" ma:index="25" nillable="true" ma:displayName="Teams Channel Id" ma:internalName="TeamsChannelId">
      <xsd:simpleType>
        <xsd:restriction base="dms:Text"/>
      </xsd:simpleType>
    </xsd:element>
    <xsd:element name="Owner" ma:index="26"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7" nillable="true" ma:displayName="Math Settings" ma:internalName="Math_Settings">
      <xsd:simpleType>
        <xsd:restriction base="dms:Text"/>
      </xsd:simpleType>
    </xsd:element>
    <xsd:element name="DefaultSectionNames" ma:index="28" nillable="true" ma:displayName="Default Section Names" ma:internalName="DefaultSectionNames">
      <xsd:simpleType>
        <xsd:restriction base="dms:Note">
          <xsd:maxLength value="255"/>
        </xsd:restriction>
      </xsd:simpleType>
    </xsd:element>
    <xsd:element name="Templates" ma:index="29" nillable="true" ma:displayName="Templates" ma:internalName="Templates">
      <xsd:simpleType>
        <xsd:restriction base="dms:Note">
          <xsd:maxLength value="255"/>
        </xsd:restriction>
      </xsd:simpleType>
    </xsd:element>
    <xsd:element name="Teachers" ma:index="3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3" nillable="true" ma:displayName="Distribution Groups" ma:internalName="Distribution_Groups">
      <xsd:simpleType>
        <xsd:restriction base="dms:Note">
          <xsd:maxLength value="255"/>
        </xsd:restriction>
      </xsd:simpleType>
    </xsd:element>
    <xsd:element name="LMS_Mappings" ma:index="34" nillable="true" ma:displayName="LMS Mappings" ma:internalName="LMS_Mappings">
      <xsd:simpleType>
        <xsd:restriction base="dms:Note">
          <xsd:maxLength value="255"/>
        </xsd:restriction>
      </xsd:simpleType>
    </xsd:element>
    <xsd:element name="Invited_Teachers" ma:index="35" nillable="true" ma:displayName="Invited Teachers" ma:internalName="Invited_Teachers">
      <xsd:simpleType>
        <xsd:restriction base="dms:Note">
          <xsd:maxLength value="255"/>
        </xsd:restriction>
      </xsd:simpleType>
    </xsd:element>
    <xsd:element name="Invited_Students" ma:index="36" nillable="true" ma:displayName="Invited Students" ma:internalName="Invited_Students">
      <xsd:simpleType>
        <xsd:restriction base="dms:Note">
          <xsd:maxLength value="255"/>
        </xsd:restriction>
      </xsd:simpleType>
    </xsd:element>
    <xsd:element name="Self_Registration_Enabled" ma:index="37" nillable="true" ma:displayName="Self Registration Enabled" ma:internalName="Self_Registration_Enabled">
      <xsd:simpleType>
        <xsd:restriction base="dms:Boolean"/>
      </xsd:simpleType>
    </xsd:element>
    <xsd:element name="Has_Teacher_Only_SectionGroup" ma:index="38" nillable="true" ma:displayName="Has Teacher Only SectionGroup" ma:internalName="Has_Teacher_Only_SectionGroup">
      <xsd:simpleType>
        <xsd:restriction base="dms:Boolean"/>
      </xsd:simpleType>
    </xsd:element>
    <xsd:element name="Is_Collaboration_Space_Locked" ma:index="39" nillable="true" ma:displayName="Is Collaboration Space Locked" ma:internalName="Is_Collaboration_Space_Locked">
      <xsd:simpleType>
        <xsd:restriction base="dms:Boolean"/>
      </xsd:simpleType>
    </xsd:element>
    <xsd:element name="IsNotebookLocked" ma:index="40" nillable="true" ma:displayName="Is Notebook Locked" ma:internalName="IsNotebookLocked">
      <xsd:simpleType>
        <xsd:restriction base="dms:Boolean"/>
      </xsd:simpleType>
    </xsd:element>
    <xsd:element name="Teams_Channel_Section_Location" ma:index="41" nillable="true" ma:displayName="Teams Channel Section Location" ma:internalName="Teams_Channel_Section_Location">
      <xsd:simpleType>
        <xsd:restriction base="dms:Text"/>
      </xsd:simpleType>
    </xsd:element>
    <xsd:element name="MediaLengthInSeconds" ma:index="4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d7d3ff-4fa3-4992-9042-259dbab49ae0"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38C027-A4F5-426B-A664-A616B4082EA4}">
  <ds:schemaRefs>
    <ds:schemaRef ds:uri="http://purl.org/dc/dcmitype/"/>
    <ds:schemaRef ds:uri="http://schemas.openxmlformats.org/package/2006/metadata/core-properties"/>
    <ds:schemaRef ds:uri="06917a4f-86eb-40aa-851d-094f18fffe54"/>
    <ds:schemaRef ds:uri="http://purl.org/dc/elements/1.1/"/>
    <ds:schemaRef ds:uri="http://schemas.microsoft.com/office/2006/documentManagement/types"/>
    <ds:schemaRef ds:uri="http://purl.org/dc/terms/"/>
    <ds:schemaRef ds:uri="http://schemas.microsoft.com/office/infopath/2007/PartnerControls"/>
    <ds:schemaRef ds:uri="46d7d3ff-4fa3-4992-9042-259dbab49ae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F813DF4-53B4-4F9D-9C5D-3ED6DC644123}">
  <ds:schemaRefs>
    <ds:schemaRef ds:uri="http://schemas.microsoft.com/sharepoint/v3/contenttype/forms"/>
  </ds:schemaRefs>
</ds:datastoreItem>
</file>

<file path=customXml/itemProps3.xml><?xml version="1.0" encoding="utf-8"?>
<ds:datastoreItem xmlns:ds="http://schemas.openxmlformats.org/officeDocument/2006/customXml" ds:itemID="{02D9A40A-329A-4CED-A470-108539CE5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17a4f-86eb-40aa-851d-094f18fffe54"/>
    <ds:schemaRef ds:uri="46d7d3ff-4fa3-4992-9042-259dbab49a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26165</TotalTime>
  <Words>1942</Words>
  <Application>Microsoft Macintosh PowerPoint</Application>
  <PresentationFormat>Widescreen</PresentationFormat>
  <Paragraphs>166</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Calibri Light</vt:lpstr>
      <vt:lpstr>Gill Sans MT</vt:lpstr>
      <vt:lpstr>Lato</vt:lpstr>
      <vt:lpstr>Segoe UI</vt:lpstr>
      <vt:lpstr>Verdana</vt:lpstr>
      <vt:lpstr>Office Theme</vt:lpstr>
      <vt:lpstr>PowerPoint Presentation</vt:lpstr>
      <vt:lpstr>PowerPoint Presentation</vt:lpstr>
      <vt:lpstr>PowerPoint Presentation</vt:lpstr>
      <vt:lpstr>  Ontario Institute for Education Leadership Ontario Leaders Collaborating for Student Achievement, Equity  and Well-being  </vt:lpstr>
      <vt:lpstr>PowerPoint Presentation</vt:lpstr>
      <vt:lpstr>                   Personal Identity Wheel</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175</cp:revision>
  <cp:lastPrinted>2021-02-17T15:12:23Z</cp:lastPrinted>
  <dcterms:created xsi:type="dcterms:W3CDTF">2019-11-01T17:17:10Z</dcterms:created>
  <dcterms:modified xsi:type="dcterms:W3CDTF">2022-08-03T19:42:55Z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0x010100D11BF5096D45A945BDF15A9999771FD9</vt:lpwstr>
  </property>
  <property fmtid="{D5CDD505-2E9C-101B-9397-08002B2CF9AE}" pid="3" name="MSIP_Label_034a106e-6316-442c-ad35-738afd673d2b_Enabled">
    <vt:lpwstr>true</vt:lpwstr>
  </property>
  <property fmtid="{D5CDD505-2E9C-101B-9397-08002B2CF9AE}" pid="4" name="MSIP_Label_034a106e-6316-442c-ad35-738afd673d2b_SetDate">
    <vt:lpwstr>2022-03-09T22:24:00Z</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iteId">
    <vt:lpwstr>cddc1229-ac2a-4b97-b78a-0e5cacb5865c</vt:lpwstr>
  </property>
  <property fmtid="{D5CDD505-2E9C-101B-9397-08002B2CF9AE}" pid="8" name="MSIP_Label_034a106e-6316-442c-ad35-738afd673d2b_ActionId">
    <vt:lpwstr>b283c477-2ee1-49dd-bdc7-49961a5d75ac</vt:lpwstr>
  </property>
  <property fmtid="{D5CDD505-2E9C-101B-9397-08002B2CF9AE}" pid="9" name="MSIP_Label_034a106e-6316-442c-ad35-738afd673d2b_ContentBits">
    <vt:lpwstr>0</vt:lpwstr>
  </property>
</Properties>
</file>