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411" r:id="rId3"/>
    <p:sldId id="412" r:id="rId4"/>
    <p:sldId id="316" r:id="rId5"/>
    <p:sldId id="416" r:id="rId6"/>
    <p:sldId id="415" r:id="rId7"/>
    <p:sldId id="396" r:id="rId8"/>
    <p:sldId id="394" r:id="rId9"/>
    <p:sldId id="380" r:id="rId10"/>
    <p:sldId id="418" r:id="rId11"/>
    <p:sldId id="413" r:id="rId12"/>
    <p:sldId id="320"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5"/>
    <p:restoredTop sz="45872" autoAdjust="0"/>
  </p:normalViewPr>
  <p:slideViewPr>
    <p:cSldViewPr snapToGrid="0" snapToObjects="1">
      <p:cViewPr varScale="1">
        <p:scale>
          <a:sx n="56" d="100"/>
          <a:sy n="56" d="100"/>
        </p:scale>
        <p:origin x="17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7/28/22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 </a:t>
            </a:r>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Everyone has biases and one of the only ways of eliminating them is by learning what our biases 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One reliable approach in identifying our unconscious biases is Harvard’s Implicit Association Test (IAT). The IAT is an instrument that has been developed and rigorously tested to measure the distance between our conscious and unconscious attitudes. </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crux of the problem is that people act in biased ways without realizing it. Unconscious bias is just that!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wareness is the first step – making a plan to reduce or eliminate them is the hard part.  Implicit</a:t>
            </a:r>
            <a:r>
              <a:rPr lang="en-CA" sz="2000" dirty="0"/>
              <a:t> bias can be overcome with rational deliberation but requires both learning and unlearning about others and ourselves.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400" b="1" i="1" u="sng" strike="noStrike" kern="1200" cap="none" spc="0" normalizeH="0" baseline="0" noProof="0" dirty="0">
                <a:ln>
                  <a:noFill/>
                </a:ln>
                <a:solidFill>
                  <a:prstClr val="black"/>
                </a:solidFill>
                <a:effectLst/>
                <a:uLnTx/>
                <a:uFillTx/>
                <a:latin typeface="Calibri" panose="020F0502020204030204"/>
                <a:ea typeface="+mn-ea"/>
                <a:cs typeface="+mn-cs"/>
                <a:hlinkClick r:id="rId3"/>
              </a:rPr>
              <a:t>Exploring the “Cognitive” Personal Leadership Resources: Problem-Solving Expertise, Role-Specific Knowledge &amp; Systems Thinking</a:t>
            </a: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 Ideas Into Action (pp. 19-22) offers some suggestions.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4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CONSIDERATIONS:</a:t>
            </a:r>
          </a:p>
          <a:p>
            <a:endParaRPr lang="en-CA" dirty="0"/>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Remember that biases you hold are embedded in your personal identity. Take time to work through the presentation on </a:t>
            </a:r>
            <a:r>
              <a:rPr kumimoji="0" lang="en-CA" sz="1200" b="0" i="0" u="none" strike="noStrike" kern="1200" cap="none" spc="0" normalizeH="0" baseline="0" dirty="0">
                <a:ln>
                  <a:noFill/>
                </a:ln>
                <a:solidFill>
                  <a:prstClr val="black"/>
                </a:solidFill>
                <a:effectLst/>
                <a:highlight>
                  <a:srgbClr val="FFFF00"/>
                </a:highlight>
                <a:uLnTx/>
                <a:uFillTx/>
                <a:latin typeface="Calibri" panose="020F0502020204030204"/>
                <a:ea typeface="+mn-ea"/>
                <a:cs typeface="+mn-cs"/>
              </a:rPr>
              <a:t>Personal and Social Identity </a:t>
            </a: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which is part of this module.  In particular, work with the Identity Wheel to answer the question, “Who am I” and “What systems influence you and have an impact on how you interact with others?”</a:t>
            </a:r>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Reflect on your own about what you learned about yourself and your own biases by taking an implicit bias test. Identify any that you believe you can reduce or eliminate on your own and make a plan. </a:t>
            </a:r>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Decide whether to involve a critical friend and ask for support in addressing one or more bias that you have uncovered.  </a:t>
            </a:r>
          </a:p>
          <a:p>
            <a:pPr marL="171450" indent="-171450">
              <a:buFont typeface="Arial" panose="020B0604020202020204" pitchFamily="34" charset="0"/>
              <a:buChar char="•"/>
            </a:pPr>
            <a:endParaRPr kumimoji="0" lang="en-CA"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9</a:t>
            </a:fld>
            <a:endParaRPr lang="en-US"/>
          </a:p>
        </p:txBody>
      </p:sp>
    </p:spTree>
    <p:extLst>
      <p:ext uri="{BB962C8B-B14F-4D97-AF65-F5344CB8AC3E}">
        <p14:creationId xmlns:p14="http://schemas.microsoft.com/office/powerpoint/2010/main" val="2910743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According to Maria Konnikova, “Our way of looking at the world is tough to change and our biases are remarkably sticky. But tough and sticky doesn’t mean unchangeable and immutable.” Researchers tell us that we can’t consciously force ourselves to stop these biases from forming, but as Konnikova suggests, “we can learn to understand our minds.” We can “try our best to set the starting point back to a more neutral one.”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The short videos listed in this slide are offered as resources that build understanding of implicit biases and promote deeper discussions about how to reduce them.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800" b="0" i="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lang="en-US" sz="1800" b="1" i="0" dirty="0">
                <a:solidFill>
                  <a:srgbClr val="000000"/>
                </a:solidFill>
                <a:effectLst/>
                <a:latin typeface="Calibri" panose="020F0502020204030204" pitchFamily="34" charset="0"/>
              </a:rPr>
              <a:t>PROCESS CONSIDERATIONS: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800" b="0" i="0" dirty="0">
              <a:solidFill>
                <a:srgbClr val="000000"/>
              </a:solidFill>
              <a:effectLst/>
              <a:latin typeface="Calibri" panose="020F0502020204030204" pitchFamily="34" charset="0"/>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View one or more of the videos and follow the instructions provided to learn more about implicit bias.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Use the activities outlined in the Reflective Worksheet to support discussions.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What is your plan to eliminate your implicit biases?</a:t>
            </a:r>
            <a:endParaRPr lang="en-US" sz="1800" b="0" i="0" dirty="0">
              <a:solidFill>
                <a:srgbClr val="000000"/>
              </a:solidFill>
              <a:effectLst/>
              <a:latin typeface="Calibri" panose="020F0502020204030204" pitchFamily="34" charset="0"/>
            </a:endParaRPr>
          </a:p>
          <a:p>
            <a:pPr marL="457200" indent="-457200" algn="l" rtl="0" fontAlgn="base">
              <a:buFont typeface="Arial" panose="020B0604020202020204" pitchFamily="34" charset="0"/>
              <a:buChar char="•"/>
            </a:pPr>
            <a:endParaRPr lang="en-US" sz="2800" b="0" i="0" dirty="0">
              <a:solidFill>
                <a:srgbClr val="000000"/>
              </a:solidFill>
              <a:effectLst/>
              <a:latin typeface="Segoe UI" panose="020B0502040204020203" pitchFamily="34" charset="0"/>
            </a:endParaRPr>
          </a:p>
          <a:p>
            <a:pPr algn="l" fontAlgn="base"/>
            <a:endParaRPr lang="en-US" sz="1800" b="0" i="0" u="none" dirty="0">
              <a:solidFill>
                <a:srgbClr val="D13438"/>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three: </a:t>
            </a:r>
            <a:r>
              <a:rPr lang="en-US" sz="1200" kern="1200" dirty="0">
                <a:solidFill>
                  <a:schemeClr val="tx1"/>
                </a:solidFill>
                <a:effectLst/>
                <a:latin typeface="+mn-lt"/>
                <a:ea typeface="+mn-ea"/>
                <a:cs typeface="+mn-cs"/>
              </a:rPr>
              <a:t>Personal and Social Identities</a:t>
            </a:r>
            <a:r>
              <a:rPr lang="en-CA" sz="1200" kern="1200" baseline="0" dirty="0">
                <a:solidFill>
                  <a:schemeClr val="tx1"/>
                </a:solidFill>
                <a:effectLst/>
                <a:latin typeface="+mn-lt"/>
                <a:ea typeface="+mn-ea"/>
                <a:cs typeface="+mn-cs"/>
              </a:rPr>
              <a:t>.</a:t>
            </a: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812866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a:t>
            </a:r>
            <a:r>
              <a:rPr kumimoji="0" lang="en-CA" altLang="en-US" sz="12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www.hwcdsb.ca</a:t>
            </a: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/data/</a:t>
            </a:r>
            <a:r>
              <a:rPr kumimoji="0" lang="en-CA" altLang="en-US" sz="12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ie</a:t>
            </a: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highlight>
                  <a:srgbClr val="FFFF00"/>
                </a:highlight>
                <a:uLnTx/>
                <a:uFillTx/>
                <a:latin typeface="+mn-lt"/>
                <a:ea typeface="+mn-ea"/>
                <a:cs typeface="+mn-cs"/>
              </a:rPr>
              <a:t>What is a land acknowledgement? </a:t>
            </a:r>
            <a:r>
              <a:rPr kumimoji="0" lang="en-US" sz="1200" b="0" i="0" u="none" strike="noStrike" kern="1200" cap="none" spc="0" normalizeH="0" baseline="0" noProof="0" dirty="0">
                <a:ln>
                  <a:noFill/>
                </a:ln>
                <a:solidFill>
                  <a:prstClr val="black"/>
                </a:solidFill>
                <a:effectLst/>
                <a:highlight>
                  <a:srgbClr val="FFFF00"/>
                </a:highlight>
                <a:uLnTx/>
                <a:uFillTx/>
                <a:latin typeface="+mn-lt"/>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In his book, </a:t>
            </a:r>
            <a:r>
              <a:rPr kumimoji="0" lang="en-US" sz="1200" b="0" i="1" u="none" strike="noStrike" kern="1200" cap="none" spc="0" normalizeH="0" baseline="0" noProof="0" dirty="0">
                <a:ln>
                  <a:noFill/>
                </a:ln>
                <a:solidFill>
                  <a:prstClr val="black"/>
                </a:solidFill>
                <a:effectLst/>
                <a:uLnTx/>
                <a:uFillTx/>
                <a:latin typeface="+mn-lt"/>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mn-lt"/>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a:p>
            <a:pPr marL="171450" indent="-171450">
              <a:lnSpc>
                <a:spcPct val="107000"/>
              </a:lnSpc>
              <a:spcAft>
                <a:spcPts val="800"/>
              </a:spcAft>
              <a:buFont typeface="Arial" panose="020B0604020202020204" pitchFamily="34" charset="0"/>
              <a:buChar char="•"/>
            </a:pPr>
            <a:endParaRPr lang="en-US" b="0"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171450" indent="-171450">
              <a:buFont typeface="Arial" panose="020B0604020202020204" pitchFamily="34" charset="0"/>
              <a:buChar char="•"/>
            </a:pPr>
            <a:r>
              <a:rPr lang="en-US" dirty="0"/>
              <a:t>What thoughts 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how to </a:t>
            </a:r>
            <a:r>
              <a:rPr lang="en-US" b="0" dirty="0"/>
              <a:t>identify your biases, </a:t>
            </a:r>
            <a:r>
              <a:rPr lang="en-US" dirty="0"/>
              <a:t>eliminate biases – your own and those of others.  </a:t>
            </a:r>
            <a:endParaRPr lang="en-CA" dirty="0"/>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800" b="1" i="0" u="none" dirty="0">
                <a:solidFill>
                  <a:srgbClr val="D13438"/>
                </a:solidFill>
                <a:effectLst/>
                <a:latin typeface="Calibri" panose="020F0502020204030204" pitchFamily="34" charset="0"/>
              </a:rPr>
              <a:t>PROCESS CONSIDERATIONS:</a:t>
            </a:r>
          </a:p>
          <a:p>
            <a:pPr marL="171450" indent="-171450">
              <a:buFont typeface="Arial" panose="020B0604020202020204" pitchFamily="34" charset="0"/>
              <a:buChar char="•"/>
            </a:pPr>
            <a:r>
              <a:rPr lang="en-CA" baseline="0" dirty="0"/>
              <a:t>Refer to the Reflective Worksheet and complete the questions: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What is bias? What does it look like, sound like, feel like?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Where do you see evidence of bias in your everyday life?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effectLst/>
              </a:rPr>
              <a:t>Share with a partner a word or two that comes to mind when you hear the word "bias." </a:t>
            </a:r>
            <a:endParaRPr lang="en-CA" baseline="0" dirty="0"/>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211355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fontAlgn="base"/>
            <a:r>
              <a:rPr lang="en-CA" sz="1800" b="0" i="0" u="sng" dirty="0">
                <a:solidFill>
                  <a:srgbClr val="D13438"/>
                </a:solidFill>
                <a:effectLst/>
                <a:latin typeface="Calibri" panose="020F0502020204030204" pitchFamily="34" charset="0"/>
              </a:rPr>
              <a:t>In </a:t>
            </a:r>
            <a:r>
              <a:rPr lang="en-CA" sz="1800" b="1" i="1" u="sng" strike="noStrike" dirty="0">
                <a:solidFill>
                  <a:srgbClr val="000000"/>
                </a:solidFill>
                <a:effectLst/>
                <a:latin typeface="Calibri" panose="020F0502020204030204" pitchFamily="34" charset="0"/>
                <a:hlinkClick r:id="rId3"/>
              </a:rPr>
              <a:t>Exploring the “Cognitive” Personal Leadership Resources: Problem-Solving Expertise, Role-Specific Knowledge &amp; Systems Thinking</a:t>
            </a:r>
            <a:r>
              <a:rPr lang="en-CA" sz="1800" b="0" i="0" u="sng" dirty="0">
                <a:solidFill>
                  <a:srgbClr val="D13438"/>
                </a:solidFill>
                <a:effectLst/>
                <a:latin typeface="Calibri" panose="020F0502020204030204" pitchFamily="34" charset="0"/>
              </a:rPr>
              <a:t>, </a:t>
            </a:r>
            <a:r>
              <a:rPr lang="en-CA" sz="1800" b="0" i="0" u="none" dirty="0">
                <a:solidFill>
                  <a:srgbClr val="D13438"/>
                </a:solidFill>
                <a:effectLst/>
                <a:latin typeface="Calibri" panose="020F0502020204030204" pitchFamily="34" charset="0"/>
              </a:rPr>
              <a:t>(pp. 19-22), of Ideas Into Action, bias is defined as “a prejudice in favour of or against one thing, person, or group compared with another usually in a way that’s considered to be unfair.”</a:t>
            </a:r>
          </a:p>
          <a:p>
            <a:pPr algn="l" rtl="0" fontAlgn="base"/>
            <a:endParaRPr lang="en-CA" sz="1800" b="0" i="0" u="none" dirty="0">
              <a:solidFill>
                <a:srgbClr val="D13438"/>
              </a:solidFill>
              <a:effectLst/>
              <a:latin typeface="Calibri" panose="020F0502020204030204" pitchFamily="34" charset="0"/>
            </a:endParaRPr>
          </a:p>
          <a:p>
            <a:pPr algn="l" rtl="0" fontAlgn="base"/>
            <a:r>
              <a:rPr lang="en-CA" sz="1800" b="1" i="0" u="none" dirty="0">
                <a:solidFill>
                  <a:srgbClr val="D13438"/>
                </a:solidFill>
                <a:effectLst/>
                <a:latin typeface="Calibri" panose="020F0502020204030204" pitchFamily="34" charset="0"/>
              </a:rPr>
              <a:t>PROCESS CONSIDERATIONS:</a:t>
            </a:r>
          </a:p>
          <a:p>
            <a:pPr algn="l" rtl="0" fontAlgn="base"/>
            <a:endParaRPr lang="en-CA" sz="1800" b="1" i="0" u="none" dirty="0">
              <a:solidFill>
                <a:srgbClr val="D13438"/>
              </a:solidFill>
              <a:effectLst/>
              <a:latin typeface="Calibri" panose="020F0502020204030204" pitchFamily="34" charset="0"/>
            </a:endParaRPr>
          </a:p>
          <a:p>
            <a:pPr marL="171450"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Consider this definition in combination with the comments shared in the previous exercise. </a:t>
            </a:r>
          </a:p>
          <a:p>
            <a:pPr marL="171450"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As a follow-up to this discussion consider the following questions (Reflective Worksheet page 1):</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Why is it important for leaders to speak up about bias in their schools and systems? 	</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To what extent is bias talked about in your context?  </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What are some reasons why talking about bias may not be the norm?</a:t>
            </a:r>
          </a:p>
          <a:p>
            <a:pPr marL="457200" lvl="1" indent="0" algn="l" rtl="0" fontAlgn="base">
              <a:buFont typeface="Arial" panose="020B0604020202020204" pitchFamily="34" charset="0"/>
              <a:buNone/>
            </a:pPr>
            <a:endParaRPr lang="en-US" b="0" i="0" u="none"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66936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b="0" i="0" kern="1200" noProof="0" dirty="0">
                <a:solidFill>
                  <a:srgbClr val="000000"/>
                </a:solidFill>
                <a:effectLst/>
                <a:latin typeface="Calibri" panose="020F0502020204030204" pitchFamily="34" charset="0"/>
                <a:ea typeface="+mn-ea"/>
                <a:cs typeface="+mn-cs"/>
              </a:rPr>
              <a:t>With an elbow partner, share one or two words that come to mind when you hear the word “bias.”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b="0" i="0" kern="1200" dirty="0">
                <a:solidFill>
                  <a:srgbClr val="000000"/>
                </a:solidFill>
                <a:effectLst/>
                <a:latin typeface="Calibri" panose="020F0502020204030204" pitchFamily="34" charset="0"/>
                <a:ea typeface="+mn-ea"/>
                <a:cs typeface="+mn-cs"/>
              </a:rPr>
              <a:t>Explicit or conscious bias is related to our attitudes or belief systems. Implicit or unconscious bias lies underneath the surface, coming up when we make quick decisions.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rgbClr val="000000"/>
                </a:solidFill>
                <a:effectLst/>
                <a:latin typeface="Calibri" panose="020F0502020204030204" pitchFamily="34" charset="0"/>
                <a:ea typeface="+mn-ea"/>
                <a:cs typeface="+mn-cs"/>
              </a:rPr>
              <a:t>Examples of explicit bias include hate speech or discriminatory policies such as segregation. Implicit bias arises outside of conscious awareness and so does not necessarily align with </a:t>
            </a:r>
            <a:r>
              <a:rPr lang="en-US" sz="1200" b="0" i="0" dirty="0">
                <a:solidFill>
                  <a:srgbClr val="000000"/>
                </a:solidFill>
                <a:effectLst/>
                <a:latin typeface="Calibri" panose="020F0502020204030204" pitchFamily="34" charset="0"/>
              </a:rPr>
              <a:t>our openly held beliefs or even reflect stances we would explicitly endorse. It is important to note that biases, conscious or unconscious, are not limited to ethnicity and race. </a:t>
            </a:r>
          </a:p>
          <a:p>
            <a:endParaRPr lang="en-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400" kern="1200" dirty="0">
                <a:solidFill>
                  <a:schemeClr val="tx1"/>
                </a:solidFill>
                <a:effectLst/>
                <a:latin typeface="+mn-lt"/>
                <a:ea typeface="+mn-ea"/>
                <a:cs typeface="+mn-cs"/>
              </a:rPr>
              <a:t>In </a:t>
            </a:r>
            <a:r>
              <a:rPr lang="en-CA" sz="14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400" kern="1200" dirty="0">
                <a:solidFill>
                  <a:schemeClr val="tx1"/>
                </a:solidFill>
                <a:effectLst/>
                <a:latin typeface="+mn-lt"/>
                <a:ea typeface="+mn-ea"/>
                <a:cs typeface="+mn-cs"/>
              </a:rPr>
              <a:t>, (pp. 19-22), the impact of bias is explored. </a:t>
            </a:r>
          </a:p>
          <a:p>
            <a:endParaRPr lang="en-CA" sz="140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i="0" u="none" dirty="0">
                <a:solidFill>
                  <a:srgbClr val="D13438"/>
                </a:solidFill>
                <a:effectLst/>
                <a:latin typeface="Calibri" panose="020F0502020204030204" pitchFamily="34" charset="0"/>
              </a:rPr>
              <a:t>PROCESS CONSIDERATIONS:</a:t>
            </a:r>
            <a:endParaRPr lang="en-US" sz="1200" b="0" i="0" kern="1200" baseline="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Are there biases identified that you are now aware of and want to eliminate?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b="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How will you achieve that?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b="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What actions will you take?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7</a:t>
            </a:fld>
            <a:endParaRPr lang="en-US" dirty="0"/>
          </a:p>
        </p:txBody>
      </p:sp>
    </p:spTree>
    <p:extLst>
      <p:ext uri="{BB962C8B-B14F-4D97-AF65-F5344CB8AC3E}">
        <p14:creationId xmlns:p14="http://schemas.microsoft.com/office/powerpoint/2010/main" val="2485245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Biases may be held by an individual, group, or institution and can have negative or positive consequences. </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Though racial bias and discrimination are well documented, biases may exist toward any social group.</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One’s age, gender, gender identity, physical abilities, religion, sexual orientation, weight, and many other characteristics are subject to bias. </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Know the human rights implications of showing bias in relationship to any of these.</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We all likely understand the negative aspect, but bias can be positive. For example, you could have a bias toward eating healthy food, which could lead to positive health outcomes.</a:t>
            </a:r>
          </a:p>
          <a:p>
            <a:pPr marL="171450" indent="-171450" algn="l" defTabSz="914400" rtl="0" eaLnBrk="1" fontAlgn="base" latinLnBrk="0" hangingPunct="1">
              <a:buFont typeface="Arial" panose="020B0604020202020204" pitchFamily="34" charset="0"/>
              <a:buChar char="•"/>
            </a:pPr>
            <a:endParaRPr lang="en-US" sz="1200" b="0" i="0" kern="1200" dirty="0">
              <a:solidFill>
                <a:srgbClr val="00000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1" i="0" u="none" dirty="0">
                <a:solidFill>
                  <a:srgbClr val="D13438"/>
                </a:solidFill>
                <a:effectLst/>
                <a:latin typeface="Calibri" panose="020F0502020204030204" pitchFamily="34" charset="0"/>
              </a:rPr>
              <a:t>PROCESS CONSIDERATIONS:</a:t>
            </a:r>
            <a:endParaRPr lang="en-US" sz="1200" b="0" i="0"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000000"/>
                </a:solidFill>
                <a:effectLst/>
                <a:latin typeface="Calibri" panose="020F0502020204030204" pitchFamily="34" charset="0"/>
              </a:rPr>
              <a:t>Where and when have you experienced or observed bias?</a:t>
            </a:r>
          </a:p>
          <a:p>
            <a:pPr marL="171450" indent="-171450">
              <a:buFont typeface="Arial" panose="020B0604020202020204" pitchFamily="34" charset="0"/>
              <a:buChar char="•"/>
            </a:pPr>
            <a:r>
              <a:rPr lang="en-CA" baseline="0" dirty="0"/>
              <a:t>Be aware that the following may trigger uncomfortable conversations – conversations that are necessary in ensuring equity.</a:t>
            </a:r>
          </a:p>
          <a:p>
            <a:pPr marL="628650" lvl="1" indent="-171450">
              <a:buFont typeface="Arial" panose="020B0604020202020204" pitchFamily="34" charset="0"/>
              <a:buChar char="•"/>
            </a:pPr>
            <a:r>
              <a:rPr lang="en-CA" baseline="0" dirty="0"/>
              <a:t>Think of a time when someone called you out – privately or publicly – on something you said or did? How did you feel? What happened as a result? What did you learn about yourself and others? </a:t>
            </a:r>
          </a:p>
          <a:p>
            <a:pPr marL="628650" lvl="1" indent="-171450">
              <a:buFont typeface="Arial" panose="020B0604020202020204" pitchFamily="34" charset="0"/>
              <a:buChar char="•"/>
            </a:pPr>
            <a:r>
              <a:rPr lang="en-CA" baseline="0" dirty="0"/>
              <a:t>Think of a time when you observed another person at work or in public behaving or speaking in a biased way. How did you feel? What did you do? What more could you have done? </a:t>
            </a:r>
          </a:p>
          <a:p>
            <a:pPr marL="171450" indent="-171450">
              <a:buFont typeface="Arial" panose="020B0604020202020204" pitchFamily="34" charset="0"/>
              <a:buChar char="•"/>
            </a:pPr>
            <a:r>
              <a:rPr lang="en-CA" baseline="0" dirty="0"/>
              <a:t>What are ways that you and others can strengthen your resolve to eliminate bias? </a:t>
            </a:r>
          </a:p>
          <a:p>
            <a:pPr marL="171450" indent="-171450">
              <a:buFont typeface="Arial" panose="020B0604020202020204" pitchFamily="34" charset="0"/>
              <a:buChar char="•"/>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2022-07-28</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2022-07-28</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2022-07-28</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2022-07-28</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2022-07-28</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2022-07-28</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2022-07-28</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2022-07-28</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2022-07-28</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2022-07-28</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2022-07-28</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2022-07-28</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implicit.harvard.edu/implici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8" Type="http://schemas.openxmlformats.org/officeDocument/2006/relationships/hyperlink" Target="https://www.pbs.org/video/pov-implicit-bias-check-our-bias-wreck-our-bias/?continuousplayautoplay=true" TargetMode="External"/><Relationship Id="rId3" Type="http://schemas.openxmlformats.org/officeDocument/2006/relationships/image" Target="../media/image1.jpeg"/><Relationship Id="rId7" Type="http://schemas.openxmlformats.org/officeDocument/2006/relationships/hyperlink" Target="https://www.pbs.org/video/pov-implicit-bias-why-were-awkward/?continuousplayautoplay=tru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t-bias-high-heels-violins-and-warning/?continuousplayautoplay=true" TargetMode="External"/><Relationship Id="rId4" Type="http://schemas.openxmlformats.org/officeDocument/2006/relationships/hyperlink" Target="https://www.pbs.org/video/pov-implicit-bias-peanut-butter-jelly-and-racis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spsmw.org/prayer/prayer-dismantling-racis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education-leadership-ontario.ca/application/files/9115/5647/2950/9._Exploring_the_cognitive_PLRs.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35476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algn="ctr">
              <a:spcBef>
                <a:spcPct val="0"/>
              </a:spcBef>
              <a:buNone/>
              <a:defRPr/>
            </a:pPr>
            <a:endParaRPr lang="en-US" sz="4000" b="1" dirty="0">
              <a:solidFill>
                <a:srgbClr val="C00000"/>
              </a:solidFill>
            </a:endParaRPr>
          </a:p>
          <a:p>
            <a:pPr algn="ctr">
              <a:spcBef>
                <a:spcPct val="0"/>
              </a:spcBef>
              <a:buNone/>
              <a:defRPr/>
            </a:pPr>
            <a:r>
              <a:rPr lang="en-US" sz="4400" dirty="0"/>
              <a:t>Understanding Implicit Bias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89AA04-25F7-48A1-9EDA-A14CEA617FE3}"/>
              </a:ext>
            </a:extLst>
          </p:cNvPr>
          <p:cNvSpPr>
            <a:spLocks noGrp="1"/>
          </p:cNvSpPr>
          <p:nvPr>
            <p:ph idx="1"/>
          </p:nvPr>
        </p:nvSpPr>
        <p:spPr>
          <a:xfrm>
            <a:off x="182880" y="1825625"/>
            <a:ext cx="11772900" cy="4351338"/>
          </a:xfrm>
        </p:spPr>
        <p:txBody>
          <a:bodyPr/>
          <a:lstStyle/>
          <a:p>
            <a:pPr marL="0" marR="0" lvl="1" indent="0" algn="l" defTabSz="914400" rtl="0" eaLnBrk="1" fontAlgn="auto" latinLnBrk="0" hangingPunct="1">
              <a:lnSpc>
                <a:spcPct val="90000"/>
              </a:lnSpc>
              <a:spcBef>
                <a:spcPts val="500"/>
              </a:spcBef>
              <a:spcAft>
                <a:spcPts val="0"/>
              </a:spcAft>
              <a:buClrTx/>
              <a:buSzTx/>
              <a:buFontTx/>
              <a:buNone/>
              <a:tabLst/>
              <a:defRPr/>
            </a:pPr>
            <a:endParaRPr kumimoji="0" lang="en-CA" sz="4400" b="0" i="0" u="none" strike="noStrike" kern="1200" cap="none" spc="0" normalizeH="0" baseline="0" noProof="0" dirty="0">
              <a:ln>
                <a:noFill/>
              </a:ln>
              <a:solidFill>
                <a:prstClr val="black"/>
              </a:solidFill>
              <a:effectLst/>
              <a:uLnTx/>
              <a:uFillTx/>
              <a:ea typeface="+mn-ea"/>
              <a:cs typeface="+mn-cs"/>
            </a:endParaRPr>
          </a:p>
          <a:p>
            <a:pPr marL="0" lvl="1" indent="0" algn="ctr">
              <a:buNone/>
              <a:defRPr/>
            </a:pPr>
            <a:r>
              <a:rPr lang="en-US" sz="4400" b="1" dirty="0">
                <a:solidFill>
                  <a:schemeClr val="accent1">
                    <a:lumMod val="75000"/>
                  </a:schemeClr>
                </a:solidFill>
                <a:cs typeface="Arial" panose="020B0604020202020204" pitchFamily="34" charset="0"/>
              </a:rPr>
              <a:t>BECOME AWARE OF PERSONAL BIAS </a:t>
            </a:r>
          </a:p>
          <a:p>
            <a:pPr marL="0" lvl="1" indent="0">
              <a:buNone/>
              <a:defRPr/>
            </a:pPr>
            <a:endParaRPr lang="en-US" sz="4400" b="1" dirty="0">
              <a:solidFill>
                <a:prstClr val="black"/>
              </a:solidFill>
              <a:cs typeface="Arial" panose="020B0604020202020204" pitchFamily="34" charset="0"/>
            </a:endParaRPr>
          </a:p>
          <a:p>
            <a:pPr marL="0" lvl="1" indent="0">
              <a:buNone/>
              <a:defRPr/>
            </a:pPr>
            <a:r>
              <a:rPr lang="en-CA" sz="4400" dirty="0">
                <a:solidFill>
                  <a:prstClr val="black"/>
                </a:solidFill>
                <a:cs typeface="Arial" panose="020B0604020202020204" pitchFamily="34" charset="0"/>
              </a:rPr>
              <a:t>Learn more about your own biases by taking one or more implicit bias tests; for example at</a:t>
            </a:r>
          </a:p>
          <a:p>
            <a:pPr marL="0" lvl="1" indent="0" algn="ctr">
              <a:buNone/>
              <a:defRPr/>
            </a:pPr>
            <a:r>
              <a:rPr lang="en-CA" sz="4400" dirty="0">
                <a:solidFill>
                  <a:prstClr val="black"/>
                </a:solidFill>
                <a:cs typeface="Arial" panose="020B0604020202020204" pitchFamily="34" charset="0"/>
              </a:rPr>
              <a:t> </a:t>
            </a:r>
            <a:r>
              <a:rPr kumimoji="0" lang="en-CA" sz="4400" b="0" i="0" u="none" strike="noStrike" kern="1200" cap="none" spc="0" normalizeH="0" baseline="0" noProof="0" dirty="0">
                <a:ln>
                  <a:noFill/>
                </a:ln>
                <a:solidFill>
                  <a:prstClr val="black"/>
                </a:solidFill>
                <a:effectLst/>
                <a:uLnTx/>
                <a:uFillTx/>
                <a:cs typeface="Arial" panose="020B0604020202020204" pitchFamily="34" charset="0"/>
              </a:rPr>
              <a:t> </a:t>
            </a:r>
            <a:r>
              <a:rPr lang="en-CA" sz="4400" dirty="0">
                <a:cs typeface="Arial" panose="020B0604020202020204" pitchFamily="34" charset="0"/>
                <a:hlinkClick r:id="rId3"/>
              </a:rPr>
              <a:t>Project Implicit (harvard.edu)</a:t>
            </a:r>
            <a:r>
              <a:rPr lang="en-CA" sz="4400" dirty="0">
                <a:cs typeface="Arial" panose="020B0604020202020204" pitchFamily="34" charset="0"/>
              </a:rPr>
              <a:t>.</a:t>
            </a:r>
            <a:endParaRPr lang="en-CA" sz="4400" u="sng" dirty="0">
              <a:solidFill>
                <a:prstClr val="black"/>
              </a:solidFill>
              <a:cs typeface="Arial" panose="020B0604020202020204" pitchFamily="34" charset="0"/>
            </a:endParaRPr>
          </a:p>
          <a:p>
            <a:pPr marL="0" marR="0" lvl="1" indent="0" algn="l" defTabSz="914400" rtl="0" eaLnBrk="1" fontAlgn="auto" latinLnBrk="0" hangingPunct="1">
              <a:lnSpc>
                <a:spcPct val="90000"/>
              </a:lnSpc>
              <a:spcBef>
                <a:spcPts val="500"/>
              </a:spcBef>
              <a:spcAft>
                <a:spcPts val="0"/>
              </a:spcAft>
              <a:buClrTx/>
              <a:buSzTx/>
              <a:buFontTx/>
              <a:buNone/>
              <a:tabLst/>
              <a:defRPr/>
            </a:pPr>
            <a:endParaRPr lang="en-CA" sz="4400" u="sng" dirty="0">
              <a:solidFill>
                <a:srgbClr val="0563C1"/>
              </a:solidFill>
              <a:ea typeface="Calibri" panose="020F0502020204030204" pitchFamily="34" charset="0"/>
              <a:cs typeface="Arial" panose="020B0604020202020204" pitchFamily="34" charset="0"/>
            </a:endParaRPr>
          </a:p>
          <a:p>
            <a:pPr marL="0" marR="0" lvl="1" indent="0" algn="l" defTabSz="914400" rtl="0" eaLnBrk="1" fontAlgn="auto" latinLnBrk="0" hangingPunct="1">
              <a:lnSpc>
                <a:spcPct val="90000"/>
              </a:lnSpc>
              <a:spcBef>
                <a:spcPts val="500"/>
              </a:spcBef>
              <a:spcAft>
                <a:spcPts val="0"/>
              </a:spcAft>
              <a:buClrTx/>
              <a:buSzTx/>
              <a:buFontTx/>
              <a:buNone/>
              <a:tabLst/>
              <a:defRPr/>
            </a:pPr>
            <a:endParaRPr lang="en-CA" sz="4000" dirty="0">
              <a:latin typeface="Arial" panose="020B0604020202020204" pitchFamily="34" charset="0"/>
              <a:cs typeface="Arial" panose="020B0604020202020204" pitchFamily="34" charset="0"/>
            </a:endParaRPr>
          </a:p>
        </p:txBody>
      </p:sp>
      <p:pic>
        <p:nvPicPr>
          <p:cNvPr id="6" name="Picture 6" descr="logo short">
            <a:extLst>
              <a:ext uri="{FF2B5EF4-FFF2-40B4-BE49-F238E27FC236}">
                <a16:creationId xmlns:a16="http://schemas.microsoft.com/office/drawing/2014/main" id="{1F9AF5D2-2088-254D-914E-2C53E0AC095D}"/>
              </a:ext>
            </a:extLst>
          </p:cNvPr>
          <p:cNvPicPr>
            <a:picLocks noGrp="1" noChangeAspect="1" noChangeArrowheads="1"/>
          </p:cNvPicPr>
          <p:nvPr>
            <p:ph type="title"/>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noFill/>
        </p:spPr>
      </p:pic>
      <p:sp>
        <p:nvSpPr>
          <p:cNvPr id="7" name="Text Box 7">
            <a:extLst>
              <a:ext uri="{FF2B5EF4-FFF2-40B4-BE49-F238E27FC236}">
                <a16:creationId xmlns:a16="http://schemas.microsoft.com/office/drawing/2014/main" id="{12054942-CCF0-C64B-A5AF-4589488BC43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FAC5D88-19B2-9749-BFE4-93BC7599EE9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21291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202339" y="2471027"/>
            <a:ext cx="11787322" cy="707886"/>
          </a:xfrm>
          <a:prstGeom prst="rect">
            <a:avLst/>
          </a:prstGeom>
          <a:noFill/>
        </p:spPr>
        <p:txBody>
          <a:bodyPr wrap="square" rtlCol="0">
            <a:spAutoFit/>
          </a:bodyPr>
          <a:lstStyle/>
          <a:p>
            <a:pPr algn="ctr"/>
            <a:r>
              <a:rPr lang="en-CA" sz="4000" b="1" dirty="0">
                <a:solidFill>
                  <a:schemeClr val="accent1">
                    <a:lumMod val="75000"/>
                  </a:schemeClr>
                </a:solidFill>
              </a:rPr>
              <a:t>INCREASE YOUR AWARENESS OF IMPLICIT BIAS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2000757" y="3214172"/>
            <a:ext cx="8825488" cy="3446878"/>
          </a:xfrm>
        </p:spPr>
        <p:txBody>
          <a:bodyPr>
            <a:normAutofit/>
          </a:bodyPr>
          <a:lstStyle/>
          <a:p>
            <a:pPr marL="0" indent="0">
              <a:buNone/>
            </a:pPr>
            <a:endParaRPr lang="en-CA" sz="4000" b="1" dirty="0">
              <a:solidFill>
                <a:srgbClr val="C00000"/>
              </a:solidFill>
            </a:endParaRPr>
          </a:p>
          <a:p>
            <a:r>
              <a:rPr lang="en-CA" sz="2300" b="1" u="sng" dirty="0">
                <a:solidFill>
                  <a:srgbClr val="0563C1"/>
                </a:solidFill>
                <a:effectLst/>
                <a:ea typeface="Calibri" panose="020F0502020204030204" pitchFamily="34" charset="0"/>
                <a:cs typeface="Times New Roman" panose="02020603050405020304" pitchFamily="18" charset="0"/>
                <a:hlinkClick r:id="rId4"/>
              </a:rPr>
              <a:t>Implicit Bias: Peanut Butter, Jelly and Racism</a:t>
            </a:r>
            <a:r>
              <a:rPr lang="en-CA" sz="2300" b="1" dirty="0">
                <a:effectLst/>
                <a:ea typeface="Calibri" panose="020F0502020204030204" pitchFamily="34" charset="0"/>
                <a:cs typeface="Times New Roman" panose="02020603050405020304" pitchFamily="18" charset="0"/>
              </a:rPr>
              <a:t> (2m 26s)</a:t>
            </a:r>
            <a:r>
              <a:rPr lang="en-CA" sz="2300" b="1" dirty="0">
                <a:solidFill>
                  <a:srgbClr val="C00000"/>
                </a:solidFill>
              </a:rPr>
              <a:t> </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5"/>
              </a:rPr>
              <a:t>Implicit Bias: High Heels, Violins and a Warning</a:t>
            </a:r>
            <a:r>
              <a:rPr lang="en-CA" sz="2300" b="1" dirty="0">
                <a:latin typeface="Calibri" panose="020F0502020204030204" pitchFamily="34" charset="0"/>
                <a:ea typeface="Calibri" panose="020F0502020204030204" pitchFamily="34" charset="0"/>
              </a:rPr>
              <a:t> (1m22s)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6"/>
              </a:rPr>
              <a:t>Implicit Bias: Snacks and Punishment</a:t>
            </a:r>
            <a:r>
              <a:rPr lang="en-CA" sz="2300" b="1" dirty="0">
                <a:latin typeface="Calibri" panose="020F0502020204030204" pitchFamily="34" charset="0"/>
                <a:ea typeface="Calibri" panose="020F0502020204030204" pitchFamily="34" charset="0"/>
              </a:rPr>
              <a:t> (2m5s)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7"/>
              </a:rPr>
              <a:t>Implicit Bias: Why We're Awkward</a:t>
            </a:r>
            <a:r>
              <a:rPr lang="en-CA" sz="2300" b="1" dirty="0">
                <a:latin typeface="Calibri" panose="020F0502020204030204" pitchFamily="34" charset="0"/>
                <a:ea typeface="Calibri" panose="020F0502020204030204" pitchFamily="34" charset="0"/>
                <a:cs typeface="Calibri" panose="020F0502020204030204" pitchFamily="34" charset="0"/>
              </a:rPr>
              <a:t> (2m41s)  </a:t>
            </a:r>
          </a:p>
          <a:p>
            <a:r>
              <a:rPr lang="en-CA" sz="24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8"/>
              </a:rPr>
              <a:t>Implicit Bias: Check Our Bias to Wreck Our Bias</a:t>
            </a:r>
            <a:r>
              <a:rPr lang="en-CA" sz="2400" b="1" dirty="0">
                <a:latin typeface="Calibri" panose="020F0502020204030204" pitchFamily="34" charset="0"/>
                <a:ea typeface="Calibri" panose="020F0502020204030204" pitchFamily="34" charset="0"/>
              </a:rPr>
              <a:t> (3m) </a:t>
            </a:r>
            <a:r>
              <a:rPr lang="en-CA" sz="2400" b="1" dirty="0">
                <a:latin typeface="Calibri" panose="020F0502020204030204" pitchFamily="34" charset="0"/>
                <a:ea typeface="Calibri" panose="020F0502020204030204" pitchFamily="34" charset="0"/>
                <a:cs typeface="Arial" panose="020B0604020202020204" pitchFamily="34" charset="0"/>
              </a:rPr>
              <a:t> </a:t>
            </a:r>
            <a:endParaRPr lang="en-CA" sz="2300" b="1" dirty="0">
              <a:latin typeface="Calibri" panose="020F0502020204030204" pitchFamily="34" charset="0"/>
              <a:ea typeface="Calibri" panose="020F0502020204030204" pitchFamily="34" charset="0"/>
              <a:cs typeface="Calibri" panose="020F0502020204030204" pitchFamily="34" charset="0"/>
            </a:endParaRPr>
          </a:p>
          <a:p>
            <a:endParaRPr lang="en-CA" sz="2300" dirty="0">
              <a:latin typeface="Calibri" panose="020F0502020204030204" pitchFamily="34" charset="0"/>
              <a:ea typeface="Calibri" panose="020F0502020204030204" pitchFamily="34" charset="0"/>
              <a:cs typeface="Arial" panose="020B0604020202020204" pitchFamily="34" charset="0"/>
            </a:endParaRPr>
          </a:p>
          <a:p>
            <a:endParaRPr lang="en-CA" sz="8800" dirty="0"/>
          </a:p>
          <a:p>
            <a:pPr marL="0" indent="0">
              <a:buNone/>
            </a:pPr>
            <a:endParaRPr lang="en-CA" sz="4300" b="1" dirty="0">
              <a:solidFill>
                <a:srgbClr val="C00000"/>
              </a:solidFill>
            </a:endParaRPr>
          </a:p>
        </p:txBody>
      </p:sp>
    </p:spTree>
    <p:extLst>
      <p:ext uri="{BB962C8B-B14F-4D97-AF65-F5344CB8AC3E}">
        <p14:creationId xmlns:p14="http://schemas.microsoft.com/office/powerpoint/2010/main" val="753728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06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78496" y="1687354"/>
            <a:ext cx="11269793" cy="5170646"/>
          </a:xfrm>
          <a:prstGeom prst="rect">
            <a:avLst/>
          </a:prstGeom>
          <a:noFill/>
        </p:spPr>
        <p:txBody>
          <a:bodyPr wrap="square" rtlCol="0">
            <a:spAutoFit/>
          </a:bodyPr>
          <a:lstStyle/>
          <a:p>
            <a:r>
              <a:rPr lang="en-CA" sz="2300" dirty="0"/>
              <a:t>Dear God, in our efforts to dismantle racism, we understand that we struggle not merely against flesh and blood but against powers and principalities – those institutions and systems that keep racism alive by perpetuating the lie that some members of the family are inferior and others superior.</a:t>
            </a:r>
          </a:p>
          <a:p>
            <a:r>
              <a:rPr lang="en-CA" sz="2300" dirty="0"/>
              <a:t>Create in us a new mind and heart that will enable us to see brothers and sisters in the faces of those divided by racial categories.</a:t>
            </a:r>
          </a:p>
          <a:p>
            <a:r>
              <a:rPr lang="en-CA" sz="2300" dirty="0"/>
              <a:t>Give us the grace and strength to rid ourselves of racial stereotypes that oppress some of us while providing entitlements to others.</a:t>
            </a:r>
          </a:p>
          <a:p>
            <a:r>
              <a:rPr lang="en-CA" sz="2300" dirty="0"/>
              <a:t>Help us to create a Church and nation that embraces the hopes and fears of oppressed People of Color where we live, as well as those around the world.</a:t>
            </a:r>
          </a:p>
          <a:p>
            <a:r>
              <a:rPr lang="en-CA" sz="2300" dirty="0"/>
              <a:t>Heal your family God, and make us one with you, in union with our brother Jesus, and empowered by your Holy Spirit.</a:t>
            </a:r>
          </a:p>
          <a:p>
            <a:r>
              <a:rPr lang="en-CA" sz="2300" dirty="0"/>
              <a:t>Amen.</a:t>
            </a:r>
          </a:p>
          <a:p>
            <a:r>
              <a:rPr lang="en-CA" sz="2300" u="sng" dirty="0">
                <a:hlinkClick r:id="rId4"/>
              </a:rPr>
              <a:t>https://spsmw.org/prayer/prayer-dismantling-racism/</a:t>
            </a:r>
            <a:r>
              <a:rPr lang="en-CA" sz="2300" dirty="0"/>
              <a:t> </a:t>
            </a:r>
          </a:p>
        </p:txBody>
      </p:sp>
    </p:spTree>
    <p:extLst>
      <p:ext uri="{BB962C8B-B14F-4D97-AF65-F5344CB8AC3E}">
        <p14:creationId xmlns:p14="http://schemas.microsoft.com/office/powerpoint/2010/main" val="281229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“As we work together to restore hope to the future, we need to include a new and strange ally – our willingness to be disturbed. Our willingness to have our beliefs and ideas challenged by what others think. No one person or perspective can give us the answers we need to the problems of today. Paradoxically, we can only find those answers by admitting we don’t know. We have to be willing to let go of our certainty and expect ourselves to be confused for a time.”</a:t>
            </a:r>
          </a:p>
          <a:p>
            <a:pPr marL="0" indent="0" algn="ctr">
              <a:buNone/>
            </a:pPr>
            <a:r>
              <a:rPr lang="en-CA" dirty="0">
                <a:latin typeface="Arial" panose="020B0604020202020204" pitchFamily="34" charset="0"/>
                <a:cs typeface="Arial" panose="020B0604020202020204" pitchFamily="34" charset="0"/>
              </a:rPr>
              <a:t>~ Margaret Wheatley, 2002 </a:t>
            </a:r>
          </a:p>
        </p:txBody>
      </p:sp>
    </p:spTree>
    <p:extLst>
      <p:ext uri="{BB962C8B-B14F-4D97-AF65-F5344CB8AC3E}">
        <p14:creationId xmlns:p14="http://schemas.microsoft.com/office/powerpoint/2010/main" val="179107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0" y="3151692"/>
            <a:ext cx="12191999" cy="1569660"/>
          </a:xfrm>
          <a:prstGeom prst="rect">
            <a:avLst/>
          </a:prstGeom>
          <a:noFill/>
        </p:spPr>
        <p:txBody>
          <a:bodyPr wrap="square" rtlCol="0">
            <a:spAutoFit/>
          </a:bodyPr>
          <a:lstStyle/>
          <a:p>
            <a:pPr algn="ctr"/>
            <a:r>
              <a:rPr lang="en-CA" sz="4800" b="1" cap="all" dirty="0">
                <a:solidFill>
                  <a:schemeClr val="accent1">
                    <a:lumMod val="75000"/>
                  </a:schemeClr>
                </a:solidFill>
              </a:rPr>
              <a:t>What is bias?</a:t>
            </a:r>
          </a:p>
          <a:p>
            <a:pPr algn="ctr"/>
            <a:r>
              <a:rPr lang="en-CA" sz="4800" b="1" dirty="0"/>
              <a:t>What does it look like, sound like, feel like?</a:t>
            </a:r>
          </a:p>
        </p:txBody>
      </p:sp>
    </p:spTree>
    <p:extLst>
      <p:ext uri="{BB962C8B-B14F-4D97-AF65-F5344CB8AC3E}">
        <p14:creationId xmlns:p14="http://schemas.microsoft.com/office/powerpoint/2010/main" val="341009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82936" y="3088129"/>
            <a:ext cx="2037212" cy="1323439"/>
          </a:xfrm>
          <a:prstGeom prst="rect">
            <a:avLst/>
          </a:prstGeom>
        </p:spPr>
        <p:txBody>
          <a:bodyPr wrap="square">
            <a:spAutoFit/>
          </a:bodyPr>
          <a:lstStyle/>
          <a:p>
            <a:r>
              <a:rPr lang="en-CA" sz="4000" b="1" dirty="0">
                <a:solidFill>
                  <a:schemeClr val="accent1">
                    <a:lumMod val="75000"/>
                  </a:schemeClr>
                </a:solidFill>
              </a:rPr>
              <a:t>What is bias?</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3400783" y="2358658"/>
            <a:ext cx="7108985" cy="4154984"/>
          </a:xfrm>
          <a:prstGeom prst="rect">
            <a:avLst/>
          </a:prstGeom>
          <a:noFill/>
        </p:spPr>
        <p:txBody>
          <a:bodyPr wrap="square">
            <a:spAutoFit/>
          </a:bodyPr>
          <a:lstStyle/>
          <a:p>
            <a:pPr algn="l" rtl="0" fontAlgn="base"/>
            <a:r>
              <a:rPr lang="en-US" sz="4000" b="0" i="0" u="none" dirty="0">
                <a:effectLst/>
                <a:latin typeface="Calibri" panose="020F0502020204030204" pitchFamily="34" charset="0"/>
              </a:rPr>
              <a:t>“Bias is a prejudice in </a:t>
            </a:r>
            <a:r>
              <a:rPr lang="en-US" sz="4000" b="1" i="0" u="none" dirty="0" err="1">
                <a:effectLst/>
                <a:latin typeface="Calibri" panose="020F0502020204030204" pitchFamily="34" charset="0"/>
              </a:rPr>
              <a:t>favour</a:t>
            </a:r>
            <a:r>
              <a:rPr lang="en-US" sz="4000" b="1" i="0" u="none" dirty="0">
                <a:effectLst/>
                <a:latin typeface="Calibri" panose="020F0502020204030204" pitchFamily="34" charset="0"/>
              </a:rPr>
              <a:t> </a:t>
            </a:r>
            <a:r>
              <a:rPr lang="en-US" sz="4000" b="0" i="0" u="none" dirty="0">
                <a:effectLst/>
                <a:latin typeface="Calibri" panose="020F0502020204030204" pitchFamily="34" charset="0"/>
              </a:rPr>
              <a:t>of or against one thing, person, or group compared with another usually in a way that’s considered to be unfair.” </a:t>
            </a:r>
          </a:p>
          <a:p>
            <a:pPr algn="l" rtl="0" fontAlgn="base"/>
            <a:r>
              <a:rPr lang="en-US" sz="3200" b="0" i="0" u="none" dirty="0">
                <a:effectLst/>
                <a:latin typeface="Calibri" panose="020F0502020204030204" pitchFamily="34" charset="0"/>
              </a:rPr>
              <a:t>– </a:t>
            </a:r>
            <a:r>
              <a:rPr lang="en-US" sz="3200" b="0" i="0" u="none" dirty="0">
                <a:effectLst/>
                <a:latin typeface="Calibri" panose="020F0502020204030204" pitchFamily="34" charset="0"/>
                <a:hlinkClick r:id="rId4"/>
              </a:rPr>
              <a:t>Ideas into Action: Exploring the Cognitive Personal Leadership Resources</a:t>
            </a:r>
            <a:endParaRPr lang="en-US" sz="2000" b="0" i="0" u="none" dirty="0">
              <a:effectLst/>
              <a:latin typeface="Segoe UI" panose="020B0502040204020203" pitchFamily="34" charset="0"/>
            </a:endParaRPr>
          </a:p>
        </p:txBody>
      </p:sp>
    </p:spTree>
    <p:extLst>
      <p:ext uri="{BB962C8B-B14F-4D97-AF65-F5344CB8AC3E}">
        <p14:creationId xmlns:p14="http://schemas.microsoft.com/office/powerpoint/2010/main" val="424221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A2BA5B94-0B3C-4E60-9A3D-4900B58F1887}"/>
              </a:ext>
            </a:extLst>
          </p:cNvPr>
          <p:cNvSpPr/>
          <p:nvPr/>
        </p:nvSpPr>
        <p:spPr>
          <a:xfrm>
            <a:off x="1031098" y="1890695"/>
            <a:ext cx="9972466" cy="4687437"/>
          </a:xfrm>
          <a:prstGeom prst="rect">
            <a:avLst/>
          </a:prstGeom>
        </p:spPr>
        <p:txBody>
          <a:bodyPr wrap="square">
            <a:spAutoFit/>
          </a:bodyPr>
          <a:lstStyle/>
          <a:p>
            <a:pPr lvl="0" algn="ctr">
              <a:lnSpc>
                <a:spcPct val="90000"/>
              </a:lnSpc>
              <a:spcBef>
                <a:spcPts val="1000"/>
              </a:spcBef>
            </a:pPr>
            <a:r>
              <a:rPr lang="en-US" sz="4000" b="1" cap="all" dirty="0">
                <a:solidFill>
                  <a:schemeClr val="accent1">
                    <a:lumMod val="75000"/>
                  </a:schemeClr>
                </a:solidFill>
              </a:rPr>
              <a:t>Two types of bias</a:t>
            </a:r>
          </a:p>
          <a:p>
            <a:pPr lvl="0" algn="ctr">
              <a:lnSpc>
                <a:spcPct val="90000"/>
              </a:lnSpc>
              <a:spcBef>
                <a:spcPts val="1000"/>
              </a:spcBef>
            </a:pPr>
            <a:endParaRPr lang="en-US" sz="4000" b="1" cap="all" dirty="0">
              <a:solidFill>
                <a:prstClr val="black"/>
              </a:solidFill>
            </a:endParaRPr>
          </a:p>
          <a:p>
            <a:pPr marL="685800" lvl="1" indent="-228600">
              <a:lnSpc>
                <a:spcPct val="90000"/>
              </a:lnSpc>
              <a:spcBef>
                <a:spcPts val="500"/>
              </a:spcBef>
              <a:buFont typeface="Arial" panose="020B0604020202020204" pitchFamily="34" charset="0"/>
              <a:buChar char="•"/>
            </a:pPr>
            <a:r>
              <a:rPr lang="en-US" sz="4000" dirty="0">
                <a:solidFill>
                  <a:prstClr val="black"/>
                </a:solidFill>
              </a:rPr>
              <a:t>Explicit (conscious) - </a:t>
            </a:r>
            <a:r>
              <a:rPr lang="en-CA" sz="4000" dirty="0"/>
              <a:t>attitudes or belief systems</a:t>
            </a:r>
            <a:endParaRPr lang="en-US" sz="4000" dirty="0">
              <a:solidFill>
                <a:prstClr val="black"/>
              </a:solidFill>
            </a:endParaRPr>
          </a:p>
          <a:p>
            <a:pPr marL="685800" lvl="1" indent="-228600">
              <a:lnSpc>
                <a:spcPct val="90000"/>
              </a:lnSpc>
              <a:spcBef>
                <a:spcPts val="500"/>
              </a:spcBef>
              <a:buFont typeface="Arial" panose="020B0604020202020204" pitchFamily="34" charset="0"/>
              <a:buChar char="•"/>
            </a:pPr>
            <a:r>
              <a:rPr lang="en-US" sz="4000" dirty="0">
                <a:solidFill>
                  <a:prstClr val="black"/>
                </a:solidFill>
              </a:rPr>
              <a:t>Implicit (unconscious) - </a:t>
            </a:r>
            <a:r>
              <a:rPr lang="en-CA" sz="4000" dirty="0"/>
              <a:t>underneath the surface</a:t>
            </a:r>
            <a:endParaRPr lang="en-US" sz="4000" dirty="0">
              <a:solidFill>
                <a:prstClr val="black"/>
              </a:solidFill>
            </a:endParaRPr>
          </a:p>
          <a:p>
            <a:pPr marL="0" lvl="1">
              <a:lnSpc>
                <a:spcPct val="90000"/>
              </a:lnSpc>
              <a:spcBef>
                <a:spcPts val="500"/>
              </a:spcBef>
            </a:pPr>
            <a:endParaRPr lang="en-US" sz="4000" dirty="0">
              <a:solidFill>
                <a:prstClr val="black"/>
              </a:solidFill>
            </a:endParaRPr>
          </a:p>
          <a:p>
            <a:pPr marL="0" lvl="1">
              <a:lnSpc>
                <a:spcPct val="90000"/>
              </a:lnSpc>
              <a:spcBef>
                <a:spcPts val="500"/>
              </a:spcBef>
            </a:pPr>
            <a:endParaRPr lang="en-CA" sz="2400" b="1" dirty="0"/>
          </a:p>
        </p:txBody>
      </p:sp>
    </p:spTree>
    <p:extLst>
      <p:ext uri="{BB962C8B-B14F-4D97-AF65-F5344CB8AC3E}">
        <p14:creationId xmlns:p14="http://schemas.microsoft.com/office/powerpoint/2010/main" val="3283741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4863095" y="2962683"/>
            <a:ext cx="6880261" cy="1323439"/>
          </a:xfrm>
          <a:prstGeom prst="rect">
            <a:avLst/>
          </a:prstGeom>
          <a:noFill/>
        </p:spPr>
        <p:txBody>
          <a:bodyPr wrap="square" rtlCol="0">
            <a:spAutoFit/>
          </a:bodyPr>
          <a:lstStyle/>
          <a:p>
            <a:pPr fontAlgn="base"/>
            <a:r>
              <a:rPr lang="en-US" sz="4000" dirty="0">
                <a:solidFill>
                  <a:srgbClr val="000000"/>
                </a:solidFill>
                <a:latin typeface="Calibri" panose="020F0502020204030204" pitchFamily="34" charset="0"/>
              </a:rPr>
              <a:t>Where and when have you experienced or observed bias?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1439957" y="3214172"/>
            <a:ext cx="3132095" cy="1515134"/>
          </a:xfrm>
        </p:spPr>
        <p:txBody>
          <a:bodyPr>
            <a:normAutofit fontScale="92500" lnSpcReduction="10000"/>
          </a:bodyPr>
          <a:lstStyle/>
          <a:p>
            <a:pPr marL="0" indent="0" algn="ctr">
              <a:buNone/>
            </a:pPr>
            <a:r>
              <a:rPr lang="en-CA" sz="4000" b="1" dirty="0">
                <a:solidFill>
                  <a:schemeClr val="accent1">
                    <a:lumMod val="75000"/>
                  </a:schemeClr>
                </a:solidFill>
              </a:rPr>
              <a:t>REFLECTION AND DISCUSSION</a:t>
            </a:r>
          </a:p>
        </p:txBody>
      </p:sp>
    </p:spTree>
    <p:extLst>
      <p:ext uri="{BB962C8B-B14F-4D97-AF65-F5344CB8AC3E}">
        <p14:creationId xmlns:p14="http://schemas.microsoft.com/office/powerpoint/2010/main" val="152124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29912</TotalTime>
  <Words>2418</Words>
  <Application>Microsoft Macintosh PowerPoint</Application>
  <PresentationFormat>Widescreen</PresentationFormat>
  <Paragraphs>199</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Gill Sans MT</vt:lpstr>
      <vt:lpstr>Segoe UI</vt:lpstr>
      <vt:lpstr>Office Theme</vt:lpstr>
      <vt:lpstr>PowerPoint Presentation</vt:lpstr>
      <vt:lpstr>PowerPoint Presentation</vt:lpstr>
      <vt:lpstr>PowerPoint Presentation</vt:lpstr>
      <vt:lpstr>PowerPoint Presentation</vt:lpstr>
      <vt:lpstr>  Ontario Institute for Education Leadership Ontario Leaders Collaborating for Student Achievement, Equity  and Well-being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172</cp:revision>
  <cp:lastPrinted>2021-02-17T15:12:23Z</cp:lastPrinted>
  <dcterms:created xsi:type="dcterms:W3CDTF">2019-11-01T17:17:10Z</dcterms:created>
  <dcterms:modified xsi:type="dcterms:W3CDTF">2022-07-28T20:06:03Z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2022-03-06T17:29:59Z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d5d897a4-e671-4a18-97e7-292f7dcb102e</vt:lpwstr>
  </property>
  <property fmtid="{D5CDD505-2E9C-101B-9397-08002B2CF9AE}" pid="8" name="MSIP_Label_034a106e-6316-442c-ad35-738afd673d2b_ContentBits">
    <vt:lpwstr>0</vt:lpwstr>
  </property>
</Properties>
</file>