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48" r:id="rId1"/>
  </p:sldMasterIdLst>
  <p:notesMasterIdLst>
    <p:notesMasterId r:id="rId14"/>
  </p:notesMasterIdLst>
  <p:sldIdLst>
    <p:sldId id="328" r:id="rId2"/>
    <p:sldId id="411" r:id="rId3"/>
    <p:sldId id="412" r:id="rId4"/>
    <p:sldId id="316" r:id="rId5"/>
    <p:sldId id="416" r:id="rId6"/>
    <p:sldId id="415" r:id="rId7"/>
    <p:sldId id="396" r:id="rId8"/>
    <p:sldId id="394" r:id="rId9"/>
    <p:sldId id="380" r:id="rId10"/>
    <p:sldId id="418" r:id="rId11"/>
    <p:sldId id="413" r:id="rId12"/>
    <p:sldId id="320" r:id="rId13"/>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195"/>
    <p:restoredTop sz="45872" autoAdjust="0"/>
  </p:normalViewPr>
  <p:slideViewPr>
    <p:cSldViewPr snapToGrid="0" snapToObjects="1">
      <p:cViewPr varScale="1">
        <p:scale>
          <a:sx n="56" d="100"/>
          <a:sy n="56" d="100"/>
        </p:scale>
        <p:origin x="1784"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8937F8F6-0981-B945-9286-D3CD9EB0D3C6}" type="datetimeFigureOut">
              <a:rPr lang="en-US" smtClean="0"/>
              <a:t>7/28/22</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79547730-E00E-2E44-A708-DA3141AF8057}" type="slidenum">
              <a:rPr lang="en-US" smtClean="0"/>
              <a:t>‹#›</a:t>
            </a:fld>
            <a:endParaRPr lang="en-US"/>
          </a:p>
        </p:txBody>
      </p:sp>
    </p:spTree>
    <p:extLst>
      <p:ext uri="{BB962C8B-B14F-4D97-AF65-F5344CB8AC3E}">
        <p14:creationId xmlns:p14="http://schemas.microsoft.com/office/powerpoint/2010/main" val="17970835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education-leadership-ontario.ca/download_file/view/2198/176"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education-leadership-ontario.ca/download_file/view/2198/176"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education-leadership-ontario.ca/download_file/view/2198/176"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CA" altLang="en-US" sz="1200" b="0" i="1" noProof="0" dirty="0">
              <a:latin typeface="Arial" panose="020B0604020202020204" pitchFamily="34" charset="0"/>
              <a:ea typeface="ＭＳ Ｐゴシック" panose="020B0600070205080204" pitchFamily="34"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b="1" dirty="0"/>
              <a:t>About this learning opportunity:</a:t>
            </a:r>
          </a:p>
          <a:p>
            <a:pPr>
              <a:defRPr/>
            </a:pPr>
            <a:r>
              <a:rPr lang="en-CA" altLang="en-US" sz="1200" b="0" noProof="0" dirty="0">
                <a:latin typeface="Arial" panose="020B0604020202020204" pitchFamily="34" charset="0"/>
                <a:ea typeface="ＭＳ Ｐゴシック" panose="020B0600070205080204" pitchFamily="34" charset="-128"/>
              </a:rPr>
              <a:t>This learning opportunity is designed to strengthen leaders’ effectiveness in having conversations about all matters related to Equity, </a:t>
            </a:r>
            <a:r>
              <a:rPr lang="en-CA" altLang="en-US" sz="1200" b="0" strike="noStrike" baseline="0" noProof="0" dirty="0">
                <a:latin typeface="Arial" panose="020B0604020202020204" pitchFamily="34" charset="0"/>
                <a:ea typeface="ＭＳ Ｐゴシック" panose="020B0600070205080204" pitchFamily="34" charset="-128"/>
              </a:rPr>
              <a:t>Diversity, and Inclusion (EDI)</a:t>
            </a:r>
            <a:r>
              <a:rPr lang="en-CA" altLang="en-US" sz="1200" b="0" strike="noStrike" noProof="0" dirty="0">
                <a:latin typeface="Arial" panose="020B0604020202020204" pitchFamily="34" charset="0"/>
                <a:ea typeface="ＭＳ Ｐゴシック" panose="020B0600070205080204" pitchFamily="34" charset="-128"/>
              </a:rPr>
              <a:t>. This is </a:t>
            </a:r>
            <a:r>
              <a:rPr lang="en-CA" altLang="en-US" sz="1200" b="0" noProof="0" dirty="0">
                <a:latin typeface="Arial" panose="020B0604020202020204" pitchFamily="34" charset="0"/>
                <a:ea typeface="ＭＳ Ｐゴシック" panose="020B0600070205080204" pitchFamily="34" charset="-128"/>
              </a:rPr>
              <a:t>a generic presentation that will be enriched by what you bring to the learning. Draw on and apply your personal identity, your lived experiences and diverse background to help ensure that the learning strengthens your leadership for equity.  </a:t>
            </a:r>
          </a:p>
          <a:p>
            <a:endParaRPr lang="en-CA"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dirty="0"/>
              <a:t>Although you can work through the presentation and its</a:t>
            </a:r>
            <a:r>
              <a:rPr lang="en-CA" sz="1200" strike="noStrike" dirty="0"/>
              <a:t> activities </a:t>
            </a:r>
            <a:r>
              <a:rPr lang="en-CA" sz="1200" dirty="0"/>
              <a:t>on your own, your learning will be enhanced with the support of a facilitator in a group setting or with a mentor/coach.  It can also be adapted for a range of professional learning contexts for diverse audiences including aspiring leaders, practicing leaders, school staff and parent groups.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dirty="0"/>
          </a:p>
          <a:p>
            <a:pPr defTabSz="931774">
              <a:defRPr/>
            </a:pPr>
            <a:r>
              <a:rPr lang="en-CA" sz="1200" dirty="0"/>
              <a:t>The materials used throughout this presentation will </a:t>
            </a:r>
            <a:r>
              <a:rPr lang="en-US" sz="1200" dirty="0"/>
              <a:t>help you get started. Extend your learning by using the </a:t>
            </a:r>
            <a:r>
              <a:rPr lang="en-CA" sz="1200" dirty="0">
                <a:solidFill>
                  <a:srgbClr val="00B050"/>
                </a:solidFill>
              </a:rPr>
              <a:t>reflective worksheet provided with each presentation and </a:t>
            </a:r>
            <a:r>
              <a:rPr lang="en-US" sz="1200" dirty="0"/>
              <a:t>by accessing materials that are included in the module; </a:t>
            </a:r>
            <a:r>
              <a:rPr lang="en-US" sz="1200" dirty="0" err="1"/>
              <a:t>i</a:t>
            </a:r>
            <a:r>
              <a:rPr lang="en-US" sz="1200" dirty="0"/>
              <a:t>., e., articles, micro-podcasts, scenarios and resources. </a:t>
            </a:r>
          </a:p>
          <a:p>
            <a:endParaRPr lang="en-US" dirty="0"/>
          </a:p>
          <a:p>
            <a:endParaRPr lang="en-US" dirty="0"/>
          </a:p>
        </p:txBody>
      </p:sp>
      <p:sp>
        <p:nvSpPr>
          <p:cNvPr id="4" name="Slide Number Placeholder 3"/>
          <p:cNvSpPr>
            <a:spLocks noGrp="1"/>
          </p:cNvSpPr>
          <p:nvPr>
            <p:ph type="sldNum" sz="quarter" idx="5"/>
          </p:nvPr>
        </p:nvSpPr>
        <p:spPr/>
        <p:txBody>
          <a:bodyPr/>
          <a:lstStyle/>
          <a:p>
            <a:fld id="{79547730-E00E-2E44-A708-DA3141AF8057}" type="slidenum">
              <a:rPr lang="en-US" smtClean="0"/>
              <a:t>0</a:t>
            </a:fld>
            <a:endParaRPr lang="en-US"/>
          </a:p>
        </p:txBody>
      </p:sp>
    </p:spTree>
    <p:extLst>
      <p:ext uri="{BB962C8B-B14F-4D97-AF65-F5344CB8AC3E}">
        <p14:creationId xmlns:p14="http://schemas.microsoft.com/office/powerpoint/2010/main" val="33037819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1200" b="0" i="0" u="none" strike="noStrike" kern="1200" cap="none" spc="0" normalizeH="0" baseline="0" noProof="0" dirty="0">
                <a:ln>
                  <a:noFill/>
                </a:ln>
                <a:solidFill>
                  <a:prstClr val="black"/>
                </a:solidFill>
                <a:effectLst/>
                <a:uLnTx/>
                <a:uFillTx/>
                <a:latin typeface="+mn-lt"/>
                <a:ea typeface="+mn-ea"/>
                <a:cs typeface="+mn-cs"/>
              </a:rPr>
              <a:t>Everyone has biases and one of the only ways of eliminating them is by learning what our biases are.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dirty="0"/>
              <a:t>One reliable approach in identifying our unconscious biases is Harvard’s Implicit Association Test (IAT). The IAT is an instrument that has been developed and rigorously tested to measure the distance between our conscious and unconscious attitudes. </a:t>
            </a:r>
            <a:r>
              <a:rPr kumimoji="0" lang="en-CA" sz="1200" b="0" i="0" u="none" strike="noStrike" kern="1200" cap="none" spc="0" normalizeH="0" baseline="0" noProof="0" dirty="0">
                <a:ln>
                  <a:noFill/>
                </a:ln>
                <a:solidFill>
                  <a:prstClr val="black"/>
                </a:solidFill>
                <a:effectLst/>
                <a:uLnTx/>
                <a:uFillTx/>
                <a:latin typeface="Calibri" panose="020F0502020204030204"/>
                <a:ea typeface="+mn-ea"/>
                <a:cs typeface="+mn-cs"/>
              </a:rPr>
              <a:t>The crux of the problem is that people act in biased ways without realizing it. Unconscious bias is just that!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1200" b="0" i="0" u="none" strike="noStrike" kern="1200" cap="none" spc="0" normalizeH="0" baseline="0" noProof="0" dirty="0">
                <a:ln>
                  <a:noFill/>
                </a:ln>
                <a:solidFill>
                  <a:prstClr val="black"/>
                </a:solidFill>
                <a:effectLst/>
                <a:uLnTx/>
                <a:uFillTx/>
                <a:latin typeface="Calibri" panose="020F0502020204030204"/>
                <a:ea typeface="+mn-ea"/>
                <a:cs typeface="+mn-cs"/>
              </a:rPr>
              <a:t>A</a:t>
            </a:r>
            <a:r>
              <a:rPr kumimoji="0" lang="en-CA" sz="1400" b="0" i="0" u="none" strike="noStrike" kern="1200" cap="none" spc="0" normalizeH="0" baseline="0" noProof="0" dirty="0">
                <a:ln>
                  <a:noFill/>
                </a:ln>
                <a:solidFill>
                  <a:prstClr val="black"/>
                </a:solidFill>
                <a:effectLst/>
                <a:uLnTx/>
                <a:uFillTx/>
                <a:latin typeface="Calibri" panose="020F0502020204030204"/>
                <a:ea typeface="+mn-ea"/>
                <a:cs typeface="+mn-cs"/>
              </a:rPr>
              <a:t>wareness is the first step – making a plan to reduce or eliminate them is the hard part.  Implicit</a:t>
            </a:r>
            <a:r>
              <a:rPr lang="en-CA" sz="2000" dirty="0"/>
              <a:t> bias can be overcome with rational deliberation but requires both learning and unlearning about others and ourselves.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1400" b="1" i="1" u="sng" strike="noStrike" kern="1200" cap="none" spc="0" normalizeH="0" baseline="0" noProof="0" dirty="0">
                <a:ln>
                  <a:noFill/>
                </a:ln>
                <a:solidFill>
                  <a:prstClr val="black"/>
                </a:solidFill>
                <a:effectLst/>
                <a:uLnTx/>
                <a:uFillTx/>
                <a:latin typeface="Calibri" panose="020F0502020204030204"/>
                <a:ea typeface="+mn-ea"/>
                <a:cs typeface="+mn-cs"/>
                <a:hlinkClick r:id="rId3"/>
              </a:rPr>
              <a:t>Exploring the “Cognitive” Personal Leadership Resources: Problem-Solving Expertise, Role-Specific Knowledge &amp; Systems Thinking</a:t>
            </a:r>
            <a:r>
              <a:rPr kumimoji="0" lang="en-CA" sz="1400" b="0" i="0" u="none" strike="noStrike" kern="1200" cap="none" spc="0" normalizeH="0" baseline="0" noProof="0" dirty="0">
                <a:ln>
                  <a:noFill/>
                </a:ln>
                <a:solidFill>
                  <a:prstClr val="black"/>
                </a:solidFill>
                <a:effectLst/>
                <a:uLnTx/>
                <a:uFillTx/>
                <a:latin typeface="Calibri" panose="020F0502020204030204"/>
                <a:ea typeface="+mn-ea"/>
                <a:cs typeface="+mn-cs"/>
              </a:rPr>
              <a:t>, Ideas Into Action (pp. 19-22) offers some suggestions.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CA" sz="14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CA" sz="1400" b="1" i="0" u="none" strike="noStrike" kern="1200" cap="none" spc="0" normalizeH="0" baseline="0" noProof="0" dirty="0">
                <a:ln>
                  <a:noFill/>
                </a:ln>
                <a:solidFill>
                  <a:prstClr val="black"/>
                </a:solidFill>
                <a:effectLst/>
                <a:uLnTx/>
                <a:uFillTx/>
                <a:latin typeface="Calibri" panose="020F0502020204030204"/>
                <a:ea typeface="+mn-ea"/>
                <a:cs typeface="+mn-cs"/>
              </a:rPr>
              <a:t>PROCESS CONSIDERATIONS:</a:t>
            </a:r>
          </a:p>
          <a:p>
            <a:endParaRPr lang="en-CA" dirty="0"/>
          </a:p>
          <a:p>
            <a:pPr marL="171450" indent="-171450">
              <a:buFont typeface="Arial" panose="020B0604020202020204" pitchFamily="34" charset="0"/>
              <a:buChar char="•"/>
            </a:pPr>
            <a:r>
              <a:rPr kumimoji="0" lang="en-CA" sz="1200" b="0" i="0" u="none" strike="noStrike" kern="1200" cap="none" spc="0" normalizeH="0" baseline="0" dirty="0">
                <a:ln>
                  <a:noFill/>
                </a:ln>
                <a:solidFill>
                  <a:prstClr val="black"/>
                </a:solidFill>
                <a:effectLst/>
                <a:uLnTx/>
                <a:uFillTx/>
                <a:latin typeface="Calibri" panose="020F0502020204030204"/>
                <a:ea typeface="+mn-ea"/>
                <a:cs typeface="+mn-cs"/>
              </a:rPr>
              <a:t>Remember that biases you hold are embedded in your personal identity. Take time to work through the presentation on </a:t>
            </a:r>
            <a:r>
              <a:rPr kumimoji="0" lang="en-CA" sz="1200" b="0" i="0" u="none" strike="noStrike" kern="1200" cap="none" spc="0" normalizeH="0" baseline="0" dirty="0">
                <a:ln>
                  <a:noFill/>
                </a:ln>
                <a:solidFill>
                  <a:prstClr val="black"/>
                </a:solidFill>
                <a:effectLst/>
                <a:highlight>
                  <a:srgbClr val="FFFF00"/>
                </a:highlight>
                <a:uLnTx/>
                <a:uFillTx/>
                <a:latin typeface="Calibri" panose="020F0502020204030204"/>
                <a:ea typeface="+mn-ea"/>
                <a:cs typeface="+mn-cs"/>
              </a:rPr>
              <a:t>Personal and Social Identity </a:t>
            </a:r>
            <a:r>
              <a:rPr kumimoji="0" lang="en-CA" sz="1200" b="0" i="0" u="none" strike="noStrike" kern="1200" cap="none" spc="0" normalizeH="0" baseline="0" dirty="0">
                <a:ln>
                  <a:noFill/>
                </a:ln>
                <a:solidFill>
                  <a:prstClr val="black"/>
                </a:solidFill>
                <a:effectLst/>
                <a:uLnTx/>
                <a:uFillTx/>
                <a:latin typeface="Calibri" panose="020F0502020204030204"/>
                <a:ea typeface="+mn-ea"/>
                <a:cs typeface="+mn-cs"/>
              </a:rPr>
              <a:t>which is part of this module.  In particular, work with the Identity Wheel to answer the question, “Who am I” and “What systems influence you and have an impact on how you interact with others?”</a:t>
            </a:r>
          </a:p>
          <a:p>
            <a:pPr marL="171450" indent="-171450">
              <a:buFont typeface="Arial" panose="020B0604020202020204" pitchFamily="34" charset="0"/>
              <a:buChar char="•"/>
            </a:pPr>
            <a:r>
              <a:rPr kumimoji="0" lang="en-CA" sz="1200" b="0" i="0" u="none" strike="noStrike" kern="1200" cap="none" spc="0" normalizeH="0" baseline="0" dirty="0">
                <a:ln>
                  <a:noFill/>
                </a:ln>
                <a:solidFill>
                  <a:prstClr val="black"/>
                </a:solidFill>
                <a:effectLst/>
                <a:uLnTx/>
                <a:uFillTx/>
                <a:latin typeface="Calibri" panose="020F0502020204030204"/>
                <a:ea typeface="+mn-ea"/>
                <a:cs typeface="+mn-cs"/>
              </a:rPr>
              <a:t>Reflect on your own about what you learned about yourself and your own biases by taking an implicit bias test. Identify any that you believe you can reduce or eliminate on your own and make a plan. </a:t>
            </a:r>
          </a:p>
          <a:p>
            <a:pPr marL="171450" indent="-171450">
              <a:buFont typeface="Arial" panose="020B0604020202020204" pitchFamily="34" charset="0"/>
              <a:buChar char="•"/>
            </a:pPr>
            <a:r>
              <a:rPr kumimoji="0" lang="en-CA" sz="1200" b="0" i="0" u="none" strike="noStrike" kern="1200" cap="none" spc="0" normalizeH="0" baseline="0" dirty="0">
                <a:ln>
                  <a:noFill/>
                </a:ln>
                <a:solidFill>
                  <a:prstClr val="black"/>
                </a:solidFill>
                <a:effectLst/>
                <a:uLnTx/>
                <a:uFillTx/>
                <a:latin typeface="Calibri" panose="020F0502020204030204"/>
                <a:ea typeface="+mn-ea"/>
                <a:cs typeface="+mn-cs"/>
              </a:rPr>
              <a:t>Decide whether to involve a critical friend and ask for support in addressing one or more bias that you have uncovered.  </a:t>
            </a:r>
          </a:p>
          <a:p>
            <a:pPr marL="171450" indent="-171450">
              <a:buFont typeface="Arial" panose="020B0604020202020204" pitchFamily="34" charset="0"/>
              <a:buChar char="•"/>
            </a:pPr>
            <a:endParaRPr kumimoji="0" lang="en-CA" sz="1200" b="0" i="0" u="none" strike="noStrike" kern="1200" cap="none" spc="0" normalizeH="0" baseline="0" dirty="0">
              <a:ln>
                <a:noFill/>
              </a:ln>
              <a:solidFill>
                <a:prstClr val="black"/>
              </a:solidFill>
              <a:effectLst/>
              <a:uLnTx/>
              <a:uFillTx/>
              <a:latin typeface="Calibri" panose="020F0502020204030204"/>
              <a:ea typeface="+mn-ea"/>
              <a:cs typeface="+mn-cs"/>
            </a:endParaRPr>
          </a:p>
        </p:txBody>
      </p:sp>
      <p:sp>
        <p:nvSpPr>
          <p:cNvPr id="4" name="Slide Number Placeholder 3"/>
          <p:cNvSpPr>
            <a:spLocks noGrp="1"/>
          </p:cNvSpPr>
          <p:nvPr>
            <p:ph type="sldNum" sz="quarter" idx="5"/>
          </p:nvPr>
        </p:nvSpPr>
        <p:spPr/>
        <p:txBody>
          <a:bodyPr/>
          <a:lstStyle/>
          <a:p>
            <a:fld id="{79547730-E00E-2E44-A708-DA3141AF8057}" type="slidenum">
              <a:rPr lang="en-US" smtClean="0"/>
              <a:t>9</a:t>
            </a:fld>
            <a:endParaRPr lang="en-US"/>
          </a:p>
        </p:txBody>
      </p:sp>
    </p:spTree>
    <p:extLst>
      <p:ext uri="{BB962C8B-B14F-4D97-AF65-F5344CB8AC3E}">
        <p14:creationId xmlns:p14="http://schemas.microsoft.com/office/powerpoint/2010/main" val="29107436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10</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US" sz="1800" b="0" i="0" dirty="0">
                <a:solidFill>
                  <a:srgbClr val="000000"/>
                </a:solidFill>
                <a:effectLst/>
                <a:latin typeface="Calibri" panose="020F0502020204030204" pitchFamily="34" charset="0"/>
              </a:rPr>
              <a:t>According to Maria Konnikova, “Our way of looking at the world is tough to change and our biases are remarkably sticky. But tough and sticky doesn’t mean unchangeable and immutable.” Researchers tell us that we can’t consciously force ourselves to stop these biases from forming, but as Konnikova suggests, “we can learn to understand our minds.” We can “try our best to set the starting point back to a more neutral one.” </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US" sz="1800" b="0" i="0" dirty="0">
                <a:solidFill>
                  <a:srgbClr val="000000"/>
                </a:solidFill>
                <a:effectLst/>
                <a:latin typeface="Calibri" panose="020F0502020204030204" pitchFamily="34" charset="0"/>
              </a:rPr>
              <a:t>The short videos listed in this slide are offered as resources that build understanding of implicit biases and promote deeper discussions about how to reduce them. </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endParaRPr lang="en-US" sz="1800" b="0" i="0" dirty="0">
              <a:solidFill>
                <a:srgbClr val="000000"/>
              </a:solidFill>
              <a:effectLst/>
              <a:latin typeface="Calibri" panose="020F0502020204030204" pitchFamily="34" charset="0"/>
            </a:endParaRP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None/>
              <a:tabLst/>
              <a:defRPr/>
            </a:pPr>
            <a:r>
              <a:rPr lang="en-US" sz="1800" b="1" i="0" dirty="0">
                <a:solidFill>
                  <a:srgbClr val="000000"/>
                </a:solidFill>
                <a:effectLst/>
                <a:latin typeface="Calibri" panose="020F0502020204030204" pitchFamily="34" charset="0"/>
              </a:rPr>
              <a:t>PROCESS CONSIDERATIONS:</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endParaRPr lang="en-US" sz="1800" b="0" i="0" dirty="0">
              <a:solidFill>
                <a:srgbClr val="000000"/>
              </a:solidFill>
              <a:effectLst/>
              <a:latin typeface="Calibri" panose="020F0502020204030204" pitchFamily="34" charset="0"/>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US" sz="1800" b="0" i="0" dirty="0">
                <a:solidFill>
                  <a:srgbClr val="000000"/>
                </a:solidFill>
                <a:effectLst/>
                <a:latin typeface="Calibri" panose="020F0502020204030204" pitchFamily="34" charset="0"/>
              </a:rPr>
              <a:t>View one or more of the videos and follow the instructions provided to learn more about implicit bias. </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US" sz="1800" b="0" i="0" dirty="0">
                <a:solidFill>
                  <a:srgbClr val="000000"/>
                </a:solidFill>
                <a:effectLst/>
                <a:latin typeface="Calibri" panose="020F0502020204030204" pitchFamily="34" charset="0"/>
              </a:rPr>
              <a:t>Use the activities outlined in the Reflective Worksheet to support discussions. </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What is your plan to eliminate your implicit biases?</a:t>
            </a:r>
            <a:endParaRPr lang="en-US" sz="1800" b="0" i="0" dirty="0">
              <a:solidFill>
                <a:srgbClr val="000000"/>
              </a:solidFill>
              <a:effectLst/>
              <a:latin typeface="Calibri" panose="020F0502020204030204" pitchFamily="34" charset="0"/>
            </a:endParaRPr>
          </a:p>
          <a:p>
            <a:pPr marL="457200" indent="-457200" algn="l" rtl="0" fontAlgn="base">
              <a:buFont typeface="Arial" panose="020B0604020202020204" pitchFamily="34" charset="0"/>
              <a:buChar char="•"/>
            </a:pPr>
            <a:endParaRPr lang="en-US" sz="2800" b="0" i="0" dirty="0">
              <a:solidFill>
                <a:srgbClr val="000000"/>
              </a:solidFill>
              <a:effectLst/>
              <a:latin typeface="Segoe UI" panose="020B0502040204020203" pitchFamily="34" charset="0"/>
            </a:endParaRPr>
          </a:p>
          <a:p>
            <a:pPr algn="l" fontAlgn="base"/>
            <a:endParaRPr lang="en-US" sz="1800" b="0" i="0" u="none" dirty="0">
              <a:solidFill>
                <a:srgbClr val="D13438"/>
              </a:solidFill>
              <a:effectLst/>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baseline="0" dirty="0"/>
              <a:t>We encourage you to proceed to session three: </a:t>
            </a:r>
            <a:r>
              <a:rPr lang="en-US" sz="1200" kern="1200" dirty="0">
                <a:solidFill>
                  <a:schemeClr val="tx1"/>
                </a:solidFill>
                <a:effectLst/>
                <a:latin typeface="+mn-lt"/>
                <a:ea typeface="+mn-ea"/>
                <a:cs typeface="+mn-cs"/>
              </a:rPr>
              <a:t>Personal and Social Identities</a:t>
            </a:r>
            <a:r>
              <a:rPr lang="en-CA" sz="1200" kern="1200" baseline="0" dirty="0">
                <a:solidFill>
                  <a:schemeClr val="tx1"/>
                </a:solidFill>
                <a:effectLst/>
                <a:latin typeface="+mn-lt"/>
                <a:ea typeface="+mn-ea"/>
                <a:cs typeface="+mn-cs"/>
              </a:rPr>
              <a:t>.</a:t>
            </a:r>
            <a:endParaRPr lang="en-CA" baseline="0" dirty="0"/>
          </a:p>
          <a:p>
            <a:pPr marL="0" indent="0">
              <a:buFont typeface="Arial" panose="020B0604020202020204" pitchFamily="34" charset="0"/>
              <a:buNone/>
            </a:pPr>
            <a:endParaRPr lang="en-CA" baseline="0" dirty="0"/>
          </a:p>
        </p:txBody>
      </p:sp>
    </p:spTree>
    <p:extLst>
      <p:ext uri="{BB962C8B-B14F-4D97-AF65-F5344CB8AC3E}">
        <p14:creationId xmlns:p14="http://schemas.microsoft.com/office/powerpoint/2010/main" val="18128664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11</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31774">
              <a:lnSpc>
                <a:spcPct val="80000"/>
              </a:lnSpc>
              <a:defRPr/>
            </a:pPr>
            <a:r>
              <a:rPr lang="en-CA" dirty="0">
                <a:effectLst/>
              </a:rPr>
              <a:t>We invite you to visit the IEL website to learn more about other resources and research that could be used to support your professional growth.</a:t>
            </a:r>
            <a:endParaRPr lang="fr-CA" dirty="0"/>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0675018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80000"/>
              </a:lnSpc>
              <a:spcBef>
                <a:spcPts val="0"/>
              </a:spcBef>
              <a:spcAft>
                <a:spcPts val="0"/>
              </a:spcAft>
              <a:buClrTx/>
              <a:buSzTx/>
              <a:buFontTx/>
              <a:buNone/>
              <a:tabLst/>
              <a:defRPr/>
            </a:pPr>
            <a:r>
              <a:rPr kumimoji="0" lang="en-CA" altLang="en-US" sz="1200" b="0" i="0" u="none" strike="noStrike" kern="1200" cap="none" spc="0" normalizeH="0" baseline="0" noProof="0" dirty="0">
                <a:ln>
                  <a:noFill/>
                </a:ln>
                <a:solidFill>
                  <a:prstClr val="black"/>
                </a:solidFill>
                <a:effectLst/>
                <a:highlight>
                  <a:srgbClr val="FFFF00"/>
                </a:highlight>
                <a:uLnTx/>
                <a:uFillTx/>
                <a:latin typeface="Arial" panose="020B0604020202020204" pitchFamily="34" charset="0"/>
                <a:ea typeface="ＭＳ Ｐゴシック" panose="020B0600070205080204" pitchFamily="34" charset="-128"/>
                <a:cs typeface="+mn-cs"/>
              </a:rPr>
              <a:t>Offer the land acknowledgement for the land on which the learning is taking place. Change the image to one that is most suitable for your context and its Indigenous peoples.</a:t>
            </a:r>
          </a:p>
          <a:p>
            <a:pPr marL="0" marR="0" lvl="0" indent="0" algn="l" defTabSz="914400" rtl="0" eaLnBrk="1" fontAlgn="auto" latinLnBrk="0" hangingPunct="1">
              <a:lnSpc>
                <a:spcPct val="80000"/>
              </a:lnSpc>
              <a:spcBef>
                <a:spcPts val="0"/>
              </a:spcBef>
              <a:spcAft>
                <a:spcPts val="0"/>
              </a:spcAft>
              <a:buClrTx/>
              <a:buSzTx/>
              <a:buFontTx/>
              <a:buNone/>
              <a:tabLst/>
              <a:defRPr/>
            </a:pPr>
            <a:endParaRPr kumimoji="0" lang="en-CA" altLang="en-US" sz="1200" b="0" i="0" u="none" strike="noStrike" kern="1200" cap="none" spc="0" normalizeH="0" baseline="0" noProof="0" dirty="0">
              <a:ln>
                <a:noFill/>
              </a:ln>
              <a:solidFill>
                <a:prstClr val="black"/>
              </a:solidFill>
              <a:effectLst/>
              <a:highlight>
                <a:srgbClr val="FFFF00"/>
              </a:highlight>
              <a:uLnTx/>
              <a:uFillTx/>
              <a:latin typeface="Arial" panose="020B0604020202020204" pitchFamily="34" charset="0"/>
              <a:ea typeface="ＭＳ Ｐゴシック" panose="020B0600070205080204" pitchFamily="34" charset="-128"/>
              <a:cs typeface="+mn-cs"/>
            </a:endParaRPr>
          </a:p>
          <a:p>
            <a:pPr marL="0" marR="0" lvl="0" indent="0" algn="l" defTabSz="914400" rtl="0" eaLnBrk="1" fontAlgn="auto" latinLnBrk="0" hangingPunct="1">
              <a:lnSpc>
                <a:spcPct val="80000"/>
              </a:lnSpc>
              <a:spcBef>
                <a:spcPts val="0"/>
              </a:spcBef>
              <a:spcAft>
                <a:spcPts val="0"/>
              </a:spcAft>
              <a:buClrTx/>
              <a:buSzTx/>
              <a:buFontTx/>
              <a:buNone/>
              <a:tabLst/>
              <a:defRPr/>
            </a:pPr>
            <a:r>
              <a:rPr kumimoji="0" lang="en-CA" altLang="en-US" sz="1200" b="0" i="0" u="none" strike="noStrike" kern="1200" cap="none" spc="0" normalizeH="0" baseline="0" noProof="0" dirty="0">
                <a:ln>
                  <a:noFill/>
                </a:ln>
                <a:solidFill>
                  <a:prstClr val="black"/>
                </a:solidFill>
                <a:effectLst/>
                <a:highlight>
                  <a:srgbClr val="FFFF00"/>
                </a:highlight>
                <a:uLnTx/>
                <a:uFillTx/>
                <a:latin typeface="Arial" panose="020B0604020202020204" pitchFamily="34" charset="0"/>
                <a:ea typeface="ＭＳ Ｐゴシック" panose="020B0600070205080204" pitchFamily="34" charset="-128"/>
                <a:cs typeface="+mn-cs"/>
              </a:rPr>
              <a:t>This excerpt from the Resource Guide, Introduction to Land Acknowledgements  https://</a:t>
            </a:r>
            <a:r>
              <a:rPr kumimoji="0" lang="en-CA" altLang="en-US" sz="1200" b="0" i="0" u="none" strike="noStrike" kern="1200" cap="none" spc="0" normalizeH="0" baseline="0" noProof="0" dirty="0" err="1">
                <a:ln>
                  <a:noFill/>
                </a:ln>
                <a:solidFill>
                  <a:prstClr val="black"/>
                </a:solidFill>
                <a:effectLst/>
                <a:highlight>
                  <a:srgbClr val="FFFF00"/>
                </a:highlight>
                <a:uLnTx/>
                <a:uFillTx/>
                <a:latin typeface="Arial" panose="020B0604020202020204" pitchFamily="34" charset="0"/>
                <a:ea typeface="ＭＳ Ｐゴシック" panose="020B0600070205080204" pitchFamily="34" charset="-128"/>
                <a:cs typeface="+mn-cs"/>
              </a:rPr>
              <a:t>www.hwcdsb.ca</a:t>
            </a:r>
            <a:r>
              <a:rPr kumimoji="0" lang="en-CA" altLang="en-US" sz="1200" b="0" i="0" u="none" strike="noStrike" kern="1200" cap="none" spc="0" normalizeH="0" baseline="0" noProof="0" dirty="0">
                <a:ln>
                  <a:noFill/>
                </a:ln>
                <a:solidFill>
                  <a:prstClr val="black"/>
                </a:solidFill>
                <a:effectLst/>
                <a:highlight>
                  <a:srgbClr val="FFFF00"/>
                </a:highlight>
                <a:uLnTx/>
                <a:uFillTx/>
                <a:latin typeface="Arial" panose="020B0604020202020204" pitchFamily="34" charset="0"/>
                <a:ea typeface="ＭＳ Ｐゴシック" panose="020B0600070205080204" pitchFamily="34" charset="-128"/>
                <a:cs typeface="+mn-cs"/>
              </a:rPr>
              <a:t>/data/</a:t>
            </a:r>
            <a:r>
              <a:rPr kumimoji="0" lang="en-CA" altLang="en-US" sz="1200" b="0" i="0" u="none" strike="noStrike" kern="1200" cap="none" spc="0" normalizeH="0" baseline="0" noProof="0" dirty="0" err="1">
                <a:ln>
                  <a:noFill/>
                </a:ln>
                <a:solidFill>
                  <a:prstClr val="black"/>
                </a:solidFill>
                <a:effectLst/>
                <a:highlight>
                  <a:srgbClr val="FFFF00"/>
                </a:highlight>
                <a:uLnTx/>
                <a:uFillTx/>
                <a:latin typeface="Arial" panose="020B0604020202020204" pitchFamily="34" charset="0"/>
                <a:ea typeface="ＭＳ Ｐゴシック" panose="020B0600070205080204" pitchFamily="34" charset="-128"/>
                <a:cs typeface="+mn-cs"/>
              </a:rPr>
              <a:t>ie</a:t>
            </a:r>
            <a:r>
              <a:rPr kumimoji="0" lang="en-CA" altLang="en-US" sz="1200" b="0" i="0" u="none" strike="noStrike" kern="1200" cap="none" spc="0" normalizeH="0" baseline="0" noProof="0" dirty="0">
                <a:ln>
                  <a:noFill/>
                </a:ln>
                <a:solidFill>
                  <a:prstClr val="black"/>
                </a:solidFill>
                <a:effectLst/>
                <a:highlight>
                  <a:srgbClr val="FFFF00"/>
                </a:highlight>
                <a:uLnTx/>
                <a:uFillTx/>
                <a:latin typeface="Arial" panose="020B0604020202020204" pitchFamily="34" charset="0"/>
                <a:ea typeface="ＭＳ Ｐゴシック" panose="020B0600070205080204" pitchFamily="34" charset="-128"/>
                <a:cs typeface="+mn-cs"/>
              </a:rPr>
              <a:t>/Land%20Acknowledgement.pdf, EXPLAINS the significance of a land acknowledgement.  </a:t>
            </a:r>
          </a:p>
          <a:p>
            <a:pPr marL="0" marR="0" lvl="0" indent="0" algn="l" defTabSz="914400" rtl="0" eaLnBrk="1" fontAlgn="auto" latinLnBrk="0" hangingPunct="1">
              <a:lnSpc>
                <a:spcPct val="80000"/>
              </a:lnSpc>
              <a:spcBef>
                <a:spcPts val="0"/>
              </a:spcBef>
              <a:spcAft>
                <a:spcPts val="0"/>
              </a:spcAft>
              <a:buClrTx/>
              <a:buSzTx/>
              <a:buFontTx/>
              <a:buNone/>
              <a:tabLst/>
              <a:defRPr/>
            </a:pPr>
            <a:endParaRPr kumimoji="0" lang="en-CA" altLang="en-US" sz="1200" b="0" i="0" u="none" strike="noStrike" kern="1200" cap="none" spc="0" normalizeH="0" baseline="0" noProof="0" dirty="0">
              <a:ln>
                <a:noFill/>
              </a:ln>
              <a:solidFill>
                <a:prstClr val="black"/>
              </a:solidFill>
              <a:effectLst/>
              <a:highlight>
                <a:srgbClr val="FFFF00"/>
              </a:highlight>
              <a:uLnTx/>
              <a:uFillTx/>
              <a:latin typeface="Arial" panose="020B0604020202020204" pitchFamily="34" charset="0"/>
              <a:ea typeface="ＭＳ Ｐゴシック" panose="020B0600070205080204" pitchFamily="34" charset="-128"/>
              <a:cs typeface="+mn-cs"/>
            </a:endParaRPr>
          </a:p>
          <a:p>
            <a:pPr marL="0" marR="0" lvl="0" indent="0" algn="l" defTabSz="914400" rtl="0" eaLnBrk="1" fontAlgn="auto" latinLnBrk="0" hangingPunct="1">
              <a:lnSpc>
                <a:spcPct val="80000"/>
              </a:lnSpc>
              <a:spcBef>
                <a:spcPts val="0"/>
              </a:spcBef>
              <a:spcAft>
                <a:spcPts val="0"/>
              </a:spcAft>
              <a:buClrTx/>
              <a:buSzTx/>
              <a:buFontTx/>
              <a:buNone/>
              <a:tabLst/>
              <a:defRPr/>
            </a:pPr>
            <a:endParaRPr kumimoji="0" lang="en-CA" altLang="en-US" sz="1200" b="0" i="0" u="none" strike="noStrike" kern="1200" cap="none" spc="0" normalizeH="0" baseline="0" noProof="0" dirty="0">
              <a:ln>
                <a:noFill/>
              </a:ln>
              <a:solidFill>
                <a:prstClr val="black"/>
              </a:solidFill>
              <a:effectLst/>
              <a:highlight>
                <a:srgbClr val="FFFF00"/>
              </a:highlight>
              <a:uLnTx/>
              <a:uFillTx/>
              <a:latin typeface="Arial" panose="020B0604020202020204" pitchFamily="34" charset="0"/>
              <a:ea typeface="ＭＳ Ｐゴシック" panose="020B0600070205080204" pitchFamily="34" charset="-128"/>
              <a:cs typeface="+mn-cs"/>
            </a:endParaRPr>
          </a:p>
          <a:p>
            <a:pPr marL="0" marR="0" lvl="0" indent="0" algn="l" defTabSz="914400" rtl="0" eaLnBrk="1" fontAlgn="auto" latinLnBrk="0" hangingPunct="1">
              <a:lnSpc>
                <a:spcPct val="8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highlight>
                  <a:srgbClr val="FFFF00"/>
                </a:highlight>
                <a:uLnTx/>
                <a:uFillTx/>
                <a:latin typeface="+mn-lt"/>
                <a:ea typeface="+mn-ea"/>
                <a:cs typeface="+mn-cs"/>
              </a:rPr>
              <a:t>What is a land acknowledgement? </a:t>
            </a:r>
            <a:r>
              <a:rPr kumimoji="0" lang="en-US" sz="1200" b="0" i="0" u="none" strike="noStrike" kern="1200" cap="none" spc="0" normalizeH="0" baseline="0" noProof="0" dirty="0">
                <a:ln>
                  <a:noFill/>
                </a:ln>
                <a:solidFill>
                  <a:prstClr val="black"/>
                </a:solidFill>
                <a:effectLst/>
                <a:highlight>
                  <a:srgbClr val="FFFF00"/>
                </a:highlight>
                <a:uLnTx/>
                <a:uFillTx/>
                <a:latin typeface="+mn-lt"/>
                <a:ea typeface="+mn-ea"/>
                <a:cs typeface="+mn-cs"/>
              </a:rPr>
              <a:t>A land acknowledgement is one small action in the process of decolonization, where the indigenous inhabitants of the land are recognized at the start of an event or meeting. It allows the ongoing systematic oppression of Indigenous peoples to be brought to the forefront of our minds, even if for a brief moment, to further reconciliation work. We encourage all groups who are serious about reconciliation to adopt land acknowledgments while understanding that it is simply one action, and should be where anti-oppression work starts, not ceases. </a:t>
            </a:r>
            <a:endParaRPr kumimoji="0" lang="en-CA" sz="1200" b="0" i="0" u="none" strike="noStrike" kern="1200" cap="none" spc="0" normalizeH="0" baseline="0" noProof="0" dirty="0">
              <a:ln>
                <a:noFill/>
              </a:ln>
              <a:solidFill>
                <a:prstClr val="black"/>
              </a:solidFill>
              <a:effectLst/>
              <a:highlight>
                <a:srgbClr val="FFFF00"/>
              </a:highlight>
              <a:uLnTx/>
              <a:uFillTx/>
              <a:latin typeface="Arial" panose="020B0604020202020204" pitchFamily="34" charset="0"/>
              <a:ea typeface="ＭＳ Ｐゴシック" panose="020B0600070205080204" pitchFamily="34" charset="-128"/>
              <a:cs typeface="+mn-cs"/>
            </a:endParaRPr>
          </a:p>
          <a:p>
            <a:pPr eaLnBrk="1" hangingPunct="1">
              <a:lnSpc>
                <a:spcPct val="80000"/>
              </a:lnSpc>
            </a:pPr>
            <a:endParaRPr lang="en-US" dirty="0"/>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641974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Learning in a group provides an opportunity to build capacity to engage effectively in necessary conversations. </a:t>
            </a:r>
          </a:p>
          <a:p>
            <a:pPr marL="171450" marR="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The slide offers one option for community agreements.</a:t>
            </a:r>
          </a:p>
          <a:p>
            <a:pPr marL="171450" marR="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In his book, </a:t>
            </a:r>
            <a:r>
              <a:rPr kumimoji="0" lang="en-US" sz="1200" b="0" i="1" u="none" strike="noStrike" kern="1200" cap="none" spc="0" normalizeH="0" baseline="0" noProof="0" dirty="0">
                <a:ln>
                  <a:noFill/>
                </a:ln>
                <a:solidFill>
                  <a:prstClr val="black"/>
                </a:solidFill>
                <a:effectLst/>
                <a:uLnTx/>
                <a:uFillTx/>
                <a:latin typeface="+mn-lt"/>
                <a:ea typeface="+mn-ea"/>
                <a:cs typeface="+mn-cs"/>
              </a:rPr>
              <a:t>Courageous Conversations about Race – A Field Guide for Achieving Equity in Schools</a:t>
            </a:r>
            <a:r>
              <a:rPr kumimoji="0" lang="en-US" sz="1200" b="0" i="0" u="none" strike="noStrike" kern="1200" cap="none" spc="0" normalizeH="0" baseline="0" noProof="0" dirty="0">
                <a:ln>
                  <a:noFill/>
                </a:ln>
                <a:solidFill>
                  <a:prstClr val="black"/>
                </a:solidFill>
                <a:effectLst/>
                <a:uLnTx/>
                <a:uFillTx/>
                <a:latin typeface="+mn-lt"/>
                <a:ea typeface="+mn-ea"/>
                <a:cs typeface="+mn-cs"/>
              </a:rPr>
              <a:t>, 2nd edition 2015, Glenn Singleton recommends four agreements of courageous conversations:.</a:t>
            </a:r>
          </a:p>
          <a:p>
            <a:pPr marL="628650" marR="0" lvl="1"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Stay engaged</a:t>
            </a:r>
          </a:p>
          <a:p>
            <a:pPr marL="628650" marR="0" lvl="1"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Experience discomfort</a:t>
            </a:r>
          </a:p>
          <a:p>
            <a:pPr marL="628650" marR="0" lvl="1"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Speak your truth, and </a:t>
            </a:r>
          </a:p>
          <a:p>
            <a:pPr marL="628650" marR="0" lvl="1"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Expect and accept disclosure.</a:t>
            </a:r>
          </a:p>
          <a:p>
            <a:pPr marL="171450" marR="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Community Agreements are helpful in establishing a safe learning environment where necessary conversations about equity can occur. </a:t>
            </a:r>
          </a:p>
          <a:p>
            <a:pPr>
              <a:lnSpc>
                <a:spcPct val="107000"/>
              </a:lnSpc>
              <a:spcAft>
                <a:spcPts val="800"/>
              </a:spcAft>
            </a:pPr>
            <a:endParaRPr lang="en-US" b="0" dirty="0"/>
          </a:p>
          <a:p>
            <a:pPr>
              <a:lnSpc>
                <a:spcPct val="107000"/>
              </a:lnSpc>
              <a:spcAft>
                <a:spcPts val="800"/>
              </a:spcAft>
            </a:pPr>
            <a:r>
              <a:rPr lang="en-US" b="0" dirty="0"/>
              <a:t>Other suggestions for what to include in a community agreement include:</a:t>
            </a:r>
          </a:p>
          <a:p>
            <a:pPr marL="171450" indent="-171450" algn="l" defTabSz="914400" rtl="0" eaLnBrk="1" fontAlgn="base" latinLnBrk="0" hangingPunct="1">
              <a:lnSpc>
                <a:spcPct val="107000"/>
              </a:lnSpc>
              <a:spcAft>
                <a:spcPts val="800"/>
              </a:spcAft>
              <a:buFont typeface="Arial" panose="020B0604020202020204" pitchFamily="34" charset="0"/>
              <a:buChar char="•"/>
            </a:pPr>
            <a:r>
              <a:rPr lang="en-US" sz="1200" b="0" kern="1200" dirty="0">
                <a:solidFill>
                  <a:schemeClr val="tx1"/>
                </a:solidFill>
                <a:latin typeface="+mn-lt"/>
                <a:ea typeface="+mn-ea"/>
                <a:cs typeface="+mn-cs"/>
              </a:rPr>
              <a:t>Unlearn and unpack your beliefs</a:t>
            </a:r>
          </a:p>
          <a:p>
            <a:pPr marL="171450" indent="-171450" algn="l" defTabSz="914400" rtl="0" eaLnBrk="1" fontAlgn="base" latinLnBrk="0" hangingPunct="1">
              <a:lnSpc>
                <a:spcPct val="107000"/>
              </a:lnSpc>
              <a:spcAft>
                <a:spcPts val="800"/>
              </a:spcAft>
              <a:buFont typeface="Arial" panose="020B0604020202020204" pitchFamily="34" charset="0"/>
              <a:buChar char="•"/>
            </a:pPr>
            <a:r>
              <a:rPr lang="en-US" sz="1200" b="0" kern="1200" dirty="0">
                <a:solidFill>
                  <a:schemeClr val="tx1"/>
                </a:solidFill>
                <a:latin typeface="+mn-lt"/>
                <a:ea typeface="+mn-ea"/>
                <a:cs typeface="+mn-cs"/>
              </a:rPr>
              <a:t>Experience discomfort and rethink your positionality</a:t>
            </a:r>
          </a:p>
          <a:p>
            <a:pPr marL="171450" indent="-171450" algn="l" defTabSz="914400" rtl="0" eaLnBrk="1" fontAlgn="base" latinLnBrk="0" hangingPunct="1">
              <a:lnSpc>
                <a:spcPct val="107000"/>
              </a:lnSpc>
              <a:spcAft>
                <a:spcPts val="800"/>
              </a:spcAft>
              <a:buFont typeface="Arial" panose="020B0604020202020204" pitchFamily="34" charset="0"/>
              <a:buChar char="•"/>
            </a:pPr>
            <a:r>
              <a:rPr lang="en-US" sz="1200" b="0" kern="1200" dirty="0">
                <a:solidFill>
                  <a:schemeClr val="tx1"/>
                </a:solidFill>
                <a:latin typeface="+mn-lt"/>
                <a:ea typeface="+mn-ea"/>
                <a:cs typeface="+mn-cs"/>
              </a:rPr>
              <a:t>Challenge your own assumptions and bias</a:t>
            </a:r>
          </a:p>
          <a:p>
            <a:pPr marL="171450" indent="-171450" algn="l" defTabSz="914400" rtl="0" eaLnBrk="1" fontAlgn="base" latinLnBrk="0" hangingPunct="1">
              <a:lnSpc>
                <a:spcPct val="107000"/>
              </a:lnSpc>
              <a:spcAft>
                <a:spcPts val="800"/>
              </a:spcAft>
              <a:buFont typeface="Arial" panose="020B0604020202020204" pitchFamily="34" charset="0"/>
              <a:buChar char="•"/>
            </a:pPr>
            <a:r>
              <a:rPr lang="en-US" sz="1200" b="0" kern="1200" dirty="0">
                <a:solidFill>
                  <a:schemeClr val="tx1"/>
                </a:solidFill>
                <a:latin typeface="+mn-lt"/>
                <a:ea typeface="+mn-ea"/>
                <a:cs typeface="+mn-cs"/>
              </a:rPr>
              <a:t>Acc</a:t>
            </a:r>
            <a:r>
              <a:rPr lang="en-US" sz="1800" b="0" i="0" dirty="0">
                <a:solidFill>
                  <a:srgbClr val="000000"/>
                </a:solidFill>
                <a:effectLst/>
                <a:latin typeface="Calibri" panose="020F0502020204030204" pitchFamily="34" charset="0"/>
              </a:rPr>
              <a:t>ept new learning and consider next steps </a:t>
            </a:r>
          </a:p>
          <a:p>
            <a:pPr marL="171450" indent="-171450">
              <a:lnSpc>
                <a:spcPct val="107000"/>
              </a:lnSpc>
              <a:spcAft>
                <a:spcPts val="800"/>
              </a:spcAft>
              <a:buFont typeface="Arial" panose="020B0604020202020204" pitchFamily="34" charset="0"/>
              <a:buChar char="•"/>
            </a:pPr>
            <a:endParaRPr lang="en-US" dirty="0"/>
          </a:p>
          <a:p>
            <a:pPr>
              <a:lnSpc>
                <a:spcPct val="107000"/>
              </a:lnSpc>
              <a:spcAft>
                <a:spcPts val="800"/>
              </a:spcAft>
            </a:pPr>
            <a:r>
              <a:rPr lang="en-US" b="0" dirty="0"/>
              <a:t>Another option is to create your own by setting an inte</a:t>
            </a:r>
            <a:r>
              <a:rPr lang="en-US" dirty="0"/>
              <a:t>ntion that reflects the way you will </a:t>
            </a:r>
            <a:r>
              <a:rPr lang="en-US" dirty="0" err="1"/>
              <a:t>honour</a:t>
            </a:r>
            <a:r>
              <a:rPr lang="en-US" dirty="0"/>
              <a:t> these agreements. </a:t>
            </a:r>
          </a:p>
          <a:p>
            <a:pPr>
              <a:lnSpc>
                <a:spcPct val="107000"/>
              </a:lnSpc>
              <a:spcAft>
                <a:spcPts val="800"/>
              </a:spcAft>
            </a:pPr>
            <a:endParaRPr lang="en-US" dirty="0"/>
          </a:p>
          <a:p>
            <a:pPr>
              <a:lnSpc>
                <a:spcPct val="107000"/>
              </a:lnSpc>
              <a:spcAft>
                <a:spcPts val="800"/>
              </a:spcAft>
            </a:pPr>
            <a:r>
              <a:rPr lang="en-US" b="1" dirty="0"/>
              <a:t>PROCESS CONSIDERATION:</a:t>
            </a:r>
          </a:p>
          <a:p>
            <a:pPr>
              <a:lnSpc>
                <a:spcPct val="107000"/>
              </a:lnSpc>
              <a:spcAft>
                <a:spcPts val="800"/>
              </a:spcAft>
            </a:pPr>
            <a:endParaRPr lang="en-US" dirty="0"/>
          </a:p>
          <a:p>
            <a:pPr marL="171450" indent="-171450">
              <a:lnSpc>
                <a:spcPct val="107000"/>
              </a:lnSpc>
              <a:spcAft>
                <a:spcPts val="800"/>
              </a:spcAft>
              <a:buFont typeface="Arial" panose="020B0604020202020204" pitchFamily="34" charset="0"/>
              <a:buChar char="•"/>
            </a:pPr>
            <a:r>
              <a:rPr lang="en-US" dirty="0"/>
              <a:t>Involve the group in the establishment of community agreements. </a:t>
            </a:r>
          </a:p>
          <a:p>
            <a:pPr marL="171450" indent="-171450">
              <a:lnSpc>
                <a:spcPct val="107000"/>
              </a:lnSpc>
              <a:spcAft>
                <a:spcPts val="800"/>
              </a:spcAft>
              <a:buFont typeface="Arial" panose="020B0604020202020204" pitchFamily="34" charset="0"/>
              <a:buChar char="•"/>
            </a:pPr>
            <a:endParaRPr lang="en-US" b="0" dirty="0"/>
          </a:p>
        </p:txBody>
      </p:sp>
      <p:sp>
        <p:nvSpPr>
          <p:cNvPr id="4" name="Slide Number Placeholder 3"/>
          <p:cNvSpPr>
            <a:spLocks noGrp="1"/>
          </p:cNvSpPr>
          <p:nvPr>
            <p:ph type="sldNum" sz="quarter" idx="5"/>
          </p:nvPr>
        </p:nvSpPr>
        <p:spPr/>
        <p:txBody>
          <a:bodyPr/>
          <a:lstStyle/>
          <a:p>
            <a:fld id="{79547730-E00E-2E44-A708-DA3141AF8057}" type="slidenum">
              <a:rPr lang="en-US" smtClean="0"/>
              <a:t>2</a:t>
            </a:fld>
            <a:endParaRPr lang="en-US"/>
          </a:p>
        </p:txBody>
      </p:sp>
    </p:spTree>
    <p:extLst>
      <p:ext uri="{BB962C8B-B14F-4D97-AF65-F5344CB8AC3E}">
        <p14:creationId xmlns:p14="http://schemas.microsoft.com/office/powerpoint/2010/main" val="4438281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3</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1291500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CA" sz="1800" b="1" i="0" u="none" strike="noStrike" kern="1200" cap="none" spc="0" normalizeH="0" baseline="0" noProof="0" dirty="0">
                <a:ln>
                  <a:noFill/>
                </a:ln>
                <a:solidFill>
                  <a:srgbClr val="D13438"/>
                </a:solidFill>
                <a:effectLst/>
                <a:uLnTx/>
                <a:uFillTx/>
                <a:latin typeface="Calibri" panose="020F0502020204030204" pitchFamily="34" charset="0"/>
                <a:ea typeface="+mn-ea"/>
                <a:cs typeface="+mn-cs"/>
              </a:rPr>
              <a:t>PROCESS CONSIDERATIONS:</a:t>
            </a:r>
          </a:p>
          <a:p>
            <a:pPr marL="0" indent="0">
              <a:buFont typeface="Arial" panose="020B0604020202020204" pitchFamily="34" charset="0"/>
              <a:buNone/>
            </a:pPr>
            <a:endParaRPr lang="en-US" dirty="0"/>
          </a:p>
          <a:p>
            <a:pPr marL="171450" indent="-171450">
              <a:buFont typeface="Arial" panose="020B0604020202020204" pitchFamily="34" charset="0"/>
              <a:buChar char="•"/>
            </a:pPr>
            <a:r>
              <a:rPr lang="en-US" dirty="0"/>
              <a:t>Take quiet time to read and reflect on these words from </a:t>
            </a:r>
            <a:r>
              <a:rPr lang="en-CA" i="1" dirty="0"/>
              <a:t>Turning to One Another: Simple Conversations to Restore Hope to the Future </a:t>
            </a:r>
            <a:r>
              <a:rPr lang="en-CA" dirty="0"/>
              <a:t>by </a:t>
            </a:r>
            <a:r>
              <a:rPr lang="en-US" dirty="0"/>
              <a:t>Margaret Wheatley (2002).</a:t>
            </a:r>
          </a:p>
          <a:p>
            <a:pPr marL="171450" indent="-171450">
              <a:buFont typeface="Arial" panose="020B0604020202020204" pitchFamily="34" charset="0"/>
              <a:buChar char="•"/>
            </a:pPr>
            <a:r>
              <a:rPr lang="en-US" dirty="0"/>
              <a:t>What thoughts come to mind as you read?</a:t>
            </a:r>
          </a:p>
          <a:p>
            <a:pPr marL="171450" indent="-171450">
              <a:buFont typeface="Arial" panose="020B0604020202020204" pitchFamily="34" charset="0"/>
              <a:buChar char="•"/>
            </a:pPr>
            <a:r>
              <a:rPr lang="en-US" dirty="0"/>
              <a:t>Consider the relevance of these words as you embark on a learning experience that will challenge you to think about how to </a:t>
            </a:r>
            <a:r>
              <a:rPr lang="en-US" b="0" dirty="0"/>
              <a:t>identify your biases, </a:t>
            </a:r>
            <a:r>
              <a:rPr lang="en-US" dirty="0"/>
              <a:t>eliminate biases – your own and those of others.  </a:t>
            </a:r>
            <a:endParaRPr lang="en-CA" dirty="0"/>
          </a:p>
        </p:txBody>
      </p:sp>
      <p:sp>
        <p:nvSpPr>
          <p:cNvPr id="4" name="Slide Number Placeholder 3"/>
          <p:cNvSpPr>
            <a:spLocks noGrp="1"/>
          </p:cNvSpPr>
          <p:nvPr>
            <p:ph type="sldNum" sz="quarter" idx="5"/>
          </p:nvPr>
        </p:nvSpPr>
        <p:spPr/>
        <p:txBody>
          <a:bodyPr/>
          <a:lstStyle/>
          <a:p>
            <a:fld id="{79547730-E00E-2E44-A708-DA3141AF8057}" type="slidenum">
              <a:rPr lang="en-US" smtClean="0"/>
              <a:t>4</a:t>
            </a:fld>
            <a:endParaRPr lang="en-US"/>
          </a:p>
        </p:txBody>
      </p:sp>
    </p:spTree>
    <p:extLst>
      <p:ext uri="{BB962C8B-B14F-4D97-AF65-F5344CB8AC3E}">
        <p14:creationId xmlns:p14="http://schemas.microsoft.com/office/powerpoint/2010/main" val="42360498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5</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800" b="1" i="0" u="none" dirty="0">
                <a:solidFill>
                  <a:srgbClr val="D13438"/>
                </a:solidFill>
                <a:effectLst/>
                <a:latin typeface="Calibri" panose="020F0502020204030204" pitchFamily="34" charset="0"/>
              </a:rPr>
              <a:t>PROCESS CONSIDERATIONS:</a:t>
            </a:r>
          </a:p>
          <a:p>
            <a:pPr marL="171450" indent="-171450">
              <a:buFont typeface="Arial" panose="020B0604020202020204" pitchFamily="34" charset="0"/>
              <a:buChar char="•"/>
            </a:pPr>
            <a:r>
              <a:rPr lang="en-CA" baseline="0" dirty="0"/>
              <a:t>Refer to the Reflective Worksheet and complete the questions: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What is bias? What does it look like, sound like, feel like?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Where do you see evidence of bias in your everyday life?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dirty="0">
                <a:effectLst/>
              </a:rPr>
              <a:t>Share with a partner a word or two that comes to mind when you hear the word "bias." </a:t>
            </a:r>
            <a:endParaRPr lang="en-CA" baseline="0" dirty="0"/>
          </a:p>
          <a:p>
            <a:pPr marL="0" indent="0">
              <a:buFont typeface="Arial" panose="020B0604020202020204" pitchFamily="34" charset="0"/>
              <a:buNone/>
            </a:pPr>
            <a:endParaRPr lang="en-CA" baseline="0" dirty="0"/>
          </a:p>
          <a:p>
            <a:pPr marL="0" indent="0">
              <a:buFont typeface="Arial" panose="020B0604020202020204" pitchFamily="34" charset="0"/>
              <a:buNone/>
            </a:pPr>
            <a:endParaRPr lang="en-CA" baseline="0" dirty="0"/>
          </a:p>
        </p:txBody>
      </p:sp>
    </p:spTree>
    <p:extLst>
      <p:ext uri="{BB962C8B-B14F-4D97-AF65-F5344CB8AC3E}">
        <p14:creationId xmlns:p14="http://schemas.microsoft.com/office/powerpoint/2010/main" val="32113557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6</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rtl="0" fontAlgn="base"/>
            <a:r>
              <a:rPr lang="en-CA" sz="1800" b="0" i="0" u="sng" dirty="0">
                <a:solidFill>
                  <a:srgbClr val="D13438"/>
                </a:solidFill>
                <a:effectLst/>
                <a:latin typeface="Calibri" panose="020F0502020204030204" pitchFamily="34" charset="0"/>
              </a:rPr>
              <a:t>In </a:t>
            </a:r>
            <a:r>
              <a:rPr lang="en-CA" sz="1800" b="1" i="1" u="sng" strike="noStrike" dirty="0">
                <a:solidFill>
                  <a:srgbClr val="000000"/>
                </a:solidFill>
                <a:effectLst/>
                <a:latin typeface="Calibri" panose="020F0502020204030204" pitchFamily="34" charset="0"/>
                <a:hlinkClick r:id="rId3"/>
              </a:rPr>
              <a:t>Exploring the “Cognitive” Personal Leadership Resources: Problem-Solving Expertise, Role-Specific Knowledge &amp; Systems Thinking</a:t>
            </a:r>
            <a:r>
              <a:rPr lang="en-CA" sz="1800" b="0" i="0" u="sng" dirty="0">
                <a:solidFill>
                  <a:srgbClr val="D13438"/>
                </a:solidFill>
                <a:effectLst/>
                <a:latin typeface="Calibri" panose="020F0502020204030204" pitchFamily="34" charset="0"/>
              </a:rPr>
              <a:t>, </a:t>
            </a:r>
            <a:r>
              <a:rPr lang="en-CA" sz="1800" b="0" i="0" u="none" dirty="0">
                <a:solidFill>
                  <a:srgbClr val="D13438"/>
                </a:solidFill>
                <a:effectLst/>
                <a:latin typeface="Calibri" panose="020F0502020204030204" pitchFamily="34" charset="0"/>
              </a:rPr>
              <a:t>(pp. 19-22), of Ideas Into Action, bias is defined as “a prejudice in favour of or against one thing, person, or group compared with another usually in a way that’s considered to be unfair.”</a:t>
            </a:r>
          </a:p>
          <a:p>
            <a:pPr algn="l" rtl="0" fontAlgn="base"/>
            <a:endParaRPr lang="en-CA" sz="1800" b="0" i="0" u="none" dirty="0">
              <a:solidFill>
                <a:srgbClr val="D13438"/>
              </a:solidFill>
              <a:effectLst/>
              <a:latin typeface="Calibri" panose="020F0502020204030204" pitchFamily="34" charset="0"/>
            </a:endParaRPr>
          </a:p>
          <a:p>
            <a:pPr algn="l" rtl="0" fontAlgn="base"/>
            <a:r>
              <a:rPr lang="en-CA" sz="1800" b="1" i="0" u="none" dirty="0">
                <a:solidFill>
                  <a:srgbClr val="D13438"/>
                </a:solidFill>
                <a:effectLst/>
                <a:latin typeface="Calibri" panose="020F0502020204030204" pitchFamily="34" charset="0"/>
              </a:rPr>
              <a:t>PROCESS CONSIDERATIONS:</a:t>
            </a:r>
          </a:p>
          <a:p>
            <a:pPr algn="l" rtl="0" fontAlgn="base"/>
            <a:endParaRPr lang="en-CA" sz="1800" b="1" i="0" u="none" dirty="0">
              <a:solidFill>
                <a:srgbClr val="D13438"/>
              </a:solidFill>
              <a:effectLst/>
              <a:latin typeface="Calibri" panose="020F0502020204030204" pitchFamily="34" charset="0"/>
            </a:endParaRPr>
          </a:p>
          <a:p>
            <a:pPr marL="171450" indent="-171450" algn="l" rtl="0" fontAlgn="base">
              <a:buFont typeface="Arial" panose="020B0604020202020204" pitchFamily="34" charset="0"/>
              <a:buChar char="•"/>
            </a:pPr>
            <a:r>
              <a:rPr lang="en-US" b="0" i="0" u="none" dirty="0">
                <a:solidFill>
                  <a:srgbClr val="000000"/>
                </a:solidFill>
                <a:effectLst/>
                <a:latin typeface="Segoe UI" panose="020B0502040204020203" pitchFamily="34" charset="0"/>
              </a:rPr>
              <a:t>Consider this definition in combination with the comments shared in the previous exercise. </a:t>
            </a:r>
          </a:p>
          <a:p>
            <a:pPr marL="171450" indent="-171450" algn="l" rtl="0" fontAlgn="base">
              <a:buFont typeface="Arial" panose="020B0604020202020204" pitchFamily="34" charset="0"/>
              <a:buChar char="•"/>
            </a:pPr>
            <a:r>
              <a:rPr lang="en-US" b="0" i="0" u="none" dirty="0">
                <a:solidFill>
                  <a:srgbClr val="000000"/>
                </a:solidFill>
                <a:effectLst/>
                <a:latin typeface="Segoe UI" panose="020B0502040204020203" pitchFamily="34" charset="0"/>
              </a:rPr>
              <a:t>As a follow-up to this discussion consider the following questions (Reflective Worksheet page 1):</a:t>
            </a:r>
          </a:p>
          <a:p>
            <a:pPr marL="628650" lvl="1" indent="-171450" algn="l" rtl="0" fontAlgn="base">
              <a:buFont typeface="Arial" panose="020B0604020202020204" pitchFamily="34" charset="0"/>
              <a:buChar char="•"/>
            </a:pPr>
            <a:r>
              <a:rPr lang="en-US" b="0" i="0" u="none" dirty="0">
                <a:solidFill>
                  <a:srgbClr val="000000"/>
                </a:solidFill>
                <a:effectLst/>
                <a:latin typeface="Segoe UI" panose="020B0502040204020203" pitchFamily="34" charset="0"/>
              </a:rPr>
              <a:t>Why is it important for leaders to speak up about bias in their schools and systems? 	</a:t>
            </a:r>
          </a:p>
          <a:p>
            <a:pPr marL="628650" lvl="1" indent="-171450" algn="l" rtl="0" fontAlgn="base">
              <a:buFont typeface="Arial" panose="020B0604020202020204" pitchFamily="34" charset="0"/>
              <a:buChar char="•"/>
            </a:pPr>
            <a:r>
              <a:rPr lang="en-US" b="0" i="0" u="none" dirty="0">
                <a:solidFill>
                  <a:srgbClr val="000000"/>
                </a:solidFill>
                <a:effectLst/>
                <a:latin typeface="Segoe UI" panose="020B0502040204020203" pitchFamily="34" charset="0"/>
              </a:rPr>
              <a:t>To what extent is bias talked about in your context?  </a:t>
            </a:r>
          </a:p>
          <a:p>
            <a:pPr marL="628650" lvl="1" indent="-171450" algn="l" rtl="0" fontAlgn="base">
              <a:buFont typeface="Arial" panose="020B0604020202020204" pitchFamily="34" charset="0"/>
              <a:buChar char="•"/>
            </a:pPr>
            <a:r>
              <a:rPr lang="en-US" b="0" i="0" u="none" dirty="0">
                <a:solidFill>
                  <a:srgbClr val="000000"/>
                </a:solidFill>
                <a:effectLst/>
                <a:latin typeface="Segoe UI" panose="020B0502040204020203" pitchFamily="34" charset="0"/>
              </a:rPr>
              <a:t>What are some reasons why talking about bias may not be the norm?</a:t>
            </a:r>
          </a:p>
          <a:p>
            <a:pPr marL="457200" lvl="1" indent="0" algn="l" rtl="0" fontAlgn="base">
              <a:buFont typeface="Arial" panose="020B0604020202020204" pitchFamily="34" charset="0"/>
              <a:buNone/>
            </a:pPr>
            <a:endParaRPr lang="en-US" b="0" i="0" u="none" dirty="0">
              <a:solidFill>
                <a:srgbClr val="000000"/>
              </a:solidFill>
              <a:effectLst/>
              <a:latin typeface="Segoe UI" panose="020B0502040204020203" pitchFamily="34" charset="0"/>
            </a:endParaRPr>
          </a:p>
        </p:txBody>
      </p:sp>
    </p:spTree>
    <p:extLst>
      <p:ext uri="{BB962C8B-B14F-4D97-AF65-F5344CB8AC3E}">
        <p14:creationId xmlns:p14="http://schemas.microsoft.com/office/powerpoint/2010/main" val="26693607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CA" sz="1800" b="1" i="0" u="none" strike="noStrike" kern="1200" cap="none" spc="0" normalizeH="0" baseline="0" noProof="0" dirty="0">
              <a:ln>
                <a:noFill/>
              </a:ln>
              <a:solidFill>
                <a:srgbClr val="D13438"/>
              </a:solidFill>
              <a:effectLst/>
              <a:uLnTx/>
              <a:uFillTx/>
              <a:latin typeface="Calibri" panose="020F0502020204030204" pitchFamily="34" charset="0"/>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CA" sz="1200" b="0" i="0" kern="1200" noProof="0" dirty="0">
                <a:solidFill>
                  <a:srgbClr val="000000"/>
                </a:solidFill>
                <a:effectLst/>
                <a:latin typeface="Calibri" panose="020F0502020204030204" pitchFamily="34" charset="0"/>
                <a:ea typeface="+mn-ea"/>
                <a:cs typeface="+mn-cs"/>
              </a:rPr>
              <a:t>With an elbow partner, share one or two words that come to mind when you hear the word “bias.”</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CA" sz="1200" b="0" i="0" kern="1200" dirty="0">
                <a:solidFill>
                  <a:srgbClr val="000000"/>
                </a:solidFill>
                <a:effectLst/>
                <a:latin typeface="Calibri" panose="020F0502020204030204" pitchFamily="34" charset="0"/>
                <a:ea typeface="+mn-ea"/>
                <a:cs typeface="+mn-cs"/>
              </a:rPr>
              <a:t>Explicit or conscious bias is related to our attitudes or belief systems. Implicit or unconscious bias lies underneath the surface, coming up when we make quick decisions. </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US" sz="1200" b="0" i="0" kern="1200" dirty="0">
                <a:solidFill>
                  <a:srgbClr val="000000"/>
                </a:solidFill>
                <a:effectLst/>
                <a:latin typeface="Calibri" panose="020F0502020204030204" pitchFamily="34" charset="0"/>
                <a:ea typeface="+mn-ea"/>
                <a:cs typeface="+mn-cs"/>
              </a:rPr>
              <a:t>Examples of explicit bias include hate speech or discriminatory policies such as segregation. Implicit bias arises outside of conscious awareness and so does not necessarily align with </a:t>
            </a:r>
            <a:r>
              <a:rPr lang="en-US" sz="1200" b="0" i="0" dirty="0">
                <a:solidFill>
                  <a:srgbClr val="000000"/>
                </a:solidFill>
                <a:effectLst/>
                <a:latin typeface="Calibri" panose="020F0502020204030204" pitchFamily="34" charset="0"/>
              </a:rPr>
              <a:t>our openly held beliefs or even reflect stances we would explicitly endorse. It is important to note that biases, conscious or unconscious, are not limited to ethnicity and race. </a:t>
            </a:r>
          </a:p>
          <a:p>
            <a:endParaRPr lang="en-CA" sz="14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400" kern="1200" dirty="0">
                <a:solidFill>
                  <a:schemeClr val="tx1"/>
                </a:solidFill>
                <a:effectLst/>
                <a:latin typeface="+mn-lt"/>
                <a:ea typeface="+mn-ea"/>
                <a:cs typeface="+mn-cs"/>
              </a:rPr>
              <a:t>In </a:t>
            </a:r>
            <a:r>
              <a:rPr lang="en-CA" sz="1400" b="1" i="1" u="sng" kern="1200" dirty="0">
                <a:solidFill>
                  <a:schemeClr val="tx1"/>
                </a:solidFill>
                <a:effectLst/>
                <a:latin typeface="+mn-lt"/>
                <a:ea typeface="+mn-ea"/>
                <a:cs typeface="+mn-cs"/>
                <a:hlinkClick r:id="rId3"/>
              </a:rPr>
              <a:t>Exploring the “Cognitive” Personal Leadership Resources: Problem-Solving Expertise, Role-Specific Knowledge &amp; Systems Thinking</a:t>
            </a:r>
            <a:r>
              <a:rPr lang="en-CA" sz="1400" kern="1200" dirty="0">
                <a:solidFill>
                  <a:schemeClr val="tx1"/>
                </a:solidFill>
                <a:effectLst/>
                <a:latin typeface="+mn-lt"/>
                <a:ea typeface="+mn-ea"/>
                <a:cs typeface="+mn-cs"/>
              </a:rPr>
              <a:t>, (pp. 19-22), the impact of bias is explored. </a:t>
            </a:r>
          </a:p>
          <a:p>
            <a:endParaRPr lang="en-CA" sz="1400" kern="1200" dirty="0">
              <a:solidFill>
                <a:schemeClr val="tx1"/>
              </a:solidFill>
              <a:effectLst/>
              <a:latin typeface="+mn-lt"/>
              <a:ea typeface="+mn-ea"/>
              <a:cs typeface="+mn-cs"/>
            </a:endParaRPr>
          </a:p>
          <a:p>
            <a:endParaRPr lang="en-US" sz="1200" b="0" i="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b="1" i="0" u="none" dirty="0">
                <a:solidFill>
                  <a:srgbClr val="D13438"/>
                </a:solidFill>
                <a:effectLst/>
                <a:latin typeface="Calibri" panose="020F0502020204030204" pitchFamily="34" charset="0"/>
              </a:rPr>
              <a:t>PROCESS CONSIDERATIONS:</a:t>
            </a:r>
            <a:endParaRPr lang="en-US" sz="1200" b="0" i="0" kern="1200" baseline="0" dirty="0">
              <a:solidFill>
                <a:schemeClr val="tx1"/>
              </a:solidFill>
              <a:effectLst/>
              <a:latin typeface="+mn-lt"/>
              <a:ea typeface="+mn-ea"/>
              <a:cs typeface="+mn-cs"/>
            </a:endParaRPr>
          </a:p>
          <a:p>
            <a:endParaRPr lang="en-CA"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100" u="none" dirty="0">
                <a:solidFill>
                  <a:srgbClr val="0563C1"/>
                </a:solidFill>
                <a:latin typeface="Calibri" panose="020F0502020204030204" pitchFamily="34" charset="0"/>
                <a:ea typeface="Calibri" panose="020F0502020204030204" pitchFamily="34" charset="0"/>
                <a:cs typeface="Times New Roman" panose="02020603050405020304" pitchFamily="18" charset="0"/>
              </a:rPr>
              <a:t>Are there biases identified that you are now aware of and want to eliminate?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100" b="0" u="none" dirty="0">
                <a:solidFill>
                  <a:srgbClr val="0563C1"/>
                </a:solidFill>
                <a:latin typeface="Calibri" panose="020F0502020204030204" pitchFamily="34" charset="0"/>
                <a:ea typeface="Calibri" panose="020F0502020204030204" pitchFamily="34" charset="0"/>
                <a:cs typeface="Times New Roman" panose="02020603050405020304" pitchFamily="18" charset="0"/>
              </a:rPr>
              <a:t>How will you achieve that?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100" b="0" u="none" dirty="0">
                <a:solidFill>
                  <a:srgbClr val="0563C1"/>
                </a:solidFill>
                <a:latin typeface="Calibri" panose="020F0502020204030204" pitchFamily="34" charset="0"/>
                <a:ea typeface="Calibri" panose="020F0502020204030204" pitchFamily="34" charset="0"/>
                <a:cs typeface="Times New Roman" panose="02020603050405020304" pitchFamily="18" charset="0"/>
              </a:rPr>
              <a:t>What actions will you take?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100" u="none" dirty="0">
              <a:solidFill>
                <a:srgbClr val="0563C1"/>
              </a:solidFill>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100" u="none" dirty="0">
              <a:solidFill>
                <a:srgbClr val="0563C1"/>
              </a:solidFill>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100" u="none" dirty="0">
              <a:solidFill>
                <a:srgbClr val="0563C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58CC9574-A819-4FE4-99A7-1E27AD09ADC2}" type="slidenum">
              <a:rPr lang="en-US" smtClean="0"/>
              <a:pPr/>
              <a:t>7</a:t>
            </a:fld>
            <a:endParaRPr lang="en-US" dirty="0"/>
          </a:p>
        </p:txBody>
      </p:sp>
    </p:spTree>
    <p:extLst>
      <p:ext uri="{BB962C8B-B14F-4D97-AF65-F5344CB8AC3E}">
        <p14:creationId xmlns:p14="http://schemas.microsoft.com/office/powerpoint/2010/main" val="24852457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8</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71450" indent="-171450" algn="l" defTabSz="914400" rtl="0" eaLnBrk="1" fontAlgn="base" latinLnBrk="0" hangingPunct="1">
              <a:buFont typeface="Arial" panose="020B0604020202020204" pitchFamily="34" charset="0"/>
              <a:buChar char="•"/>
            </a:pPr>
            <a:r>
              <a:rPr lang="en-US" sz="1200" b="0" i="0" kern="1200" dirty="0">
                <a:solidFill>
                  <a:srgbClr val="000000"/>
                </a:solidFill>
                <a:effectLst/>
                <a:latin typeface="Calibri" panose="020F0502020204030204" pitchFamily="34" charset="0"/>
                <a:ea typeface="+mn-ea"/>
                <a:cs typeface="+mn-cs"/>
              </a:rPr>
              <a:t>Biases may be held by an individual, group, or institution and can have negative or positive consequences. </a:t>
            </a:r>
          </a:p>
          <a:p>
            <a:pPr marL="171450" indent="-171450" algn="l" defTabSz="914400" rtl="0" eaLnBrk="1" fontAlgn="base" latinLnBrk="0" hangingPunct="1">
              <a:buFont typeface="Arial" panose="020B0604020202020204" pitchFamily="34" charset="0"/>
              <a:buChar char="•"/>
            </a:pPr>
            <a:r>
              <a:rPr lang="en-US" sz="1200" b="0" i="0" kern="1200" dirty="0">
                <a:solidFill>
                  <a:srgbClr val="000000"/>
                </a:solidFill>
                <a:effectLst/>
                <a:latin typeface="Calibri" panose="020F0502020204030204" pitchFamily="34" charset="0"/>
                <a:ea typeface="+mn-ea"/>
                <a:cs typeface="+mn-cs"/>
              </a:rPr>
              <a:t>Though racial bias and discrimination are well documented, biases may exist toward any social group.</a:t>
            </a:r>
          </a:p>
          <a:p>
            <a:pPr marL="171450" indent="-171450" algn="l" defTabSz="914400" rtl="0" eaLnBrk="1" fontAlgn="base" latinLnBrk="0" hangingPunct="1">
              <a:buFont typeface="Arial" panose="020B0604020202020204" pitchFamily="34" charset="0"/>
              <a:buChar char="•"/>
            </a:pPr>
            <a:r>
              <a:rPr lang="en-US" sz="1200" b="0" i="0" kern="1200" dirty="0">
                <a:solidFill>
                  <a:srgbClr val="000000"/>
                </a:solidFill>
                <a:effectLst/>
                <a:latin typeface="Calibri" panose="020F0502020204030204" pitchFamily="34" charset="0"/>
                <a:ea typeface="+mn-ea"/>
                <a:cs typeface="+mn-cs"/>
              </a:rPr>
              <a:t>One’s age, gender, gender identity, physical abilities, religion, sexual orientation, weight, and many other characteristics are subject to bias. </a:t>
            </a:r>
          </a:p>
          <a:p>
            <a:pPr marL="171450" indent="-171450" algn="l" defTabSz="914400" rtl="0" eaLnBrk="1" fontAlgn="base" latinLnBrk="0" hangingPunct="1">
              <a:buFont typeface="Arial" panose="020B0604020202020204" pitchFamily="34" charset="0"/>
              <a:buChar char="•"/>
            </a:pPr>
            <a:r>
              <a:rPr lang="en-US" sz="1200" b="0" i="0" kern="1200" dirty="0">
                <a:solidFill>
                  <a:srgbClr val="000000"/>
                </a:solidFill>
                <a:effectLst/>
                <a:latin typeface="Calibri" panose="020F0502020204030204" pitchFamily="34" charset="0"/>
                <a:ea typeface="+mn-ea"/>
                <a:cs typeface="+mn-cs"/>
              </a:rPr>
              <a:t>Know the human rights implications of showing bias in relationship to any of these.</a:t>
            </a:r>
          </a:p>
          <a:p>
            <a:pPr marL="171450" indent="-171450" algn="l" defTabSz="914400" rtl="0" eaLnBrk="1" fontAlgn="base" latinLnBrk="0" hangingPunct="1">
              <a:buFont typeface="Arial" panose="020B0604020202020204" pitchFamily="34" charset="0"/>
              <a:buChar char="•"/>
            </a:pPr>
            <a:r>
              <a:rPr lang="en-US" sz="1200" b="0" i="0" kern="1200" dirty="0">
                <a:solidFill>
                  <a:srgbClr val="000000"/>
                </a:solidFill>
                <a:effectLst/>
                <a:latin typeface="Calibri" panose="020F0502020204030204" pitchFamily="34" charset="0"/>
                <a:ea typeface="+mn-ea"/>
                <a:cs typeface="+mn-cs"/>
              </a:rPr>
              <a:t>We all likely understand the negative aspect, but bias can be positive. For example, you could have a bias toward eating healthy food, which could lead to positive health outcomes.</a:t>
            </a:r>
          </a:p>
          <a:p>
            <a:pPr marL="171450" indent="-171450" algn="l" defTabSz="914400" rtl="0" eaLnBrk="1" fontAlgn="base" latinLnBrk="0" hangingPunct="1">
              <a:buFont typeface="Arial" panose="020B0604020202020204" pitchFamily="34" charset="0"/>
              <a:buChar char="•"/>
            </a:pPr>
            <a:endParaRPr lang="en-US" sz="1200" b="0" i="0" kern="1200" dirty="0">
              <a:solidFill>
                <a:srgbClr val="000000"/>
              </a:solidFill>
              <a:effectLst/>
              <a:latin typeface="Calibri" panose="020F0502020204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b="1" i="0" u="none" dirty="0">
                <a:solidFill>
                  <a:srgbClr val="D13438"/>
                </a:solidFill>
                <a:effectLst/>
                <a:latin typeface="Calibri" panose="020F0502020204030204" pitchFamily="34" charset="0"/>
              </a:rPr>
              <a:t>PROCESS CONSIDERATIONS:</a:t>
            </a:r>
            <a:endParaRPr lang="en-US" sz="1200" b="0" i="0" kern="1200" baseline="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dirty="0">
                <a:solidFill>
                  <a:srgbClr val="000000"/>
                </a:solidFill>
                <a:effectLst/>
                <a:latin typeface="Calibri" panose="020F0502020204030204" pitchFamily="34" charset="0"/>
              </a:rPr>
              <a:t>Where and when have you experienced or observed bias?</a:t>
            </a:r>
          </a:p>
          <a:p>
            <a:pPr marL="171450" indent="-171450">
              <a:buFont typeface="Arial" panose="020B0604020202020204" pitchFamily="34" charset="0"/>
              <a:buChar char="•"/>
            </a:pPr>
            <a:r>
              <a:rPr lang="en-CA" baseline="0" dirty="0"/>
              <a:t>Be aware that the following may trigger uncomfortable conversations – conversations that are necessary in ensuring equity.</a:t>
            </a:r>
          </a:p>
          <a:p>
            <a:pPr marL="628650" lvl="1" indent="-171450">
              <a:buFont typeface="Arial" panose="020B0604020202020204" pitchFamily="34" charset="0"/>
              <a:buChar char="•"/>
            </a:pPr>
            <a:r>
              <a:rPr lang="en-CA" baseline="0" dirty="0"/>
              <a:t>Think of a time when someone called you out – privately or publicly – on something you said or did? How did you feel? What happened as a result? What did you learn about yourself and others? </a:t>
            </a:r>
          </a:p>
          <a:p>
            <a:pPr marL="628650" lvl="1" indent="-171450">
              <a:buFont typeface="Arial" panose="020B0604020202020204" pitchFamily="34" charset="0"/>
              <a:buChar char="•"/>
            </a:pPr>
            <a:r>
              <a:rPr lang="en-CA" baseline="0" dirty="0"/>
              <a:t>Think of a time when you observed another person at work or in public behaving or speaking in a biased way. How did you feel? What did you do? What more could you have done? </a:t>
            </a:r>
          </a:p>
          <a:p>
            <a:pPr marL="171450" indent="-171450">
              <a:buFont typeface="Arial" panose="020B0604020202020204" pitchFamily="34" charset="0"/>
              <a:buChar char="•"/>
            </a:pPr>
            <a:r>
              <a:rPr lang="en-CA" baseline="0" dirty="0"/>
              <a:t>What are ways that you and others can strengthen your resolve to eliminate bias? </a:t>
            </a:r>
          </a:p>
          <a:p>
            <a:pPr marL="171450" indent="-171450">
              <a:buFont typeface="Arial" panose="020B0604020202020204" pitchFamily="34" charset="0"/>
              <a:buChar char="•"/>
            </a:pPr>
            <a:endParaRPr lang="en-CA" baseline="0" dirty="0"/>
          </a:p>
          <a:p>
            <a:pPr marL="0" indent="0">
              <a:buFont typeface="Arial" panose="020B0604020202020204" pitchFamily="34" charset="0"/>
              <a:buNone/>
            </a:pPr>
            <a:endParaRPr lang="en-CA" baseline="0" dirty="0"/>
          </a:p>
        </p:txBody>
      </p:sp>
    </p:spTree>
    <p:extLst>
      <p:ext uri="{BB962C8B-B14F-4D97-AF65-F5344CB8AC3E}">
        <p14:creationId xmlns:p14="http://schemas.microsoft.com/office/powerpoint/2010/main" val="26848226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706E8-E7FC-F14B-A167-EF9D74644FE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7D31CED-D7B4-0541-BB66-EEAD2D5AB85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D79ADEE-7F0B-4446-9DAE-5D58D3CB86EB}"/>
              </a:ext>
            </a:extLst>
          </p:cNvPr>
          <p:cNvSpPr>
            <a:spLocks noGrp="1"/>
          </p:cNvSpPr>
          <p:nvPr>
            <p:ph type="dt" sz="half" idx="10"/>
          </p:nvPr>
        </p:nvSpPr>
        <p:spPr/>
        <p:txBody>
          <a:bodyPr/>
          <a:lstStyle/>
          <a:p>
            <a:fld id="{923F8537-9967-7947-9523-96B56AD7202D}" type="datetime1">
              <a:rPr lang="en-CA" smtClean="0"/>
              <a:t>2022-07-28</a:t>
            </a:fld>
            <a:endParaRPr lang="en-US"/>
          </a:p>
        </p:txBody>
      </p:sp>
      <p:sp>
        <p:nvSpPr>
          <p:cNvPr id="5" name="Footer Placeholder 4">
            <a:extLst>
              <a:ext uri="{FF2B5EF4-FFF2-40B4-BE49-F238E27FC236}">
                <a16:creationId xmlns:a16="http://schemas.microsoft.com/office/drawing/2014/main" id="{FFEB5CC8-0D7A-C94B-86C6-4179ED0771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9CDEB3-7575-C749-92AA-188FB807149B}"/>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812349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B26F6-2D71-F24F-A663-80F9A60109A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65226A7-52F5-B342-BC4D-DE207BCF326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E25034-8923-654C-9DE7-9A9A0FE52BFC}"/>
              </a:ext>
            </a:extLst>
          </p:cNvPr>
          <p:cNvSpPr>
            <a:spLocks noGrp="1"/>
          </p:cNvSpPr>
          <p:nvPr>
            <p:ph type="dt" sz="half" idx="10"/>
          </p:nvPr>
        </p:nvSpPr>
        <p:spPr/>
        <p:txBody>
          <a:bodyPr/>
          <a:lstStyle/>
          <a:p>
            <a:fld id="{78275CC2-CCE3-A94D-85F6-0ADC22AEAD37}" type="datetime1">
              <a:rPr lang="en-CA" smtClean="0"/>
              <a:t>2022-07-28</a:t>
            </a:fld>
            <a:endParaRPr lang="en-US"/>
          </a:p>
        </p:txBody>
      </p:sp>
      <p:sp>
        <p:nvSpPr>
          <p:cNvPr id="5" name="Footer Placeholder 4">
            <a:extLst>
              <a:ext uri="{FF2B5EF4-FFF2-40B4-BE49-F238E27FC236}">
                <a16:creationId xmlns:a16="http://schemas.microsoft.com/office/drawing/2014/main" id="{D50A1899-6EF5-254F-AA6F-43BCDC40E3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3B1A53-8379-5748-BB4A-3DB0F0389BD0}"/>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705169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1CA065-4E87-A44D-A6A2-E9671B6F9CE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B412365-9FD0-3147-9798-F1E96F9DCDE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C9ED5D-09AB-F74A-AA16-A940DC1E852A}"/>
              </a:ext>
            </a:extLst>
          </p:cNvPr>
          <p:cNvSpPr>
            <a:spLocks noGrp="1"/>
          </p:cNvSpPr>
          <p:nvPr>
            <p:ph type="dt" sz="half" idx="10"/>
          </p:nvPr>
        </p:nvSpPr>
        <p:spPr/>
        <p:txBody>
          <a:bodyPr/>
          <a:lstStyle/>
          <a:p>
            <a:fld id="{AEDC98CA-68BD-E64C-9A1B-09F0729917E3}" type="datetime1">
              <a:rPr lang="en-CA" smtClean="0"/>
              <a:t>2022-07-28</a:t>
            </a:fld>
            <a:endParaRPr lang="en-US"/>
          </a:p>
        </p:txBody>
      </p:sp>
      <p:sp>
        <p:nvSpPr>
          <p:cNvPr id="5" name="Footer Placeholder 4">
            <a:extLst>
              <a:ext uri="{FF2B5EF4-FFF2-40B4-BE49-F238E27FC236}">
                <a16:creationId xmlns:a16="http://schemas.microsoft.com/office/drawing/2014/main" id="{45CF81E7-847D-D64B-9AA7-4EF86065DF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7ABA72-2E39-6A42-B79E-63593E23111C}"/>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7888999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1A624-7E0D-7B4F-95A5-FE56CC097E8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377CB3A-354D-D243-BCBF-86FF2129FEE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C9FD76-4CD0-1E4D-82BF-F405F6E0D02F}"/>
              </a:ext>
            </a:extLst>
          </p:cNvPr>
          <p:cNvSpPr>
            <a:spLocks noGrp="1"/>
          </p:cNvSpPr>
          <p:nvPr>
            <p:ph type="dt" sz="half" idx="10"/>
          </p:nvPr>
        </p:nvSpPr>
        <p:spPr/>
        <p:txBody>
          <a:bodyPr/>
          <a:lstStyle/>
          <a:p>
            <a:fld id="{A318B7FD-827C-1149-B047-D4AF4FF137A4}" type="datetime1">
              <a:rPr lang="en-CA" smtClean="0"/>
              <a:t>2022-07-28</a:t>
            </a:fld>
            <a:endParaRPr lang="en-US"/>
          </a:p>
        </p:txBody>
      </p:sp>
      <p:sp>
        <p:nvSpPr>
          <p:cNvPr id="5" name="Footer Placeholder 4">
            <a:extLst>
              <a:ext uri="{FF2B5EF4-FFF2-40B4-BE49-F238E27FC236}">
                <a16:creationId xmlns:a16="http://schemas.microsoft.com/office/drawing/2014/main" id="{7AA7FB88-7016-224B-A49A-5A0CB09468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A1BBF7-061D-0843-A0C1-8EFCEFE912D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933710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16026-5788-7045-B2D0-4BD1E58421A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CC4FBF8-43B9-F14C-899A-C7A2CBA206F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5A06CCE-8681-A746-BE77-F89B5136CDB4}"/>
              </a:ext>
            </a:extLst>
          </p:cNvPr>
          <p:cNvSpPr>
            <a:spLocks noGrp="1"/>
          </p:cNvSpPr>
          <p:nvPr>
            <p:ph type="dt" sz="half" idx="10"/>
          </p:nvPr>
        </p:nvSpPr>
        <p:spPr/>
        <p:txBody>
          <a:bodyPr/>
          <a:lstStyle/>
          <a:p>
            <a:fld id="{BA8121E6-54B3-D946-9BAB-8357C92105EB}" type="datetime1">
              <a:rPr lang="en-CA" smtClean="0"/>
              <a:t>2022-07-28</a:t>
            </a:fld>
            <a:endParaRPr lang="en-US"/>
          </a:p>
        </p:txBody>
      </p:sp>
      <p:sp>
        <p:nvSpPr>
          <p:cNvPr id="5" name="Footer Placeholder 4">
            <a:extLst>
              <a:ext uri="{FF2B5EF4-FFF2-40B4-BE49-F238E27FC236}">
                <a16:creationId xmlns:a16="http://schemas.microsoft.com/office/drawing/2014/main" id="{5D6781B9-8542-F344-81D3-D091627626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2358FC-19BD-3A48-9465-2B6AB547513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5229392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7B398-13C9-B349-9281-6451B74579D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EE77417-015E-7D41-91FA-E1AFAE8E8C3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BFDE1DE-E6CD-3540-A56D-E7551B0F6A2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2650284-C5BA-964D-9651-177F40D9F917}"/>
              </a:ext>
            </a:extLst>
          </p:cNvPr>
          <p:cNvSpPr>
            <a:spLocks noGrp="1"/>
          </p:cNvSpPr>
          <p:nvPr>
            <p:ph type="dt" sz="half" idx="10"/>
          </p:nvPr>
        </p:nvSpPr>
        <p:spPr/>
        <p:txBody>
          <a:bodyPr/>
          <a:lstStyle/>
          <a:p>
            <a:fld id="{D80A9B60-F3F5-3F49-9796-B7F16B161388}" type="datetime1">
              <a:rPr lang="en-CA" smtClean="0"/>
              <a:t>2022-07-28</a:t>
            </a:fld>
            <a:endParaRPr lang="en-US"/>
          </a:p>
        </p:txBody>
      </p:sp>
      <p:sp>
        <p:nvSpPr>
          <p:cNvPr id="6" name="Footer Placeholder 5">
            <a:extLst>
              <a:ext uri="{FF2B5EF4-FFF2-40B4-BE49-F238E27FC236}">
                <a16:creationId xmlns:a16="http://schemas.microsoft.com/office/drawing/2014/main" id="{05DB7229-4A25-B144-BC05-737B79014E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E7773D6-07E4-114F-AA8C-AE17860D8AB5}"/>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6103383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A3941-4393-EF4D-95B5-EE82DD45F6C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DC603BC-E61B-B04A-8954-2219EC00BEE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BB8B496-BE2A-614A-B90F-F7C4D477747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2865846-70F9-4A4D-91F2-B0097016C02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BB080CD-2870-2343-9A79-A2A68B8DC6C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BB6D512-B47D-044A-88EC-5430329ACF3D}"/>
              </a:ext>
            </a:extLst>
          </p:cNvPr>
          <p:cNvSpPr>
            <a:spLocks noGrp="1"/>
          </p:cNvSpPr>
          <p:nvPr>
            <p:ph type="dt" sz="half" idx="10"/>
          </p:nvPr>
        </p:nvSpPr>
        <p:spPr/>
        <p:txBody>
          <a:bodyPr/>
          <a:lstStyle/>
          <a:p>
            <a:fld id="{959D1DB8-1F1B-D849-9098-48A6BC75B5F6}" type="datetime1">
              <a:rPr lang="en-CA" smtClean="0"/>
              <a:t>2022-07-28</a:t>
            </a:fld>
            <a:endParaRPr lang="en-US"/>
          </a:p>
        </p:txBody>
      </p:sp>
      <p:sp>
        <p:nvSpPr>
          <p:cNvPr id="8" name="Footer Placeholder 7">
            <a:extLst>
              <a:ext uri="{FF2B5EF4-FFF2-40B4-BE49-F238E27FC236}">
                <a16:creationId xmlns:a16="http://schemas.microsoft.com/office/drawing/2014/main" id="{1074561D-ABE2-E945-9672-E884E926247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EDEE21E-E177-1B46-BA00-E3B94A13D93F}"/>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7763174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9AB0F-1FBA-FB41-9932-43EF435DE09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0ACB662-7BFE-324F-B1AB-721862C00BEB}"/>
              </a:ext>
            </a:extLst>
          </p:cNvPr>
          <p:cNvSpPr>
            <a:spLocks noGrp="1"/>
          </p:cNvSpPr>
          <p:nvPr>
            <p:ph type="dt" sz="half" idx="10"/>
          </p:nvPr>
        </p:nvSpPr>
        <p:spPr/>
        <p:txBody>
          <a:bodyPr/>
          <a:lstStyle/>
          <a:p>
            <a:fld id="{63574919-8721-D944-B24A-249558152C7E}" type="datetime1">
              <a:rPr lang="en-CA" smtClean="0"/>
              <a:t>2022-07-28</a:t>
            </a:fld>
            <a:endParaRPr lang="en-US"/>
          </a:p>
        </p:txBody>
      </p:sp>
      <p:sp>
        <p:nvSpPr>
          <p:cNvPr id="4" name="Footer Placeholder 3">
            <a:extLst>
              <a:ext uri="{FF2B5EF4-FFF2-40B4-BE49-F238E27FC236}">
                <a16:creationId xmlns:a16="http://schemas.microsoft.com/office/drawing/2014/main" id="{58CF593E-849A-3449-ADA6-F506F311CA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FB938B5-7E44-5746-8560-E6C21A256DD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552262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86F55B1-E8F8-0F40-97C5-CFBD3956B588}"/>
              </a:ext>
            </a:extLst>
          </p:cNvPr>
          <p:cNvSpPr>
            <a:spLocks noGrp="1"/>
          </p:cNvSpPr>
          <p:nvPr>
            <p:ph type="dt" sz="half" idx="10"/>
          </p:nvPr>
        </p:nvSpPr>
        <p:spPr/>
        <p:txBody>
          <a:bodyPr/>
          <a:lstStyle/>
          <a:p>
            <a:fld id="{8D4EC021-86E6-EC4D-A721-10473A423F65}" type="datetime1">
              <a:rPr lang="en-CA" smtClean="0"/>
              <a:t>2022-07-28</a:t>
            </a:fld>
            <a:endParaRPr lang="en-US"/>
          </a:p>
        </p:txBody>
      </p:sp>
      <p:sp>
        <p:nvSpPr>
          <p:cNvPr id="3" name="Footer Placeholder 2">
            <a:extLst>
              <a:ext uri="{FF2B5EF4-FFF2-40B4-BE49-F238E27FC236}">
                <a16:creationId xmlns:a16="http://schemas.microsoft.com/office/drawing/2014/main" id="{83807135-8C4C-3E4A-985F-73656A8EBCD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77E9C1E-DA35-F046-ABC5-A409F57D2B3E}"/>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0041787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6BE34-40C1-F44A-A4DE-9E8473F9CE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8EFD3C1-0F35-134F-ABD7-A00D5CA9B1D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D119916-4107-454D-82BB-E8912655A6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0E888F-4BAA-F94D-939A-BBF0E65093A3}"/>
              </a:ext>
            </a:extLst>
          </p:cNvPr>
          <p:cNvSpPr>
            <a:spLocks noGrp="1"/>
          </p:cNvSpPr>
          <p:nvPr>
            <p:ph type="dt" sz="half" idx="10"/>
          </p:nvPr>
        </p:nvSpPr>
        <p:spPr/>
        <p:txBody>
          <a:bodyPr/>
          <a:lstStyle/>
          <a:p>
            <a:fld id="{F93ECC72-280E-5F4E-B0B3-90385804BC0D}" type="datetime1">
              <a:rPr lang="en-CA" smtClean="0"/>
              <a:t>2022-07-28</a:t>
            </a:fld>
            <a:endParaRPr lang="en-US"/>
          </a:p>
        </p:txBody>
      </p:sp>
      <p:sp>
        <p:nvSpPr>
          <p:cNvPr id="6" name="Footer Placeholder 5">
            <a:extLst>
              <a:ext uri="{FF2B5EF4-FFF2-40B4-BE49-F238E27FC236}">
                <a16:creationId xmlns:a16="http://schemas.microsoft.com/office/drawing/2014/main" id="{AB3173F9-62BF-0242-8FBC-B3FC1CD32A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4FC2F4-312F-F241-ACE3-B918D59105E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3704668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237A6-4518-3949-804E-87DF5951F5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39D895F-1368-894E-8469-03CD700596E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FB0B742-8B48-5F40-9910-D6D544EF73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25ED924-B113-9341-9143-EBF12412613F}"/>
              </a:ext>
            </a:extLst>
          </p:cNvPr>
          <p:cNvSpPr>
            <a:spLocks noGrp="1"/>
          </p:cNvSpPr>
          <p:nvPr>
            <p:ph type="dt" sz="half" idx="10"/>
          </p:nvPr>
        </p:nvSpPr>
        <p:spPr/>
        <p:txBody>
          <a:bodyPr/>
          <a:lstStyle/>
          <a:p>
            <a:fld id="{45636ACC-0590-5740-875E-802CD7EF9593}" type="datetime1">
              <a:rPr lang="en-CA" smtClean="0"/>
              <a:t>2022-07-28</a:t>
            </a:fld>
            <a:endParaRPr lang="en-US"/>
          </a:p>
        </p:txBody>
      </p:sp>
      <p:sp>
        <p:nvSpPr>
          <p:cNvPr id="6" name="Footer Placeholder 5">
            <a:extLst>
              <a:ext uri="{FF2B5EF4-FFF2-40B4-BE49-F238E27FC236}">
                <a16:creationId xmlns:a16="http://schemas.microsoft.com/office/drawing/2014/main" id="{24FEF4C0-B2D0-F747-9C7E-F781C3965A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D61E54-8EC3-A44E-932D-D95A934C3AF1}"/>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7246880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0E2133-5EA6-4743-A3A0-E7C2DD8A8D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15B76E6-6875-7143-817B-4B2BB4E431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27C448-B55D-1C46-B1F2-D753E9A401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7DCC19-C26D-DD4A-B6C8-4B3D7C09F9F9}" type="datetime1">
              <a:rPr lang="en-CA" smtClean="0"/>
              <a:t>2022-07-28</a:t>
            </a:fld>
            <a:endParaRPr lang="en-US"/>
          </a:p>
        </p:txBody>
      </p:sp>
      <p:sp>
        <p:nvSpPr>
          <p:cNvPr id="5" name="Footer Placeholder 4">
            <a:extLst>
              <a:ext uri="{FF2B5EF4-FFF2-40B4-BE49-F238E27FC236}">
                <a16:creationId xmlns:a16="http://schemas.microsoft.com/office/drawing/2014/main" id="{E5219B47-B47F-D24B-B379-43106460F3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A6376B6-261A-4341-BE4D-EB529BDD51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ADBE72-98E8-404F-99C6-DD0408BE1352}" type="slidenum">
              <a:rPr lang="en-US" smtClean="0"/>
              <a:t>‹#›</a:t>
            </a:fld>
            <a:endParaRPr lang="en-US"/>
          </a:p>
        </p:txBody>
      </p:sp>
    </p:spTree>
    <p:extLst>
      <p:ext uri="{BB962C8B-B14F-4D97-AF65-F5344CB8AC3E}">
        <p14:creationId xmlns:p14="http://schemas.microsoft.com/office/powerpoint/2010/main" val="13334735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s://implicit.harvard.edu/implicit/"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11.xml.rels><?xml version="1.0" encoding="UTF-8" standalone="yes"?>
<Relationships xmlns="http://schemas.openxmlformats.org/package/2006/relationships"><Relationship Id="rId8" Type="http://schemas.openxmlformats.org/officeDocument/2006/relationships/hyperlink" Target="https://www.pbs.org/video/pov-implicit-bias-check-our-bias-wreck-our-bias/?continuousplayautoplay=true" TargetMode="External"/><Relationship Id="rId3" Type="http://schemas.openxmlformats.org/officeDocument/2006/relationships/image" Target="../media/image1.jpeg"/><Relationship Id="rId7" Type="http://schemas.openxmlformats.org/officeDocument/2006/relationships/hyperlink" Target="https://www.pbs.org/video/pov-implicit-bias-why-were-awkward/?continuousplayautoplay=true"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hyperlink" Target="https://www.pbs.org/video/pov-implicit-bias-snacks-and-punishment/?continuousplayautoplay=true" TargetMode="External"/><Relationship Id="rId5" Type="http://schemas.openxmlformats.org/officeDocument/2006/relationships/hyperlink" Target="https://www.pbs.org/video/pov-implict-bias-high-heels-violins-and-warning/?continuousplayautoplay=true" TargetMode="External"/><Relationship Id="rId4" Type="http://schemas.openxmlformats.org/officeDocument/2006/relationships/hyperlink" Target="https://www.pbs.org/video/pov-implicit-bias-peanut-butter-jelly-and-racism/"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hyperlink" Target="mailto:communication@education-leadership-ontario.ca" TargetMode="External"/><Relationship Id="rId5" Type="http://schemas.openxmlformats.org/officeDocument/2006/relationships/hyperlink" Target="https://twitter.com/IELOntario" TargetMode="External"/><Relationship Id="rId4" Type="http://schemas.openxmlformats.org/officeDocument/2006/relationships/hyperlink" Target="http://www.education-leadership-ontario.ca/"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s://creativecommons.org/licenses/by-nc-sa/3.0/" TargetMode="External"/><Relationship Id="rId5" Type="http://schemas.openxmlformats.org/officeDocument/2006/relationships/hyperlink" Target="https://openhistoryseminar.com/canadianhistory/chapter/document-2-two-row-wampum-c-1613-present/" TargetMode="External"/><Relationship Id="rId4" Type="http://schemas.openxmlformats.org/officeDocument/2006/relationships/image" Target="../media/image2.jp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s://spsmw.org/prayer/prayer-dismantling-racism/"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https://www.education-leadership-ontario.ca/application/files/9115/5647/2950/9._Exploring_the_cognitive_PLRs.pdf"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5">
            <a:extLst>
              <a:ext uri="{FF2B5EF4-FFF2-40B4-BE49-F238E27FC236}">
                <a16:creationId xmlns:a16="http://schemas.microsoft.com/office/drawing/2014/main" id="{E3046DE8-CAE1-624C-9B2D-A67EA632CFBC}"/>
              </a:ext>
            </a:extLst>
          </p:cNvPr>
          <p:cNvSpPr txBox="1">
            <a:spLocks noChangeArrowheads="1"/>
          </p:cNvSpPr>
          <p:nvPr/>
        </p:nvSpPr>
        <p:spPr bwMode="auto">
          <a:xfrm>
            <a:off x="-1657" y="2745159"/>
            <a:ext cx="12011025" cy="3354765"/>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defRPr/>
            </a:pPr>
            <a:r>
              <a:rPr lang="en-US" sz="4000" b="1">
                <a:solidFill>
                  <a:schemeClr val="accent1">
                    <a:lumMod val="75000"/>
                  </a:schemeClr>
                </a:solidFill>
              </a:rPr>
              <a:t>STRENGTHENING EQUITY, DIVERSITY AND INLCUSION AWARENESS</a:t>
            </a:r>
          </a:p>
          <a:p>
            <a:pPr algn="ctr">
              <a:spcBef>
                <a:spcPct val="0"/>
              </a:spcBef>
              <a:buNone/>
              <a:defRPr/>
            </a:pPr>
            <a:endParaRPr lang="en-US" sz="4000" b="1" dirty="0">
              <a:solidFill>
                <a:srgbClr val="C00000"/>
              </a:solidFill>
            </a:endParaRPr>
          </a:p>
          <a:p>
            <a:pPr algn="ctr">
              <a:spcBef>
                <a:spcPct val="0"/>
              </a:spcBef>
              <a:buNone/>
              <a:defRPr/>
            </a:pPr>
            <a:r>
              <a:rPr lang="en-US" sz="4400" dirty="0"/>
              <a:t>Understanding Implicit Bias</a:t>
            </a:r>
          </a:p>
          <a:p>
            <a:pPr algn="ctr" eaLnBrk="1" hangingPunct="1">
              <a:spcBef>
                <a:spcPct val="0"/>
              </a:spcBef>
              <a:buFontTx/>
              <a:buNone/>
              <a:defRPr/>
            </a:pPr>
            <a:endParaRPr lang="en-US" altLang="en-US" sz="4800" kern="0" dirty="0">
              <a:latin typeface="Gill Sans MT" panose="020B0502020104020203" pitchFamily="34" charset="0"/>
            </a:endParaRPr>
          </a:p>
        </p:txBody>
      </p:sp>
      <p:pic>
        <p:nvPicPr>
          <p:cNvPr id="6" name="Picture 6" descr="logo short">
            <a:extLst>
              <a:ext uri="{FF2B5EF4-FFF2-40B4-BE49-F238E27FC236}">
                <a16:creationId xmlns:a16="http://schemas.microsoft.com/office/drawing/2014/main" id="{D3B8F576-0416-7B4D-9BB0-37C754479984}"/>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7" name="Text Box 7">
            <a:extLst>
              <a:ext uri="{FF2B5EF4-FFF2-40B4-BE49-F238E27FC236}">
                <a16:creationId xmlns:a16="http://schemas.microsoft.com/office/drawing/2014/main" id="{E802C3E6-5ABA-E74D-8D1B-2BE0BD6B4EFF}"/>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8" name="Rectangle 4">
            <a:extLst>
              <a:ext uri="{FF2B5EF4-FFF2-40B4-BE49-F238E27FC236}">
                <a16:creationId xmlns:a16="http://schemas.microsoft.com/office/drawing/2014/main" id="{5AED8184-CD4B-2643-9A8A-36996527F3BE}"/>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10275897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889AA04-25F7-48A1-9EDA-A14CEA617FE3}"/>
              </a:ext>
            </a:extLst>
          </p:cNvPr>
          <p:cNvSpPr>
            <a:spLocks noGrp="1"/>
          </p:cNvSpPr>
          <p:nvPr>
            <p:ph idx="1"/>
          </p:nvPr>
        </p:nvSpPr>
        <p:spPr>
          <a:xfrm>
            <a:off x="182880" y="1825625"/>
            <a:ext cx="11772900" cy="4351338"/>
          </a:xfrm>
        </p:spPr>
        <p:txBody>
          <a:bodyPr/>
          <a:lstStyle/>
          <a:p>
            <a:pPr marL="0" marR="0" lvl="1" indent="0" algn="l" defTabSz="914400" rtl="0" eaLnBrk="1" fontAlgn="auto" latinLnBrk="0" hangingPunct="1">
              <a:lnSpc>
                <a:spcPct val="90000"/>
              </a:lnSpc>
              <a:spcBef>
                <a:spcPts val="500"/>
              </a:spcBef>
              <a:spcAft>
                <a:spcPts val="0"/>
              </a:spcAft>
              <a:buClrTx/>
              <a:buSzTx/>
              <a:buFontTx/>
              <a:buNone/>
              <a:tabLst/>
              <a:defRPr/>
            </a:pPr>
            <a:endParaRPr kumimoji="0" lang="en-CA" sz="4400" b="0" i="0" u="none" strike="noStrike" kern="1200" cap="none" spc="0" normalizeH="0" baseline="0" noProof="0" dirty="0">
              <a:ln>
                <a:noFill/>
              </a:ln>
              <a:solidFill>
                <a:prstClr val="black"/>
              </a:solidFill>
              <a:effectLst/>
              <a:uLnTx/>
              <a:uFillTx/>
              <a:ea typeface="+mn-ea"/>
              <a:cs typeface="+mn-cs"/>
            </a:endParaRPr>
          </a:p>
          <a:p>
            <a:pPr marL="0" lvl="1" indent="0" algn="ctr">
              <a:buNone/>
              <a:defRPr/>
            </a:pPr>
            <a:r>
              <a:rPr lang="en-US" sz="4400" b="1" dirty="0">
                <a:solidFill>
                  <a:schemeClr val="accent1">
                    <a:lumMod val="75000"/>
                  </a:schemeClr>
                </a:solidFill>
                <a:cs typeface="Arial" panose="020B0604020202020204" pitchFamily="34" charset="0"/>
              </a:rPr>
              <a:t>BECOME AWARE OF PERSONAL BIAS </a:t>
            </a:r>
          </a:p>
          <a:p>
            <a:pPr marL="0" lvl="1" indent="0">
              <a:buNone/>
              <a:defRPr/>
            </a:pPr>
            <a:endParaRPr lang="en-US" sz="4400" b="1" dirty="0">
              <a:solidFill>
                <a:prstClr val="black"/>
              </a:solidFill>
              <a:cs typeface="Arial" panose="020B0604020202020204" pitchFamily="34" charset="0"/>
            </a:endParaRPr>
          </a:p>
          <a:p>
            <a:pPr marL="0" lvl="1" indent="0">
              <a:buNone/>
              <a:defRPr/>
            </a:pPr>
            <a:r>
              <a:rPr lang="en-CA" sz="4400" dirty="0">
                <a:solidFill>
                  <a:prstClr val="black"/>
                </a:solidFill>
                <a:cs typeface="Arial" panose="020B0604020202020204" pitchFamily="34" charset="0"/>
              </a:rPr>
              <a:t>Learn more about your own biases by taking one or more implicit bias tests; for example at</a:t>
            </a:r>
          </a:p>
          <a:p>
            <a:pPr marL="0" lvl="1" indent="0" algn="ctr">
              <a:buNone/>
              <a:defRPr/>
            </a:pPr>
            <a:r>
              <a:rPr lang="en-CA" sz="4400" dirty="0">
                <a:solidFill>
                  <a:prstClr val="black"/>
                </a:solidFill>
                <a:cs typeface="Arial" panose="020B0604020202020204" pitchFamily="34" charset="0"/>
              </a:rPr>
              <a:t> </a:t>
            </a:r>
            <a:r>
              <a:rPr kumimoji="0" lang="en-CA" sz="4400" b="0" i="0" u="none" strike="noStrike" kern="1200" cap="none" spc="0" normalizeH="0" baseline="0" noProof="0" dirty="0">
                <a:ln>
                  <a:noFill/>
                </a:ln>
                <a:solidFill>
                  <a:prstClr val="black"/>
                </a:solidFill>
                <a:effectLst/>
                <a:uLnTx/>
                <a:uFillTx/>
                <a:cs typeface="Arial" panose="020B0604020202020204" pitchFamily="34" charset="0"/>
              </a:rPr>
              <a:t> </a:t>
            </a:r>
            <a:r>
              <a:rPr lang="en-CA" sz="4400" dirty="0">
                <a:cs typeface="Arial" panose="020B0604020202020204" pitchFamily="34" charset="0"/>
                <a:hlinkClick r:id="rId3"/>
              </a:rPr>
              <a:t>Project Implicit (harvard.edu)</a:t>
            </a:r>
            <a:r>
              <a:rPr lang="en-CA" sz="4400" dirty="0">
                <a:cs typeface="Arial" panose="020B0604020202020204" pitchFamily="34" charset="0"/>
              </a:rPr>
              <a:t>.</a:t>
            </a:r>
            <a:endParaRPr lang="en-CA" sz="4400" u="sng" dirty="0">
              <a:solidFill>
                <a:prstClr val="black"/>
              </a:solidFill>
              <a:cs typeface="Arial" panose="020B0604020202020204" pitchFamily="34" charset="0"/>
            </a:endParaRPr>
          </a:p>
          <a:p>
            <a:pPr marL="0" marR="0" lvl="1" indent="0" algn="l" defTabSz="914400" rtl="0" eaLnBrk="1" fontAlgn="auto" latinLnBrk="0" hangingPunct="1">
              <a:lnSpc>
                <a:spcPct val="90000"/>
              </a:lnSpc>
              <a:spcBef>
                <a:spcPts val="500"/>
              </a:spcBef>
              <a:spcAft>
                <a:spcPts val="0"/>
              </a:spcAft>
              <a:buClrTx/>
              <a:buSzTx/>
              <a:buFontTx/>
              <a:buNone/>
              <a:tabLst/>
              <a:defRPr/>
            </a:pPr>
            <a:endParaRPr lang="en-CA" sz="4400" u="sng" dirty="0">
              <a:solidFill>
                <a:srgbClr val="0563C1"/>
              </a:solidFill>
              <a:ea typeface="Calibri" panose="020F0502020204030204" pitchFamily="34" charset="0"/>
              <a:cs typeface="Arial" panose="020B0604020202020204" pitchFamily="34" charset="0"/>
            </a:endParaRPr>
          </a:p>
          <a:p>
            <a:pPr marL="0" marR="0" lvl="1" indent="0" algn="l" defTabSz="914400" rtl="0" eaLnBrk="1" fontAlgn="auto" latinLnBrk="0" hangingPunct="1">
              <a:lnSpc>
                <a:spcPct val="90000"/>
              </a:lnSpc>
              <a:spcBef>
                <a:spcPts val="500"/>
              </a:spcBef>
              <a:spcAft>
                <a:spcPts val="0"/>
              </a:spcAft>
              <a:buClrTx/>
              <a:buSzTx/>
              <a:buFontTx/>
              <a:buNone/>
              <a:tabLst/>
              <a:defRPr/>
            </a:pPr>
            <a:endParaRPr lang="en-CA" sz="4000" dirty="0">
              <a:latin typeface="Arial" panose="020B0604020202020204" pitchFamily="34" charset="0"/>
              <a:cs typeface="Arial" panose="020B0604020202020204" pitchFamily="34" charset="0"/>
            </a:endParaRPr>
          </a:p>
        </p:txBody>
      </p:sp>
      <p:pic>
        <p:nvPicPr>
          <p:cNvPr id="6" name="Picture 6" descr="logo short">
            <a:extLst>
              <a:ext uri="{FF2B5EF4-FFF2-40B4-BE49-F238E27FC236}">
                <a16:creationId xmlns:a16="http://schemas.microsoft.com/office/drawing/2014/main" id="{1F9AF5D2-2088-254D-914E-2C53E0AC095D}"/>
              </a:ext>
            </a:extLst>
          </p:cNvPr>
          <p:cNvPicPr>
            <a:picLocks noGrp="1" noChangeAspect="1" noChangeArrowheads="1"/>
          </p:cNvPicPr>
          <p:nvPr>
            <p:ph type="title"/>
          </p:nvPr>
        </p:nvPicPr>
        <p:blipFill>
          <a:blip r:embed="rId4">
            <a:extLst>
              <a:ext uri="{28A0092B-C50C-407E-A947-70E740481C1C}">
                <a14:useLocalDpi xmlns:a14="http://schemas.microsoft.com/office/drawing/2010/main" val="0"/>
              </a:ext>
            </a:extLst>
          </a:blip>
          <a:srcRect/>
          <a:stretch>
            <a:fillRect/>
          </a:stretch>
        </p:blipFill>
        <p:spPr>
          <a:xfrm>
            <a:off x="343711" y="333375"/>
            <a:ext cx="1374775" cy="1143000"/>
          </a:xfrm>
          <a:noFill/>
        </p:spPr>
      </p:pic>
      <p:sp>
        <p:nvSpPr>
          <p:cNvPr id="7" name="Text Box 7">
            <a:extLst>
              <a:ext uri="{FF2B5EF4-FFF2-40B4-BE49-F238E27FC236}">
                <a16:creationId xmlns:a16="http://schemas.microsoft.com/office/drawing/2014/main" id="{12054942-CCF0-C64B-A5AF-4589488BC43F}"/>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8" name="Rectangle 4">
            <a:extLst>
              <a:ext uri="{FF2B5EF4-FFF2-40B4-BE49-F238E27FC236}">
                <a16:creationId xmlns:a16="http://schemas.microsoft.com/office/drawing/2014/main" id="{5FAC5D88-19B2-9749-BFE4-93BC7599EE96}"/>
              </a:ext>
            </a:extLst>
          </p:cNvPr>
          <p:cNvSpPr>
            <a:spLocks noChangeArrowheads="1"/>
          </p:cNvSpPr>
          <p:nvPr/>
        </p:nvSpPr>
        <p:spPr bwMode="auto">
          <a:xfrm>
            <a:off x="1613554" y="943635"/>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12129117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613554" y="943635"/>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23" name="TextBox 22">
            <a:extLst>
              <a:ext uri="{FF2B5EF4-FFF2-40B4-BE49-F238E27FC236}">
                <a16:creationId xmlns:a16="http://schemas.microsoft.com/office/drawing/2014/main" id="{A2D1FE8E-6852-4B42-99EE-2212598E7E65}"/>
              </a:ext>
            </a:extLst>
          </p:cNvPr>
          <p:cNvSpPr txBox="1"/>
          <p:nvPr/>
        </p:nvSpPr>
        <p:spPr>
          <a:xfrm>
            <a:off x="202339" y="2471027"/>
            <a:ext cx="11787322" cy="707886"/>
          </a:xfrm>
          <a:prstGeom prst="rect">
            <a:avLst/>
          </a:prstGeom>
          <a:noFill/>
        </p:spPr>
        <p:txBody>
          <a:bodyPr wrap="square" rtlCol="0">
            <a:spAutoFit/>
          </a:bodyPr>
          <a:lstStyle/>
          <a:p>
            <a:pPr algn="ctr"/>
            <a:r>
              <a:rPr lang="en-CA" sz="4000" b="1" dirty="0">
                <a:solidFill>
                  <a:schemeClr val="accent1">
                    <a:lumMod val="75000"/>
                  </a:schemeClr>
                </a:solidFill>
              </a:rPr>
              <a:t>INCREASE YOUR AWARENESS OF IMPLICIT BIAS</a:t>
            </a:r>
          </a:p>
        </p:txBody>
      </p:sp>
      <p:sp>
        <p:nvSpPr>
          <p:cNvPr id="25" name="Content Placeholder 24">
            <a:extLst>
              <a:ext uri="{FF2B5EF4-FFF2-40B4-BE49-F238E27FC236}">
                <a16:creationId xmlns:a16="http://schemas.microsoft.com/office/drawing/2014/main" id="{C155B953-7463-470D-872E-473BC0E04E50}"/>
              </a:ext>
            </a:extLst>
          </p:cNvPr>
          <p:cNvSpPr>
            <a:spLocks noGrp="1"/>
          </p:cNvSpPr>
          <p:nvPr>
            <p:ph idx="1"/>
          </p:nvPr>
        </p:nvSpPr>
        <p:spPr>
          <a:xfrm>
            <a:off x="2000757" y="3214172"/>
            <a:ext cx="8825488" cy="3446878"/>
          </a:xfrm>
        </p:spPr>
        <p:txBody>
          <a:bodyPr>
            <a:normAutofit/>
          </a:bodyPr>
          <a:lstStyle/>
          <a:p>
            <a:pPr marL="0" indent="0">
              <a:buNone/>
            </a:pPr>
            <a:endParaRPr lang="en-CA" sz="4000" b="1" dirty="0">
              <a:solidFill>
                <a:srgbClr val="C00000"/>
              </a:solidFill>
            </a:endParaRPr>
          </a:p>
          <a:p>
            <a:r>
              <a:rPr lang="en-CA" sz="2300" b="1" u="sng" dirty="0">
                <a:solidFill>
                  <a:srgbClr val="0563C1"/>
                </a:solidFill>
                <a:effectLst/>
                <a:ea typeface="Calibri" panose="020F0502020204030204" pitchFamily="34" charset="0"/>
                <a:cs typeface="Times New Roman" panose="02020603050405020304" pitchFamily="18" charset="0"/>
                <a:hlinkClick r:id="rId4"/>
              </a:rPr>
              <a:t>Implicit Bias: Peanut Butter, Jelly and Racism</a:t>
            </a:r>
            <a:r>
              <a:rPr lang="en-CA" sz="2300" b="1" dirty="0">
                <a:effectLst/>
                <a:ea typeface="Calibri" panose="020F0502020204030204" pitchFamily="34" charset="0"/>
                <a:cs typeface="Times New Roman" panose="02020603050405020304" pitchFamily="18" charset="0"/>
              </a:rPr>
              <a:t> (2m 26s)</a:t>
            </a:r>
            <a:r>
              <a:rPr lang="en-CA" sz="2300" b="1" dirty="0">
                <a:solidFill>
                  <a:srgbClr val="C00000"/>
                </a:solidFill>
              </a:rPr>
              <a:t> </a:t>
            </a:r>
          </a:p>
          <a:p>
            <a:r>
              <a:rPr lang="en-CA" sz="2300" b="1" u="sng" dirty="0">
                <a:solidFill>
                  <a:srgbClr val="0563C1"/>
                </a:solidFill>
                <a:latin typeface="Calibri" panose="020F0502020204030204" pitchFamily="34" charset="0"/>
                <a:ea typeface="Calibri" panose="020F0502020204030204" pitchFamily="34" charset="0"/>
                <a:cs typeface="Calibri" panose="020F0502020204030204" pitchFamily="34" charset="0"/>
                <a:hlinkClick r:id="rId5"/>
              </a:rPr>
              <a:t>Implicit Bias: High Heels, Violins and a Warning</a:t>
            </a:r>
            <a:r>
              <a:rPr lang="en-CA" sz="2300" b="1" dirty="0">
                <a:latin typeface="Calibri" panose="020F0502020204030204" pitchFamily="34" charset="0"/>
                <a:ea typeface="Calibri" panose="020F0502020204030204" pitchFamily="34" charset="0"/>
              </a:rPr>
              <a:t> (1m22s)</a:t>
            </a:r>
          </a:p>
          <a:p>
            <a:r>
              <a:rPr lang="en-CA" sz="2300" b="1" u="sng" dirty="0">
                <a:solidFill>
                  <a:srgbClr val="0563C1"/>
                </a:solidFill>
                <a:latin typeface="Calibri" panose="020F0502020204030204" pitchFamily="34" charset="0"/>
                <a:ea typeface="Calibri" panose="020F0502020204030204" pitchFamily="34" charset="0"/>
                <a:cs typeface="Calibri" panose="020F0502020204030204" pitchFamily="34" charset="0"/>
                <a:hlinkClick r:id="rId6"/>
              </a:rPr>
              <a:t>Implicit Bias: Snacks and Punishment</a:t>
            </a:r>
            <a:r>
              <a:rPr lang="en-CA" sz="2300" b="1" dirty="0">
                <a:latin typeface="Calibri" panose="020F0502020204030204" pitchFamily="34" charset="0"/>
                <a:ea typeface="Calibri" panose="020F0502020204030204" pitchFamily="34" charset="0"/>
              </a:rPr>
              <a:t> (2m5s)</a:t>
            </a:r>
          </a:p>
          <a:p>
            <a:r>
              <a:rPr lang="en-CA" sz="2300" b="1" u="sng" dirty="0">
                <a:solidFill>
                  <a:srgbClr val="0563C1"/>
                </a:solidFill>
                <a:latin typeface="Calibri" panose="020F0502020204030204" pitchFamily="34" charset="0"/>
                <a:ea typeface="Calibri" panose="020F0502020204030204" pitchFamily="34" charset="0"/>
                <a:cs typeface="Calibri" panose="020F0502020204030204" pitchFamily="34" charset="0"/>
                <a:hlinkClick r:id="rId7"/>
              </a:rPr>
              <a:t>Implicit Bias: Why We're Awkward</a:t>
            </a:r>
            <a:r>
              <a:rPr lang="en-CA" sz="2300" b="1" dirty="0">
                <a:latin typeface="Calibri" panose="020F0502020204030204" pitchFamily="34" charset="0"/>
                <a:ea typeface="Calibri" panose="020F0502020204030204" pitchFamily="34" charset="0"/>
                <a:cs typeface="Calibri" panose="020F0502020204030204" pitchFamily="34" charset="0"/>
              </a:rPr>
              <a:t> (2m41s)  </a:t>
            </a:r>
          </a:p>
          <a:p>
            <a:r>
              <a:rPr lang="en-CA" sz="2400" b="1" u="sng" dirty="0">
                <a:solidFill>
                  <a:srgbClr val="0563C1"/>
                </a:solidFill>
                <a:latin typeface="Calibri" panose="020F0502020204030204" pitchFamily="34" charset="0"/>
                <a:ea typeface="Calibri" panose="020F0502020204030204" pitchFamily="34" charset="0"/>
                <a:cs typeface="Calibri" panose="020F0502020204030204" pitchFamily="34" charset="0"/>
                <a:hlinkClick r:id="rId8"/>
              </a:rPr>
              <a:t>Implicit Bias: Check Our Bias to Wreck Our Bias</a:t>
            </a:r>
            <a:r>
              <a:rPr lang="en-CA" sz="2400" b="1" dirty="0">
                <a:latin typeface="Calibri" panose="020F0502020204030204" pitchFamily="34" charset="0"/>
                <a:ea typeface="Calibri" panose="020F0502020204030204" pitchFamily="34" charset="0"/>
              </a:rPr>
              <a:t> (3m) </a:t>
            </a:r>
            <a:r>
              <a:rPr lang="en-CA" sz="2400" b="1" dirty="0">
                <a:latin typeface="Calibri" panose="020F0502020204030204" pitchFamily="34" charset="0"/>
                <a:ea typeface="Calibri" panose="020F0502020204030204" pitchFamily="34" charset="0"/>
                <a:cs typeface="Arial" panose="020B0604020202020204" pitchFamily="34" charset="0"/>
              </a:rPr>
              <a:t> </a:t>
            </a:r>
            <a:endParaRPr lang="en-CA" sz="2300" b="1" dirty="0">
              <a:latin typeface="Calibri" panose="020F0502020204030204" pitchFamily="34" charset="0"/>
              <a:ea typeface="Calibri" panose="020F0502020204030204" pitchFamily="34" charset="0"/>
              <a:cs typeface="Calibri" panose="020F0502020204030204" pitchFamily="34" charset="0"/>
            </a:endParaRPr>
          </a:p>
          <a:p>
            <a:endParaRPr lang="en-CA" sz="2300" dirty="0">
              <a:latin typeface="Calibri" panose="020F0502020204030204" pitchFamily="34" charset="0"/>
              <a:ea typeface="Calibri" panose="020F0502020204030204" pitchFamily="34" charset="0"/>
              <a:cs typeface="Arial" panose="020B0604020202020204" pitchFamily="34" charset="0"/>
            </a:endParaRPr>
          </a:p>
          <a:p>
            <a:endParaRPr lang="en-CA" sz="8800" dirty="0"/>
          </a:p>
          <a:p>
            <a:pPr marL="0" indent="0">
              <a:buNone/>
            </a:pPr>
            <a:endParaRPr lang="en-CA" sz="4300" b="1" dirty="0">
              <a:solidFill>
                <a:srgbClr val="C00000"/>
              </a:solidFill>
            </a:endParaRPr>
          </a:p>
        </p:txBody>
      </p:sp>
    </p:spTree>
    <p:extLst>
      <p:ext uri="{BB962C8B-B14F-4D97-AF65-F5344CB8AC3E}">
        <p14:creationId xmlns:p14="http://schemas.microsoft.com/office/powerpoint/2010/main" val="7537289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10" name="TextBox 9">
            <a:extLst>
              <a:ext uri="{FF2B5EF4-FFF2-40B4-BE49-F238E27FC236}">
                <a16:creationId xmlns:a16="http://schemas.microsoft.com/office/drawing/2014/main" id="{6E63CA45-4B90-B04D-9D02-2CD8F27CD3E5}"/>
              </a:ext>
            </a:extLst>
          </p:cNvPr>
          <p:cNvSpPr txBox="1"/>
          <p:nvPr/>
        </p:nvSpPr>
        <p:spPr>
          <a:xfrm>
            <a:off x="1" y="2486162"/>
            <a:ext cx="12191999" cy="2369880"/>
          </a:xfrm>
          <a:prstGeom prst="rect">
            <a:avLst/>
          </a:prstGeom>
          <a:noFill/>
        </p:spPr>
        <p:txBody>
          <a:bodyPr wrap="square" rtlCol="0">
            <a:spAutoFit/>
          </a:bodyPr>
          <a:lstStyle/>
          <a:p>
            <a:pPr algn="ctr"/>
            <a:r>
              <a:rPr lang="en-US" sz="4000" b="1" dirty="0">
                <a:solidFill>
                  <a:schemeClr val="accent1">
                    <a:lumMod val="75000"/>
                  </a:schemeClr>
                </a:solidFill>
              </a:rPr>
              <a:t>Resources for Leaders </a:t>
            </a:r>
          </a:p>
          <a:p>
            <a:pPr algn="ctr"/>
            <a:r>
              <a:rPr lang="en-US" sz="3600" dirty="0">
                <a:hlinkClick r:id="rId4"/>
              </a:rPr>
              <a:t>www.education-leadership-Ontario.ca</a:t>
            </a:r>
            <a:endParaRPr lang="en-US" sz="3600" dirty="0"/>
          </a:p>
          <a:p>
            <a:pPr algn="ctr"/>
            <a:r>
              <a:rPr lang="fr-CA" sz="3600" u="sng" dirty="0">
                <a:hlinkClick r:id="rId5"/>
              </a:rPr>
              <a:t>https://twitter.com/IELOntario</a:t>
            </a:r>
            <a:r>
              <a:rPr lang="fr-CA" sz="3600" dirty="0"/>
              <a:t> </a:t>
            </a:r>
          </a:p>
          <a:p>
            <a:pPr algn="ctr"/>
            <a:r>
              <a:rPr lang="fr-CA" sz="3600" u="sng" dirty="0">
                <a:hlinkClick r:id="rId6"/>
              </a:rPr>
              <a:t>communication@education-leadership-ontario.ca</a:t>
            </a:r>
            <a:r>
              <a:rPr lang="en-CA" sz="3600" dirty="0"/>
              <a:t> </a:t>
            </a:r>
          </a:p>
        </p:txBody>
      </p:sp>
      <p:sp>
        <p:nvSpPr>
          <p:cNvPr id="9" name="TextBox 8">
            <a:extLst>
              <a:ext uri="{FF2B5EF4-FFF2-40B4-BE49-F238E27FC236}">
                <a16:creationId xmlns:a16="http://schemas.microsoft.com/office/drawing/2014/main" id="{2C7AD0CF-17FB-B94B-94F1-BB37E261CF8F}"/>
              </a:ext>
            </a:extLst>
          </p:cNvPr>
          <p:cNvSpPr txBox="1"/>
          <p:nvPr/>
        </p:nvSpPr>
        <p:spPr>
          <a:xfrm>
            <a:off x="119921" y="5605701"/>
            <a:ext cx="12072079" cy="984885"/>
          </a:xfrm>
          <a:prstGeom prst="rect">
            <a:avLst/>
          </a:prstGeom>
          <a:noFill/>
        </p:spPr>
        <p:txBody>
          <a:bodyPr wrap="square" rtlCol="0">
            <a:spAutoFit/>
          </a:bodyPr>
          <a:lstStyle/>
          <a:p>
            <a:pPr algn="ctr"/>
            <a:r>
              <a:rPr lang="en-US" sz="4000" dirty="0">
                <a:hlinkClick r:id="rId4"/>
              </a:rPr>
              <a:t>www.education-leadership-Ontario.ca</a:t>
            </a:r>
            <a:endParaRPr lang="en-US" sz="4000" dirty="0"/>
          </a:p>
          <a:p>
            <a:endParaRPr lang="en-US" dirty="0"/>
          </a:p>
        </p:txBody>
      </p:sp>
    </p:spTree>
    <p:extLst>
      <p:ext uri="{BB962C8B-B14F-4D97-AF65-F5344CB8AC3E}">
        <p14:creationId xmlns:p14="http://schemas.microsoft.com/office/powerpoint/2010/main" val="12439299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pic>
        <p:nvPicPr>
          <p:cNvPr id="11" name="Picture 10" descr="Background pattern&#10;&#10;Description automatically generated with medium confidence">
            <a:extLst>
              <a:ext uri="{FF2B5EF4-FFF2-40B4-BE49-F238E27FC236}">
                <a16:creationId xmlns:a16="http://schemas.microsoft.com/office/drawing/2014/main" id="{EC8DD486-5D6F-4362-8FD3-1C56C17297B9}"/>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1177488" y="3700577"/>
            <a:ext cx="9525000" cy="2619375"/>
          </a:xfrm>
          <a:prstGeom prst="rect">
            <a:avLst/>
          </a:prstGeom>
        </p:spPr>
      </p:pic>
      <p:sp>
        <p:nvSpPr>
          <p:cNvPr id="12" name="TextBox 11">
            <a:extLst>
              <a:ext uri="{FF2B5EF4-FFF2-40B4-BE49-F238E27FC236}">
                <a16:creationId xmlns:a16="http://schemas.microsoft.com/office/drawing/2014/main" id="{44A24E27-5778-48EA-B407-37578F964924}"/>
              </a:ext>
            </a:extLst>
          </p:cNvPr>
          <p:cNvSpPr txBox="1"/>
          <p:nvPr/>
        </p:nvSpPr>
        <p:spPr>
          <a:xfrm>
            <a:off x="1177488" y="6319952"/>
            <a:ext cx="9525000" cy="230832"/>
          </a:xfrm>
          <a:prstGeom prst="rect">
            <a:avLst/>
          </a:prstGeom>
          <a:noFill/>
        </p:spPr>
        <p:txBody>
          <a:bodyPr wrap="square" rtlCol="0">
            <a:spAutoFit/>
          </a:bodyPr>
          <a:lstStyle/>
          <a:p>
            <a:r>
              <a:rPr lang="en-CA" sz="900">
                <a:hlinkClick r:id="rId5" tooltip="https://openhistoryseminar.com/canadianhistory/chapter/document-2-two-row-wampum-c-1613-present/"/>
              </a:rPr>
              <a:t>This Photo</a:t>
            </a:r>
            <a:r>
              <a:rPr lang="en-CA" sz="900"/>
              <a:t> by Unknown Author is licensed under </a:t>
            </a:r>
            <a:r>
              <a:rPr lang="en-CA" sz="900">
                <a:hlinkClick r:id="rId6" tooltip="https://creativecommons.org/licenses/by-nc-sa/3.0/"/>
              </a:rPr>
              <a:t>CC BY-SA-NC</a:t>
            </a:r>
            <a:endParaRPr lang="en-CA" sz="900"/>
          </a:p>
        </p:txBody>
      </p:sp>
      <p:sp>
        <p:nvSpPr>
          <p:cNvPr id="13" name="TextBox 12">
            <a:extLst>
              <a:ext uri="{FF2B5EF4-FFF2-40B4-BE49-F238E27FC236}">
                <a16:creationId xmlns:a16="http://schemas.microsoft.com/office/drawing/2014/main" id="{5D9242F5-7952-4472-9645-ED41BA150F7D}"/>
              </a:ext>
            </a:extLst>
          </p:cNvPr>
          <p:cNvSpPr txBox="1"/>
          <p:nvPr/>
        </p:nvSpPr>
        <p:spPr>
          <a:xfrm>
            <a:off x="1142544" y="2912433"/>
            <a:ext cx="6699430" cy="707886"/>
          </a:xfrm>
          <a:prstGeom prst="rect">
            <a:avLst/>
          </a:prstGeom>
          <a:noFill/>
        </p:spPr>
        <p:txBody>
          <a:bodyPr wrap="square" rtlCol="0">
            <a:spAutoFit/>
          </a:bodyPr>
          <a:lstStyle/>
          <a:p>
            <a:r>
              <a:rPr lang="en-CA" sz="4000" b="1" dirty="0">
                <a:solidFill>
                  <a:schemeClr val="accent1">
                    <a:lumMod val="75000"/>
                  </a:schemeClr>
                </a:solidFill>
              </a:rPr>
              <a:t>LAND ACKNOWLEDGEMENT</a:t>
            </a:r>
          </a:p>
        </p:txBody>
      </p:sp>
    </p:spTree>
    <p:extLst>
      <p:ext uri="{BB962C8B-B14F-4D97-AF65-F5344CB8AC3E}">
        <p14:creationId xmlns:p14="http://schemas.microsoft.com/office/powerpoint/2010/main" val="13623001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descr="logo short">
            <a:extLst>
              <a:ext uri="{FF2B5EF4-FFF2-40B4-BE49-F238E27FC236}">
                <a16:creationId xmlns:a16="http://schemas.microsoft.com/office/drawing/2014/main" id="{D3B8F576-0416-7B4D-9BB0-37C754479984}"/>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7" name="Text Box 7">
            <a:extLst>
              <a:ext uri="{FF2B5EF4-FFF2-40B4-BE49-F238E27FC236}">
                <a16:creationId xmlns:a16="http://schemas.microsoft.com/office/drawing/2014/main" id="{E802C3E6-5ABA-E74D-8D1B-2BE0BD6B4EFF}"/>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8" name="Rectangle 4">
            <a:extLst>
              <a:ext uri="{FF2B5EF4-FFF2-40B4-BE49-F238E27FC236}">
                <a16:creationId xmlns:a16="http://schemas.microsoft.com/office/drawing/2014/main" id="{5AED8184-CD4B-2643-9A8A-36996527F3BE}"/>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DFF8CF85-23AE-4F9B-A270-05D93FC64104}"/>
              </a:ext>
            </a:extLst>
          </p:cNvPr>
          <p:cNvSpPr txBox="1"/>
          <p:nvPr/>
        </p:nvSpPr>
        <p:spPr>
          <a:xfrm>
            <a:off x="2405245" y="2405854"/>
            <a:ext cx="7769243" cy="2985433"/>
          </a:xfrm>
          <a:prstGeom prst="rect">
            <a:avLst/>
          </a:prstGeom>
          <a:noFill/>
        </p:spPr>
        <p:txBody>
          <a:bodyPr wrap="none" rtlCol="0">
            <a:sp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lumMod val="75000"/>
                  </a:schemeClr>
                </a:solidFill>
                <a:effectLst/>
                <a:uLnTx/>
                <a:uFillTx/>
                <a:latin typeface="Calibri" panose="020F0502020204030204"/>
                <a:ea typeface="+mn-ea"/>
                <a:cs typeface="+mn-cs"/>
              </a:rPr>
              <a:t>Suggested Community Agreements</a:t>
            </a: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altLang="en-US" sz="4000" b="1" i="0" u="none" strike="noStrike" kern="0" cap="none" spc="0" normalizeH="0" baseline="0" noProof="0" dirty="0">
              <a:ln>
                <a:noFill/>
              </a:ln>
              <a:solidFill>
                <a:prstClr val="black"/>
              </a:solidFill>
              <a:effectLst/>
              <a:uLnTx/>
              <a:uFillTx/>
              <a:latin typeface="Gill Sans MT" panose="020B0502020104020203" pitchFamily="34" charset="0"/>
              <a:ea typeface="+mn-ea"/>
              <a:cs typeface="+mn-cs"/>
            </a:endParaRPr>
          </a:p>
          <a:p>
            <a:pPr marL="285750" indent="-285750">
              <a:buFont typeface="Arial" panose="020B0604020202020204" pitchFamily="34" charset="0"/>
              <a:buChar char="•"/>
            </a:pPr>
            <a:r>
              <a:rPr lang="en-CA" sz="2800" dirty="0"/>
              <a:t>BE PRESENT - even if it is uncomfortable</a:t>
            </a:r>
          </a:p>
          <a:p>
            <a:pPr marL="285750" indent="-285750">
              <a:buFont typeface="Arial" panose="020B0604020202020204" pitchFamily="34" charset="0"/>
              <a:buChar char="•"/>
            </a:pPr>
            <a:r>
              <a:rPr lang="en-CA" sz="2800" dirty="0"/>
              <a:t>BE BRAVE - bring your fear and courage</a:t>
            </a:r>
          </a:p>
          <a:p>
            <a:pPr marL="285750" indent="-285750">
              <a:buFont typeface="Arial" panose="020B0604020202020204" pitchFamily="34" charset="0"/>
              <a:buChar char="•"/>
            </a:pPr>
            <a:r>
              <a:rPr lang="en-CA" sz="2800" dirty="0"/>
              <a:t>BE RESILIENT - expect messiness and commitment</a:t>
            </a:r>
          </a:p>
          <a:p>
            <a:pPr marL="285750" indent="-285750">
              <a:buFont typeface="Arial" panose="020B0604020202020204" pitchFamily="34" charset="0"/>
              <a:buChar char="•"/>
            </a:pPr>
            <a:r>
              <a:rPr lang="en-CA" sz="2800" dirty="0"/>
              <a:t>BE AUTHENTIC - speak your lived experience</a:t>
            </a:r>
          </a:p>
        </p:txBody>
      </p:sp>
    </p:spTree>
    <p:extLst>
      <p:ext uri="{BB962C8B-B14F-4D97-AF65-F5344CB8AC3E}">
        <p14:creationId xmlns:p14="http://schemas.microsoft.com/office/powerpoint/2010/main" val="17352797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06375"/>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2" name="TextBox 1">
            <a:extLst>
              <a:ext uri="{FF2B5EF4-FFF2-40B4-BE49-F238E27FC236}">
                <a16:creationId xmlns:a16="http://schemas.microsoft.com/office/drawing/2014/main" id="{30FE81F7-53E5-F441-B7B0-3F9ED7C0163C}"/>
              </a:ext>
            </a:extLst>
          </p:cNvPr>
          <p:cNvSpPr txBox="1"/>
          <p:nvPr/>
        </p:nvSpPr>
        <p:spPr>
          <a:xfrm>
            <a:off x="578496" y="1687354"/>
            <a:ext cx="11269793" cy="5170646"/>
          </a:xfrm>
          <a:prstGeom prst="rect">
            <a:avLst/>
          </a:prstGeom>
          <a:noFill/>
        </p:spPr>
        <p:txBody>
          <a:bodyPr wrap="square" rtlCol="0">
            <a:spAutoFit/>
          </a:bodyPr>
          <a:lstStyle/>
          <a:p>
            <a:r>
              <a:rPr lang="en-CA" sz="2300" dirty="0"/>
              <a:t>Dear God, in our efforts to dismantle racism, we understand that we struggle not merely against flesh and blood but against powers and principalities – those institutions and systems that keep racism alive by perpetuating the lie that some members of the family are inferior and others superior.</a:t>
            </a:r>
          </a:p>
          <a:p>
            <a:r>
              <a:rPr lang="en-CA" sz="2300" dirty="0"/>
              <a:t>Create in us a new mind and heart that will enable us to see brothers and sisters in the faces of those divided by racial categories.</a:t>
            </a:r>
          </a:p>
          <a:p>
            <a:r>
              <a:rPr lang="en-CA" sz="2300" dirty="0"/>
              <a:t>Give us the grace and strength to rid ourselves of racial stereotypes that oppress some of us while providing entitlements to others.</a:t>
            </a:r>
          </a:p>
          <a:p>
            <a:r>
              <a:rPr lang="en-CA" sz="2300" dirty="0"/>
              <a:t>Help us to create a Church and nation that embraces the hopes and fears of oppressed People of Color where we live, as well as those around the world.</a:t>
            </a:r>
          </a:p>
          <a:p>
            <a:r>
              <a:rPr lang="en-CA" sz="2300" dirty="0"/>
              <a:t>Heal your family God, and make us one with you, in union with our brother Jesus, and empowered by your Holy Spirit.</a:t>
            </a:r>
          </a:p>
          <a:p>
            <a:r>
              <a:rPr lang="en-CA" sz="2300" dirty="0"/>
              <a:t>Amen.</a:t>
            </a:r>
          </a:p>
          <a:p>
            <a:r>
              <a:rPr lang="en-CA" sz="2300" u="sng" dirty="0">
                <a:hlinkClick r:id="rId4"/>
              </a:rPr>
              <a:t>https://spsmw.org/prayer/prayer-dismantling-racism/</a:t>
            </a:r>
            <a:r>
              <a:rPr lang="en-CA" sz="2300" dirty="0"/>
              <a:t> </a:t>
            </a:r>
          </a:p>
        </p:txBody>
      </p:sp>
    </p:spTree>
    <p:extLst>
      <p:ext uri="{BB962C8B-B14F-4D97-AF65-F5344CB8AC3E}">
        <p14:creationId xmlns:p14="http://schemas.microsoft.com/office/powerpoint/2010/main" val="28122904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FAE95F-860A-4ACC-AA61-10C0438EDDFA}"/>
              </a:ext>
            </a:extLst>
          </p:cNvPr>
          <p:cNvSpPr>
            <a:spLocks noGrp="1"/>
          </p:cNvSpPr>
          <p:nvPr>
            <p:ph type="title"/>
          </p:nvPr>
        </p:nvSpPr>
        <p:spPr/>
        <p:txBody>
          <a:bodyPr>
            <a:normAutofit fontScale="90000"/>
          </a:bodyPr>
          <a:lstStyle/>
          <a:p>
            <a:pPr marL="457200" marR="0" lvl="0" indent="0" algn="ctr" defTabSz="914400" rtl="0" eaLnBrk="1" fontAlgn="auto" latinLnBrk="0" hangingPunct="1">
              <a:lnSpc>
                <a:spcPct val="100000"/>
              </a:lnSpc>
              <a:spcBef>
                <a:spcPts val="0"/>
              </a:spcBef>
              <a:spcAft>
                <a:spcPts val="0"/>
              </a:spcAft>
              <a:buClrTx/>
              <a:buSzTx/>
              <a:buFontTx/>
              <a:buNone/>
              <a:tabLst/>
              <a:defRPr/>
            </a:pPr>
            <a:br>
              <a:rPr lang="en-US" altLang="en-US" sz="4400" b="1" dirty="0">
                <a:solidFill>
                  <a:srgbClr val="C00000"/>
                </a:solidFill>
              </a:rPr>
            </a:br>
            <a:br>
              <a:rPr lang="en-US" altLang="en-US" sz="4400" b="1" dirty="0">
                <a:solidFill>
                  <a:srgbClr val="C00000"/>
                </a:solidFill>
              </a:rPr>
            </a:br>
            <a:r>
              <a:rPr lang="en-US" altLang="en-US" sz="4400" b="1" dirty="0">
                <a:solidFill>
                  <a:srgbClr val="C00000"/>
                </a:solidFill>
              </a:rPr>
              <a:t>Ontario Institute for Education Leadership</a:t>
            </a:r>
            <a:br>
              <a:rPr lang="en-US" altLang="en-US" sz="4400" b="1" dirty="0">
                <a:solidFill>
                  <a:srgbClr val="C00000"/>
                </a:solidFill>
              </a:rPr>
            </a:br>
            <a:r>
              <a:rPr kumimoji="0" lang="en-CA" sz="2400" b="1" i="1" u="none" strike="noStrike" kern="1200" cap="none" spc="0" normalizeH="0" baseline="0" noProof="0" dirty="0">
                <a:ln>
                  <a:noFill/>
                </a:ln>
                <a:solidFill>
                  <a:srgbClr val="5B9BD5">
                    <a:lumMod val="50000"/>
                  </a:srgbClr>
                </a:solidFill>
                <a:effectLst/>
                <a:uLnTx/>
                <a:uFillTx/>
                <a:latin typeface="Calibri" panose="020F0502020204030204"/>
                <a:ea typeface="Cambria" panose="02040503050406030204" pitchFamily="18" charset="0"/>
                <a:cs typeface="Times New Roman" panose="02020603050405020304" pitchFamily="18" charset="0"/>
              </a:rPr>
              <a:t>Ontario Leaders Collaborating for Student Achievement, </a:t>
            </a:r>
            <a:r>
              <a:rPr kumimoji="0" lang="fr-CA" sz="2400" b="1" i="1" u="none" strike="noStrike" kern="1200" cap="none" spc="0" normalizeH="0" baseline="0" noProof="0" dirty="0" err="1">
                <a:ln>
                  <a:noFill/>
                </a:ln>
                <a:solidFill>
                  <a:srgbClr val="5B9BD5">
                    <a:lumMod val="50000"/>
                  </a:srgbClr>
                </a:solidFill>
                <a:effectLst/>
                <a:uLnTx/>
                <a:uFillTx/>
                <a:latin typeface="Calibri" panose="020F0502020204030204"/>
                <a:ea typeface="Cambria" panose="02040503050406030204" pitchFamily="18" charset="0"/>
                <a:cs typeface="Times New Roman" panose="02020603050405020304" pitchFamily="18" charset="0"/>
              </a:rPr>
              <a:t>Equity</a:t>
            </a:r>
            <a:r>
              <a:rPr kumimoji="0" lang="fr-CA" sz="2400" b="1" i="1" u="none" strike="noStrike" kern="1200" cap="none" spc="0" normalizeH="0" baseline="0" noProof="0" dirty="0">
                <a:ln>
                  <a:noFill/>
                </a:ln>
                <a:solidFill>
                  <a:srgbClr val="5B9BD5">
                    <a:lumMod val="50000"/>
                  </a:srgbClr>
                </a:solidFill>
                <a:effectLst/>
                <a:uLnTx/>
                <a:uFillTx/>
                <a:latin typeface="Calibri" panose="020F0502020204030204"/>
                <a:ea typeface="Cambria" panose="02040503050406030204" pitchFamily="18" charset="0"/>
                <a:cs typeface="Times New Roman" panose="02020603050405020304" pitchFamily="18" charset="0"/>
              </a:rPr>
              <a:t> </a:t>
            </a:r>
            <a:br>
              <a:rPr kumimoji="0" lang="fr-CA" sz="2400" b="1" i="1" u="none" strike="noStrike" kern="1200" cap="none" spc="0" normalizeH="0" baseline="0" noProof="0" dirty="0">
                <a:ln>
                  <a:noFill/>
                </a:ln>
                <a:solidFill>
                  <a:srgbClr val="5B9BD5">
                    <a:lumMod val="50000"/>
                  </a:srgbClr>
                </a:solidFill>
                <a:effectLst/>
                <a:uLnTx/>
                <a:uFillTx/>
                <a:latin typeface="Calibri" panose="020F0502020204030204"/>
                <a:ea typeface="Cambria" panose="02040503050406030204" pitchFamily="18" charset="0"/>
                <a:cs typeface="Times New Roman" panose="02020603050405020304" pitchFamily="18" charset="0"/>
              </a:rPr>
            </a:br>
            <a:r>
              <a:rPr kumimoji="0" lang="fr-CA" sz="2400" b="1" i="1" u="none" strike="noStrike" kern="1200" cap="none" spc="0" normalizeH="0" baseline="0" noProof="0" dirty="0">
                <a:ln>
                  <a:noFill/>
                </a:ln>
                <a:solidFill>
                  <a:srgbClr val="5B9BD5">
                    <a:lumMod val="50000"/>
                  </a:srgbClr>
                </a:solidFill>
                <a:effectLst/>
                <a:uLnTx/>
                <a:uFillTx/>
                <a:latin typeface="Calibri" panose="020F0502020204030204"/>
                <a:ea typeface="Cambria" panose="02040503050406030204" pitchFamily="18" charset="0"/>
                <a:cs typeface="Times New Roman" panose="02020603050405020304" pitchFamily="18" charset="0"/>
              </a:rPr>
              <a:t>and Well-being</a:t>
            </a:r>
            <a:br>
              <a:rPr kumimoji="0" lang="en-CA" sz="2400" b="1" i="1" u="none" strike="noStrike" kern="1200" cap="none" spc="0" normalizeH="0" baseline="0" noProof="0" dirty="0">
                <a:ln>
                  <a:noFill/>
                </a:ln>
                <a:solidFill>
                  <a:srgbClr val="5B9BD5">
                    <a:lumMod val="50000"/>
                  </a:srgbClr>
                </a:solidFill>
                <a:effectLst/>
                <a:uLnTx/>
                <a:uFillTx/>
                <a:latin typeface="Calibri" panose="020F0502020204030204"/>
                <a:ea typeface="Cambria" panose="02040503050406030204" pitchFamily="18" charset="0"/>
                <a:cs typeface="Times New Roman" panose="02020603050405020304" pitchFamily="18" charset="0"/>
              </a:rPr>
            </a:br>
            <a:br>
              <a:rPr lang="en-US" altLang="en-US" sz="4400" b="1" dirty="0">
                <a:solidFill>
                  <a:srgbClr val="C00000"/>
                </a:solidFill>
              </a:rPr>
            </a:br>
            <a:endParaRPr lang="en-CA" dirty="0"/>
          </a:p>
        </p:txBody>
      </p:sp>
      <p:sp>
        <p:nvSpPr>
          <p:cNvPr id="3" name="Content Placeholder 2">
            <a:extLst>
              <a:ext uri="{FF2B5EF4-FFF2-40B4-BE49-F238E27FC236}">
                <a16:creationId xmlns:a16="http://schemas.microsoft.com/office/drawing/2014/main" id="{B126DA18-FF86-47E3-9C59-CE9725A2861E}"/>
              </a:ext>
            </a:extLst>
          </p:cNvPr>
          <p:cNvSpPr>
            <a:spLocks noGrp="1"/>
          </p:cNvSpPr>
          <p:nvPr>
            <p:ph idx="1"/>
          </p:nvPr>
        </p:nvSpPr>
        <p:spPr/>
        <p:txBody>
          <a:bodyPr>
            <a:normAutofit/>
          </a:bodyPr>
          <a:lstStyle/>
          <a:p>
            <a:pPr marL="0" indent="0" algn="ctr">
              <a:buNone/>
            </a:pPr>
            <a:r>
              <a:rPr lang="en-US" sz="4000" b="1" dirty="0">
                <a:solidFill>
                  <a:schemeClr val="accent1">
                    <a:lumMod val="75000"/>
                  </a:schemeClr>
                </a:solidFill>
                <a:latin typeface="Arial" panose="020B0604020202020204" pitchFamily="34" charset="0"/>
                <a:cs typeface="Arial" panose="020B0604020202020204" pitchFamily="34" charset="0"/>
              </a:rPr>
              <a:t>Willingness to be Disturbed  </a:t>
            </a:r>
          </a:p>
          <a:p>
            <a:pPr marL="0" indent="0">
              <a:buNone/>
            </a:pPr>
            <a:r>
              <a:rPr lang="en-CA" dirty="0">
                <a:latin typeface="Arial" panose="020B0604020202020204" pitchFamily="34" charset="0"/>
                <a:cs typeface="Arial" panose="020B0604020202020204" pitchFamily="34" charset="0"/>
              </a:rPr>
              <a:t>“As we work together to restore hope to the future, we need to include a new and strange ally – our willingness to be disturbed. Our willingness to have our beliefs and ideas challenged by what others think. No one person or perspective can give us the answers we need to the problems of today. Paradoxically, we can only find those answers by admitting we don’t know. We have to be willing to let go of our certainty and expect ourselves to be confused for a time.”</a:t>
            </a:r>
          </a:p>
          <a:p>
            <a:pPr marL="0" indent="0" algn="ctr">
              <a:buNone/>
            </a:pPr>
            <a:r>
              <a:rPr lang="en-CA" dirty="0">
                <a:latin typeface="Arial" panose="020B0604020202020204" pitchFamily="34" charset="0"/>
                <a:cs typeface="Arial" panose="020B0604020202020204" pitchFamily="34" charset="0"/>
              </a:rPr>
              <a:t>~ Margaret Wheatley, 2002 </a:t>
            </a:r>
          </a:p>
        </p:txBody>
      </p:sp>
    </p:spTree>
    <p:extLst>
      <p:ext uri="{BB962C8B-B14F-4D97-AF65-F5344CB8AC3E}">
        <p14:creationId xmlns:p14="http://schemas.microsoft.com/office/powerpoint/2010/main" val="17910701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333375"/>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613554" y="943635"/>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23" name="TextBox 22">
            <a:extLst>
              <a:ext uri="{FF2B5EF4-FFF2-40B4-BE49-F238E27FC236}">
                <a16:creationId xmlns:a16="http://schemas.microsoft.com/office/drawing/2014/main" id="{A2D1FE8E-6852-4B42-99EE-2212598E7E65}"/>
              </a:ext>
            </a:extLst>
          </p:cNvPr>
          <p:cNvSpPr txBox="1"/>
          <p:nvPr/>
        </p:nvSpPr>
        <p:spPr>
          <a:xfrm>
            <a:off x="0" y="3151692"/>
            <a:ext cx="12191999" cy="1569660"/>
          </a:xfrm>
          <a:prstGeom prst="rect">
            <a:avLst/>
          </a:prstGeom>
          <a:noFill/>
        </p:spPr>
        <p:txBody>
          <a:bodyPr wrap="square" rtlCol="0">
            <a:spAutoFit/>
          </a:bodyPr>
          <a:lstStyle/>
          <a:p>
            <a:pPr algn="ctr"/>
            <a:r>
              <a:rPr lang="en-CA" sz="4800" b="1" cap="all" dirty="0">
                <a:solidFill>
                  <a:schemeClr val="accent1">
                    <a:lumMod val="75000"/>
                  </a:schemeClr>
                </a:solidFill>
              </a:rPr>
              <a:t>What is bias?</a:t>
            </a:r>
          </a:p>
          <a:p>
            <a:pPr algn="ctr"/>
            <a:r>
              <a:rPr lang="en-CA" sz="4800" b="1" dirty="0"/>
              <a:t>What does it look like, sound like, feel like?</a:t>
            </a:r>
          </a:p>
        </p:txBody>
      </p:sp>
    </p:spTree>
    <p:extLst>
      <p:ext uri="{BB962C8B-B14F-4D97-AF65-F5344CB8AC3E}">
        <p14:creationId xmlns:p14="http://schemas.microsoft.com/office/powerpoint/2010/main" val="34100918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nvSpPr>
        <p:spPr>
          <a:xfrm>
            <a:off x="682936" y="3088129"/>
            <a:ext cx="2037212" cy="1323439"/>
          </a:xfrm>
          <a:prstGeom prst="rect">
            <a:avLst/>
          </a:prstGeom>
        </p:spPr>
        <p:txBody>
          <a:bodyPr wrap="square">
            <a:spAutoFit/>
          </a:bodyPr>
          <a:lstStyle/>
          <a:p>
            <a:r>
              <a:rPr lang="en-CA" sz="4000" b="1" dirty="0">
                <a:solidFill>
                  <a:schemeClr val="accent1">
                    <a:lumMod val="75000"/>
                  </a:schemeClr>
                </a:solidFill>
              </a:rPr>
              <a:t>What is bias?</a:t>
            </a:r>
            <a:endParaRPr lang="en-CA" sz="4000" dirty="0">
              <a:solidFill>
                <a:schemeClr val="accent1">
                  <a:lumMod val="75000"/>
                </a:schemeClr>
              </a:solidFill>
            </a:endParaRPr>
          </a:p>
        </p:txBody>
      </p:sp>
      <p:sp>
        <p:nvSpPr>
          <p:cNvPr id="12" name="TextBox 11">
            <a:extLst>
              <a:ext uri="{FF2B5EF4-FFF2-40B4-BE49-F238E27FC236}">
                <a16:creationId xmlns:a16="http://schemas.microsoft.com/office/drawing/2014/main" id="{F8B8159F-A861-4171-BBB0-0D104C90D76B}"/>
              </a:ext>
            </a:extLst>
          </p:cNvPr>
          <p:cNvSpPr txBox="1"/>
          <p:nvPr/>
        </p:nvSpPr>
        <p:spPr>
          <a:xfrm>
            <a:off x="3400783" y="2358658"/>
            <a:ext cx="7108985" cy="4154984"/>
          </a:xfrm>
          <a:prstGeom prst="rect">
            <a:avLst/>
          </a:prstGeom>
          <a:noFill/>
        </p:spPr>
        <p:txBody>
          <a:bodyPr wrap="square">
            <a:spAutoFit/>
          </a:bodyPr>
          <a:lstStyle/>
          <a:p>
            <a:pPr algn="l" rtl="0" fontAlgn="base"/>
            <a:r>
              <a:rPr lang="en-US" sz="4000" b="0" i="0" u="none" dirty="0">
                <a:effectLst/>
                <a:latin typeface="Calibri" panose="020F0502020204030204" pitchFamily="34" charset="0"/>
              </a:rPr>
              <a:t>“Bias is a prejudice in </a:t>
            </a:r>
            <a:r>
              <a:rPr lang="en-US" sz="4000" b="1" i="0" u="none" dirty="0" err="1">
                <a:effectLst/>
                <a:latin typeface="Calibri" panose="020F0502020204030204" pitchFamily="34" charset="0"/>
              </a:rPr>
              <a:t>favour</a:t>
            </a:r>
            <a:r>
              <a:rPr lang="en-US" sz="4000" b="1" i="0" u="none" dirty="0">
                <a:effectLst/>
                <a:latin typeface="Calibri" panose="020F0502020204030204" pitchFamily="34" charset="0"/>
              </a:rPr>
              <a:t> </a:t>
            </a:r>
            <a:r>
              <a:rPr lang="en-US" sz="4000" b="0" i="0" u="none" dirty="0">
                <a:effectLst/>
                <a:latin typeface="Calibri" panose="020F0502020204030204" pitchFamily="34" charset="0"/>
              </a:rPr>
              <a:t>of or against one thing, person, or group compared with another usually in a way that’s considered to be unfair.” </a:t>
            </a:r>
          </a:p>
          <a:p>
            <a:pPr algn="l" rtl="0" fontAlgn="base"/>
            <a:r>
              <a:rPr lang="en-US" sz="3200" b="0" i="0" u="none" dirty="0">
                <a:effectLst/>
                <a:latin typeface="Calibri" panose="020F0502020204030204" pitchFamily="34" charset="0"/>
              </a:rPr>
              <a:t>– </a:t>
            </a:r>
            <a:r>
              <a:rPr lang="en-US" sz="3200" b="0" i="0" u="none" dirty="0">
                <a:effectLst/>
                <a:latin typeface="Calibri" panose="020F0502020204030204" pitchFamily="34" charset="0"/>
                <a:hlinkClick r:id="rId4"/>
              </a:rPr>
              <a:t>Ideas into Action: Exploring the Cognitive Personal Leadership Resources</a:t>
            </a:r>
            <a:endParaRPr lang="en-US" sz="2000" b="0" i="0" u="none" dirty="0">
              <a:effectLst/>
              <a:latin typeface="Segoe UI" panose="020B0502040204020203" pitchFamily="34" charset="0"/>
            </a:endParaRPr>
          </a:p>
        </p:txBody>
      </p:sp>
    </p:spTree>
    <p:extLst>
      <p:ext uri="{BB962C8B-B14F-4D97-AF65-F5344CB8AC3E}">
        <p14:creationId xmlns:p14="http://schemas.microsoft.com/office/powerpoint/2010/main" val="42422143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logo short">
            <a:extLst>
              <a:ext uri="{FF2B5EF4-FFF2-40B4-BE49-F238E27FC236}">
                <a16:creationId xmlns:a16="http://schemas.microsoft.com/office/drawing/2014/main" id="{EAB91B50-22D1-42ED-BA0B-C34A80279D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prstGeom prst="rect">
            <a:avLst/>
          </a:prstGeom>
          <a:noFill/>
        </p:spPr>
      </p:pic>
      <p:sp>
        <p:nvSpPr>
          <p:cNvPr id="6" name="Text Box 7">
            <a:extLst>
              <a:ext uri="{FF2B5EF4-FFF2-40B4-BE49-F238E27FC236}">
                <a16:creationId xmlns:a16="http://schemas.microsoft.com/office/drawing/2014/main" id="{88035478-24F5-41F1-B39B-F12121F7C18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7" name="Rectangle 4">
            <a:extLst>
              <a:ext uri="{FF2B5EF4-FFF2-40B4-BE49-F238E27FC236}">
                <a16:creationId xmlns:a16="http://schemas.microsoft.com/office/drawing/2014/main" id="{C58536FF-F7D5-4E59-9639-CC188A4B5A07}"/>
              </a:ext>
            </a:extLst>
          </p:cNvPr>
          <p:cNvSpPr>
            <a:spLocks noChangeArrowheads="1"/>
          </p:cNvSpPr>
          <p:nvPr/>
        </p:nvSpPr>
        <p:spPr bwMode="auto">
          <a:xfrm>
            <a:off x="1100035" y="747695"/>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A2BA5B94-0B3C-4E60-9A3D-4900B58F1887}"/>
              </a:ext>
            </a:extLst>
          </p:cNvPr>
          <p:cNvSpPr/>
          <p:nvPr/>
        </p:nvSpPr>
        <p:spPr>
          <a:xfrm>
            <a:off x="1031098" y="1890695"/>
            <a:ext cx="9972466" cy="4687437"/>
          </a:xfrm>
          <a:prstGeom prst="rect">
            <a:avLst/>
          </a:prstGeom>
        </p:spPr>
        <p:txBody>
          <a:bodyPr wrap="square">
            <a:spAutoFit/>
          </a:bodyPr>
          <a:lstStyle/>
          <a:p>
            <a:pPr lvl="0" algn="ctr">
              <a:lnSpc>
                <a:spcPct val="90000"/>
              </a:lnSpc>
              <a:spcBef>
                <a:spcPts val="1000"/>
              </a:spcBef>
            </a:pPr>
            <a:r>
              <a:rPr lang="en-US" sz="4000" b="1" cap="all" dirty="0">
                <a:solidFill>
                  <a:schemeClr val="accent1">
                    <a:lumMod val="75000"/>
                  </a:schemeClr>
                </a:solidFill>
              </a:rPr>
              <a:t>Two types of bias</a:t>
            </a:r>
          </a:p>
          <a:p>
            <a:pPr lvl="0" algn="ctr">
              <a:lnSpc>
                <a:spcPct val="90000"/>
              </a:lnSpc>
              <a:spcBef>
                <a:spcPts val="1000"/>
              </a:spcBef>
            </a:pPr>
            <a:endParaRPr lang="en-US" sz="4000" b="1" cap="all" dirty="0">
              <a:solidFill>
                <a:prstClr val="black"/>
              </a:solidFill>
            </a:endParaRPr>
          </a:p>
          <a:p>
            <a:pPr marL="685800" lvl="1" indent="-228600">
              <a:lnSpc>
                <a:spcPct val="90000"/>
              </a:lnSpc>
              <a:spcBef>
                <a:spcPts val="500"/>
              </a:spcBef>
              <a:buFont typeface="Arial" panose="020B0604020202020204" pitchFamily="34" charset="0"/>
              <a:buChar char="•"/>
            </a:pPr>
            <a:r>
              <a:rPr lang="en-US" sz="4000" dirty="0">
                <a:solidFill>
                  <a:prstClr val="black"/>
                </a:solidFill>
              </a:rPr>
              <a:t>Explicit (conscious) - </a:t>
            </a:r>
            <a:r>
              <a:rPr lang="en-CA" sz="4000" dirty="0"/>
              <a:t>attitudes or belief systems</a:t>
            </a:r>
            <a:endParaRPr lang="en-US" sz="4000" dirty="0">
              <a:solidFill>
                <a:prstClr val="black"/>
              </a:solidFill>
            </a:endParaRPr>
          </a:p>
          <a:p>
            <a:pPr marL="685800" lvl="1" indent="-228600">
              <a:lnSpc>
                <a:spcPct val="90000"/>
              </a:lnSpc>
              <a:spcBef>
                <a:spcPts val="500"/>
              </a:spcBef>
              <a:buFont typeface="Arial" panose="020B0604020202020204" pitchFamily="34" charset="0"/>
              <a:buChar char="•"/>
            </a:pPr>
            <a:r>
              <a:rPr lang="en-US" sz="4000" dirty="0">
                <a:solidFill>
                  <a:prstClr val="black"/>
                </a:solidFill>
              </a:rPr>
              <a:t>Implicit (unconscious) - </a:t>
            </a:r>
            <a:r>
              <a:rPr lang="en-CA" sz="4000" dirty="0"/>
              <a:t>underneath the surface</a:t>
            </a:r>
            <a:endParaRPr lang="en-US" sz="4000" dirty="0">
              <a:solidFill>
                <a:prstClr val="black"/>
              </a:solidFill>
            </a:endParaRPr>
          </a:p>
          <a:p>
            <a:pPr marL="0" lvl="1">
              <a:lnSpc>
                <a:spcPct val="90000"/>
              </a:lnSpc>
              <a:spcBef>
                <a:spcPts val="500"/>
              </a:spcBef>
            </a:pPr>
            <a:endParaRPr lang="en-US" sz="4000" dirty="0">
              <a:solidFill>
                <a:prstClr val="black"/>
              </a:solidFill>
            </a:endParaRPr>
          </a:p>
          <a:p>
            <a:pPr marL="0" lvl="1">
              <a:lnSpc>
                <a:spcPct val="90000"/>
              </a:lnSpc>
              <a:spcBef>
                <a:spcPts val="500"/>
              </a:spcBef>
            </a:pPr>
            <a:endParaRPr lang="en-CA" sz="2400" b="1" dirty="0"/>
          </a:p>
        </p:txBody>
      </p:sp>
    </p:spTree>
    <p:extLst>
      <p:ext uri="{BB962C8B-B14F-4D97-AF65-F5344CB8AC3E}">
        <p14:creationId xmlns:p14="http://schemas.microsoft.com/office/powerpoint/2010/main" val="32837418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613554" y="943635"/>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23" name="TextBox 22">
            <a:extLst>
              <a:ext uri="{FF2B5EF4-FFF2-40B4-BE49-F238E27FC236}">
                <a16:creationId xmlns:a16="http://schemas.microsoft.com/office/drawing/2014/main" id="{A2D1FE8E-6852-4B42-99EE-2212598E7E65}"/>
              </a:ext>
            </a:extLst>
          </p:cNvPr>
          <p:cNvSpPr txBox="1"/>
          <p:nvPr/>
        </p:nvSpPr>
        <p:spPr>
          <a:xfrm>
            <a:off x="4863095" y="2962683"/>
            <a:ext cx="6880261" cy="1323439"/>
          </a:xfrm>
          <a:prstGeom prst="rect">
            <a:avLst/>
          </a:prstGeom>
          <a:noFill/>
        </p:spPr>
        <p:txBody>
          <a:bodyPr wrap="square" rtlCol="0">
            <a:spAutoFit/>
          </a:bodyPr>
          <a:lstStyle/>
          <a:p>
            <a:pPr fontAlgn="base"/>
            <a:r>
              <a:rPr lang="en-US" sz="4000" dirty="0">
                <a:solidFill>
                  <a:srgbClr val="000000"/>
                </a:solidFill>
                <a:latin typeface="Calibri" panose="020F0502020204030204" pitchFamily="34" charset="0"/>
              </a:rPr>
              <a:t>Where and when have you experienced or observed bias?</a:t>
            </a:r>
          </a:p>
        </p:txBody>
      </p:sp>
      <p:sp>
        <p:nvSpPr>
          <p:cNvPr id="25" name="Content Placeholder 24">
            <a:extLst>
              <a:ext uri="{FF2B5EF4-FFF2-40B4-BE49-F238E27FC236}">
                <a16:creationId xmlns:a16="http://schemas.microsoft.com/office/drawing/2014/main" id="{C155B953-7463-470D-872E-473BC0E04E50}"/>
              </a:ext>
            </a:extLst>
          </p:cNvPr>
          <p:cNvSpPr>
            <a:spLocks noGrp="1"/>
          </p:cNvSpPr>
          <p:nvPr>
            <p:ph idx="1"/>
          </p:nvPr>
        </p:nvSpPr>
        <p:spPr>
          <a:xfrm>
            <a:off x="1439957" y="3214172"/>
            <a:ext cx="3132095" cy="1515134"/>
          </a:xfrm>
        </p:spPr>
        <p:txBody>
          <a:bodyPr>
            <a:normAutofit fontScale="92500" lnSpcReduction="10000"/>
          </a:bodyPr>
          <a:lstStyle/>
          <a:p>
            <a:pPr marL="0" indent="0" algn="ctr">
              <a:buNone/>
            </a:pPr>
            <a:r>
              <a:rPr lang="en-CA" sz="4000" b="1" dirty="0">
                <a:solidFill>
                  <a:schemeClr val="accent1">
                    <a:lumMod val="75000"/>
                  </a:schemeClr>
                </a:solidFill>
              </a:rPr>
              <a:t>REFLECTION AND DISCUSSION</a:t>
            </a:r>
          </a:p>
        </p:txBody>
      </p:sp>
    </p:spTree>
    <p:extLst>
      <p:ext uri="{BB962C8B-B14F-4D97-AF65-F5344CB8AC3E}">
        <p14:creationId xmlns:p14="http://schemas.microsoft.com/office/powerpoint/2010/main" val="15212450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29912</TotalTime>
  <Words>2418</Words>
  <Application>Microsoft Macintosh PowerPoint</Application>
  <PresentationFormat>Widescreen</PresentationFormat>
  <Paragraphs>199</Paragraphs>
  <Slides>12</Slides>
  <Notes>12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Calibri Light</vt:lpstr>
      <vt:lpstr>Gill Sans MT</vt:lpstr>
      <vt:lpstr>Segoe UI</vt:lpstr>
      <vt:lpstr>Office Theme</vt:lpstr>
      <vt:lpstr>PowerPoint Presentation</vt:lpstr>
      <vt:lpstr>PowerPoint Presentation</vt:lpstr>
      <vt:lpstr>PowerPoint Presentation</vt:lpstr>
      <vt:lpstr>PowerPoint Presentation</vt:lpstr>
      <vt:lpstr>  Ontario Institute for Education Leadership Ontario Leaders Collaborating for Student Achievement, Equity  and Well-being  </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Denise Duhaime</dc:creator>
  <cp:lastModifiedBy>Denise Duhaime</cp:lastModifiedBy>
  <cp:revision>172</cp:revision>
  <cp:lastPrinted>2021-02-17T15:12:23Z</cp:lastPrinted>
  <dcterms:created xsi:type="dcterms:W3CDTF">2019-11-01T17:17:10Z</dcterms:created>
  <dcterms:modified xsi:type="dcterms:W3CDTF">2022-07-28T20:06:03Z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34a106e-6316-442c-ad35-738afd673d2b_Enabled">
    <vt:lpwstr>true</vt:lpwstr>
  </property>
  <property fmtid="{D5CDD505-2E9C-101B-9397-08002B2CF9AE}" pid="3" name="MSIP_Label_034a106e-6316-442c-ad35-738afd673d2b_SetDate">
    <vt:lpwstr>2022-03-06T17:29:59Z</vt:lpwstr>
  </property>
  <property fmtid="{D5CDD505-2E9C-101B-9397-08002B2CF9AE}" pid="4" name="MSIP_Label_034a106e-6316-442c-ad35-738afd673d2b_Method">
    <vt:lpwstr>Standard</vt:lpwstr>
  </property>
  <property fmtid="{D5CDD505-2E9C-101B-9397-08002B2CF9AE}" pid="5" name="MSIP_Label_034a106e-6316-442c-ad35-738afd673d2b_Name">
    <vt:lpwstr>034a106e-6316-442c-ad35-738afd673d2b</vt:lpwstr>
  </property>
  <property fmtid="{D5CDD505-2E9C-101B-9397-08002B2CF9AE}" pid="6" name="MSIP_Label_034a106e-6316-442c-ad35-738afd673d2b_SiteId">
    <vt:lpwstr>cddc1229-ac2a-4b97-b78a-0e5cacb5865c</vt:lpwstr>
  </property>
  <property fmtid="{D5CDD505-2E9C-101B-9397-08002B2CF9AE}" pid="7" name="MSIP_Label_034a106e-6316-442c-ad35-738afd673d2b_ActionId">
    <vt:lpwstr>d5d897a4-e671-4a18-97e7-292f7dcb102e</vt:lpwstr>
  </property>
  <property fmtid="{D5CDD505-2E9C-101B-9397-08002B2CF9AE}" pid="8" name="MSIP_Label_034a106e-6316-442c-ad35-738afd673d2b_ContentBits">
    <vt:lpwstr>0</vt:lpwstr>
  </property>
</Properties>
</file>