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3"/>
  </p:notesMasterIdLst>
  <p:sldIdLst>
    <p:sldId id="328" r:id="rId2"/>
    <p:sldId id="411" r:id="rId3"/>
    <p:sldId id="413" r:id="rId4"/>
    <p:sldId id="416" r:id="rId5"/>
    <p:sldId id="418" r:id="rId6"/>
    <p:sldId id="396" r:id="rId7"/>
    <p:sldId id="417" r:id="rId8"/>
    <p:sldId id="330" r:id="rId9"/>
    <p:sldId id="380" r:id="rId10"/>
    <p:sldId id="408" r:id="rId11"/>
    <p:sldId id="320"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C4251F-C544-4C74-91FC-3396486FC9FF}" v="33" dt="2022-03-14T13:10:56.8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97"/>
    <p:restoredTop sz="53262" autoAdjust="0"/>
  </p:normalViewPr>
  <p:slideViewPr>
    <p:cSldViewPr snapToGrid="0" snapToObjects="1">
      <p:cViewPr varScale="1">
        <p:scale>
          <a:sx n="66" d="100"/>
          <a:sy n="66" d="100"/>
        </p:scale>
        <p:origin x="252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7/18/22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forbes.com/sites/carleysime/2019/02/15/the-power-of-values-in-leadership/?sh=42503e0b6f7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fXEezjp-Df8"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CA" altLang="en-US" sz="1200" b="0" i="1" noProof="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t>About this learning opportunity:</a:t>
            </a:r>
          </a:p>
          <a:p>
            <a:pPr>
              <a:defRPr/>
            </a:pPr>
            <a:r>
              <a:rPr lang="en-CA" altLang="en-US" sz="1200" b="0" noProof="0" dirty="0">
                <a:latin typeface="Arial" panose="020B0604020202020204" pitchFamily="34" charset="0"/>
                <a:ea typeface="ＭＳ Ｐゴシック" panose="020B0600070205080204" pitchFamily="34" charset="-128"/>
              </a:rPr>
              <a:t>This learning opportunity is designed to strengthen leaders’ effectiveness in having conversations about all matters related to Equity, </a:t>
            </a:r>
            <a:r>
              <a:rPr lang="en-CA" altLang="en-US" sz="1200" b="0" strike="noStrike" baseline="0" noProof="0" dirty="0">
                <a:latin typeface="Arial" panose="020B0604020202020204" pitchFamily="34" charset="0"/>
                <a:ea typeface="ＭＳ Ｐゴシック" panose="020B0600070205080204" pitchFamily="34" charset="-128"/>
              </a:rPr>
              <a:t>Diversity, and Inclusion (EDI)</a:t>
            </a:r>
            <a:r>
              <a:rPr lang="en-CA" altLang="en-US" sz="1200" b="0" strike="noStrike" noProof="0" dirty="0">
                <a:latin typeface="Arial" panose="020B0604020202020204" pitchFamily="34" charset="0"/>
                <a:ea typeface="ＭＳ Ｐゴシック" panose="020B0600070205080204" pitchFamily="34" charset="-128"/>
              </a:rPr>
              <a:t>. This is </a:t>
            </a:r>
            <a:r>
              <a:rPr lang="en-CA" altLang="en-US" sz="1200" b="0" noProof="0" dirty="0">
                <a:latin typeface="Arial" panose="020B0604020202020204" pitchFamily="34" charset="0"/>
                <a:ea typeface="ＭＳ Ｐゴシック" panose="020B0600070205080204" pitchFamily="34" charset="-128"/>
              </a:rPr>
              <a:t>a generic presentation that will be enriched by what you bring to the learning. Draw on and apply your personal identity, your lived experiences and diverse background to help ensure that the learning strengthens your leadership for equity.  </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Although you can work through the presentation and its</a:t>
            </a:r>
            <a:r>
              <a:rPr lang="en-CA" sz="1200" strike="noStrike" dirty="0"/>
              <a:t> activities </a:t>
            </a:r>
            <a:r>
              <a:rPr lang="en-CA" sz="1200" dirty="0"/>
              <a:t>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dirty="0"/>
          </a:p>
          <a:p>
            <a:pPr defTabSz="931774">
              <a:defRPr/>
            </a:pPr>
            <a:r>
              <a:rPr lang="en-CA" sz="1200" dirty="0"/>
              <a:t>The materials used throughout this presentation will </a:t>
            </a:r>
            <a:r>
              <a:rPr lang="en-US" sz="1200" dirty="0"/>
              <a:t>help you get started. Extend your learning by using the </a:t>
            </a:r>
            <a:r>
              <a:rPr lang="en-CA" sz="1200" dirty="0">
                <a:solidFill>
                  <a:srgbClr val="00B050"/>
                </a:solidFill>
              </a:rPr>
              <a:t>reflective worksheet provided with each presentation and </a:t>
            </a:r>
            <a:r>
              <a:rPr lang="en-US" sz="1200" dirty="0"/>
              <a:t>by accessing materials that are included in the module; </a:t>
            </a:r>
            <a:r>
              <a:rPr lang="en-US" sz="1200" dirty="0" err="1"/>
              <a:t>i</a:t>
            </a:r>
            <a:r>
              <a:rPr lang="en-US" sz="1200" dirty="0"/>
              <a:t>., e., articles, micro-podcasts, scenarios and resources. </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CA" sz="1800" b="0" u="none" dirty="0">
                <a:solidFill>
                  <a:srgbClr val="0E101A"/>
                </a:solidFill>
                <a:effectLst/>
                <a:latin typeface="Calibri" panose="020F0502020204030204" pitchFamily="34" charset="0"/>
                <a:ea typeface="Times New Roman" panose="02020603050405020304" pitchFamily="18" charset="0"/>
              </a:rPr>
              <a:t>Refer to “Core Values Into Action” of the reflective worksheet.</a:t>
            </a:r>
          </a:p>
          <a:p>
            <a:pPr marL="0" indent="0">
              <a:lnSpc>
                <a:spcPct val="107000"/>
              </a:lnSpc>
              <a:spcAft>
                <a:spcPts val="800"/>
              </a:spcAft>
              <a:buFontTx/>
              <a:buNone/>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Understanding your core values helps build a culture that is value based and can guide you when conversations are difficult. For example, if you are in a challenging conversation about privilege, having your values at a conscious level can help bring about a positive outcome.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Consider how you would leverage your values to engage in necessary conversation, for example: if your three values are gratitude, compassion, and service, these will be your guide in: </a:t>
            </a:r>
          </a:p>
          <a:p>
            <a:pPr marL="742950" lvl="1"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Preparing for this conversation, when you will likely express gratitude</a:t>
            </a:r>
          </a:p>
          <a:p>
            <a:pPr marL="742950" lvl="1"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Showing compassion by using your listening skills to hear the individual’s thoughts and identifying possible areas in which you could provide insight or support</a:t>
            </a:r>
          </a:p>
          <a:p>
            <a:endParaRPr lang="en-CA" sz="1800" b="1" u="none" dirty="0">
              <a:solidFill>
                <a:srgbClr val="0E101A"/>
              </a:solidFill>
              <a:effectLst/>
              <a:latin typeface="Calibri" panose="020F0502020204030204" pitchFamily="34" charset="0"/>
              <a:ea typeface="Times New Roman" panose="02020603050405020304" pitchFamily="18" charset="0"/>
            </a:endParaRPr>
          </a:p>
          <a:p>
            <a:r>
              <a:rPr lang="en-CA" sz="1800" b="1" u="none" dirty="0">
                <a:solidFill>
                  <a:srgbClr val="0E101A"/>
                </a:solidFill>
                <a:effectLst/>
                <a:latin typeface="Calibri" panose="020F0502020204030204" pitchFamily="34" charset="0"/>
                <a:ea typeface="Times New Roman" panose="02020603050405020304" pitchFamily="18" charset="0"/>
              </a:rPr>
              <a:t>PROCESS CONSIDERATIONS: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800" dirty="0">
                <a:solidFill>
                  <a:srgbClr val="0E101A"/>
                </a:solidFill>
                <a:effectLst/>
                <a:latin typeface="Calibri" panose="020F0502020204030204" pitchFamily="34" charset="0"/>
                <a:ea typeface="Times New Roman" panose="02020603050405020304" pitchFamily="18" charset="0"/>
              </a:rPr>
              <a:t>One of the best ways to integrate new knowledge into your leadership is to practice. One useful exercise for leveraging your core values is to complete the Core Values Challenge.</a:t>
            </a:r>
            <a:endParaRPr lang="en-CA" sz="1800" b="1" u="none"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CA" sz="1800" dirty="0">
                <a:solidFill>
                  <a:srgbClr val="0E101A"/>
                </a:solidFill>
                <a:effectLst/>
                <a:latin typeface="Calibri" panose="020F0502020204030204" pitchFamily="34" charset="0"/>
                <a:ea typeface="Times New Roman" panose="02020603050405020304" pitchFamily="18" charset="0"/>
              </a:rPr>
              <a:t>Over the next week, take on this Core Values Challenge.</a:t>
            </a:r>
            <a:endParaRPr lang="en-CA" sz="1800" dirty="0">
              <a:effectLst/>
              <a:latin typeface="Times New Roman" panose="02020603050405020304" pitchFamily="18" charset="0"/>
              <a:ea typeface="Times New Roman" panose="02020603050405020304" pitchFamily="18" charset="0"/>
            </a:endParaRPr>
          </a:p>
          <a:p>
            <a:pPr marL="800100" lvl="1" indent="-342900">
              <a:lnSpc>
                <a:spcPct val="107000"/>
              </a:lnSpc>
              <a:spcAft>
                <a:spcPts val="800"/>
              </a:spcAft>
              <a:buFont typeface="+mj-lt"/>
              <a:buAutoNum type="arabicPeriod"/>
              <a:tabLst>
                <a:tab pos="457200" algn="l"/>
              </a:tabLs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In your calendar, set aside 30 minutes</a:t>
            </a:r>
            <a:endParaRPr lang="en-CA" sz="18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tabLst>
                <a:tab pos="457200" algn="l"/>
              </a:tabLs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During this block of time, recall a difficult conversation you had. </a:t>
            </a:r>
            <a:endParaRPr lang="en-CA" sz="18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tabLst>
                <a:tab pos="457200" algn="l"/>
              </a:tabLs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Review the conversation but through the lens of your core values and imagine a different outcome. </a:t>
            </a:r>
            <a:endParaRPr lang="en-CA" sz="18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tabLst>
                <a:tab pos="457200" algn="l"/>
              </a:tabLs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Use these sentence stems as inspiration:</a:t>
            </a:r>
            <a:endParaRPr lang="en-CA" sz="18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marL="914400" lvl="1">
              <a:lnSpc>
                <a:spcPct val="107000"/>
              </a:lnSpc>
              <a:spcAft>
                <a:spcPts val="800"/>
              </a:spcAf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I could have shared my perspective differently by saying……</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1">
              <a:lnSpc>
                <a:spcPct val="107000"/>
              </a:lnSpc>
              <a:spcAft>
                <a:spcPts val="800"/>
              </a:spcAf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I could have shown more open-mindedness by…….. </a:t>
            </a:r>
          </a:p>
          <a:p>
            <a:pPr marL="914400" lvl="1">
              <a:lnSpc>
                <a:spcPct val="107000"/>
              </a:lnSpc>
              <a:spcAft>
                <a:spcPts val="800"/>
              </a:spcAft>
            </a:pPr>
            <a:r>
              <a:rPr lang="en-CA" sz="1800" dirty="0">
                <a:solidFill>
                  <a:srgbClr val="0E101A"/>
                </a:solidFill>
                <a:effectLst/>
                <a:latin typeface="Calibri" panose="020F0502020204030204" pitchFamily="34" charset="0"/>
                <a:ea typeface="Calibri" panose="020F0502020204030204" pitchFamily="34" charset="0"/>
              </a:rPr>
              <a:t>I could have communicated my needs differently by…..</a:t>
            </a:r>
            <a:endParaRPr lang="en-CA" sz="1800" baseline="0" dirty="0">
              <a:solidFill>
                <a:srgbClr val="0E101A"/>
              </a:solidFill>
              <a:effectLst/>
              <a:latin typeface="Calibri" panose="020F0502020204030204" pitchFamily="34" charset="0"/>
            </a:endParaRPr>
          </a:p>
          <a:p>
            <a:endParaRPr lang="en-CA" sz="1200" b="1" u="none" dirty="0">
              <a:solidFill>
                <a:srgbClr val="0E101A"/>
              </a:solidFill>
              <a:effectLst/>
              <a:latin typeface="Calibri" panose="020F0502020204030204" pitchFamily="34" charset="0"/>
              <a:ea typeface="Times New Roman" panose="02020603050405020304" pitchFamily="18" charset="0"/>
            </a:endParaRPr>
          </a:p>
          <a:p>
            <a:pPr marL="0" indent="0">
              <a:buFontTx/>
              <a:buNone/>
            </a:pPr>
            <a:r>
              <a:rPr lang="en-CA" sz="1200" b="0" u="none" dirty="0">
                <a:solidFill>
                  <a:srgbClr val="0E101A"/>
                </a:solidFill>
                <a:effectLst/>
                <a:latin typeface="Calibri" panose="020F0502020204030204" pitchFamily="34" charset="0"/>
                <a:ea typeface="Times New Roman" panose="02020603050405020304" pitchFamily="18" charset="0"/>
              </a:rPr>
              <a:t>Another useful exercise outlined in the reflective worksheet “Core Values Into Action” poses the question “How else can you use your core values?”</a:t>
            </a:r>
          </a:p>
          <a:p>
            <a:pPr marL="0" indent="0">
              <a:buFontTx/>
              <a:buNone/>
            </a:pPr>
            <a:r>
              <a:rPr lang="en-CA" sz="1200" b="0" u="none" dirty="0">
                <a:solidFill>
                  <a:srgbClr val="0E101A"/>
                </a:solidFill>
                <a:effectLst/>
                <a:latin typeface="Calibri" panose="020F0502020204030204" pitchFamily="34" charset="0"/>
                <a:ea typeface="Times New Roman" panose="02020603050405020304" pitchFamily="18" charset="0"/>
              </a:rPr>
              <a:t>Use the chart on page 2 of the reflective worksheet to generate your thoughts </a:t>
            </a:r>
            <a:r>
              <a:rPr lang="en-CA" sz="1200" b="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on using your personal core values and organizational values within the context of equity.</a:t>
            </a:r>
            <a:endParaRPr lang="en-CA" sz="1200" b="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CA" sz="1200" dirty="0">
              <a:effectLst/>
              <a:cs typeface="Calibri" panose="020F0502020204030204" pitchFamily="34" charset="0"/>
            </a:endParaRPr>
          </a:p>
          <a:p>
            <a:pPr>
              <a:lnSpc>
                <a:spcPct val="107000"/>
              </a:lnSpc>
              <a:spcAft>
                <a:spcPts val="800"/>
              </a:spcAft>
            </a:pPr>
            <a:endParaRPr lang="en-CA" sz="12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CA" sz="1200" dirty="0">
                <a:effectLst/>
                <a:latin typeface="Calibri" panose="020F0502020204030204" pitchFamily="34" charset="0"/>
                <a:ea typeface="Calibri" panose="020F0502020204030204" pitchFamily="34" charset="0"/>
                <a:cs typeface="Calibri" panose="020F0502020204030204" pitchFamily="34" charset="0"/>
              </a:rPr>
              <a:t>Possible responses: </a:t>
            </a:r>
          </a:p>
          <a:p>
            <a:pPr marL="171450" indent="-171450">
              <a:lnSpc>
                <a:spcPct val="107000"/>
              </a:lnSpc>
              <a:spcAft>
                <a:spcPts val="800"/>
              </a:spcAft>
              <a:buFont typeface="Arial" panose="020B0604020202020204" pitchFamily="34" charset="0"/>
              <a:buChar char="•"/>
            </a:pPr>
            <a:r>
              <a:rPr lang="en-CA" sz="1200" dirty="0">
                <a:effectLst/>
                <a:latin typeface="Calibri" panose="020F0502020204030204" pitchFamily="34" charset="0"/>
                <a:ea typeface="Calibri" panose="020F0502020204030204" pitchFamily="34" charset="0"/>
                <a:cs typeface="Calibri" panose="020F0502020204030204" pitchFamily="34" charset="0"/>
              </a:rPr>
              <a:t>Share your core values often with others. </a:t>
            </a:r>
          </a:p>
          <a:p>
            <a:pPr marL="171450" indent="-171450">
              <a:lnSpc>
                <a:spcPct val="107000"/>
              </a:lnSpc>
              <a:spcAft>
                <a:spcPts val="800"/>
              </a:spcAft>
              <a:buFont typeface="Arial" panose="020B0604020202020204" pitchFamily="34" charset="0"/>
              <a:buChar char="•"/>
            </a:pPr>
            <a:r>
              <a:rPr lang="en-CA" sz="1200" dirty="0">
                <a:effectLst/>
                <a:latin typeface="Calibri" panose="020F0502020204030204" pitchFamily="34" charset="0"/>
                <a:ea typeface="Calibri" panose="020F0502020204030204" pitchFamily="34" charset="0"/>
                <a:cs typeface="Calibri" panose="020F0502020204030204" pitchFamily="34" charset="0"/>
              </a:rPr>
              <a:t>Have your entire staff or leadership team explore their core values.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Consider how your core values align with the goals of your team/staff and how they might be different.</a:t>
            </a:r>
          </a:p>
          <a:p>
            <a:pPr marL="171450" indent="-171450">
              <a:lnSpc>
                <a:spcPct val="107000"/>
              </a:lnSpc>
              <a:spcAft>
                <a:spcPts val="800"/>
              </a:spcAft>
              <a:buFont typeface="Arial" panose="020B0604020202020204" pitchFamily="34" charset="0"/>
              <a:buChar char="•"/>
            </a:pPr>
            <a:r>
              <a:rPr lang="en-CA" sz="1200" dirty="0">
                <a:effectLst/>
                <a:latin typeface="Calibri" panose="020F0502020204030204" pitchFamily="34" charset="0"/>
                <a:ea typeface="Calibri" panose="020F0502020204030204" pitchFamily="34" charset="0"/>
                <a:cs typeface="Calibri" panose="020F0502020204030204" pitchFamily="34" charset="0"/>
              </a:rPr>
              <a:t>Consider how your core values align with the goals set out in your Board Improvement and Equity Plan (BIEP).</a:t>
            </a:r>
          </a:p>
          <a:p>
            <a:pPr marL="171450" indent="-171450">
              <a:buFont typeface="Arial" panose="020B0604020202020204" pitchFamily="34" charset="0"/>
              <a:buChar char="•"/>
            </a:pPr>
            <a:endParaRPr lang="en-US" baseline="0" dirty="0"/>
          </a:p>
          <a:p>
            <a:pPr marL="0" indent="0">
              <a:buFont typeface="Arial" panose="020B0604020202020204" pitchFamily="34" charset="0"/>
              <a:buNone/>
            </a:pPr>
            <a:r>
              <a:rPr lang="en-CA" baseline="0" dirty="0"/>
              <a:t>We encourage you to proceed to session two: Understanding Bias.</a:t>
            </a:r>
          </a:p>
          <a:p>
            <a:pPr marL="457200">
              <a:lnSpc>
                <a:spcPct val="107000"/>
              </a:lnSpc>
              <a:spcAft>
                <a:spcPts val="800"/>
              </a:spcAft>
            </a:pPr>
            <a:endParaRPr lang="en-CA" baseline="0" dirty="0"/>
          </a:p>
        </p:txBody>
      </p:sp>
    </p:spTree>
    <p:extLst>
      <p:ext uri="{BB962C8B-B14F-4D97-AF65-F5344CB8AC3E}">
        <p14:creationId xmlns:p14="http://schemas.microsoft.com/office/powerpoint/2010/main" val="443056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a:t>
            </a: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https://www.hwcdsb.ca/data/ie/Land%20Acknowledgement.pdf,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What is a land acknowledgement?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Learning in a group provides an opportunity to build capacity to engage effectively in necessary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The slide offers one option for community agreements.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 his book, </a:t>
            </a:r>
            <a:r>
              <a:rPr kumimoji="0" lang="en-US" sz="1200" b="0" i="1" u="none" strike="noStrike" kern="1200" cap="none" spc="0" normalizeH="0" baseline="0" noProof="0" dirty="0">
                <a:ln>
                  <a:noFill/>
                </a:ln>
                <a:solidFill>
                  <a:prstClr val="black"/>
                </a:solidFill>
                <a:effectLst/>
                <a:uLnTx/>
                <a:uFillTx/>
                <a:latin typeface="Calibri" panose="020F0502020204030204"/>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Expect and accept disclosure.</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are helpful in establishing a safe learning environment where necessary conversations about equity can occur. </a:t>
            </a:r>
          </a:p>
          <a:p>
            <a:pPr>
              <a:lnSpc>
                <a:spcPct val="107000"/>
              </a:lnSpc>
              <a:spcAft>
                <a:spcPts val="800"/>
              </a:spcAft>
            </a:pPr>
            <a:endParaRPr lang="en-US" b="0" dirty="0"/>
          </a:p>
          <a:p>
            <a:pPr>
              <a:lnSpc>
                <a:spcPct val="107000"/>
              </a:lnSpc>
              <a:spcAft>
                <a:spcPts val="800"/>
              </a:spcAft>
            </a:pPr>
            <a:r>
              <a:rPr lang="en-US" b="0" dirty="0"/>
              <a:t>Other suggestions for what to include in a community agreement include:</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Unlearn and unpack your beliefs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Experience discomfort and rethink your positionality</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Challenge your own assumptions and bias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Acc</a:t>
            </a:r>
            <a:r>
              <a:rPr lang="en-US" sz="1800" b="0" i="0" dirty="0">
                <a:solidFill>
                  <a:srgbClr val="000000"/>
                </a:solidFill>
                <a:effectLst/>
                <a:latin typeface="Calibri" panose="020F0502020204030204" pitchFamily="34" charset="0"/>
              </a:rPr>
              <a:t>ept new learning and consider next steps </a:t>
            </a:r>
          </a:p>
          <a:p>
            <a:pPr marL="171450" indent="-171450">
              <a:lnSpc>
                <a:spcPct val="107000"/>
              </a:lnSpc>
              <a:spcAft>
                <a:spcPts val="800"/>
              </a:spcAft>
              <a:buFont typeface="Arial" panose="020B0604020202020204" pitchFamily="34" charset="0"/>
              <a:buChar char="•"/>
            </a:pPr>
            <a:endParaRPr lang="en-US" dirty="0"/>
          </a:p>
          <a:p>
            <a:pPr>
              <a:lnSpc>
                <a:spcPct val="107000"/>
              </a:lnSpc>
              <a:spcAft>
                <a:spcPts val="800"/>
              </a:spcAft>
            </a:pPr>
            <a:r>
              <a:rPr lang="en-US" b="0" dirty="0"/>
              <a:t>Another option is to create your own by setting an inte</a:t>
            </a:r>
            <a:r>
              <a:rPr lang="en-US" dirty="0"/>
              <a:t>ntion that reflects the way you will </a:t>
            </a:r>
            <a:r>
              <a:rPr lang="en-US" dirty="0" err="1"/>
              <a:t>honour</a:t>
            </a:r>
            <a:r>
              <a:rPr lang="en-US" dirty="0"/>
              <a:t> these agreements. </a:t>
            </a:r>
          </a:p>
          <a:p>
            <a:pPr>
              <a:lnSpc>
                <a:spcPct val="107000"/>
              </a:lnSpc>
              <a:spcAft>
                <a:spcPts val="800"/>
              </a:spcAft>
            </a:pPr>
            <a:endParaRPr lang="en-US" dirty="0"/>
          </a:p>
          <a:p>
            <a:pPr>
              <a:lnSpc>
                <a:spcPct val="107000"/>
              </a:lnSpc>
              <a:spcAft>
                <a:spcPts val="800"/>
              </a:spcAft>
            </a:pPr>
            <a:r>
              <a:rPr lang="en-US" b="1" dirty="0"/>
              <a:t>PROCESS CONSIDERATION:</a:t>
            </a:r>
          </a:p>
          <a:p>
            <a:pPr>
              <a:lnSpc>
                <a:spcPct val="107000"/>
              </a:lnSpc>
              <a:spcAft>
                <a:spcPts val="800"/>
              </a:spcAft>
            </a:pPr>
            <a:endParaRPr lang="en-US" dirty="0"/>
          </a:p>
          <a:p>
            <a:pPr marL="171450" indent="-171450">
              <a:lnSpc>
                <a:spcPct val="107000"/>
              </a:lnSpc>
              <a:spcAft>
                <a:spcPts val="800"/>
              </a:spcAft>
              <a:buFont typeface="Arial" panose="020B0604020202020204" pitchFamily="34" charset="0"/>
              <a:buChar char="•"/>
            </a:pPr>
            <a:r>
              <a:rPr lang="en-US" dirty="0"/>
              <a:t>Involve the group in the establishment of community agreements. </a:t>
            </a:r>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Take quiet time to read and reflect on these words from </a:t>
            </a:r>
            <a:r>
              <a:rPr lang="en-CA" i="1" dirty="0"/>
              <a:t>Disturb Me Please! The Works: Your Source to Being Fully Alive </a:t>
            </a:r>
            <a:r>
              <a:rPr lang="en-CA" dirty="0"/>
              <a:t>by </a:t>
            </a:r>
            <a:r>
              <a:rPr lang="en-US" dirty="0"/>
              <a:t>Margaret Wheatley (2000).</a:t>
            </a:r>
          </a:p>
          <a:p>
            <a:pPr marL="171450" indent="-171450">
              <a:buFont typeface="Arial" panose="020B0604020202020204" pitchFamily="34" charset="0"/>
              <a:buChar char="•"/>
            </a:pPr>
            <a:r>
              <a:rPr lang="en-US" dirty="0"/>
              <a:t>https://</a:t>
            </a:r>
            <a:r>
              <a:rPr lang="en-US" dirty="0" err="1"/>
              <a:t>www.margaretwheatley.com</a:t>
            </a:r>
            <a:r>
              <a:rPr lang="en-US" dirty="0"/>
              <a:t>/articles/</a:t>
            </a:r>
            <a:r>
              <a:rPr lang="en-US" dirty="0" err="1"/>
              <a:t>pleasedisturb.html</a:t>
            </a:r>
            <a:endParaRPr lang="en-US" dirty="0"/>
          </a:p>
          <a:p>
            <a:pPr marL="171450" indent="-171450">
              <a:buFont typeface="Arial" panose="020B0604020202020204" pitchFamily="34" charset="0"/>
              <a:buChar char="•"/>
            </a:pPr>
            <a:r>
              <a:rPr lang="en-US" dirty="0"/>
              <a:t>What thoughts come to mind as you read this quote?</a:t>
            </a:r>
          </a:p>
          <a:p>
            <a:pPr marL="171450" indent="-171450">
              <a:buFont typeface="Arial" panose="020B0604020202020204" pitchFamily="34" charset="0"/>
              <a:buChar char="•"/>
            </a:pPr>
            <a:r>
              <a:rPr lang="en-US" dirty="0"/>
              <a:t>Consider the relevance of these words as you embark on a learning experience that will challenge you to think about how your core values and those of others. </a:t>
            </a:r>
            <a:r>
              <a:rPr lang="en-US" i="1" dirty="0"/>
              <a:t> </a:t>
            </a:r>
            <a:endParaRPr lang="en-CA" i="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0" i="0" dirty="0">
                <a:solidFill>
                  <a:srgbClr val="333333"/>
                </a:solidFill>
                <a:effectLst/>
                <a:latin typeface="europa"/>
              </a:rPr>
              <a:t>Diversity is less about what makes people different – their race, socioeconomic status, and more about understanding, accepting and valuing those differences. There’s a mistaken tendency to refer to people, or a person, as “diverse.”</a:t>
            </a:r>
          </a:p>
          <a:p>
            <a:pPr marL="171450" indent="-171450">
              <a:buFont typeface="Arial" panose="020B0604020202020204" pitchFamily="34" charset="0"/>
              <a:buChar char="•"/>
            </a:pPr>
            <a:r>
              <a:rPr lang="en-CA" b="0" i="0" dirty="0">
                <a:solidFill>
                  <a:srgbClr val="333333"/>
                </a:solidFill>
                <a:effectLst/>
                <a:latin typeface="europa"/>
              </a:rPr>
              <a:t>Inclusion is the extent to which various team members, employees, and other people feel a sense of belonging and value within a given organizational setting.</a:t>
            </a:r>
            <a:r>
              <a:rPr lang="en-CA" dirty="0"/>
              <a:t> While diversity is essential, it is not sufficient. An organization can be both diverse and non-inclusive at the same time. A sustained practice of creating inclusive environments is necessary for success.</a:t>
            </a:r>
            <a:endParaRPr lang="en-CA" b="0" i="0" dirty="0">
              <a:solidFill>
                <a:srgbClr val="333333"/>
              </a:solidFill>
              <a:effectLst/>
              <a:latin typeface="europa"/>
            </a:endParaRPr>
          </a:p>
          <a:p>
            <a:pPr marL="171450" indent="-171450" algn="l">
              <a:buFont typeface="Arial" panose="020B0604020202020204" pitchFamily="34" charset="0"/>
              <a:buChar char="•"/>
            </a:pPr>
            <a:r>
              <a:rPr lang="en-CA" b="0" i="0" dirty="0">
                <a:solidFill>
                  <a:srgbClr val="333333"/>
                </a:solidFill>
                <a:effectLst/>
                <a:latin typeface="europa"/>
              </a:rPr>
              <a:t>Equity is about creating fair access, opportunity, and advancement for all those different people. It’s about creating a fair playing field, to use a familiar metaphor.</a:t>
            </a:r>
          </a:p>
          <a:p>
            <a:pPr marL="171450" indent="-171450" algn="l">
              <a:buFont typeface="Arial" panose="020B0604020202020204" pitchFamily="34" charset="0"/>
              <a:buChar char="•"/>
            </a:pPr>
            <a:endParaRPr lang="en-CA" b="0" i="0" dirty="0">
              <a:solidFill>
                <a:srgbClr val="333333"/>
              </a:solidFill>
              <a:effectLst/>
              <a:latin typeface="europa"/>
            </a:endParaRPr>
          </a:p>
          <a:p>
            <a:pPr marL="171450" indent="-171450" algn="l">
              <a:buFont typeface="Arial" panose="020B0604020202020204" pitchFamily="34" charset="0"/>
              <a:buChar char="•"/>
            </a:pPr>
            <a:r>
              <a:rPr lang="en-CA" b="0" i="0" dirty="0">
                <a:solidFill>
                  <a:srgbClr val="333333"/>
                </a:solidFill>
                <a:effectLst/>
                <a:latin typeface="europa"/>
              </a:rPr>
              <a:t>For more information visit: What Diversity, Equity and inclusion Really Mean: https://</a:t>
            </a:r>
            <a:r>
              <a:rPr lang="en-CA" b="0" i="0" dirty="0" err="1">
                <a:solidFill>
                  <a:srgbClr val="333333"/>
                </a:solidFill>
                <a:effectLst/>
                <a:latin typeface="europa"/>
              </a:rPr>
              <a:t>ideal.com</a:t>
            </a:r>
            <a:r>
              <a:rPr lang="en-CA" b="0" i="0" dirty="0">
                <a:solidFill>
                  <a:srgbClr val="333333"/>
                </a:solidFill>
                <a:effectLst/>
                <a:latin typeface="europa"/>
              </a:rPr>
              <a:t>/diversity-equity-inclusion/ </a:t>
            </a:r>
          </a:p>
          <a:p>
            <a:pPr marL="0" indent="0" algn="l">
              <a:buFont typeface="Arial" panose="020B0604020202020204" pitchFamily="34" charset="0"/>
              <a:buNone/>
            </a:pPr>
            <a:endParaRPr lang="en-CA" b="0" i="0" u="none" strike="noStrike" dirty="0">
              <a:solidFill>
                <a:srgbClr val="333333"/>
              </a:solidFill>
              <a:effectLst/>
              <a:highlight>
                <a:srgbClr val="FFFF00"/>
              </a:highlight>
              <a:latin typeface="europa"/>
            </a:endParaRPr>
          </a:p>
          <a:p>
            <a:pPr marL="0" indent="0" algn="l">
              <a:buFont typeface="Arial" panose="020B0604020202020204" pitchFamily="34" charset="0"/>
              <a:buNone/>
            </a:pPr>
            <a:r>
              <a:rPr lang="en-CA" b="0" i="0" u="none" strike="noStrike" dirty="0">
                <a:solidFill>
                  <a:srgbClr val="333333"/>
                </a:solidFill>
                <a:effectLst/>
                <a:latin typeface="europa"/>
              </a:rPr>
              <a:t> </a:t>
            </a:r>
            <a:r>
              <a:rPr lang="en-CA" b="1" i="0" u="none" strike="noStrike" dirty="0">
                <a:solidFill>
                  <a:srgbClr val="333333"/>
                </a:solidFill>
                <a:effectLst/>
                <a:latin typeface="Arial" panose="020B0604020202020204" pitchFamily="34" charset="0"/>
                <a:cs typeface="Arial" panose="020B0604020202020204" pitchFamily="34" charset="0"/>
              </a:rPr>
              <a:t>PROCESS CONSIDERATIONS:</a:t>
            </a:r>
          </a:p>
          <a:p>
            <a:pPr marL="171450" indent="-171450" algn="l">
              <a:buFont typeface="Arial" panose="020B0604020202020204" pitchFamily="34" charset="0"/>
              <a:buChar char="•"/>
            </a:pPr>
            <a:r>
              <a:rPr lang="en-CA" b="0" i="0" u="none" strike="noStrike" dirty="0">
                <a:solidFill>
                  <a:srgbClr val="333333"/>
                </a:solidFill>
                <a:effectLst/>
                <a:latin typeface="europa"/>
              </a:rPr>
              <a:t>Review these definitions and use the following questions to guide your discussion: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0" i="0" u="none" strike="noStrike" dirty="0">
                <a:solidFill>
                  <a:srgbClr val="333333"/>
                </a:solidFill>
                <a:effectLst/>
                <a:latin typeface="europa"/>
              </a:rPr>
              <a:t>What if anything is missing from these definitions?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0" i="0" u="none" strike="noStrike" dirty="0">
                <a:solidFill>
                  <a:srgbClr val="333333"/>
                </a:solidFill>
                <a:effectLst/>
                <a:latin typeface="europa"/>
              </a:rPr>
              <a:t>What are some examples of Equity, Diversity and Inclusion (EDI) in a school or system setting? </a:t>
            </a:r>
          </a:p>
          <a:p>
            <a:pPr marL="171450" indent="-171450" algn="l">
              <a:buFont typeface="Arial" panose="020B0604020202020204" pitchFamily="34" charset="0"/>
              <a:buChar char="•"/>
            </a:pPr>
            <a:endParaRPr lang="en-CA" b="0" i="0" u="none" strike="noStrike" dirty="0">
              <a:solidFill>
                <a:srgbClr val="333333"/>
              </a:solidFill>
              <a:effectLst/>
              <a:latin typeface="europa"/>
            </a:endParaRPr>
          </a:p>
          <a:p>
            <a:pPr marL="171450" indent="-171450" algn="l">
              <a:buFont typeface="Arial" panose="020B0604020202020204" pitchFamily="34" charset="0"/>
              <a:buChar char="•"/>
            </a:pPr>
            <a:endParaRPr lang="en-CA" b="0" i="0" dirty="0">
              <a:solidFill>
                <a:srgbClr val="333333"/>
              </a:solidFill>
              <a:effectLst/>
              <a:latin typeface="europa"/>
            </a:endParaRPr>
          </a:p>
        </p:txBody>
      </p:sp>
      <p:sp>
        <p:nvSpPr>
          <p:cNvPr id="4" name="Slide Number Placeholder 3"/>
          <p:cNvSpPr>
            <a:spLocks noGrp="1"/>
          </p:cNvSpPr>
          <p:nvPr>
            <p:ph type="sldNum" sz="quarter" idx="5"/>
          </p:nvPr>
        </p:nvSpPr>
        <p:spPr/>
        <p:txBody>
          <a:bodyPr/>
          <a:lstStyle/>
          <a:p>
            <a:fld id="{79547730-E00E-2E44-A708-DA3141AF8057}" type="slidenum">
              <a:rPr lang="en-US" smtClean="0"/>
              <a:t>4</a:t>
            </a:fld>
            <a:endParaRPr lang="en-US"/>
          </a:p>
        </p:txBody>
      </p:sp>
    </p:spTree>
    <p:extLst>
      <p:ext uri="{BB962C8B-B14F-4D97-AF65-F5344CB8AC3E}">
        <p14:creationId xmlns:p14="http://schemas.microsoft.com/office/powerpoint/2010/main" val="3531885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lnSpc>
                <a:spcPct val="107000"/>
              </a:lnSpc>
              <a:spcAft>
                <a:spcPts val="800"/>
              </a:spcAft>
              <a:buFont typeface="Arial" panose="020B0604020202020204" pitchFamily="34" charset="0"/>
              <a:buChar char="•"/>
            </a:pPr>
            <a:r>
              <a:rPr lang="en-CA" sz="120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For individuals core values are deeply personal and act as a compass in leading for equity. Core values provide anchors as touch points when we feel off course in our interactions with others. </a:t>
            </a:r>
          </a:p>
          <a:p>
            <a:pPr marL="171450" indent="-171450">
              <a:lnSpc>
                <a:spcPct val="107000"/>
              </a:lnSpc>
              <a:spcAft>
                <a:spcPts val="800"/>
              </a:spcAft>
              <a:buFont typeface="Arial" panose="020B0604020202020204" pitchFamily="34" charset="0"/>
              <a:buChar char="•"/>
            </a:pPr>
            <a:r>
              <a:rPr lang="en-CA" sz="120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Core values are equally important to schools and systems and serve as touchstones that guide our work as educators.  </a:t>
            </a:r>
          </a:p>
          <a:p>
            <a:pPr marL="171450" lvl="0" indent="-171450" algn="l" defTabSz="914400" rtl="0" eaLnBrk="1" latinLnBrk="0" hangingPunct="1">
              <a:lnSpc>
                <a:spcPct val="107000"/>
              </a:lnSpc>
              <a:spcAft>
                <a:spcPts val="800"/>
              </a:spcAft>
              <a:buFont typeface="Arial" panose="020B0604020202020204" pitchFamily="34" charset="0"/>
              <a:buChar char="•"/>
            </a:pPr>
            <a:r>
              <a:rPr lang="en-CA" sz="1200" kern="120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They guide us in making choices that are aligned with who we are and what our organizations uphold. </a:t>
            </a:r>
            <a:endParaRPr lang="en-CA" sz="1200" kern="12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CA" sz="1200" b="1"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200" b="1"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PROCESS CONSIDERATIONS </a:t>
            </a:r>
            <a:endParaRPr lang="en-CA" sz="1200" b="1"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Use the following questions to guide discussion about core values:</a:t>
            </a:r>
          </a:p>
          <a:p>
            <a:pPr marL="628650" lvl="1" indent="-171450">
              <a:lnSpc>
                <a:spcPct val="107000"/>
              </a:lnSpc>
              <a:spcAft>
                <a:spcPts val="800"/>
              </a:spcAft>
              <a:buFont typeface="Arial" panose="020B0604020202020204" pitchFamily="34" charset="0"/>
              <a:buChar cha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What is the relationship between personal core values and those of your organization?</a:t>
            </a:r>
            <a:endParaRPr lang="en-CA" sz="1200" b="1"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28650" lvl="1" indent="-171450">
              <a:lnSpc>
                <a:spcPct val="107000"/>
              </a:lnSpc>
              <a:spcAft>
                <a:spcPts val="800"/>
              </a:spcAft>
              <a:buFont typeface="Arial" panose="020B0604020202020204" pitchFamily="34" charset="0"/>
              <a:buChar cha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Is there alignment?  Is there conflict between your core values and those of the organization?  What are the possible implications?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Why is it important for you to be aware of your own values and those of your organization? </a:t>
            </a:r>
          </a:p>
          <a:p>
            <a:pPr marL="628650" lvl="1" indent="-171450">
              <a:lnSpc>
                <a:spcPct val="107000"/>
              </a:lnSpc>
              <a:spcAft>
                <a:spcPts val="800"/>
              </a:spcAft>
              <a:buFont typeface="Arial" panose="020B0604020202020204" pitchFamily="34" charset="0"/>
              <a:buChar cha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What are the possible implications for equity, diversity and inclusion? </a:t>
            </a:r>
          </a:p>
        </p:txBody>
      </p:sp>
    </p:spTree>
    <p:extLst>
      <p:ext uri="{BB962C8B-B14F-4D97-AF65-F5344CB8AC3E}">
        <p14:creationId xmlns:p14="http://schemas.microsoft.com/office/powerpoint/2010/main" val="2669360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b="1" dirty="0"/>
              <a:t>PROCESS CONSIDERATIONS: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Review definitions you agreed to in your discussion of Slide #5 - </a:t>
            </a:r>
            <a:r>
              <a:rPr lang="en-US" sz="1200" b="1" dirty="0">
                <a:latin typeface="Arial" panose="020B0604020202020204" pitchFamily="34" charset="0"/>
                <a:cs typeface="Arial" panose="020B0604020202020204" pitchFamily="34" charset="0"/>
              </a:rPr>
              <a:t>First Things First: Defining Equity, Diversity and Inclusion </a:t>
            </a: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Take time to reflect on the questions in the slide.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Brainstorm and record responses to the questions – consider both real and imagined scenarios.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Take time to consider how the responses reflect your core values as they relate to EDI?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Think about your context and the extent to which it reflects or does not reflect the responses.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171450" indent="-171450">
              <a:buFont typeface="Arial" panose="020B0604020202020204" pitchFamily="34" charset="0"/>
              <a:buChar char="•"/>
            </a:pPr>
            <a:endParaRPr lang="en-CA" b="1" dirty="0"/>
          </a:p>
        </p:txBody>
      </p:sp>
      <p:sp>
        <p:nvSpPr>
          <p:cNvPr id="4" name="Slide Number Placeholder 3"/>
          <p:cNvSpPr>
            <a:spLocks noGrp="1"/>
          </p:cNvSpPr>
          <p:nvPr>
            <p:ph type="sldNum" sz="quarter" idx="5"/>
          </p:nvPr>
        </p:nvSpPr>
        <p:spPr/>
        <p:txBody>
          <a:bodyPr/>
          <a:lstStyle/>
          <a:p>
            <a:fld id="{79547730-E00E-2E44-A708-DA3141AF8057}" type="slidenum">
              <a:rPr lang="en-US" smtClean="0"/>
              <a:t>6</a:t>
            </a:fld>
            <a:endParaRPr lang="en-US"/>
          </a:p>
        </p:txBody>
      </p:sp>
    </p:spTree>
    <p:extLst>
      <p:ext uri="{BB962C8B-B14F-4D97-AF65-F5344CB8AC3E}">
        <p14:creationId xmlns:p14="http://schemas.microsoft.com/office/powerpoint/2010/main" val="1009301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ileron Bold"/>
              </a:rPr>
              <a:t>It is </a:t>
            </a:r>
            <a:r>
              <a:rPr lang="en-CA" sz="1800" dirty="0">
                <a:effectLst/>
                <a:latin typeface="Calibri" panose="020F0502020204030204" pitchFamily="34" charset="0"/>
                <a:ea typeface="Calibri" panose="020F0502020204030204" pitchFamily="34" charset="0"/>
                <a:cs typeface="Calibri" panose="020F0502020204030204" pitchFamily="34" charset="0"/>
              </a:rPr>
              <a:t>essential to know your core values.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According to Carly Sime in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The Power Of Values In Leadership</a:t>
            </a:r>
            <a:r>
              <a:rPr lang="en-CA" sz="1800" dirty="0">
                <a:effectLst/>
                <a:latin typeface="Calibri" panose="020F0502020204030204" pitchFamily="34" charset="0"/>
                <a:ea typeface="Calibri" panose="020F0502020204030204" pitchFamily="34" charset="0"/>
                <a:cs typeface="Calibri" panose="020F0502020204030204" pitchFamily="34" charset="0"/>
              </a:rPr>
              <a:t>, we need to know our “why” and consider equity, diversity and inclusion in the context of our core values.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b="1" dirty="0">
                <a:effectLst/>
                <a:latin typeface="Calibri" panose="020F0502020204030204" pitchFamily="34" charset="0"/>
                <a:ea typeface="Calibri" panose="020F0502020204030204" pitchFamily="34" charset="0"/>
                <a:cs typeface="Calibri" panose="020F0502020204030204" pitchFamily="34" charset="0"/>
              </a:rPr>
              <a:t>PROCESS CONSIDERATIONS: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dirty="0">
                <a:ln>
                  <a:noFill/>
                </a:ln>
                <a:solidFill>
                  <a:srgbClr val="000000"/>
                </a:solidFill>
                <a:effectLst/>
                <a:uLnTx/>
                <a:uFillTx/>
                <a:latin typeface="Arial" panose="020B0604020202020204" pitchFamily="34" charset="0"/>
                <a:ea typeface="Calibri" panose="020F0502020204030204" pitchFamily="34" charset="0"/>
                <a:cs typeface="Calibri" panose="020F0502020204030204" pitchFamily="34" charset="0"/>
              </a:rPr>
              <a:t>Refer the companion worksheet section.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Start with these questions as an initial reflection exercise. Then, pair off to engage in discussion.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dirty="0">
                <a:ln>
                  <a:noFill/>
                </a:ln>
                <a:solidFill>
                  <a:srgbClr val="000000"/>
                </a:solidFill>
                <a:effectLst/>
                <a:uLnTx/>
                <a:uFillTx/>
                <a:latin typeface="Arial" panose="020B0604020202020204" pitchFamily="34" charset="0"/>
              </a:rPr>
              <a:t>Which people in my life inspire me and why?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dirty="0">
                <a:ln>
                  <a:noFill/>
                </a:ln>
                <a:solidFill>
                  <a:srgbClr val="000000"/>
                </a:solidFill>
                <a:effectLst/>
                <a:uLnTx/>
                <a:uFillTx/>
                <a:latin typeface="Arial" panose="020B0604020202020204" pitchFamily="34" charset="0"/>
              </a:rPr>
              <a:t>What do I talk about doing but never do?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dirty="0">
                <a:ln>
                  <a:noFill/>
                </a:ln>
                <a:solidFill>
                  <a:srgbClr val="000000"/>
                </a:solidFill>
                <a:effectLst/>
                <a:uLnTx/>
                <a:uFillTx/>
                <a:latin typeface="Arial" panose="020B0604020202020204" pitchFamily="34" charset="0"/>
              </a:rPr>
              <a:t>If I were </a:t>
            </a:r>
            <a:r>
              <a:rPr lang="en-US" sz="1800" b="0" i="0" u="none" dirty="0">
                <a:solidFill>
                  <a:srgbClr val="D13438"/>
                </a:solidFill>
                <a:effectLst/>
                <a:latin typeface="Calibri" panose="020F0502020204030204" pitchFamily="34" charset="0"/>
              </a:rPr>
              <a:t>to make just one radical change in my life right now to make life better, what would it be and why?</a:t>
            </a:r>
            <a:endParaRPr lang="en-US" sz="2800" b="0" i="0" u="none" dirty="0">
              <a:solidFill>
                <a:srgbClr val="000000"/>
              </a:solidFill>
              <a:effectLst/>
              <a:latin typeface="Segoe UI" panose="020B0502040204020203" pitchFamily="34" charset="0"/>
            </a:endParaRPr>
          </a:p>
          <a:p>
            <a:pPr marL="171450" marR="0" lvl="0" indent="-171450" algn="l" defTabSz="931774"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Calibri" panose="020F0502020204030204" pitchFamily="34" charset="0"/>
                <a:cs typeface="Times New Roman" panose="02020603050405020304" pitchFamily="18" charset="0"/>
              </a:rPr>
              <a:t>Take time to discuss any insights that group members wish to share. </a:t>
            </a:r>
          </a:p>
          <a:p>
            <a:pPr marL="171450" marR="0" lvl="0" indent="-171450" algn="l" defTabSz="931774"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Calibri" panose="020F0502020204030204" pitchFamily="34" charset="0"/>
                <a:cs typeface="Times New Roman" panose="02020603050405020304" pitchFamily="18" charset="0"/>
              </a:rPr>
              <a:t>Invite group members to consider implications of the discussion of core values for their leadership. </a:t>
            </a:r>
          </a:p>
          <a:p>
            <a:pPr marL="171450" marR="0" lvl="0" indent="-171450" algn="l" defTabSz="931774" rtl="0" eaLnBrk="1" fontAlgn="auto" latinLnBrk="0" hangingPunct="1">
              <a:lnSpc>
                <a:spcPct val="80000"/>
              </a:lnSpc>
              <a:spcBef>
                <a:spcPts val="0"/>
              </a:spcBef>
              <a:spcAft>
                <a:spcPts val="0"/>
              </a:spcAft>
              <a:buClrTx/>
              <a:buSzTx/>
              <a:buFont typeface="Arial" panose="020B0604020202020204" pitchFamily="34" charset="0"/>
              <a:buChar char="•"/>
              <a:tabLst/>
              <a:defRPr/>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Consciously connecting with your core values gives you a framework and helps you to live them more authentically.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baseline="0" dirty="0">
                <a:effectLst/>
                <a:latin typeface="Calibri" panose="020F0502020204030204" pitchFamily="34" charset="0"/>
                <a:cs typeface="Calibri" panose="020F0502020204030204" pitchFamily="34" charset="0"/>
              </a:rPr>
              <a:t>The awareness of your core values enhances your interactions and conversations with others.</a:t>
            </a:r>
            <a:endParaRPr lang="en-US" sz="1800" baseline="0" dirty="0"/>
          </a:p>
          <a:p>
            <a:pPr marL="0" indent="0">
              <a:lnSpc>
                <a:spcPct val="107000"/>
              </a:lnSpc>
              <a:spcAft>
                <a:spcPts val="800"/>
              </a:spcAft>
              <a:buFontTx/>
              <a:buNone/>
            </a:pPr>
            <a:endParaRPr lang="en-CA" sz="1800" b="1"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FontTx/>
              <a:buNone/>
            </a:pPr>
            <a:endParaRPr lang="en-CA" sz="1800" b="1"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FontTx/>
              <a:buNone/>
            </a:pPr>
            <a:r>
              <a:rPr lang="en-CA" sz="1800" b="1" dirty="0">
                <a:effectLst/>
                <a:latin typeface="Calibri" panose="020F0502020204030204" pitchFamily="34" charset="0"/>
                <a:ea typeface="Calibri" panose="020F0502020204030204" pitchFamily="34" charset="0"/>
                <a:cs typeface="Calibri" panose="020F0502020204030204" pitchFamily="34" charset="0"/>
              </a:rPr>
              <a:t>PROCESS CONSIDERATIONS:</a:t>
            </a:r>
          </a:p>
          <a:p>
            <a:pPr marL="0" indent="0">
              <a:lnSpc>
                <a:spcPct val="107000"/>
              </a:lnSpc>
              <a:spcAft>
                <a:spcPts val="800"/>
              </a:spcAft>
              <a:buFontTx/>
              <a:buNone/>
            </a:pP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Calibri" panose="020F0502020204030204" pitchFamily="34" charset="0"/>
              </a:rPr>
              <a:t>Watch the video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Steve Kerr: Core Values in action</a:t>
            </a:r>
            <a:r>
              <a:rPr lang="en-CA" sz="1800" dirty="0">
                <a:effectLst/>
                <a:latin typeface="Calibri" panose="020F0502020204030204" pitchFamily="34" charset="0"/>
                <a:ea typeface="Calibri" panose="020F0502020204030204" pitchFamily="34" charset="0"/>
                <a:cs typeface="Calibri" panose="020F0502020204030204" pitchFamily="34" charset="0"/>
              </a:rPr>
              <a:t> (1m 49s).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Complete the exercise on Identifying your Core Values. </a:t>
            </a:r>
            <a:r>
              <a:rPr lang="en-CA" sz="1800" dirty="0">
                <a:effectLst/>
                <a:latin typeface="Times New Roman" panose="02020603050405020304" pitchFamily="18" charset="0"/>
                <a:ea typeface="Times New Roman" panose="02020603050405020304" pitchFamily="18" charset="0"/>
              </a:rPr>
              <a:t>http://</a:t>
            </a:r>
            <a:r>
              <a:rPr lang="en-CA" sz="1800" dirty="0" err="1">
                <a:effectLst/>
                <a:latin typeface="Times New Roman" panose="02020603050405020304" pitchFamily="18" charset="0"/>
                <a:ea typeface="Times New Roman" panose="02020603050405020304" pitchFamily="18" charset="0"/>
              </a:rPr>
              <a:t>www.onwardthebook.com</a:t>
            </a:r>
            <a:r>
              <a:rPr lang="en-CA" sz="1800" dirty="0">
                <a:effectLst/>
                <a:latin typeface="Times New Roman" panose="02020603050405020304" pitchFamily="18" charset="0"/>
                <a:ea typeface="Times New Roman" panose="02020603050405020304" pitchFamily="18" charset="0"/>
              </a:rPr>
              <a:t>/wp-content/uploads/2018/09/Core-</a:t>
            </a:r>
            <a:r>
              <a:rPr lang="en-CA" sz="1800" dirty="0" err="1">
                <a:effectLst/>
                <a:latin typeface="Times New Roman" panose="02020603050405020304" pitchFamily="18" charset="0"/>
                <a:ea typeface="Times New Roman" panose="02020603050405020304" pitchFamily="18" charset="0"/>
              </a:rPr>
              <a:t>Values.pdf</a:t>
            </a:r>
            <a:endParaRPr lang="en-CA" sz="1800" b="0" dirty="0">
              <a:effectLst/>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b="0" dirty="0">
                <a:effectLst/>
                <a:latin typeface="Times New Roman" panose="02020603050405020304" pitchFamily="18" charset="0"/>
                <a:ea typeface="Times New Roman" panose="02020603050405020304" pitchFamily="18" charset="0"/>
              </a:rPr>
              <a:t>Refer to the worksheet section, “</a:t>
            </a:r>
            <a:r>
              <a:rPr lang="en-CA" sz="1800" b="0" dirty="0">
                <a:effectLst/>
                <a:latin typeface="Calibri" panose="020F0502020204030204" pitchFamily="34" charset="0"/>
                <a:ea typeface="Calibri" panose="020F0502020204030204" pitchFamily="34" charset="0"/>
                <a:cs typeface="Calibri" panose="020F0502020204030204" pitchFamily="34" charset="0"/>
              </a:rPr>
              <a:t>Core Values Into Action</a:t>
            </a:r>
            <a:r>
              <a:rPr lang="en-CA" sz="1800" b="0" dirty="0">
                <a:effectLst/>
                <a:latin typeface="Calibri" panose="020F0502020204030204" pitchFamily="34" charset="0"/>
                <a:ea typeface="Calibri" panose="020F0502020204030204" pitchFamily="34" charset="0"/>
                <a:cs typeface="Times New Roman" panose="02020603050405020304" pitchFamily="18" charset="0"/>
              </a:rPr>
              <a:t>”</a:t>
            </a: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Calibri" panose="020F0502020204030204" pitchFamily="34" charset="0"/>
              </a:rPr>
              <a:t>Share your three core values with a colleague</a:t>
            </a:r>
          </a:p>
          <a:p>
            <a:pPr marL="742950" lvl="1"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Calibri" panose="020F0502020204030204" pitchFamily="34" charset="0"/>
              </a:rPr>
              <a:t>Reflect on this process and prepare for the Core Values Challenge.</a:t>
            </a:r>
          </a:p>
          <a:p>
            <a:pPr marL="742950" lvl="1" indent="-285750">
              <a:lnSpc>
                <a:spcPct val="107000"/>
              </a:lnSpc>
              <a:spcAft>
                <a:spcPts val="800"/>
              </a:spcAft>
              <a:buFont typeface="Arial" panose="020B0604020202020204" pitchFamily="34" charset="0"/>
              <a:buChar char="•"/>
            </a:pP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0" indent="0">
              <a:buFontTx/>
              <a:buNone/>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684822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2022-07-18</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2022-07-18</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2022-07-18</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2022-07-18</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2022-07-18</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2022-07-18</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2022-07-18</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2022-07-18</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2022-07-18</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2022-07-18</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2022-07-18</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2022-07-18</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argaretwheatley.com/articles/pleasedisturb.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hyperlink" Target="https://ideal.com/diversity-equity-inclusion/"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nps.gov/training/uc/whcv.ht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www.onwardthebook.com/wp-content/uploads/2018/09/Core-Values.pdf" TargetMode="External"/><Relationship Id="rId4" Type="http://schemas.openxmlformats.org/officeDocument/2006/relationships/hyperlink" Target="https://www.youtube.com/watch?v=fXEezjp-Df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657" y="2745159"/>
            <a:ext cx="12011025" cy="341632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dirty="0">
                <a:solidFill>
                  <a:schemeClr val="accent1">
                    <a:lumMod val="75000"/>
                  </a:schemeClr>
                </a:solidFill>
              </a:rPr>
              <a:t>STRENGTHENING EQUITY, DIVERSITY AND INLCUSION AWARENESS</a:t>
            </a:r>
          </a:p>
          <a:p>
            <a:pPr algn="ctr">
              <a:spcBef>
                <a:spcPct val="0"/>
              </a:spcBef>
              <a:buNone/>
              <a:defRPr/>
            </a:pPr>
            <a:endParaRPr lang="en-US" sz="4400" dirty="0"/>
          </a:p>
          <a:p>
            <a:pPr algn="ctr">
              <a:spcBef>
                <a:spcPct val="0"/>
              </a:spcBef>
              <a:buNone/>
              <a:defRPr/>
            </a:pPr>
            <a:r>
              <a:rPr lang="en-US" sz="4400" dirty="0"/>
              <a:t>Core Values</a:t>
            </a:r>
          </a:p>
          <a:p>
            <a:pPr algn="ctr" eaLnBrk="1" hangingPunct="1">
              <a:spcBef>
                <a:spcPct val="0"/>
              </a:spcBef>
              <a:buFontTx/>
              <a:buNone/>
              <a:defRPr/>
            </a:pPr>
            <a:endParaRPr lang="en-US"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99595" y="2230223"/>
            <a:ext cx="12048042" cy="1323439"/>
          </a:xfrm>
          <a:prstGeom prst="rect">
            <a:avLst/>
          </a:prstGeom>
        </p:spPr>
        <p:txBody>
          <a:bodyPr wrap="square">
            <a:spAutoFit/>
          </a:bodyPr>
          <a:lstStyle/>
          <a:p>
            <a:pPr algn="ctr"/>
            <a:r>
              <a:rPr lang="en-CA" sz="4000" b="1" dirty="0">
                <a:solidFill>
                  <a:schemeClr val="accent1">
                    <a:lumMod val="75000"/>
                  </a:schemeClr>
                </a:solidFill>
              </a:rPr>
              <a:t>CORE VALUES INTO ACTION</a:t>
            </a:r>
          </a:p>
          <a:p>
            <a:pPr algn="ctr"/>
            <a:r>
              <a:rPr lang="en-CA" sz="4000" b="1" dirty="0">
                <a:solidFill>
                  <a:schemeClr val="accent1">
                    <a:lumMod val="75000"/>
                  </a:schemeClr>
                </a:solidFill>
              </a:rPr>
              <a:t>Let’s Challenge Ourselves!</a:t>
            </a:r>
          </a:p>
        </p:txBody>
      </p:sp>
      <p:sp>
        <p:nvSpPr>
          <p:cNvPr id="8" name="Content Placeholder 7">
            <a:extLst>
              <a:ext uri="{FF2B5EF4-FFF2-40B4-BE49-F238E27FC236}">
                <a16:creationId xmlns:a16="http://schemas.microsoft.com/office/drawing/2014/main" id="{FDC43754-F146-4D65-B3C7-F112C8EB9D02}"/>
              </a:ext>
            </a:extLst>
          </p:cNvPr>
          <p:cNvSpPr>
            <a:spLocks noGrp="1"/>
          </p:cNvSpPr>
          <p:nvPr>
            <p:ph idx="1"/>
          </p:nvPr>
        </p:nvSpPr>
        <p:spPr>
          <a:xfrm>
            <a:off x="55232" y="3656013"/>
            <a:ext cx="12136768" cy="2959820"/>
          </a:xfrm>
        </p:spPr>
        <p:txBody>
          <a:bodyPr>
            <a:normAutofit/>
          </a:bodyPr>
          <a:lstStyle/>
          <a:p>
            <a:pPr marL="0" indent="0" algn="ctr">
              <a:lnSpc>
                <a:spcPct val="107000"/>
              </a:lnSpc>
              <a:spcAft>
                <a:spcPts val="800"/>
              </a:spcAft>
              <a:buNone/>
            </a:pPr>
            <a:r>
              <a:rPr lang="en-CA" sz="4300" dirty="0">
                <a:effectLst/>
                <a:latin typeface="Calibri" panose="020F0502020204030204" pitchFamily="34" charset="0"/>
                <a:ea typeface="Calibri" panose="020F0502020204030204" pitchFamily="34" charset="0"/>
                <a:cs typeface="Times New Roman" panose="02020603050405020304" pitchFamily="18" charset="0"/>
              </a:rPr>
              <a:t>How can you leverage your core values to increase your </a:t>
            </a:r>
            <a:r>
              <a:rPr lang="en-CA" sz="4300" dirty="0">
                <a:latin typeface="Calibri" panose="020F0502020204030204" pitchFamily="34" charset="0"/>
                <a:ea typeface="Calibri" panose="020F0502020204030204" pitchFamily="34" charset="0"/>
                <a:cs typeface="Times New Roman" panose="02020603050405020304" pitchFamily="18" charset="0"/>
              </a:rPr>
              <a:t>capacity to effectively engage in necessary </a:t>
            </a:r>
            <a:r>
              <a:rPr lang="en-CA" sz="4300" dirty="0">
                <a:effectLst/>
                <a:latin typeface="Calibri" panose="020F0502020204030204" pitchFamily="34" charset="0"/>
                <a:ea typeface="Calibri" panose="020F0502020204030204" pitchFamily="34" charset="0"/>
                <a:cs typeface="Times New Roman" panose="02020603050405020304" pitchFamily="18" charset="0"/>
              </a:rPr>
              <a:t>conversations about equity, diversity and inclusion? </a:t>
            </a:r>
          </a:p>
          <a:p>
            <a:endParaRPr lang="en-CA" sz="4400" dirty="0"/>
          </a:p>
        </p:txBody>
      </p:sp>
    </p:spTree>
    <p:extLst>
      <p:ext uri="{BB962C8B-B14F-4D97-AF65-F5344CB8AC3E}">
        <p14:creationId xmlns:p14="http://schemas.microsoft.com/office/powerpoint/2010/main" val="1518832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031098" y="2821296"/>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136230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405245" y="2405854"/>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173527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CA" sz="4000" b="1" dirty="0">
                <a:latin typeface="Arial" panose="020B0604020202020204" pitchFamily="34" charset="0"/>
                <a:cs typeface="Arial" panose="020B0604020202020204" pitchFamily="34" charset="0"/>
                <a:hlinkClick r:id="rId3"/>
              </a:rPr>
              <a:t>Disturb Me Please </a:t>
            </a:r>
            <a:endParaRPr lang="en-CA" sz="4000" b="1" dirty="0">
              <a:latin typeface="Arial" panose="020B0604020202020204" pitchFamily="34" charset="0"/>
              <a:cs typeface="Arial" panose="020B0604020202020204" pitchFamily="34" charset="0"/>
            </a:endParaRPr>
          </a:p>
          <a:p>
            <a:pPr marL="0" indent="0">
              <a:buNone/>
            </a:pPr>
            <a:endParaRPr lang="en-CA" dirty="0">
              <a:latin typeface="Arial" panose="020B0604020202020204" pitchFamily="34" charset="0"/>
              <a:cs typeface="Arial" panose="020B0604020202020204" pitchFamily="34" charset="0"/>
            </a:endParaRPr>
          </a:p>
          <a:p>
            <a:pPr marL="0" indent="0">
              <a:buNone/>
            </a:pPr>
            <a:r>
              <a:rPr lang="en-CA" dirty="0">
                <a:latin typeface="Arial" panose="020B0604020202020204" pitchFamily="34" charset="0"/>
                <a:cs typeface="Arial" panose="020B0604020202020204" pitchFamily="34" charset="0"/>
              </a:rPr>
              <a:t>“…</a:t>
            </a:r>
            <a:r>
              <a:rPr lang="en-CA" dirty="0"/>
              <a:t>I need to learn to value your perspective, and I want you to value mine. I expect to be disturbed by what I hear from you. I know we don’t have to agree with each other in order to think well together. There is no need for us to be joined at the head. We are joined by our human hearts</a:t>
            </a:r>
            <a:r>
              <a:rPr lang="en-CA" dirty="0">
                <a:latin typeface="Arial" panose="020B0604020202020204" pitchFamily="34" charset="0"/>
                <a:cs typeface="Arial" panose="020B0604020202020204" pitchFamily="34" charset="0"/>
              </a:rPr>
              <a:t>.”</a:t>
            </a:r>
          </a:p>
          <a:p>
            <a:pPr marL="0" indent="0" algn="ctr">
              <a:buNone/>
            </a:pPr>
            <a:r>
              <a:rPr lang="en-CA" dirty="0">
                <a:latin typeface="Arial" panose="020B0604020202020204" pitchFamily="34" charset="0"/>
                <a:cs typeface="Arial" panose="020B0604020202020204" pitchFamily="34" charset="0"/>
              </a:rPr>
              <a:t>~ Margaret Wheatley, 2000 </a:t>
            </a:r>
          </a:p>
        </p:txBody>
      </p:sp>
      <p:pic>
        <p:nvPicPr>
          <p:cNvPr id="4" name="Picture 6" descr="logo short">
            <a:extLst>
              <a:ext uri="{FF2B5EF4-FFF2-40B4-BE49-F238E27FC236}">
                <a16:creationId xmlns:a16="http://schemas.microsoft.com/office/drawing/2014/main" id="{4C6DE7E6-F2EB-8A44-9661-575FABC072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Tree>
    <p:extLst>
      <p:ext uri="{BB962C8B-B14F-4D97-AF65-F5344CB8AC3E}">
        <p14:creationId xmlns:p14="http://schemas.microsoft.com/office/powerpoint/2010/main" val="1791070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E05F-D280-4A04-8086-5ACA840864BF}"/>
              </a:ext>
            </a:extLst>
          </p:cNvPr>
          <p:cNvSpPr>
            <a:spLocks noGrp="1"/>
          </p:cNvSpPr>
          <p:nvPr>
            <p:ph type="title"/>
          </p:nvPr>
        </p:nvSpPr>
        <p:spPr>
          <a:xfrm>
            <a:off x="342900" y="1507452"/>
            <a:ext cx="11849100" cy="1325563"/>
          </a:xfrm>
        </p:spPr>
        <p:txBody>
          <a:bodyPr>
            <a:normAutofit/>
          </a:bodyPr>
          <a:lstStyle/>
          <a:p>
            <a:pPr algn="ctr"/>
            <a:r>
              <a:rPr lang="en-US" sz="3200" b="1" dirty="0">
                <a:solidFill>
                  <a:schemeClr val="accent1">
                    <a:lumMod val="75000"/>
                  </a:schemeClr>
                </a:solidFill>
                <a:latin typeface="Arial" panose="020B0604020202020204" pitchFamily="34" charset="0"/>
                <a:cs typeface="Arial" panose="020B0604020202020204" pitchFamily="34" charset="0"/>
              </a:rPr>
              <a:t>First Things First: Defining Equity, Diversity and Inclusion  </a:t>
            </a:r>
            <a:endParaRPr lang="en-CA" sz="3200" b="1"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3EE07F7-F510-4ACF-9D9E-831CB22FD5FD}"/>
              </a:ext>
            </a:extLst>
          </p:cNvPr>
          <p:cNvSpPr>
            <a:spLocks noGrp="1"/>
          </p:cNvSpPr>
          <p:nvPr>
            <p:ph idx="1"/>
          </p:nvPr>
        </p:nvSpPr>
        <p:spPr>
          <a:xfrm>
            <a:off x="838200" y="2833015"/>
            <a:ext cx="10515600" cy="4351338"/>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3200" dirty="0">
                <a:latin typeface="Arial" panose="020B0604020202020204" pitchFamily="34" charset="0"/>
                <a:cs typeface="Arial" panose="020B0604020202020204" pitchFamily="34" charset="0"/>
              </a:rPr>
              <a:t>Equity is fair treatment, access, opportunity, and advancement for all. One’s identity cannot predict the outcome.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Diversity is all the ways that people differ.</a:t>
            </a:r>
          </a:p>
          <a:p>
            <a:r>
              <a:rPr lang="en-US" sz="3200" dirty="0">
                <a:latin typeface="Arial" panose="020B0604020202020204" pitchFamily="34" charset="0"/>
                <a:cs typeface="Arial" panose="020B0604020202020204" pitchFamily="34" charset="0"/>
              </a:rPr>
              <a:t>Inclusion is where a variety of people have power, a voice, and decision-making authority.</a:t>
            </a:r>
          </a:p>
          <a:p>
            <a:pPr marL="0" indent="0">
              <a:buNone/>
            </a:pPr>
            <a:endParaRPr lang="en-US"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Source: </a:t>
            </a:r>
            <a:r>
              <a:rPr lang="en-CA" sz="1800" dirty="0">
                <a:latin typeface="Arial" panose="020B0604020202020204" pitchFamily="34" charset="0"/>
                <a:cs typeface="Arial" panose="020B0604020202020204" pitchFamily="34" charset="0"/>
                <a:hlinkClick r:id="rId3"/>
              </a:rPr>
              <a:t>What Diversity, Equity, and Inclusion Really Mean (ideal.com)</a:t>
            </a:r>
            <a:endParaRPr lang="en-CA" sz="18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A09CD9C7-4D2D-9D46-A45F-9632B0FDCA08}"/>
              </a:ext>
            </a:extLst>
          </p:cNvPr>
          <p:cNvPicPr>
            <a:picLocks noChangeAspect="1"/>
          </p:cNvPicPr>
          <p:nvPr/>
        </p:nvPicPr>
        <p:blipFill>
          <a:blip r:embed="rId4"/>
          <a:stretch>
            <a:fillRect/>
          </a:stretch>
        </p:blipFill>
        <p:spPr>
          <a:xfrm>
            <a:off x="699038" y="235811"/>
            <a:ext cx="11010900" cy="1612900"/>
          </a:xfrm>
          <a:prstGeom prst="rect">
            <a:avLst/>
          </a:prstGeom>
        </p:spPr>
      </p:pic>
    </p:spTree>
    <p:extLst>
      <p:ext uri="{BB962C8B-B14F-4D97-AF65-F5344CB8AC3E}">
        <p14:creationId xmlns:p14="http://schemas.microsoft.com/office/powerpoint/2010/main" val="590702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361036" y="2994293"/>
            <a:ext cx="3402456" cy="1323439"/>
          </a:xfrm>
          <a:prstGeom prst="rect">
            <a:avLst/>
          </a:prstGeom>
        </p:spPr>
        <p:txBody>
          <a:bodyPr wrap="square">
            <a:spAutoFit/>
          </a:bodyPr>
          <a:lstStyle/>
          <a:p>
            <a:r>
              <a:rPr lang="en-CA" sz="4000" b="1" dirty="0">
                <a:solidFill>
                  <a:schemeClr val="accent1">
                    <a:lumMod val="75000"/>
                  </a:schemeClr>
                </a:solidFill>
              </a:rPr>
              <a:t>What are </a:t>
            </a:r>
          </a:p>
          <a:p>
            <a:r>
              <a:rPr lang="en-CA" sz="4000" b="1" dirty="0">
                <a:solidFill>
                  <a:schemeClr val="accent1">
                    <a:lumMod val="75000"/>
                  </a:schemeClr>
                </a:solidFill>
              </a:rPr>
              <a:t>Core Values?</a:t>
            </a:r>
            <a:endParaRPr lang="en-CA" sz="4000" dirty="0">
              <a:solidFill>
                <a:schemeClr val="accent1">
                  <a:lumMod val="75000"/>
                </a:schemeClr>
              </a:solidFill>
            </a:endParaRPr>
          </a:p>
        </p:txBody>
      </p:sp>
      <p:sp>
        <p:nvSpPr>
          <p:cNvPr id="12" name="TextBox 11">
            <a:extLst>
              <a:ext uri="{FF2B5EF4-FFF2-40B4-BE49-F238E27FC236}">
                <a16:creationId xmlns:a16="http://schemas.microsoft.com/office/drawing/2014/main" id="{F8B8159F-A861-4171-BBB0-0D104C90D76B}"/>
              </a:ext>
            </a:extLst>
          </p:cNvPr>
          <p:cNvSpPr txBox="1"/>
          <p:nvPr/>
        </p:nvSpPr>
        <p:spPr>
          <a:xfrm>
            <a:off x="3709663" y="2486162"/>
            <a:ext cx="7765360" cy="3170099"/>
          </a:xfrm>
          <a:prstGeom prst="rect">
            <a:avLst/>
          </a:prstGeom>
          <a:noFill/>
        </p:spPr>
        <p:txBody>
          <a:bodyPr wrap="square">
            <a:spAutoFit/>
          </a:bodyPr>
          <a:lstStyle/>
          <a:p>
            <a:r>
              <a:rPr lang="en-US" sz="4000" dirty="0"/>
              <a:t>“Core values are values we hold which form the foundation on which we perform work and conduct ourselves.”</a:t>
            </a:r>
          </a:p>
          <a:p>
            <a:r>
              <a:rPr lang="en-US" sz="4000" dirty="0"/>
              <a:t> – </a:t>
            </a:r>
            <a:r>
              <a:rPr lang="en-US" sz="4000" dirty="0">
                <a:hlinkClick r:id="rId4"/>
              </a:rPr>
              <a:t>Universal Competencies</a:t>
            </a:r>
            <a:endParaRPr lang="en-US" sz="4000" dirty="0"/>
          </a:p>
        </p:txBody>
      </p:sp>
    </p:spTree>
    <p:extLst>
      <p:ext uri="{BB962C8B-B14F-4D97-AF65-F5344CB8AC3E}">
        <p14:creationId xmlns:p14="http://schemas.microsoft.com/office/powerpoint/2010/main" val="4242214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358A8-8488-4891-A07D-60BE35FBA96E}"/>
              </a:ext>
            </a:extLst>
          </p:cNvPr>
          <p:cNvSpPr>
            <a:spLocks noGrp="1"/>
          </p:cNvSpPr>
          <p:nvPr>
            <p:ph type="title"/>
          </p:nvPr>
        </p:nvSpPr>
        <p:spPr>
          <a:xfrm>
            <a:off x="543732" y="1949154"/>
            <a:ext cx="10515600" cy="1325563"/>
          </a:xfrm>
        </p:spPr>
        <p:txBody>
          <a:bodyPr>
            <a:normAutofit/>
          </a:bodyPr>
          <a:lstStyle/>
          <a:p>
            <a:pPr algn="ctr"/>
            <a:r>
              <a:rPr lang="en-US" sz="4000" b="1" dirty="0">
                <a:solidFill>
                  <a:schemeClr val="accent1">
                    <a:lumMod val="75000"/>
                  </a:schemeClr>
                </a:solidFill>
                <a:latin typeface="Arial" panose="020B0604020202020204" pitchFamily="34" charset="0"/>
                <a:cs typeface="Arial" panose="020B0604020202020204" pitchFamily="34" charset="0"/>
              </a:rPr>
              <a:t>Core Values: Equity, Diversity and Inclusion (EDI)</a:t>
            </a:r>
            <a:endParaRPr lang="en-CA" sz="4000" b="1"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352DE07-780C-48E2-B1AC-D6918C7E021C}"/>
              </a:ext>
            </a:extLst>
          </p:cNvPr>
          <p:cNvSpPr>
            <a:spLocks noGrp="1"/>
          </p:cNvSpPr>
          <p:nvPr>
            <p:ph idx="1"/>
          </p:nvPr>
        </p:nvSpPr>
        <p:spPr>
          <a:xfrm>
            <a:off x="838200" y="3368380"/>
            <a:ext cx="10515600" cy="3257819"/>
          </a:xfrm>
        </p:spPr>
        <p:txBody>
          <a:bodyPr>
            <a:normAutofit/>
          </a:bodyPr>
          <a:lstStyle/>
          <a:p>
            <a:pPr marL="0" indent="0">
              <a:buNone/>
            </a:pPr>
            <a:endParaRPr lang="en-US" sz="4000" dirty="0">
              <a:latin typeface="Arial" panose="020B0604020202020204" pitchFamily="34" charset="0"/>
              <a:cs typeface="Arial" panose="020B0604020202020204" pitchFamily="34" charset="0"/>
            </a:endParaRPr>
          </a:p>
          <a:p>
            <a:pPr marL="0" indent="0">
              <a:buNone/>
            </a:pPr>
            <a:r>
              <a:rPr lang="en-US" sz="3600" dirty="0">
                <a:latin typeface="Arial" panose="020B0604020202020204" pitchFamily="34" charset="0"/>
                <a:cs typeface="Arial" panose="020B0604020202020204" pitchFamily="34" charset="0"/>
              </a:rPr>
              <a:t>What does it look like, feel like, and sound like when equity, diversity, and inclusion are core values – your own and those of schools and systems? </a:t>
            </a:r>
            <a:endParaRPr lang="en-CA" sz="36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693E7AB5-2B83-AD4A-A20D-50AF74EED8F7}"/>
              </a:ext>
            </a:extLst>
          </p:cNvPr>
          <p:cNvPicPr>
            <a:picLocks noChangeAspect="1"/>
          </p:cNvPicPr>
          <p:nvPr/>
        </p:nvPicPr>
        <p:blipFill>
          <a:blip r:embed="rId3"/>
          <a:stretch>
            <a:fillRect/>
          </a:stretch>
        </p:blipFill>
        <p:spPr>
          <a:xfrm>
            <a:off x="543732" y="289423"/>
            <a:ext cx="11010900" cy="1612900"/>
          </a:xfrm>
          <a:prstGeom prst="rect">
            <a:avLst/>
          </a:prstGeom>
        </p:spPr>
      </p:pic>
    </p:spTree>
    <p:extLst>
      <p:ext uri="{BB962C8B-B14F-4D97-AF65-F5344CB8AC3E}">
        <p14:creationId xmlns:p14="http://schemas.microsoft.com/office/powerpoint/2010/main" val="964925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1349886" y="2199087"/>
            <a:ext cx="10129802" cy="707886"/>
          </a:xfrm>
          <a:prstGeom prst="rect">
            <a:avLst/>
          </a:prstGeom>
        </p:spPr>
        <p:txBody>
          <a:bodyPr wrap="square">
            <a:spAutoFit/>
          </a:bodyPr>
          <a:lstStyle/>
          <a:p>
            <a:pPr algn="ctr"/>
            <a:r>
              <a:rPr lang="en-CA" sz="4000" b="1" dirty="0">
                <a:solidFill>
                  <a:schemeClr val="accent1">
                    <a:lumMod val="75000"/>
                  </a:schemeClr>
                </a:solidFill>
              </a:rPr>
              <a:t>EXPLORING YOUR PERSONAL CORE VALUES</a:t>
            </a:r>
            <a:endParaRPr lang="en-CA" sz="4000" dirty="0">
              <a:solidFill>
                <a:schemeClr val="accent1">
                  <a:lumMod val="75000"/>
                </a:schemeClr>
              </a:solidFill>
            </a:endParaRPr>
          </a:p>
        </p:txBody>
      </p:sp>
      <p:sp>
        <p:nvSpPr>
          <p:cNvPr id="7" name="Content Placeholder 6">
            <a:extLst>
              <a:ext uri="{FF2B5EF4-FFF2-40B4-BE49-F238E27FC236}">
                <a16:creationId xmlns:a16="http://schemas.microsoft.com/office/drawing/2014/main" id="{5FF5169B-C5ED-46D1-869A-4949FF463D06}"/>
              </a:ext>
            </a:extLst>
          </p:cNvPr>
          <p:cNvSpPr>
            <a:spLocks noGrp="1"/>
          </p:cNvSpPr>
          <p:nvPr>
            <p:ph idx="1"/>
          </p:nvPr>
        </p:nvSpPr>
        <p:spPr>
          <a:xfrm>
            <a:off x="2062264" y="3820125"/>
            <a:ext cx="9071152" cy="2447326"/>
          </a:xfrm>
        </p:spPr>
        <p:txBody>
          <a:bodyPr>
            <a:normAutofit fontScale="77500" lnSpcReduction="20000"/>
          </a:bodyPr>
          <a:lstStyle/>
          <a:p>
            <a:r>
              <a:rPr lang="en-US" sz="4400" dirty="0"/>
              <a:t>Which people in your life inspire you and why? </a:t>
            </a:r>
          </a:p>
          <a:p>
            <a:r>
              <a:rPr lang="en-US" sz="4400" dirty="0"/>
              <a:t>What do you talk about doing but never do it? </a:t>
            </a:r>
          </a:p>
          <a:p>
            <a:r>
              <a:rPr lang="en-US" sz="4400" dirty="0"/>
              <a:t>If I were to make just one radical change in my life right now to make life better, what would it be and why?</a:t>
            </a:r>
            <a:endParaRPr lang="en-CA" sz="2400" dirty="0"/>
          </a:p>
        </p:txBody>
      </p:sp>
    </p:spTree>
    <p:extLst>
      <p:ext uri="{BB962C8B-B14F-4D97-AF65-F5344CB8AC3E}">
        <p14:creationId xmlns:p14="http://schemas.microsoft.com/office/powerpoint/2010/main" val="1501441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7" name="Content Placeholder 6">
            <a:extLst>
              <a:ext uri="{FF2B5EF4-FFF2-40B4-BE49-F238E27FC236}">
                <a16:creationId xmlns:a16="http://schemas.microsoft.com/office/drawing/2014/main" id="{F6B761F5-1C4F-4297-A616-5472DD88D9E4}"/>
              </a:ext>
            </a:extLst>
          </p:cNvPr>
          <p:cNvSpPr>
            <a:spLocks noGrp="1"/>
          </p:cNvSpPr>
          <p:nvPr>
            <p:ph idx="1"/>
          </p:nvPr>
        </p:nvSpPr>
        <p:spPr>
          <a:xfrm>
            <a:off x="1398194" y="2096661"/>
            <a:ext cx="9628095" cy="4427964"/>
          </a:xfrm>
        </p:spPr>
        <p:txBody>
          <a:bodyPr>
            <a:noAutofit/>
          </a:bodyPr>
          <a:lstStyle/>
          <a:p>
            <a:pPr marL="0" indent="0" algn="ctr">
              <a:buNone/>
            </a:pPr>
            <a:r>
              <a:rPr lang="en-CA" sz="3600" b="1" dirty="0">
                <a:solidFill>
                  <a:schemeClr val="accent1">
                    <a:lumMod val="75000"/>
                  </a:schemeClr>
                </a:solidFill>
                <a:effectLst/>
                <a:latin typeface="Arial" panose="020B0604020202020204" pitchFamily="34" charset="0"/>
                <a:ea typeface="Calibri" panose="020F0502020204030204" pitchFamily="34" charset="0"/>
                <a:cs typeface="Arial" panose="020B0604020202020204" pitchFamily="34" charset="0"/>
              </a:rPr>
              <a:t>IDENTIFYING YOUR CORE VALUES</a:t>
            </a:r>
          </a:p>
          <a:p>
            <a:pPr marL="0" indent="0" algn="ctr">
              <a:buNone/>
            </a:pPr>
            <a:endParaRPr lang="en-CA" sz="36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CA" sz="3600" dirty="0">
                <a:effectLst/>
                <a:latin typeface="Arial" panose="020B0604020202020204" pitchFamily="34" charset="0"/>
                <a:ea typeface="Calibri" panose="020F0502020204030204" pitchFamily="34" charset="0"/>
                <a:cs typeface="Arial" panose="020B0604020202020204" pitchFamily="34" charset="0"/>
              </a:rPr>
              <a:t>Watch the video </a:t>
            </a:r>
            <a:r>
              <a:rPr lang="en-CA" sz="36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a:rPr>
              <a:t>Steve Kerr: Core Values in action</a:t>
            </a:r>
            <a:r>
              <a:rPr lang="en-CA" sz="3600" dirty="0">
                <a:effectLst/>
                <a:latin typeface="Arial" panose="020B0604020202020204" pitchFamily="34" charset="0"/>
                <a:ea typeface="Calibri" panose="020F0502020204030204" pitchFamily="34" charset="0"/>
                <a:cs typeface="Arial" panose="020B0604020202020204" pitchFamily="34" charset="0"/>
              </a:rPr>
              <a:t> </a:t>
            </a:r>
          </a:p>
          <a:p>
            <a:pPr marL="0" indent="0">
              <a:buNone/>
            </a:pPr>
            <a:r>
              <a:rPr lang="en-CA" sz="3600" dirty="0">
                <a:ea typeface="Times New Roman" panose="02020603050405020304" pitchFamily="18" charset="0"/>
              </a:rPr>
              <a:t>Complete the exercise on Core Values:</a:t>
            </a:r>
            <a:endParaRPr lang="en-CA" sz="3200" dirty="0">
              <a:ea typeface="Times New Roman" panose="02020603050405020304" pitchFamily="18" charset="0"/>
            </a:endParaRPr>
          </a:p>
          <a:p>
            <a:r>
              <a:rPr lang="en-CA" sz="3600" dirty="0">
                <a:ea typeface="Times New Roman" panose="02020603050405020304" pitchFamily="18" charset="0"/>
                <a:hlinkClick r:id="rId5"/>
              </a:rPr>
              <a:t>http://www.onwardthebook.com/wp-content/uploads/2018/09/Core-Values.pdf</a:t>
            </a:r>
            <a:r>
              <a:rPr lang="en-CA" sz="3600" dirty="0">
                <a:ea typeface="Times New Roman" panose="02020603050405020304" pitchFamily="18" charset="0"/>
              </a:rPr>
              <a:t>  </a:t>
            </a:r>
          </a:p>
          <a:p>
            <a:pPr marL="0" indent="0">
              <a:buNone/>
            </a:pPr>
            <a:endParaRPr lang="en-CA" sz="36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CA" sz="36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CA" sz="3600" dirty="0">
                <a:effectLst/>
                <a:latin typeface="Arial" panose="020B0604020202020204" pitchFamily="34" charset="0"/>
                <a:ea typeface="Calibri" panose="020F0502020204030204" pitchFamily="34" charset="0"/>
                <a:cs typeface="Arial" panose="020B0604020202020204" pitchFamily="34" charset="0"/>
              </a:rPr>
              <a:t> </a:t>
            </a:r>
            <a:endParaRPr lang="en-CA"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124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25981</TotalTime>
  <Words>2288</Words>
  <Application>Microsoft Macintosh PowerPoint</Application>
  <PresentationFormat>Widescreen</PresentationFormat>
  <Paragraphs>207</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europa</vt:lpstr>
      <vt:lpstr>Gill Sans MT</vt:lpstr>
      <vt:lpstr>Segoe UI</vt:lpstr>
      <vt:lpstr>Times New Roman</vt:lpstr>
      <vt:lpstr>Office Theme</vt:lpstr>
      <vt:lpstr>PowerPoint Presentation</vt:lpstr>
      <vt:lpstr>PowerPoint Presentation</vt:lpstr>
      <vt:lpstr>PowerPoint Presentation</vt:lpstr>
      <vt:lpstr>  Ontario Institute for Education Leadership Ontario Leaders Collaborating for Student Achievement, Equity  and Well-being  </vt:lpstr>
      <vt:lpstr>First Things First: Defining Equity, Diversity and Inclusion  </vt:lpstr>
      <vt:lpstr>PowerPoint Presentation</vt:lpstr>
      <vt:lpstr>Core Values: Equity, Diversity and Inclusion (EDI)</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154</cp:revision>
  <cp:lastPrinted>2021-02-17T15:12:23Z</cp:lastPrinted>
  <dcterms:created xsi:type="dcterms:W3CDTF">2019-11-01T17:17:10Z</dcterms:created>
  <dcterms:modified xsi:type="dcterms:W3CDTF">2022-07-18T20:17:31Z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2022-03-09T21:22:35Z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21d3ae55-ce28-41c6-a3c1-b92bb3b37fff</vt:lpwstr>
  </property>
  <property fmtid="{D5CDD505-2E9C-101B-9397-08002B2CF9AE}" pid="8" name="MSIP_Label_034a106e-6316-442c-ad35-738afd673d2b_ContentBits">
    <vt:lpwstr>0</vt:lpwstr>
  </property>
</Properties>
</file>