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23"/>
  </p:notesMasterIdLst>
  <p:sldIdLst>
    <p:sldId id="314" r:id="rId2"/>
    <p:sldId id="315" r:id="rId3"/>
    <p:sldId id="316" r:id="rId4"/>
    <p:sldId id="317" r:id="rId5"/>
    <p:sldId id="318" r:id="rId6"/>
    <p:sldId id="319" r:id="rId7"/>
    <p:sldId id="320" r:id="rId8"/>
    <p:sldId id="321" r:id="rId9"/>
    <p:sldId id="322" r:id="rId10"/>
    <p:sldId id="323" r:id="rId11"/>
    <p:sldId id="324" r:id="rId12"/>
    <p:sldId id="325" r:id="rId13"/>
    <p:sldId id="326" r:id="rId14"/>
    <p:sldId id="328" r:id="rId15"/>
    <p:sldId id="329" r:id="rId16"/>
    <p:sldId id="330" r:id="rId17"/>
    <p:sldId id="339" r:id="rId18"/>
    <p:sldId id="331" r:id="rId19"/>
    <p:sldId id="340" r:id="rId20"/>
    <p:sldId id="333" r:id="rId21"/>
    <p:sldId id="34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427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09"/>
    <p:restoredTop sz="60053"/>
  </p:normalViewPr>
  <p:slideViewPr>
    <p:cSldViewPr snapToGrid="0" snapToObjects="1">
      <p:cViewPr varScale="1">
        <p:scale>
          <a:sx n="76" d="100"/>
          <a:sy n="76" d="100"/>
        </p:scale>
        <p:origin x="83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en-US" smtClean="0"/>
              <a:t>3/3/22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ascd.org/el/articles/when-leadership-spells-danger" TargetMode="External"/><Relationship Id="rId2" Type="http://schemas.openxmlformats.org/officeDocument/2006/relationships/slide" Target="../slides/slide10.xml"/><Relationship Id="rId1" Type="http://schemas.openxmlformats.org/officeDocument/2006/relationships/notesMaster" Target="../notesMasters/notesMaster1.xml"/><Relationship Id="rId5" Type="http://schemas.openxmlformats.org/officeDocument/2006/relationships/hyperlink" Target="https://www.emerald.com/insight/content/doi/10.1108/JPCC-05-2020-0017/full/pdf?title=school-leadership-during-a-pandemic-navigating-tensions" TargetMode="External"/><Relationship Id="rId4" Type="http://schemas.openxmlformats.org/officeDocument/2006/relationships/hyperlink" Target="https://www.tandfonline.com/doi/full/10.1080/13632434.2020.1811479"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education-leadership-ontario.ca/application/files/9115/5647/2950/9._Exploring_the_cognitive_PLRs.pdf" TargetMode="External"/><Relationship Id="rId2" Type="http://schemas.openxmlformats.org/officeDocument/2006/relationships/slide" Target="../slides/slide11.xml"/><Relationship Id="rId1" Type="http://schemas.openxmlformats.org/officeDocument/2006/relationships/notesMaster" Target="../notesMasters/notesMaster1.xml"/><Relationship Id="rId5" Type="http://schemas.openxmlformats.org/officeDocument/2006/relationships/hyperlink" Target="https://www.tandfonline.com/doi/full/10.1080/13632434.2020.1811479" TargetMode="External"/><Relationship Id="rId4" Type="http://schemas.openxmlformats.org/officeDocument/2006/relationships/hyperlink" Target="wicked" TargetMode="Externa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archive.macleans.ca/article/2005/8/29/canadas-best-schools" TargetMode="External"/><Relationship Id="rId2" Type="http://schemas.openxmlformats.org/officeDocument/2006/relationships/slide" Target="../slides/slide12.xml"/><Relationship Id="rId1" Type="http://schemas.openxmlformats.org/officeDocument/2006/relationships/notesMaster" Target="../notesMasters/notesMaster1.xml"/><Relationship Id="rId5" Type="http://schemas.openxmlformats.org/officeDocument/2006/relationships/hyperlink" Target="https://video.vice.com/en_ca/video/this-is-dixon/567855f698b01d607f00516f" TargetMode="External"/><Relationship Id="rId4" Type="http://schemas.openxmlformats.org/officeDocument/2006/relationships/hyperlink" Target="http://peacefulschoolsinternational.org/about/our-work"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doi.org/10.1080/13632434.2019.166978"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uk.sagepub.com/en-gb/eur/system-recall/book261915"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ttps://www.tdsb.on.ca/portals/_default/ARC_helpful_info_docs/P20170605-RprttoPPC-ScarlettHeightsPARCFinalStaffReport-v12.pdf"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b="1" dirty="0">
              <a:latin typeface="Arial" panose="020B0604020202020204" pitchFamily="34" charset="0"/>
              <a:ea typeface="ＭＳ Ｐゴシック" panose="020B0600070205080204" pitchFamily="34" charset="-128"/>
            </a:endParaRPr>
          </a:p>
          <a:p>
            <a:r>
              <a:rPr lang="en-CA" sz="1200" b="1" kern="1200" dirty="0">
                <a:solidFill>
                  <a:schemeClr val="tx1"/>
                </a:solidFill>
                <a:effectLst/>
                <a:latin typeface="+mn-lt"/>
                <a:ea typeface="+mn-ea"/>
                <a:cs typeface="+mn-cs"/>
              </a:rPr>
              <a:t>BACKGROUND</a:t>
            </a:r>
            <a:endParaRPr lang="en-CA"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The Institute for Education Leadership (IEL) of Ontario engages in collaborative inquiry as an essential approach for reaching its priority goal of promoting and supporting effective education leadership.</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How practicing principals lead for equity and excellence is a key issue capturing the attention of education leaders across the province and internationally.</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Research and practice confirm that leaders learning from other leaders is a powerful professional learning approach that benefits all those involved and over time results in strengthened leadership practice.</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Leadership stories written by practicing principals to describe how they lead for equity and inclusion have been proven to be impactful in the absence of face-to-face learning experiences. </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This story is written by secondary principal Mohammed Adil Askary. It describes Adil’s journey from his point of his entry as the incoming principal of Kipling Collegiate Institute and the subsequent years that follow up to June 2021.</a:t>
            </a: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4204969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mn-lt"/>
                <a:ea typeface="+mn-ea"/>
                <a:cs typeface="+mn-cs"/>
              </a:rPr>
              <a:t>See pages 2 and 5 – 6 in the story for more detail.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Almost two decades ago, in </a:t>
            </a:r>
            <a:r>
              <a:rPr lang="en-US" sz="1200" u="sng" kern="1200" dirty="0">
                <a:solidFill>
                  <a:schemeClr val="tx1"/>
                </a:solidFill>
                <a:effectLst/>
                <a:latin typeface="+mn-lt"/>
                <a:ea typeface="+mn-ea"/>
                <a:cs typeface="+mn-cs"/>
                <a:hlinkClick r:id="rId3"/>
              </a:rPr>
              <a:t>When Leadership Spells Danger</a:t>
            </a:r>
            <a:r>
              <a:rPr lang="en-US" sz="1200" kern="1200" dirty="0">
                <a:solidFill>
                  <a:schemeClr val="tx1"/>
                </a:solidFill>
                <a:effectLst/>
                <a:latin typeface="+mn-lt"/>
                <a:ea typeface="+mn-ea"/>
                <a:cs typeface="+mn-cs"/>
              </a:rPr>
              <a:t>, Harvard professors </a:t>
            </a:r>
            <a:r>
              <a:rPr kumimoji="0" lang="en-US" sz="1200" b="0" i="0" u="none" strike="noStrike" kern="1200" cap="none" spc="0" normalizeH="0" baseline="0" noProof="0" dirty="0">
                <a:ln>
                  <a:noFill/>
                </a:ln>
                <a:solidFill>
                  <a:prstClr val="black"/>
                </a:solidFill>
                <a:effectLst/>
                <a:uLnTx/>
                <a:uFillTx/>
                <a:latin typeface="+mn-lt"/>
                <a:ea typeface="+mn-ea"/>
                <a:cs typeface="+mn-cs"/>
              </a:rPr>
              <a:t>Heifetz and Linsky (2004) </a:t>
            </a:r>
            <a:r>
              <a:rPr lang="en-US" sz="1200" kern="1200" dirty="0">
                <a:solidFill>
                  <a:schemeClr val="tx1"/>
                </a:solidFill>
                <a:effectLst/>
                <a:latin typeface="+mn-lt"/>
                <a:ea typeface="+mn-ea"/>
                <a:cs typeface="+mn-cs"/>
              </a:rPr>
              <a:t>opened up a dialogue about why leadership is “difficult” and can “spell danger.” For them leading meaningful change in education takes courage, commitment and political savvy. </a:t>
            </a:r>
            <a:endParaRPr lang="en-CA"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Leadership in 2022 is no less difficult and some would say it is even more challenging and work intensive. In </a:t>
            </a:r>
            <a:r>
              <a:rPr lang="en-US" sz="1200" u="sng" kern="1200" dirty="0">
                <a:solidFill>
                  <a:schemeClr val="tx1"/>
                </a:solidFill>
                <a:effectLst/>
                <a:latin typeface="+mn-lt"/>
                <a:ea typeface="+mn-ea"/>
                <a:cs typeface="+mn-cs"/>
                <a:hlinkClick r:id="rId4"/>
              </a:rPr>
              <a:t>‘C</a:t>
            </a:r>
            <a:r>
              <a:rPr lang="en-CA" sz="1200" u="sng" kern="1200" dirty="0">
                <a:solidFill>
                  <a:schemeClr val="tx1"/>
                </a:solidFill>
                <a:effectLst/>
                <a:latin typeface="+mn-lt"/>
                <a:ea typeface="+mn-ea"/>
                <a:cs typeface="+mn-cs"/>
                <a:hlinkClick r:id="rId4"/>
              </a:rPr>
              <a:t>OVID 19 – school leadership in disruptive times’</a:t>
            </a:r>
            <a:r>
              <a:rPr lang="en-CA"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Harris and Jones (2020) shine a light on the </a:t>
            </a:r>
            <a:r>
              <a:rPr lang="en-CA" sz="1200" kern="1200" dirty="0">
                <a:solidFill>
                  <a:schemeClr val="tx1"/>
                </a:solidFill>
                <a:effectLst/>
                <a:latin typeface="+mn-lt"/>
                <a:ea typeface="+mn-ea"/>
                <a:cs typeface="+mn-cs"/>
              </a:rPr>
              <a:t>demanding and chaotic circumstances and relentless pressure that education leaders experience as they address seemingly endless problems. </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In their words, “Crisis and change management are now essential skills of a school leader. Running an effective school in disruptive times will require more than routine problem solving or occasional firefighting.”</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For them, “this is a perfect storm with imperfect leadership responses.” They cite </a:t>
            </a:r>
            <a:r>
              <a:rPr lang="en-CA" sz="1200" u="sng" kern="1200" dirty="0">
                <a:solidFill>
                  <a:schemeClr val="tx1"/>
                </a:solidFill>
                <a:effectLst/>
                <a:latin typeface="+mn-lt"/>
                <a:ea typeface="+mn-ea"/>
                <a:cs typeface="+mn-cs"/>
                <a:hlinkClick r:id="rId5"/>
              </a:rPr>
              <a:t>Netolicky (2020)</a:t>
            </a:r>
            <a:r>
              <a:rPr lang="en-CA" sz="1200" kern="1200" dirty="0">
                <a:solidFill>
                  <a:schemeClr val="tx1"/>
                </a:solidFill>
                <a:effectLst/>
                <a:latin typeface="+mn-lt"/>
                <a:ea typeface="+mn-ea"/>
                <a:cs typeface="+mn-cs"/>
              </a:rPr>
              <a:t> who writes: ‘In a time of crisis, leaders must act swiftly and with foresight but also with careful consideration of options, consequences and side effects of actions taken’. </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Harris and Jones agree, “No one can predict what might be the best solutions, the best actions, the side effects of any actions taken in this crisis. School leaders are walking a tightrope without a safety net. There are no precedents and no guides to leading schools in a pandemic.”</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CA" sz="1200" b="1"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200" b="1" i="0" u="none" strike="noStrike" kern="1200" cap="none" spc="0" normalizeH="0" baseline="0" noProof="0" dirty="0">
                <a:ln>
                  <a:noFill/>
                </a:ln>
                <a:solidFill>
                  <a:prstClr val="black"/>
                </a:solidFill>
                <a:effectLst/>
                <a:uLnTx/>
                <a:uFillTx/>
                <a:latin typeface="+mn-lt"/>
                <a:ea typeface="+mn-ea"/>
                <a:cs typeface="+mn-cs"/>
              </a:rPr>
              <a:t>Consider the following question:</a:t>
            </a:r>
          </a:p>
          <a:p>
            <a:pPr lvl="0"/>
            <a:r>
              <a:rPr lang="en-CA" sz="1200" b="0" kern="1200" dirty="0">
                <a:solidFill>
                  <a:schemeClr val="tx1"/>
                </a:solidFill>
                <a:effectLst/>
                <a:latin typeface="+mn-lt"/>
                <a:ea typeface="+mn-ea"/>
                <a:cs typeface="+mn-cs"/>
              </a:rPr>
              <a:t>What words or phrases about your own leadership journey come to mind as you read about Adil’s journey, especially during the first days, weeks and months of his first year?</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1492714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In order to work through Adil’s challenges it is important to review technical, adaptive or wicked problems.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This will ensure a better understanding of the problems presented in issues one through five.</a:t>
            </a: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Heifetz and Linsky challenged leaders to think differently about the tough problems they face and drew a </a:t>
            </a:r>
            <a:r>
              <a:rPr kumimoji="0" lang="en-CA" sz="1200" b="0" i="0" u="none" strike="noStrike" kern="1200" cap="none" spc="0" normalizeH="0" baseline="0" noProof="0" dirty="0">
                <a:ln>
                  <a:noFill/>
                </a:ln>
                <a:solidFill>
                  <a:prstClr val="black"/>
                </a:solidFill>
                <a:effectLst/>
                <a:uLnTx/>
                <a:uFillTx/>
                <a:latin typeface="+mn-lt"/>
                <a:ea typeface="+mn-ea"/>
                <a:cs typeface="+mn-cs"/>
              </a:rPr>
              <a:t>comparison between two types of problems: technical and adaptive.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mn-lt"/>
                <a:ea typeface="+mn-ea"/>
                <a:cs typeface="+mn-cs"/>
              </a:rPr>
              <a:t>They argued that understanding the distinction between the two is foundational to the problem-solving that leaders do. </a:t>
            </a:r>
          </a:p>
          <a:p>
            <a:pPr marL="628650" lvl="1" indent="-171450">
              <a:buFont typeface="Arial" panose="020B0604020202020204" pitchFamily="34" charset="0"/>
              <a:buChar char="•"/>
            </a:pPr>
            <a:r>
              <a:rPr lang="en-CA" sz="1200" b="1" kern="1200" dirty="0">
                <a:solidFill>
                  <a:schemeClr val="tx1"/>
                </a:solidFill>
                <a:effectLst/>
                <a:latin typeface="+mn-lt"/>
                <a:ea typeface="+mn-ea"/>
                <a:cs typeface="+mn-cs"/>
              </a:rPr>
              <a:t>Technical problems </a:t>
            </a:r>
            <a:r>
              <a:rPr lang="en-CA" sz="1200" b="0" kern="1200" dirty="0">
                <a:solidFill>
                  <a:schemeClr val="tx1"/>
                </a:solidFill>
                <a:effectLst/>
                <a:latin typeface="+mn-lt"/>
                <a:ea typeface="+mn-ea"/>
                <a:cs typeface="+mn-cs"/>
              </a:rPr>
              <a:t>are those that we can solve through the knowledge of experts or authorities. The problems may be complex, such as a printer that is not working but specialists know exactly how to fix them. Solving them draws on existing knowledge and the experience of others who have solved similar problems.  </a:t>
            </a:r>
          </a:p>
          <a:p>
            <a:pPr marL="628650" lvl="1" indent="-171450">
              <a:buFont typeface="Arial" panose="020B0604020202020204" pitchFamily="34" charset="0"/>
              <a:buChar char="•"/>
            </a:pPr>
            <a:r>
              <a:rPr lang="en-CA" sz="1200" b="1" kern="1200" dirty="0">
                <a:solidFill>
                  <a:schemeClr val="tx1"/>
                </a:solidFill>
                <a:effectLst/>
                <a:latin typeface="+mn-lt"/>
                <a:ea typeface="+mn-ea"/>
                <a:cs typeface="+mn-cs"/>
              </a:rPr>
              <a:t>Adaptive</a:t>
            </a:r>
            <a:r>
              <a:rPr lang="en-CA" sz="1200" b="0" kern="1200" dirty="0">
                <a:solidFill>
                  <a:schemeClr val="tx1"/>
                </a:solidFill>
                <a:effectLst/>
                <a:latin typeface="+mn-lt"/>
                <a:ea typeface="+mn-ea"/>
                <a:cs typeface="+mn-cs"/>
              </a:rPr>
              <a:t> problems are those that experts can’t solve. The solutions lie not in practical and procedural answers, but rather in people themselves. A mechanic can fix our car’s brake linings but can’t stop those who ride the brake pedal because they’re afraid of driving too fast. Adaptive work requires learning, and a change in values, beliefs or behaviour.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mn-lt"/>
                <a:ea typeface="+mn-ea"/>
                <a:cs typeface="+mn-cs"/>
              </a:rPr>
              <a:t>To learn more about the problem-solving approach these leadership experts recommend, refer to their book, </a:t>
            </a:r>
            <a:r>
              <a:rPr kumimoji="0" lang="en-CA" sz="1200" b="0" i="1" u="none" strike="noStrike" kern="1200" cap="none" spc="0" normalizeH="0" baseline="0" noProof="0" dirty="0">
                <a:ln>
                  <a:noFill/>
                </a:ln>
                <a:solidFill>
                  <a:prstClr val="black"/>
                </a:solidFill>
                <a:effectLst/>
                <a:uLnTx/>
                <a:uFillTx/>
                <a:latin typeface="+mn-lt"/>
                <a:ea typeface="+mn-ea"/>
                <a:cs typeface="+mn-cs"/>
              </a:rPr>
              <a:t>Leadership on the Line: Staying Alive through the Dangers of Leading</a:t>
            </a:r>
            <a:r>
              <a:rPr kumimoji="0" lang="en-CA" sz="1200" b="0" i="0" u="none" strike="noStrike" kern="1200" cap="none" spc="0" normalizeH="0" baseline="0" noProof="0" dirty="0">
                <a:ln>
                  <a:noFill/>
                </a:ln>
                <a:solidFill>
                  <a:prstClr val="black"/>
                </a:solidFill>
                <a:effectLst/>
                <a:uLnTx/>
                <a:uFillTx/>
                <a:latin typeface="+mn-lt"/>
                <a:ea typeface="+mn-ea"/>
                <a:cs typeface="+mn-cs"/>
              </a:rPr>
              <a:t> or their </a:t>
            </a:r>
            <a:r>
              <a:rPr kumimoji="0" lang="en-CA" sz="1200" b="0" i="1" u="none" strike="noStrike" kern="1200" cap="none" spc="0" normalizeH="0" baseline="0" noProof="0" dirty="0">
                <a:ln>
                  <a:noFill/>
                </a:ln>
                <a:solidFill>
                  <a:prstClr val="black"/>
                </a:solidFill>
                <a:effectLst/>
                <a:uLnTx/>
                <a:uFillTx/>
                <a:latin typeface="+mn-lt"/>
                <a:ea typeface="+mn-ea"/>
                <a:cs typeface="+mn-cs"/>
              </a:rPr>
              <a:t>Harvard Business Review</a:t>
            </a:r>
            <a:r>
              <a:rPr kumimoji="0" lang="en-CA" sz="1200" b="0" i="0" u="none" strike="noStrike" kern="1200" cap="none" spc="0" normalizeH="0" baseline="0" noProof="0" dirty="0">
                <a:ln>
                  <a:noFill/>
                </a:ln>
                <a:solidFill>
                  <a:prstClr val="black"/>
                </a:solidFill>
                <a:effectLst/>
                <a:uLnTx/>
                <a:uFillTx/>
                <a:latin typeface="+mn-lt"/>
                <a:ea typeface="+mn-ea"/>
                <a:cs typeface="+mn-cs"/>
              </a:rPr>
              <a:t> article, ‘A Survival Guide for Leaders.’</a:t>
            </a:r>
          </a:p>
          <a:p>
            <a:pPr marL="171450" lvl="0" indent="-171450">
              <a:buFont typeface="Arial" panose="020B0604020202020204" pitchFamily="34" charset="0"/>
              <a:buChar char="•"/>
            </a:pPr>
            <a:r>
              <a:rPr lang="en-US" sz="1200" b="0" kern="1200" dirty="0">
                <a:solidFill>
                  <a:schemeClr val="tx1"/>
                </a:solidFill>
                <a:effectLst/>
                <a:latin typeface="+mn-lt"/>
                <a:ea typeface="+mn-ea"/>
                <a:cs typeface="+mn-cs"/>
              </a:rPr>
              <a:t>Other thought leaders have added </a:t>
            </a:r>
            <a:r>
              <a:rPr lang="en-US" sz="1200" b="1" kern="1200" dirty="0">
                <a:solidFill>
                  <a:schemeClr val="tx1"/>
                </a:solidFill>
                <a:effectLst/>
                <a:latin typeface="+mn-lt"/>
                <a:ea typeface="+mn-ea"/>
                <a:cs typeface="+mn-cs"/>
              </a:rPr>
              <a:t>“wicked” </a:t>
            </a:r>
            <a:r>
              <a:rPr lang="en-US" sz="1200" b="0" kern="1200" dirty="0">
                <a:solidFill>
                  <a:schemeClr val="tx1"/>
                </a:solidFill>
                <a:effectLst/>
                <a:latin typeface="+mn-lt"/>
                <a:ea typeface="+mn-ea"/>
                <a:cs typeface="+mn-cs"/>
              </a:rPr>
              <a:t>problems to the problem-solving lexicon. These are problems that are </a:t>
            </a:r>
            <a:r>
              <a:rPr lang="en-CA" sz="1200" b="0" kern="1200" dirty="0">
                <a:solidFill>
                  <a:schemeClr val="tx1"/>
                </a:solidFill>
                <a:effectLst/>
                <a:latin typeface="+mn-lt"/>
                <a:ea typeface="+mn-ea"/>
                <a:cs typeface="+mn-cs"/>
              </a:rPr>
              <a:t>unique and without precedent. There are few rules to guide solving them because wicked problems may change as we work on solving them. They are often intertwined with other problems and involve multiple stakeholders who may disagree about what the problem is. </a:t>
            </a:r>
          </a:p>
          <a:p>
            <a:r>
              <a:rPr lang="en-CA" sz="1200" b="0" kern="1200" cap="all" dirty="0">
                <a:solidFill>
                  <a:schemeClr val="tx1"/>
                </a:solidFill>
                <a:effectLst/>
                <a:latin typeface="+mn-lt"/>
                <a:ea typeface="+mn-ea"/>
                <a:cs typeface="+mn-cs"/>
              </a:rPr>
              <a:t> </a:t>
            </a:r>
            <a:endParaRPr lang="en-CA" sz="1200" b="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mn-lt"/>
                <a:ea typeface="+mn-ea"/>
                <a:cs typeface="+mn-cs"/>
              </a:rPr>
              <a:t>To learn more about the problem-solving approach Heifetz and Linksy recommend, refer to their book, </a:t>
            </a:r>
            <a:r>
              <a:rPr kumimoji="0" lang="en-CA" sz="1200" b="0" i="1" u="none" strike="noStrike" kern="1200" cap="none" spc="0" normalizeH="0" baseline="0" noProof="0" dirty="0">
                <a:ln>
                  <a:noFill/>
                </a:ln>
                <a:solidFill>
                  <a:prstClr val="black"/>
                </a:solidFill>
                <a:effectLst/>
                <a:uLnTx/>
                <a:uFillTx/>
                <a:latin typeface="+mn-lt"/>
                <a:ea typeface="+mn-ea"/>
                <a:cs typeface="+mn-cs"/>
              </a:rPr>
              <a:t>Leadership on the Line: Staying Alive through the Dangers of Leading</a:t>
            </a:r>
            <a:r>
              <a:rPr kumimoji="0" lang="en-CA" sz="1200" b="0" i="0" u="none" strike="noStrike" kern="1200" cap="none" spc="0" normalizeH="0" baseline="0" noProof="0" dirty="0">
                <a:ln>
                  <a:noFill/>
                </a:ln>
                <a:solidFill>
                  <a:prstClr val="black"/>
                </a:solidFill>
                <a:effectLst/>
                <a:uLnTx/>
                <a:uFillTx/>
                <a:latin typeface="+mn-lt"/>
                <a:ea typeface="+mn-ea"/>
                <a:cs typeface="+mn-cs"/>
              </a:rPr>
              <a:t> or their </a:t>
            </a:r>
            <a:r>
              <a:rPr kumimoji="0" lang="en-CA" sz="1200" b="0" i="1" u="none" strike="noStrike" kern="1200" cap="none" spc="0" normalizeH="0" baseline="0" noProof="0" dirty="0">
                <a:ln>
                  <a:noFill/>
                </a:ln>
                <a:solidFill>
                  <a:prstClr val="black"/>
                </a:solidFill>
                <a:effectLst/>
                <a:uLnTx/>
                <a:uFillTx/>
                <a:latin typeface="+mn-lt"/>
                <a:ea typeface="+mn-ea"/>
                <a:cs typeface="+mn-cs"/>
              </a:rPr>
              <a:t>Harvard Business Review</a:t>
            </a:r>
            <a:r>
              <a:rPr kumimoji="0" lang="en-CA" sz="1200" b="0" i="0" u="none" strike="noStrike" kern="1200" cap="none" spc="0" normalizeH="0" baseline="0" noProof="0" dirty="0">
                <a:ln>
                  <a:noFill/>
                </a:ln>
                <a:solidFill>
                  <a:prstClr val="black"/>
                </a:solidFill>
                <a:effectLst/>
                <a:uLnTx/>
                <a:uFillTx/>
                <a:latin typeface="+mn-lt"/>
                <a:ea typeface="+mn-ea"/>
                <a:cs typeface="+mn-cs"/>
              </a:rPr>
              <a:t> article, ‘A Survival Guide for Leaders.’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a:t>
            </a:r>
            <a:r>
              <a:rPr lang="en-US" sz="1200" i="1" u="sng" kern="1200" dirty="0">
                <a:solidFill>
                  <a:schemeClr val="tx1"/>
                </a:solidFill>
                <a:effectLst/>
                <a:latin typeface="+mn-lt"/>
                <a:ea typeface="+mn-ea"/>
                <a:cs typeface="+mn-cs"/>
                <a:hlinkClick r:id="rId3"/>
              </a:rPr>
              <a:t>Ideas Into Action: </a:t>
            </a:r>
            <a:r>
              <a:rPr lang="en-CA" sz="1200" i="1" u="sng" kern="1200" dirty="0">
                <a:solidFill>
                  <a:schemeClr val="tx1"/>
                </a:solidFill>
                <a:effectLst/>
                <a:latin typeface="+mn-lt"/>
                <a:ea typeface="+mn-ea"/>
                <a:cs typeface="+mn-cs"/>
                <a:hlinkClick r:id="rId3"/>
              </a:rPr>
              <a:t>Exploring the “Cognitive” Personal Leadership Resources (PLRs) Problem-Solving Expertise, Role-Specific Knowledge &amp; Systems Thinking</a:t>
            </a:r>
            <a:r>
              <a:rPr lang="en-CA"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which provides strategies for strengthening problem-solving expertise. </a:t>
            </a:r>
            <a:endParaRPr lang="en-CA"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To learn more about “wicked problems” read </a:t>
            </a:r>
            <a:r>
              <a:rPr lang="en-CA" sz="1200" u="sng" kern="1200" dirty="0">
                <a:solidFill>
                  <a:schemeClr val="tx1"/>
                </a:solidFill>
                <a:effectLst/>
                <a:latin typeface="+mn-lt"/>
                <a:ea typeface="+mn-ea"/>
                <a:cs typeface="+mn-cs"/>
                <a:hlinkClick r:id="rId4"/>
              </a:rPr>
              <a:t>‘Tackling “Wicked” Problems’</a:t>
            </a:r>
            <a:r>
              <a:rPr lang="en-CA" sz="1200" kern="1200" dirty="0">
                <a:solidFill>
                  <a:schemeClr val="tx1"/>
                </a:solidFill>
                <a:effectLst/>
                <a:latin typeface="+mn-lt"/>
                <a:ea typeface="+mn-ea"/>
                <a:cs typeface="+mn-cs"/>
              </a:rPr>
              <a:t> by Jennifer Riel (2012), Rotman School of Management.</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Refer to </a:t>
            </a:r>
            <a:r>
              <a:rPr lang="en-CA" sz="1200" u="sng" kern="1200" dirty="0">
                <a:solidFill>
                  <a:schemeClr val="tx1"/>
                </a:solidFill>
                <a:effectLst/>
                <a:latin typeface="+mn-lt"/>
                <a:ea typeface="+mn-ea"/>
                <a:cs typeface="+mn-cs"/>
                <a:hlinkClick r:id="rId5"/>
              </a:rPr>
              <a:t>Harris and Jones (2020)</a:t>
            </a:r>
            <a:r>
              <a:rPr lang="en-CA" sz="1200" kern="1200" dirty="0">
                <a:solidFill>
                  <a:schemeClr val="tx1"/>
                </a:solidFill>
                <a:effectLst/>
                <a:latin typeface="+mn-lt"/>
                <a:ea typeface="+mn-ea"/>
                <a:cs typeface="+mn-cs"/>
              </a:rPr>
              <a:t> who bring these concepts into the current reality of the pandemic in which education leaders face a constant barrage of problems that most would classify as adaptive and in many cases as wicked. </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919629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mn-lt"/>
                <a:ea typeface="+mn-ea"/>
                <a:cs typeface="+mn-cs"/>
              </a:rPr>
              <a:t>See pages 3 to 5 in the story for more detail.</a:t>
            </a:r>
            <a:endParaRPr lang="en-CA"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CA" sz="1200" b="0" u="sng" kern="1200" dirty="0">
                <a:solidFill>
                  <a:schemeClr val="tx1"/>
                </a:solidFill>
                <a:effectLst/>
                <a:latin typeface="+mn-lt"/>
                <a:ea typeface="+mn-ea"/>
                <a:cs typeface="+mn-cs"/>
              </a:rPr>
              <a:t>Optional attendance</a:t>
            </a:r>
            <a:r>
              <a:rPr lang="en-CA" sz="1200" b="0" kern="1200" dirty="0">
                <a:solidFill>
                  <a:schemeClr val="tx1"/>
                </a:solidFill>
                <a:effectLst/>
                <a:latin typeface="+mn-lt"/>
                <a:ea typeface="+mn-ea"/>
                <a:cs typeface="+mn-cs"/>
              </a:rPr>
              <a:t> is a TDSB process that allows students to apply to and attend schools other than their “designated school” which is determined by their home address. This process had resulted in competition among enrolment in secondary schools.</a:t>
            </a:r>
          </a:p>
          <a:p>
            <a:pPr marL="171450" lvl="0" indent="-171450">
              <a:buFont typeface="Arial" panose="020B0604020202020204" pitchFamily="34" charset="0"/>
              <a:buChar char="•"/>
            </a:pPr>
            <a:r>
              <a:rPr lang="en-CA" sz="1200" b="0" u="sng" kern="1200" dirty="0">
                <a:solidFill>
                  <a:schemeClr val="tx1"/>
                </a:solidFill>
                <a:effectLst/>
                <a:latin typeface="+mn-lt"/>
                <a:ea typeface="+mn-ea"/>
                <a:cs typeface="+mn-cs"/>
              </a:rPr>
              <a:t>Aging buildings</a:t>
            </a:r>
            <a:r>
              <a:rPr lang="en-CA" sz="1200" b="0" kern="1200" dirty="0">
                <a:solidFill>
                  <a:schemeClr val="tx1"/>
                </a:solidFill>
                <a:effectLst/>
                <a:latin typeface="+mn-lt"/>
                <a:ea typeface="+mn-ea"/>
                <a:cs typeface="+mn-cs"/>
              </a:rPr>
              <a:t>: Kipling CI was built in the 1960s and when Adil arrived, every dimension of its age was in plain sight.  The gym floor was shabby and showed its years of wear and tear.  Its bleachers were long overdue for demolition.  The library felt like it was stuck in a time warp.  The kitchen had been closed for five years.</a:t>
            </a:r>
          </a:p>
          <a:p>
            <a:pPr marL="171450" lvl="0" indent="-171450">
              <a:buFont typeface="Arial" panose="020B0604020202020204" pitchFamily="34" charset="0"/>
              <a:buChar char="•"/>
            </a:pPr>
            <a:r>
              <a:rPr lang="en-CA" sz="1200" b="0" u="sng" kern="1200" dirty="0">
                <a:solidFill>
                  <a:schemeClr val="tx1"/>
                </a:solidFill>
                <a:effectLst/>
                <a:latin typeface="+mn-lt"/>
                <a:ea typeface="+mn-ea"/>
                <a:cs typeface="+mn-cs"/>
              </a:rPr>
              <a:t>Reputation and stigma</a:t>
            </a:r>
            <a:r>
              <a:rPr lang="en-CA" sz="1200" b="0" kern="1200" dirty="0">
                <a:solidFill>
                  <a:schemeClr val="tx1"/>
                </a:solidFill>
                <a:effectLst/>
                <a:latin typeface="+mn-lt"/>
                <a:ea typeface="+mn-ea"/>
                <a:cs typeface="+mn-cs"/>
              </a:rPr>
              <a:t>: A short decade before Adil arrived at Kipling CI, it was celebrated in </a:t>
            </a:r>
            <a:r>
              <a:rPr lang="en-CA" sz="1200" b="0" i="1" kern="1200" dirty="0" err="1">
                <a:solidFill>
                  <a:schemeClr val="tx1"/>
                </a:solidFill>
                <a:effectLst/>
                <a:latin typeface="+mn-lt"/>
                <a:ea typeface="+mn-ea"/>
                <a:cs typeface="+mn-cs"/>
              </a:rPr>
              <a:t>Macleans</a:t>
            </a:r>
            <a:r>
              <a:rPr lang="en-CA" sz="1200" b="0" i="1" kern="1200" dirty="0">
                <a:solidFill>
                  <a:schemeClr val="tx1"/>
                </a:solidFill>
                <a:effectLst/>
                <a:latin typeface="+mn-lt"/>
                <a:ea typeface="+mn-ea"/>
                <a:cs typeface="+mn-cs"/>
              </a:rPr>
              <a:t> </a:t>
            </a:r>
            <a:r>
              <a:rPr lang="en-CA" sz="1200" b="0" kern="1200" dirty="0">
                <a:solidFill>
                  <a:schemeClr val="tx1"/>
                </a:solidFill>
                <a:effectLst/>
                <a:latin typeface="+mn-lt"/>
                <a:ea typeface="+mn-ea"/>
                <a:cs typeface="+mn-cs"/>
              </a:rPr>
              <a:t>magazine as one of </a:t>
            </a:r>
            <a:r>
              <a:rPr lang="en-CA" sz="1200" b="0" u="sng" kern="1200" dirty="0">
                <a:solidFill>
                  <a:schemeClr val="tx1"/>
                </a:solidFill>
                <a:effectLst/>
                <a:latin typeface="+mn-lt"/>
                <a:ea typeface="+mn-ea"/>
                <a:cs typeface="+mn-cs"/>
                <a:hlinkClick r:id="rId3"/>
              </a:rPr>
              <a:t>Canada's ten extraordinary high schools</a:t>
            </a:r>
            <a:r>
              <a:rPr lang="en-CA" sz="1200" b="0" kern="1200" dirty="0">
                <a:solidFill>
                  <a:schemeClr val="tx1"/>
                </a:solidFill>
                <a:effectLst/>
                <a:latin typeface="+mn-lt"/>
                <a:ea typeface="+mn-ea"/>
                <a:cs typeface="+mn-cs"/>
              </a:rPr>
              <a:t>, and in the </a:t>
            </a:r>
            <a:r>
              <a:rPr lang="en-CA" sz="1200" b="0" i="1" kern="1200" dirty="0">
                <a:solidFill>
                  <a:schemeClr val="tx1"/>
                </a:solidFill>
                <a:effectLst/>
                <a:latin typeface="+mn-lt"/>
                <a:ea typeface="+mn-ea"/>
                <a:cs typeface="+mn-cs"/>
              </a:rPr>
              <a:t>Toronto Star</a:t>
            </a:r>
            <a:r>
              <a:rPr lang="en-CA" sz="1200" b="0" kern="1200" dirty="0">
                <a:solidFill>
                  <a:schemeClr val="tx1"/>
                </a:solidFill>
                <a:effectLst/>
                <a:latin typeface="+mn-lt"/>
                <a:ea typeface="+mn-ea"/>
                <a:cs typeface="+mn-cs"/>
              </a:rPr>
              <a:t> as a school known for its </a:t>
            </a:r>
            <a:r>
              <a:rPr lang="en-CA" sz="1200" b="0" u="sng" kern="1200" dirty="0">
                <a:solidFill>
                  <a:schemeClr val="tx1"/>
                </a:solidFill>
                <a:effectLst/>
                <a:latin typeface="+mn-lt"/>
                <a:ea typeface="+mn-ea"/>
                <a:cs typeface="+mn-cs"/>
                <a:hlinkClick r:id="rId4"/>
              </a:rPr>
              <a:t>unity and peace initiatives</a:t>
            </a:r>
            <a:r>
              <a:rPr lang="en-CA" sz="1200" b="0" kern="1200" dirty="0">
                <a:solidFill>
                  <a:schemeClr val="tx1"/>
                </a:solidFill>
                <a:effectLst/>
                <a:latin typeface="+mn-lt"/>
                <a:ea typeface="+mn-ea"/>
                <a:cs typeface="+mn-cs"/>
              </a:rPr>
              <a:t>.  The reality of </a:t>
            </a:r>
            <a:r>
              <a:rPr lang="en-CA" sz="1200" b="0" u="sng" kern="1200" dirty="0">
                <a:solidFill>
                  <a:schemeClr val="tx1"/>
                </a:solidFill>
                <a:effectLst/>
                <a:latin typeface="+mn-lt"/>
                <a:ea typeface="+mn-ea"/>
                <a:cs typeface="+mn-cs"/>
                <a:hlinkClick r:id="rId5"/>
              </a:rPr>
              <a:t>gang activity</a:t>
            </a:r>
            <a:r>
              <a:rPr lang="en-CA" sz="1200" b="0" kern="1200" dirty="0">
                <a:solidFill>
                  <a:schemeClr val="tx1"/>
                </a:solidFill>
                <a:effectLst/>
                <a:latin typeface="+mn-lt"/>
                <a:ea typeface="+mn-ea"/>
                <a:cs typeface="+mn-cs"/>
              </a:rPr>
              <a:t> in the school community presented a challenge that felt insurmountable.  Over time, beliefs about the safety and security caused by this gang culture in the community had become firmly entrenched.</a:t>
            </a:r>
          </a:p>
          <a:p>
            <a:pPr marL="171450" lvl="0" indent="-171450">
              <a:buFont typeface="Arial" panose="020B0604020202020204" pitchFamily="34" charset="0"/>
              <a:buChar char="•"/>
            </a:pPr>
            <a:r>
              <a:rPr lang="en-CA" sz="1200" b="0" u="sng" kern="1200" dirty="0">
                <a:solidFill>
                  <a:schemeClr val="tx1"/>
                </a:solidFill>
                <a:effectLst/>
                <a:latin typeface="+mn-lt"/>
                <a:ea typeface="+mn-ea"/>
                <a:cs typeface="+mn-cs"/>
              </a:rPr>
              <a:t>Lack of magnet or specialized programming </a:t>
            </a:r>
            <a:r>
              <a:rPr lang="en-CA" sz="1200" kern="1200" dirty="0">
                <a:solidFill>
                  <a:schemeClr val="tx1"/>
                </a:solidFill>
                <a:effectLst/>
                <a:latin typeface="+mn-lt"/>
                <a:ea typeface="+mn-ea"/>
                <a:cs typeface="+mn-cs"/>
              </a:rPr>
              <a:t>was a major reason for enrolment decline.  All the secondary schools that surround Kipling CI had programs which attracted students whose home school was Kipling CI.</a:t>
            </a:r>
            <a:r>
              <a:rPr lang="en-CA" sz="1200" b="1" kern="1200" dirty="0">
                <a:solidFill>
                  <a:schemeClr val="tx1"/>
                </a:solidFill>
                <a:effectLst/>
                <a:latin typeface="+mn-lt"/>
                <a:ea typeface="+mn-ea"/>
                <a:cs typeface="+mn-cs"/>
              </a:rPr>
              <a:t>  </a:t>
            </a: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CA" sz="1200" b="1"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200" b="1" i="0" u="none" strike="noStrike" kern="1200" cap="none" spc="0" normalizeH="0" baseline="0" noProof="0" dirty="0">
                <a:ln>
                  <a:noFill/>
                </a:ln>
                <a:solidFill>
                  <a:prstClr val="black"/>
                </a:solidFill>
                <a:effectLst/>
                <a:uLnTx/>
                <a:uFillTx/>
                <a:latin typeface="+mn-lt"/>
                <a:ea typeface="+mn-ea"/>
                <a:cs typeface="+mn-cs"/>
              </a:rPr>
              <a:t>Consider the following questions:</a:t>
            </a:r>
          </a:p>
          <a:p>
            <a:r>
              <a:rPr lang="en-CA" sz="1200" b="0" kern="1200" dirty="0">
                <a:solidFill>
                  <a:schemeClr val="tx1"/>
                </a:solidFill>
                <a:effectLst/>
                <a:latin typeface="+mn-lt"/>
                <a:ea typeface="+mn-ea"/>
                <a:cs typeface="+mn-cs"/>
              </a:rPr>
              <a:t>How would you define these “problems” – technical, adaptive or wicked? Explain.</a:t>
            </a:r>
          </a:p>
          <a:p>
            <a:r>
              <a:rPr lang="en-CA" sz="1200" b="0" kern="1200" dirty="0">
                <a:solidFill>
                  <a:schemeClr val="tx1"/>
                </a:solidFill>
                <a:effectLst/>
                <a:latin typeface="+mn-lt"/>
                <a:ea typeface="+mn-ea"/>
                <a:cs typeface="+mn-cs"/>
              </a:rPr>
              <a:t>What approach did Adil take? What would you do?  </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9615526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CA" sz="1200" b="1"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200" b="1" i="0" u="none" strike="noStrike" kern="1200" cap="none" spc="0" normalizeH="0" baseline="0" noProof="0" dirty="0">
                <a:ln>
                  <a:noFill/>
                </a:ln>
                <a:solidFill>
                  <a:prstClr val="black"/>
                </a:solidFill>
                <a:effectLst/>
                <a:uLnTx/>
                <a:uFillTx/>
                <a:latin typeface="+mn-lt"/>
                <a:ea typeface="+mn-ea"/>
                <a:cs typeface="+mn-cs"/>
              </a:rPr>
              <a:t>Consider the following:</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As you become familiar with the complexity of Adil’s leadership journey, choose other issues beyond those included in this presentation.</a:t>
            </a:r>
            <a:endParaRPr lang="en-CA"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Use them to spark reflection and debate all with the goal of strengthening your own leadership practice. </a:t>
            </a:r>
            <a:endParaRPr lang="en-CA" sz="1200" kern="1200" dirty="0">
              <a:solidFill>
                <a:schemeClr val="tx1"/>
              </a:solidFill>
              <a:effectLst/>
              <a:latin typeface="+mn-lt"/>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315904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CA" altLang="en-US" b="1" dirty="0">
              <a:latin typeface="Arial" panose="020B0604020202020204" pitchFamily="34" charset="0"/>
              <a:ea typeface="ＭＳ Ｐゴシック" panose="020B0600070205080204" pitchFamily="34"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mn-lt"/>
                <a:ea typeface="+mn-ea"/>
                <a:cs typeface="+mn-cs"/>
              </a:rPr>
              <a:t>See page 8 in the story for more detail. </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 </a:t>
            </a:r>
            <a:r>
              <a:rPr lang="en-CA" sz="1200" kern="1200" dirty="0">
                <a:solidFill>
                  <a:schemeClr val="tx1"/>
                </a:solidFill>
                <a:effectLst/>
                <a:latin typeface="+mn-lt"/>
                <a:ea typeface="+mn-ea"/>
                <a:cs typeface="+mn-cs"/>
              </a:rPr>
              <a:t>Adil could see that the process of addressing key questions would be more important than getting a vision articulated in a sentence or two.  We asked ourselves: </a:t>
            </a:r>
          </a:p>
          <a:p>
            <a:pPr marL="628650" lvl="1" indent="-171450">
              <a:buFont typeface="Arial" panose="020B0604020202020204" pitchFamily="34" charset="0"/>
              <a:buChar char="•"/>
            </a:pPr>
            <a:r>
              <a:rPr lang="en-CA" sz="1200" u="sng" kern="1200" dirty="0">
                <a:solidFill>
                  <a:schemeClr val="tx1"/>
                </a:solidFill>
                <a:effectLst/>
                <a:latin typeface="+mn-lt"/>
                <a:ea typeface="+mn-ea"/>
                <a:cs typeface="+mn-cs"/>
              </a:rPr>
              <a:t>How will we know that we have reached our goals?</a:t>
            </a:r>
            <a:r>
              <a:rPr lang="en-CA" sz="1200" kern="1200" dirty="0">
                <a:solidFill>
                  <a:schemeClr val="tx1"/>
                </a:solidFill>
                <a:effectLst/>
                <a:latin typeface="+mn-lt"/>
                <a:ea typeface="+mn-ea"/>
                <a:cs typeface="+mn-cs"/>
              </a:rPr>
              <a:t>  We understood that what gets measured gets done and so we had to identify the indicators to understand the impact of our action.  This entailed gathering evidence.</a:t>
            </a:r>
          </a:p>
          <a:p>
            <a:pPr marL="628650" lvl="1" indent="-171450">
              <a:buFont typeface="Arial" panose="020B0604020202020204" pitchFamily="34" charset="0"/>
              <a:buChar char="•"/>
            </a:pPr>
            <a:r>
              <a:rPr lang="en-CA" sz="1200" u="sng" kern="1200" dirty="0">
                <a:solidFill>
                  <a:schemeClr val="tx1"/>
                </a:solidFill>
                <a:effectLst/>
                <a:latin typeface="+mn-lt"/>
                <a:ea typeface="+mn-ea"/>
                <a:cs typeface="+mn-cs"/>
              </a:rPr>
              <a:t>What actions will we take together so that we move beyond thinking to doing what was needed to achieve results?</a:t>
            </a:r>
            <a:r>
              <a:rPr lang="en-CA" sz="1200" kern="1200" dirty="0">
                <a:solidFill>
                  <a:schemeClr val="tx1"/>
                </a:solidFill>
                <a:effectLst/>
                <a:latin typeface="+mn-lt"/>
                <a:ea typeface="+mn-ea"/>
                <a:cs typeface="+mn-cs"/>
              </a:rPr>
              <a:t>  </a:t>
            </a:r>
          </a:p>
          <a:p>
            <a:pPr marL="628650" lvl="1" indent="-171450">
              <a:buFont typeface="Arial" panose="020B0604020202020204" pitchFamily="34" charset="0"/>
              <a:buChar char="•"/>
            </a:pPr>
            <a:r>
              <a:rPr lang="en-CA" sz="1200" u="sng" kern="1200" dirty="0">
                <a:solidFill>
                  <a:schemeClr val="tx1"/>
                </a:solidFill>
                <a:effectLst/>
                <a:latin typeface="+mn-lt"/>
                <a:ea typeface="+mn-ea"/>
                <a:cs typeface="+mn-cs"/>
              </a:rPr>
              <a:t>What changes do we need to make in our thinking and in our behaviours?</a:t>
            </a:r>
            <a:r>
              <a:rPr lang="en-CA" sz="1200" kern="1200" dirty="0">
                <a:solidFill>
                  <a:schemeClr val="tx1"/>
                </a:solidFill>
                <a:effectLst/>
                <a:latin typeface="+mn-lt"/>
                <a:ea typeface="+mn-ea"/>
                <a:cs typeface="+mn-cs"/>
              </a:rPr>
              <a:t>  Making commitments in response to this question was challenging – first for staff to be willing to take the risk and respond openly and second to translate into action. </a:t>
            </a:r>
          </a:p>
          <a:p>
            <a:pPr marL="171450" indent="-171450">
              <a:buFont typeface="Arial" panose="020B0604020202020204" pitchFamily="34" charset="0"/>
              <a:buChar char="•"/>
            </a:pPr>
            <a:r>
              <a:rPr lang="en-CA" sz="1200" kern="1200" dirty="0">
                <a:solidFill>
                  <a:schemeClr val="tx1"/>
                </a:solidFill>
                <a:effectLst/>
                <a:latin typeface="+mn-lt"/>
                <a:ea typeface="+mn-ea"/>
                <a:cs typeface="+mn-cs"/>
              </a:rPr>
              <a:t>Adil points out that “it was essential that ours was an asset versus a deficit focus.  We needed to identify what we were doing well and at the same time keep our minds open to determining how our thinking and actions might need to shift.” </a:t>
            </a:r>
          </a:p>
          <a:p>
            <a:pPr marL="171450" indent="-171450">
              <a:buFont typeface="Arial" panose="020B0604020202020204" pitchFamily="34" charset="0"/>
              <a:buChar char="•"/>
            </a:pPr>
            <a:r>
              <a:rPr lang="en-CA" sz="1200" kern="1200" dirty="0">
                <a:solidFill>
                  <a:schemeClr val="tx1"/>
                </a:solidFill>
                <a:effectLst/>
                <a:latin typeface="+mn-lt"/>
                <a:ea typeface="+mn-ea"/>
                <a:cs typeface="+mn-cs"/>
              </a:rPr>
              <a:t>The process was organic and had to be one that resulted in shared ownership. That meant that what was produced may not be exactly what was a perfectly worded vision statement. Adil admits that it “took a full year before we could come close to landing a carefully worded vision statement.” </a:t>
            </a:r>
          </a:p>
          <a:p>
            <a:pPr marL="171450" indent="-171450">
              <a:buFont typeface="Arial" panose="020B0604020202020204" pitchFamily="34" charset="0"/>
              <a:buChar char="•"/>
            </a:pPr>
            <a:r>
              <a:rPr lang="en-CA" sz="1200" kern="1200" dirty="0">
                <a:solidFill>
                  <a:schemeClr val="tx1"/>
                </a:solidFill>
                <a:effectLst/>
                <a:latin typeface="+mn-lt"/>
                <a:ea typeface="+mn-ea"/>
                <a:cs typeface="+mn-cs"/>
              </a:rPr>
              <a:t>In place of such a statement we agreed to the following which would continue to undergo updates as we moved forward: </a:t>
            </a:r>
          </a:p>
          <a:p>
            <a:r>
              <a:rPr lang="en-CA" sz="1200" kern="1200" dirty="0">
                <a:solidFill>
                  <a:schemeClr val="tx1"/>
                </a:solidFill>
                <a:effectLst/>
                <a:latin typeface="+mn-lt"/>
                <a:ea typeface="+mn-ea"/>
                <a:cs typeface="+mn-cs"/>
              </a:rPr>
              <a:t>	 </a:t>
            </a:r>
            <a:r>
              <a:rPr lang="en-CA" sz="1200" i="1" kern="1200" dirty="0">
                <a:solidFill>
                  <a:schemeClr val="tx1"/>
                </a:solidFill>
                <a:effectLst/>
                <a:latin typeface="+mn-lt"/>
                <a:ea typeface="+mn-ea"/>
                <a:cs typeface="+mn-cs"/>
              </a:rPr>
              <a:t>At Kipling CI, we believe in nurturing the needs of the whole learner.  We offer an excellent academic program integrated with modern technology, active community service and a wide range of clubs and activities. We are a small, multicultural community school prioritizing respect, dignity and understanding for each individual and the community as a whole.”</a:t>
            </a:r>
          </a:p>
          <a:p>
            <a:endParaRPr lang="en-CA"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1" i="0" u="none" strike="noStrike" kern="1200" cap="none" spc="0" normalizeH="0" baseline="0" noProof="0" dirty="0">
                <a:ln>
                  <a:noFill/>
                </a:ln>
                <a:solidFill>
                  <a:prstClr val="black"/>
                </a:solidFill>
                <a:effectLst/>
                <a:uLnTx/>
                <a:uFillTx/>
                <a:latin typeface="+mn-lt"/>
                <a:ea typeface="+mn-ea"/>
                <a:cs typeface="+mn-cs"/>
              </a:rPr>
              <a:t>Consider the following questions: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mn-lt"/>
                <a:ea typeface="+mn-ea"/>
                <a:cs typeface="+mn-cs"/>
              </a:rPr>
              <a:t>Getting a vision statement articulated in a sentence or two proved to be difficult such that Adil had to change course. Why do you think it was difficult? What would you do?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 </a:t>
            </a:r>
            <a:endParaRPr kumimoji="0" lang="en-CA" sz="1200" b="0" i="0" u="none" strike="noStrike" kern="1200" cap="none" spc="0" normalizeH="0" baseline="0" noProof="0" dirty="0">
              <a:ln>
                <a:noFill/>
              </a:ln>
              <a:solidFill>
                <a:prstClr val="black"/>
              </a:solidFill>
              <a:effectLst/>
              <a:uLnTx/>
              <a:uFillTx/>
              <a:latin typeface="+mn-lt"/>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862478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mn-lt"/>
                <a:ea typeface="+mn-ea"/>
                <a:cs typeface="+mn-cs"/>
              </a:rPr>
              <a:t>See pages 10, and 11 – 13 in the story for more detail. </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kern="1200" dirty="0">
                <a:solidFill>
                  <a:schemeClr val="tx1"/>
                </a:solidFill>
                <a:effectLst/>
                <a:latin typeface="+mn-lt"/>
                <a:ea typeface="+mn-ea"/>
                <a:cs typeface="+mn-cs"/>
              </a:rPr>
              <a:t>Consider the following questions: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were key challenges that Adil faced in working with staff?</a:t>
            </a:r>
            <a:endParaRPr lang="en-CA"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How did Adil respond to these challenges, i.e., key leadership moves that Adil made that resulted in positive outcomes?</a:t>
            </a:r>
            <a:endParaRPr lang="en-CA"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Personal Leadership Resources (PLRs) – social, cognitive, psychological – did Adil need to draw on throughout the process of working with staff to create the collective “we” efficacy that he sought. </a:t>
            </a:r>
            <a:endParaRPr lang="en-CA" sz="1200" kern="1200" dirty="0">
              <a:solidFill>
                <a:schemeClr val="tx1"/>
              </a:solidFill>
              <a:effectLst/>
              <a:latin typeface="+mn-lt"/>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0948753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a:latin typeface="Arial" panose="020B0604020202020204" pitchFamily="34" charset="0"/>
                <a:ea typeface="ＭＳ Ｐゴシック" panose="020B0600070205080204" pitchFamily="34" charset="-128"/>
              </a:rPr>
              <a:t>Consider the following question:</a:t>
            </a:r>
          </a:p>
          <a:p>
            <a:pPr marL="171450" indent="-171450">
              <a:buFont typeface="Arial" panose="020B0604020202020204" pitchFamily="34" charset="0"/>
              <a:buChar char="•"/>
            </a:pPr>
            <a:r>
              <a:rPr lang="en-US" altLang="en-US" dirty="0">
                <a:latin typeface="Arial" panose="020B0604020202020204" pitchFamily="34" charset="0"/>
                <a:ea typeface="ＭＳ Ｐゴシック" panose="020B0600070205080204" pitchFamily="34" charset="-128"/>
              </a:rPr>
              <a:t>How would you respond to the questions that Adil was repeatedly asked about: school safety and student achievement? </a:t>
            </a:r>
          </a:p>
          <a:p>
            <a:pPr marL="171450" indent="-171450">
              <a:buFont typeface="Arial" panose="020B0604020202020204" pitchFamily="34" charset="0"/>
              <a:buChar char="•"/>
            </a:pPr>
            <a:r>
              <a:rPr lang="en-US" altLang="en-US" dirty="0">
                <a:latin typeface="Arial" panose="020B0604020202020204" pitchFamily="34" charset="0"/>
                <a:ea typeface="ＭＳ Ｐゴシック" panose="020B0600070205080204" pitchFamily="34" charset="-128"/>
              </a:rPr>
              <a:t>What are some key considerations in preparing for and then conducting a first meeting with school families?  </a:t>
            </a: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4496626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CA" sz="1200" b="0" i="0" u="none" strike="noStrike" kern="1200" cap="none" spc="0" normalizeH="0" baseline="0" noProof="0" dirty="0">
              <a:ln>
                <a:noFill/>
              </a:ln>
              <a:solidFill>
                <a:prstClr val="black"/>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mn-lt"/>
                <a:ea typeface="+mn-ea"/>
                <a:cs typeface="+mn-cs"/>
              </a:rPr>
              <a:t>See pages 13 – 14 in the story for more detail. </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Consider the following questions:</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How would you respond to this parent’s comment? </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Read more of Adil’s story to identify what aspects of the changes at Kipling CI were successful in reversing Kipling CI’s negative image?</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Do you think that it would be possible to completely eliminate the stigma associated with Kipling CI? Why or why not?  </a:t>
            </a:r>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5086237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mn-lt"/>
                <a:ea typeface="+mn-ea"/>
                <a:cs typeface="+mn-cs"/>
              </a:rPr>
              <a:t>See page 17 in the story for more detail. </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r>
              <a:rPr lang="en-CA" altLang="en-US" b="1" dirty="0">
                <a:latin typeface="Arial" panose="020B0604020202020204" pitchFamily="34" charset="0"/>
                <a:ea typeface="ＭＳ Ｐゴシック" panose="020B0600070205080204" pitchFamily="34" charset="-128"/>
              </a:rPr>
              <a:t>Consider the following questions:</a:t>
            </a:r>
          </a:p>
          <a:p>
            <a:pPr marL="171450" indent="-171450">
              <a:buFont typeface="Arial" panose="020B0604020202020204" pitchFamily="34" charset="0"/>
              <a:buChar char="•"/>
            </a:pPr>
            <a:r>
              <a:rPr lang="en-US" sz="1200" b="0" kern="1200" dirty="0">
                <a:solidFill>
                  <a:schemeClr val="tx1"/>
                </a:solidFill>
                <a:effectLst/>
                <a:latin typeface="+mn-lt"/>
                <a:ea typeface="+mn-ea"/>
                <a:cs typeface="+mn-cs"/>
              </a:rPr>
              <a:t>What emotions surface as you read Adil’s words? </a:t>
            </a:r>
            <a:endParaRPr lang="en-CA" sz="1200" b="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kern="1200" dirty="0">
                <a:solidFill>
                  <a:schemeClr val="tx1"/>
                </a:solidFill>
                <a:effectLst/>
                <a:latin typeface="+mn-lt"/>
                <a:ea typeface="+mn-ea"/>
                <a:cs typeface="+mn-cs"/>
              </a:rPr>
              <a:t>How are you attending to your own well-being?  </a:t>
            </a:r>
            <a:endParaRPr lang="en-CA" sz="1200" b="0" kern="1200" dirty="0">
              <a:solidFill>
                <a:schemeClr val="tx1"/>
              </a:solidFill>
              <a:effectLst/>
              <a:latin typeface="+mn-lt"/>
              <a:ea typeface="+mn-ea"/>
              <a:cs typeface="+mn-cs"/>
            </a:endParaRPr>
          </a:p>
          <a:p>
            <a:pPr marL="171450" indent="-171450">
              <a:buFont typeface="Arial" panose="020B0604020202020204" pitchFamily="34" charset="0"/>
              <a:buChar char="•"/>
            </a:pPr>
            <a:endParaRPr lang="en-CA" sz="1200" b="0" kern="1200" dirty="0">
              <a:solidFill>
                <a:schemeClr val="tx1"/>
              </a:solidFill>
              <a:effectLst/>
              <a:latin typeface="+mn-lt"/>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093255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altLang="en-US" b="1" dirty="0">
                <a:latin typeface="Arial" panose="020B0604020202020204" pitchFamily="34" charset="0"/>
                <a:ea typeface="ＭＳ Ｐゴシック" panose="020B0600070205080204" pitchFamily="34" charset="-128"/>
              </a:rPr>
              <a:t>Consider the following questions:</a:t>
            </a:r>
          </a:p>
          <a:p>
            <a:endParaRPr lang="fr-CA" altLang="en-US" b="1" dirty="0">
              <a:latin typeface="Arial" panose="020B0604020202020204" pitchFamily="34" charset="0"/>
              <a:ea typeface="ＭＳ Ｐゴシック" panose="020B0600070205080204" pitchFamily="34"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mn-lt"/>
                <a:ea typeface="+mn-ea"/>
                <a:cs typeface="+mn-cs"/>
              </a:rPr>
              <a:t>What are some of Adil’s leadership practices that are replicable by all school leaders irrespective of context?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mn-lt"/>
                <a:ea typeface="+mn-ea"/>
                <a:cs typeface="+mn-cs"/>
              </a:rPr>
              <a:t>How has Adil’s leadership contributed to equity, inclusion, anti-racism and anti-oppression? </a:t>
            </a:r>
          </a:p>
          <a:p>
            <a:pPr marL="171450" indent="-171450">
              <a:buFont typeface="Arial" panose="020B0604020202020204" pitchFamily="34" charset="0"/>
              <a:buChar char="•"/>
            </a:pPr>
            <a:r>
              <a:rPr lang="en-CA" altLang="en-US" dirty="0">
                <a:latin typeface="Arial" panose="020B0604020202020204" pitchFamily="34" charset="0"/>
                <a:ea typeface="ＭＳ Ｐゴシック" panose="020B0600070205080204" pitchFamily="34" charset="-128"/>
              </a:rPr>
              <a:t>What are aspects of Adil’s leadership in addition to those he mentions that you think led to his success?</a:t>
            </a:r>
          </a:p>
          <a:p>
            <a:pPr marL="171450" indent="-171450">
              <a:buFont typeface="Arial" panose="020B0604020202020204" pitchFamily="34" charset="0"/>
              <a:buChar char="•"/>
            </a:pPr>
            <a:r>
              <a:rPr lang="en-CA" altLang="en-US" dirty="0">
                <a:latin typeface="Arial" panose="020B0604020202020204" pitchFamily="34" charset="0"/>
                <a:ea typeface="ＭＳ Ｐゴシック" panose="020B0600070205080204" pitchFamily="34" charset="-128"/>
              </a:rPr>
              <a:t>What are some pitfalls and barriers that you think made his journey more challenging?  </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90597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This resource was designed to be self-directed and used by school and system leaders to suit their schedules and learning needs.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It is recommended for use in pairs such as mentor-mentee partners or in small groups of critical friends. It can also be used in a facilitated large group session with some modification. </a:t>
            </a:r>
            <a:endParaRPr lang="en-CA"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Notes included with slides provide additional information excerpted from the story and in some cases from the research. Users are encouraged to read the entire story to have a more complete understanding of the issues that Adil describes. </a:t>
            </a:r>
            <a:endParaRPr lang="en-CA"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Sample questions are included to promote reflection, discussion, debate, and application. </a:t>
            </a:r>
            <a:endParaRPr lang="en-CA" sz="1200" kern="1200" dirty="0">
              <a:solidFill>
                <a:schemeClr val="tx1"/>
              </a:solidFill>
              <a:effectLst/>
              <a:latin typeface="+mn-lt"/>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608166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CA" altLang="en-US" b="1" dirty="0">
              <a:latin typeface="Arial" panose="020B0604020202020204" pitchFamily="34" charset="0"/>
              <a:ea typeface="ＭＳ Ｐゴシック" panose="020B0600070205080204" pitchFamily="34" charset="-128"/>
            </a:endParaRPr>
          </a:p>
          <a:p>
            <a:pPr lvl="0"/>
            <a:r>
              <a:rPr lang="en-US" sz="1200" b="1" kern="1200" dirty="0">
                <a:solidFill>
                  <a:schemeClr val="tx1"/>
                </a:solidFill>
                <a:effectLst/>
                <a:latin typeface="+mn-lt"/>
                <a:ea typeface="+mn-ea"/>
                <a:cs typeface="+mn-cs"/>
              </a:rPr>
              <a:t>Consider the following question:</a:t>
            </a:r>
          </a:p>
          <a:p>
            <a:pPr lvl="0"/>
            <a:endParaRPr lang="en-CA"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What two or three key take-aways for you in reading about Adil’s journey? </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171450" indent="-171450">
              <a:buFont typeface="Arial" panose="020B0604020202020204" pitchFamily="34" charset="0"/>
              <a:buChar char="•"/>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094092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altLang="en-US" b="1" dirty="0">
                <a:latin typeface="Arial" panose="020B0604020202020204" pitchFamily="34" charset="0"/>
                <a:ea typeface="ＭＳ Ｐゴシック" panose="020B0600070205080204" pitchFamily="34" charset="-128"/>
              </a:rPr>
              <a:t>Consider the following:</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Adil found it challenging to write a short story of his journey at Kipling CI by focussing on just one challenge. </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Suggest why this is true of most leaders who attempt to write about their own leadership over time?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Consider writing your own leadership story. Start by focusing on one challenge rather than attempting to describe a four-year journey as Adil did. Refer to other stories that the IEL has posted on its website at https://</a:t>
            </a:r>
            <a:r>
              <a:rPr lang="en-US" sz="1200" kern="1200" dirty="0" err="1">
                <a:solidFill>
                  <a:schemeClr val="tx1"/>
                </a:solidFill>
                <a:effectLst/>
                <a:latin typeface="+mn-lt"/>
                <a:ea typeface="+mn-ea"/>
                <a:cs typeface="+mn-cs"/>
              </a:rPr>
              <a:t>www.education</a:t>
            </a:r>
            <a:r>
              <a:rPr lang="en-US" sz="1200" kern="1200" dirty="0">
                <a:solidFill>
                  <a:schemeClr val="tx1"/>
                </a:solidFill>
                <a:effectLst/>
                <a:latin typeface="+mn-lt"/>
                <a:ea typeface="+mn-ea"/>
                <a:cs typeface="+mn-cs"/>
              </a:rPr>
              <a:t>-leadership-</a:t>
            </a:r>
            <a:r>
              <a:rPr lang="en-US" sz="1200" kern="1200" dirty="0" err="1">
                <a:solidFill>
                  <a:schemeClr val="tx1"/>
                </a:solidFill>
                <a:effectLst/>
                <a:latin typeface="+mn-lt"/>
                <a:ea typeface="+mn-ea"/>
                <a:cs typeface="+mn-cs"/>
              </a:rPr>
              <a:t>ontario.ca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index.php?cID</a:t>
            </a:r>
            <a:r>
              <a:rPr lang="en-US" sz="1200" kern="1200" dirty="0">
                <a:solidFill>
                  <a:schemeClr val="tx1"/>
                </a:solidFill>
                <a:effectLst/>
                <a:latin typeface="+mn-lt"/>
                <a:ea typeface="+mn-ea"/>
                <a:cs typeface="+mn-cs"/>
              </a:rPr>
              <a:t>=852.  </a:t>
            </a: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911531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Adil’s story is rich with possible discussion themes that are common to many school leaders in both elementary and secondary schools. </a:t>
            </a:r>
            <a:endParaRPr lang="en-CA"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issues identified in the slides that follow are a sampling among countless others that are embedded in the story. </a:t>
            </a:r>
            <a:endParaRPr lang="en-CA"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Read the entire story if time allows and then choose issues that are of greatest relevance and interest to you – either those included here or your own.</a:t>
            </a:r>
            <a:endParaRPr lang="en-CA"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Reflect on them individually and then ideally find time to discuss and debate possible ways to address the issues with others. </a:t>
            </a:r>
            <a:endParaRPr lang="en-CA" sz="1200" kern="1200" dirty="0">
              <a:solidFill>
                <a:schemeClr val="tx1"/>
              </a:solidFill>
              <a:effectLst/>
              <a:latin typeface="+mn-lt"/>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464183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a:latin typeface="Arial" panose="020B0604020202020204" pitchFamily="34" charset="0"/>
              <a:ea typeface="ＭＳ Ｐゴシック" panose="020B0600070205080204" pitchFamily="34" charset="-128"/>
            </a:endParaRPr>
          </a:p>
          <a:p>
            <a:pPr marL="171450" indent="-171450">
              <a:lnSpc>
                <a:spcPct val="115000"/>
              </a:lnSpc>
              <a:spcAft>
                <a:spcPts val="1000"/>
              </a:spcAft>
              <a:buFont typeface="Arial" panose="020B0604020202020204" pitchFamily="34" charset="0"/>
              <a:buChar char="•"/>
            </a:pPr>
            <a:r>
              <a:rPr lang="en-CA" sz="1200" dirty="0">
                <a:effectLst/>
                <a:latin typeface="Arial" panose="020B0604020202020204" pitchFamily="34" charset="0"/>
                <a:ea typeface="Arial" panose="020B0604020202020204" pitchFamily="34" charset="0"/>
                <a:cs typeface="Times New Roman" panose="02020603050405020304" pitchFamily="18" charset="0"/>
              </a:rPr>
              <a:t>Adil’s lived experiences as the oldest son in a family who immigrated to Canada and settled in the Dixon community continue to influence him as a teacher and leader in his school community.</a:t>
            </a:r>
          </a:p>
          <a:p>
            <a:pPr marL="171450" indent="-171450">
              <a:lnSpc>
                <a:spcPct val="115000"/>
              </a:lnSpc>
              <a:spcAft>
                <a:spcPts val="1000"/>
              </a:spcAft>
              <a:buFont typeface="Arial" panose="020B0604020202020204" pitchFamily="34" charset="0"/>
              <a:buChar char="•"/>
            </a:pPr>
            <a:r>
              <a:rPr lang="en-CA" sz="1200" dirty="0">
                <a:effectLst/>
                <a:latin typeface="Arial" panose="020B0604020202020204" pitchFamily="34" charset="0"/>
                <a:ea typeface="Arial" panose="020B0604020202020204" pitchFamily="34" charset="0"/>
                <a:cs typeface="Times New Roman" panose="02020603050405020304" pitchFamily="18" charset="0"/>
              </a:rPr>
              <a:t>Many in Adil’s extended family still live in the Kipling community.  </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6290541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See pages 1 to 2 in the story for more detail.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CA" sz="1200" b="1"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200" b="1" i="0" u="none" strike="noStrike" kern="1200" cap="none" spc="0" normalizeH="0" baseline="0" noProof="0" dirty="0">
                <a:ln>
                  <a:noFill/>
                </a:ln>
                <a:solidFill>
                  <a:prstClr val="black"/>
                </a:solidFill>
                <a:effectLst/>
                <a:uLnTx/>
                <a:uFillTx/>
                <a:latin typeface="+mn-lt"/>
                <a:ea typeface="+mn-ea"/>
                <a:cs typeface="+mn-cs"/>
              </a:rPr>
              <a:t>Consider the following questions:</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What are your lived experiences that led you to take on the role of education leader? </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Who were the people in your life who influenced this decision as well as your leadership practice? </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242713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mn-lt"/>
                <a:ea typeface="+mn-ea"/>
                <a:cs typeface="+mn-cs"/>
              </a:rPr>
              <a:t>See pages 1 to 2 in the story for more detail.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200" b="1" i="0" u="none" strike="noStrike" kern="1200" cap="none" spc="0" normalizeH="0" baseline="0" noProof="0" dirty="0">
                <a:ln>
                  <a:noFill/>
                </a:ln>
                <a:solidFill>
                  <a:prstClr val="black"/>
                </a:solidFill>
                <a:effectLst/>
                <a:uLnTx/>
                <a:uFillTx/>
                <a:latin typeface="+mn-lt"/>
                <a:ea typeface="+mn-ea"/>
                <a:cs typeface="+mn-cs"/>
              </a:rPr>
              <a:t>Consider the following questions: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would your response be if you were in Adil’s place when his superintendent invited him to move to a new school when he was just starting to see results in his current assignment?</a:t>
            </a:r>
            <a:endParaRPr lang="en-CA"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Speculate on why Adil’s superintendent thought it would be a good move for Adil and for the school and its community. </a:t>
            </a:r>
            <a:endParaRPr lang="en-CA" sz="1200" kern="1200" dirty="0">
              <a:solidFill>
                <a:schemeClr val="tx1"/>
              </a:solidFill>
              <a:effectLst/>
              <a:latin typeface="+mn-lt"/>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25197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CA" sz="1200" b="1"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200" b="1" i="0" u="none" strike="noStrike" kern="1200" cap="none" spc="0" normalizeH="0" baseline="0" noProof="0" dirty="0">
                <a:ln>
                  <a:noFill/>
                </a:ln>
                <a:solidFill>
                  <a:prstClr val="black"/>
                </a:solidFill>
                <a:effectLst/>
                <a:uLnTx/>
                <a:uFillTx/>
                <a:latin typeface="+mn-lt"/>
                <a:ea typeface="+mn-ea"/>
                <a:cs typeface="+mn-cs"/>
              </a:rPr>
              <a:t>Consider the following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What would your response be if you were in Adil’s place when his superintendent invited him to move to a new school when he was just starting to see results in his current assignment?</a:t>
            </a:r>
            <a:endParaRPr kumimoji="0" lang="en-CA" sz="1200" b="0" i="0" u="none" strike="noStrike" kern="1200" cap="none" spc="0" normalizeH="0" baseline="0" noProof="0" dirty="0">
              <a:ln>
                <a:noFill/>
              </a:ln>
              <a:solidFill>
                <a:prstClr val="black"/>
              </a:solidFill>
              <a:effectLst/>
              <a:uLnTx/>
              <a:uFillTx/>
              <a:latin typeface="+mn-lt"/>
              <a:ea typeface="+mn-ea"/>
              <a:cs typeface="+mn-cs"/>
            </a:endParaRPr>
          </a:p>
          <a:p>
            <a:pPr marL="171450" indent="-171450" eaLnBrk="1" hangingPunct="1">
              <a:lnSpc>
                <a:spcPct val="80000"/>
              </a:lnSpc>
              <a:buFont typeface="Arial" panose="020B0604020202020204" pitchFamily="34" charset="0"/>
              <a:buChar char="•"/>
            </a:pPr>
            <a:r>
              <a:rPr lang="en-CA" altLang="en-US" dirty="0">
                <a:latin typeface="Arial" panose="020B0604020202020204" pitchFamily="34" charset="0"/>
                <a:ea typeface="ＭＳ Ｐゴシック" panose="020B0600070205080204" pitchFamily="34" charset="-128"/>
              </a:rPr>
              <a:t>Adil explains why he decided to agree to the move. What else do you think influenced his decision?  </a:t>
            </a:r>
          </a:p>
        </p:txBody>
      </p:sp>
    </p:spTree>
    <p:extLst>
      <p:ext uri="{BB962C8B-B14F-4D97-AF65-F5344CB8AC3E}">
        <p14:creationId xmlns:p14="http://schemas.microsoft.com/office/powerpoint/2010/main" val="1209107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mn-lt"/>
                <a:ea typeface="+mn-ea"/>
                <a:cs typeface="+mn-cs"/>
              </a:rPr>
              <a:t>See pages 1 to 2 in the story for more detail.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effectLst/>
                <a:latin typeface="Arial" panose="020B0604020202020204" pitchFamily="34" charset="0"/>
                <a:ea typeface="Arial" panose="020B0604020202020204" pitchFamily="34" charset="0"/>
                <a:cs typeface="Times New Roman" panose="02020603050405020304" pitchFamily="18" charset="0"/>
              </a:rPr>
              <a:t>What does “leading for equity and excellence” mean to you in your role as education leader?</a:t>
            </a:r>
            <a:endParaRPr lang="en-CA" sz="1200" b="0" dirty="0">
              <a:effectLst/>
              <a:latin typeface="Arial" panose="020B0604020202020204" pitchFamily="34" charset="0"/>
              <a:ea typeface="Arial" panose="020B0604020202020204" pitchFamily="34" charset="0"/>
              <a:cs typeface="Times New Roman" panose="02020603050405020304" pitchFamily="18" charset="0"/>
            </a:endParaRPr>
          </a:p>
          <a:p>
            <a:pPr marL="171450" indent="-171450">
              <a:buFont typeface="Arial" panose="020B0604020202020204" pitchFamily="34" charset="0"/>
              <a:buChar char="•"/>
            </a:pPr>
            <a:r>
              <a:rPr lang="en-CA" sz="1200" kern="1200" dirty="0">
                <a:solidFill>
                  <a:schemeClr val="tx1"/>
                </a:solidFill>
                <a:effectLst/>
                <a:latin typeface="+mn-lt"/>
                <a:ea typeface="+mn-ea"/>
                <a:cs typeface="+mn-cs"/>
              </a:rPr>
              <a:t>Here is what leading for equity (and excellence) means for education leadership researchers Alma Harris &amp; Michelle Jones (2020). They cite international evidence to argue the following critical features of leading for equity and excellence:</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Have a relentless focus on improving teaching and learning;</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Place a firm emphasis on valuing all pupils and making them feel part of the school “family;”</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Build positive relationships with parents/families and engage them in their children’s education; </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Create an inclusive school culture; and </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Hold consistently high expectations for all students. </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To read the full article see: </a:t>
            </a:r>
            <a:r>
              <a:rPr lang="en-CA" sz="1200" u="sng" kern="1200" dirty="0">
                <a:solidFill>
                  <a:schemeClr val="tx1"/>
                </a:solidFill>
                <a:effectLst/>
                <a:latin typeface="+mn-lt"/>
                <a:ea typeface="+mn-ea"/>
                <a:cs typeface="+mn-cs"/>
                <a:hlinkClick r:id="rId3"/>
              </a:rPr>
              <a:t>https://doi.org/10.1080/13632434.2019.166978</a:t>
            </a:r>
            <a:r>
              <a:rPr lang="en-CA" sz="1200" u="sng" kern="1200" dirty="0">
                <a:solidFill>
                  <a:schemeClr val="tx1"/>
                </a:solidFill>
                <a:effectLst/>
                <a:latin typeface="+mn-lt"/>
                <a:ea typeface="+mn-ea"/>
                <a:cs typeface="+mn-cs"/>
              </a:rPr>
              <a:t>.</a:t>
            </a:r>
            <a:r>
              <a:rPr lang="en-CA"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Refer also to their book, </a:t>
            </a:r>
            <a:r>
              <a:rPr lang="en-US" sz="1200" i="1" u="sng" kern="1200" dirty="0">
                <a:solidFill>
                  <a:schemeClr val="tx1"/>
                </a:solidFill>
                <a:effectLst/>
                <a:latin typeface="+mn-lt"/>
                <a:ea typeface="+mn-ea"/>
                <a:cs typeface="+mn-cs"/>
                <a:hlinkClick r:id="rId4"/>
              </a:rPr>
              <a:t>System Recall: Leading for Equity and Excellence in Education</a:t>
            </a:r>
            <a:r>
              <a:rPr lang="en-US" sz="1200" u="sng" kern="1200" dirty="0">
                <a:solidFill>
                  <a:schemeClr val="tx1"/>
                </a:solidFill>
                <a:effectLst/>
                <a:latin typeface="+mn-lt"/>
                <a:ea typeface="+mn-ea"/>
                <a:cs typeface="+mn-cs"/>
                <a:hlinkClick r:id="rId4"/>
              </a:rPr>
              <a:t> (2020)</a:t>
            </a:r>
            <a:endParaRPr lang="en-CA" sz="1200" kern="1200" dirty="0">
              <a:solidFill>
                <a:schemeClr val="tx1"/>
              </a:solidFill>
              <a:effectLst/>
              <a:latin typeface="+mn-lt"/>
              <a:ea typeface="+mn-ea"/>
              <a:cs typeface="+mn-cs"/>
            </a:endParaRPr>
          </a:p>
          <a:p>
            <a:endParaRPr lang="en-CA" altLang="en-US" dirty="0">
              <a:latin typeface="Arial" panose="020B0604020202020204" pitchFamily="34" charset="0"/>
              <a:ea typeface="ＭＳ Ｐゴシック" panose="020B0600070205080204" pitchFamily="34" charset="-128"/>
            </a:endParaRPr>
          </a:p>
          <a:p>
            <a:r>
              <a:rPr lang="en-CA" altLang="en-US" dirty="0">
                <a:latin typeface="Arial" panose="020B0604020202020204" pitchFamily="34" charset="0"/>
                <a:ea typeface="ＭＳ Ｐゴシック" panose="020B0600070205080204" pitchFamily="34" charset="-128"/>
              </a:rPr>
              <a:t>What’s missing for you in this description of leading for equity? Explain why.</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854433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200" b="1" i="0" u="none" strike="noStrike" kern="1200" cap="none" spc="0" normalizeH="0" baseline="0" noProof="0" dirty="0">
                <a:ln>
                  <a:noFill/>
                </a:ln>
                <a:solidFill>
                  <a:prstClr val="black"/>
                </a:solidFill>
                <a:effectLst/>
                <a:uLnTx/>
                <a:uFillTx/>
                <a:latin typeface="+mn-lt"/>
                <a:ea typeface="+mn-ea"/>
                <a:cs typeface="+mn-cs"/>
              </a:rPr>
              <a:t>Consider the following questions:</a:t>
            </a:r>
          </a:p>
          <a:p>
            <a:pPr marL="171450" indent="-171450">
              <a:buFont typeface="Arial" panose="020B0604020202020204" pitchFamily="34" charset="0"/>
              <a:buChar char="•"/>
            </a:pPr>
            <a:r>
              <a:rPr lang="en-US" sz="1200" b="0" kern="1200" dirty="0">
                <a:solidFill>
                  <a:schemeClr val="tx1"/>
                </a:solidFill>
                <a:effectLst/>
                <a:latin typeface="+mn-lt"/>
                <a:ea typeface="+mn-ea"/>
                <a:cs typeface="+mn-cs"/>
              </a:rPr>
              <a:t>Who are the students, staff, families and community in your context? How are they similar or different from Adil’s school? </a:t>
            </a:r>
            <a:endParaRPr lang="en-CA" sz="1200" b="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Adil viewed the </a:t>
            </a:r>
            <a:r>
              <a:rPr lang="en-US" sz="1200" u="sng" kern="1200" dirty="0">
                <a:solidFill>
                  <a:schemeClr val="tx1"/>
                </a:solidFill>
                <a:effectLst/>
                <a:latin typeface="+mn-lt"/>
                <a:ea typeface="+mn-ea"/>
                <a:cs typeface="+mn-cs"/>
                <a:hlinkClick r:id="rId3"/>
              </a:rPr>
              <a:t>Pupil Accommodation Review (PAR)</a:t>
            </a:r>
            <a:r>
              <a:rPr lang="en-US" sz="1200" kern="1200" dirty="0">
                <a:solidFill>
                  <a:schemeClr val="tx1"/>
                </a:solidFill>
                <a:effectLst/>
                <a:latin typeface="+mn-lt"/>
                <a:ea typeface="+mn-ea"/>
                <a:cs typeface="+mn-cs"/>
              </a:rPr>
              <a:t> report as a gift. Its findings and recommendations </a:t>
            </a:r>
            <a:r>
              <a:rPr lang="en-CA" sz="1200" kern="1200" dirty="0">
                <a:solidFill>
                  <a:schemeClr val="tx1"/>
                </a:solidFill>
                <a:effectLst/>
                <a:latin typeface="+mn-lt"/>
                <a:ea typeface="+mn-ea"/>
                <a:cs typeface="+mn-cs"/>
              </a:rPr>
              <a:t>were informative and provided him with rich data that would inform his entry at Kipling.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 As a new principal in a school why is it important to have this information and knowledge about the school and its community?</a:t>
            </a:r>
            <a:endParaRPr lang="en-CA"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are some efficient ways of gathering and compiling this quantitative and qualitative data so that it is readily available?</a:t>
            </a:r>
            <a:endParaRPr lang="en-CA" sz="1200" kern="1200" dirty="0">
              <a:solidFill>
                <a:schemeClr val="tx1"/>
              </a:solidFill>
              <a:effectLst/>
              <a:latin typeface="+mn-lt"/>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45397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2022-03-03</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2022-03-03</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2022-03-03</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2022-03-03</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2022-03-03</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2022-03-03</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2022-03-03</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2022-03-03</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2022-03-03</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2022-03-03</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2022-03-03</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2022-03-03</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education-leadership-ontario.ca/application/files/3116/4486/4327/Mohammed_Adil_Askary_KiplingCI_Draft10_OLF_Stories_July_6_21.pdf"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ttps://www.tdsb.on.ca/portals/_default/ARC_helpful_info_docs/P20170605-RprttoPPC-ScarlettHeightsPARCFinalStaffReport-v12.pdf"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s://www.cbc.ca/player/play/1998235203949"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06221" y="134899"/>
            <a:ext cx="994921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800" b="1" dirty="0">
                <a:solidFill>
                  <a:srgbClr val="94273A"/>
                </a:solidFill>
              </a:rPr>
              <a:t>Ontario Institute for Education Leadership</a:t>
            </a:r>
          </a:p>
          <a:p>
            <a:pPr eaLnBrk="1" hangingPunct="1">
              <a:spcBef>
                <a:spcPct val="0"/>
              </a:spcBef>
              <a:buFontTx/>
              <a:buNone/>
            </a:pPr>
            <a:r>
              <a:rPr lang="en-US" altLang="en-US" sz="2800" b="1" dirty="0" err="1">
                <a:solidFill>
                  <a:srgbClr val="94273A"/>
                </a:solidFill>
              </a:rPr>
              <a:t>L’Institut</a:t>
            </a:r>
            <a:r>
              <a:rPr lang="en-US" altLang="en-US" sz="2800" b="1" dirty="0">
                <a:solidFill>
                  <a:srgbClr val="94273A"/>
                </a:solidFill>
              </a:rPr>
              <a:t> de leadership de </a:t>
            </a:r>
            <a:r>
              <a:rPr lang="en-US" altLang="en-US" sz="2800" b="1" dirty="0" err="1">
                <a:solidFill>
                  <a:srgbClr val="94273A"/>
                </a:solidFill>
              </a:rPr>
              <a:t>l’Ontario</a:t>
            </a:r>
            <a:endParaRPr lang="en-US" altLang="en-US" sz="2800" b="1" dirty="0">
              <a:solidFill>
                <a:srgbClr val="94273A"/>
              </a:solidFill>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6" name="Rectangle 5">
            <a:extLst>
              <a:ext uri="{FF2B5EF4-FFF2-40B4-BE49-F238E27FC236}">
                <a16:creationId xmlns:a16="http://schemas.microsoft.com/office/drawing/2014/main" id="{B02B0222-1282-564F-9F1E-5AE478C2D51B}"/>
              </a:ext>
            </a:extLst>
          </p:cNvPr>
          <p:cNvSpPr/>
          <p:nvPr/>
        </p:nvSpPr>
        <p:spPr>
          <a:xfrm>
            <a:off x="1564867" y="1088006"/>
            <a:ext cx="10473581" cy="707886"/>
          </a:xfrm>
          <a:prstGeom prst="rect">
            <a:avLst/>
          </a:prstGeom>
        </p:spPr>
        <p:txBody>
          <a:bodyPr wrap="square">
            <a:spAutoFit/>
          </a:bodyPr>
          <a:lstStyle/>
          <a:p>
            <a:pPr marL="457200">
              <a:spcAft>
                <a:spcPts val="0"/>
              </a:spcAft>
              <a:buNone/>
            </a:pPr>
            <a:r>
              <a:rPr lang="en-CA" sz="2000" i="1" dirty="0">
                <a:solidFill>
                  <a:schemeClr val="accent5">
                    <a:lumMod val="50000"/>
                  </a:schemeClr>
                </a:solidFill>
                <a:ea typeface="Cambria" panose="02040503050406030204" pitchFamily="18" charset="0"/>
                <a:cs typeface="Times New Roman" panose="02020603050405020304" pitchFamily="18" charset="0"/>
              </a:rPr>
              <a:t>Ontario Leaders Collaborating for Student Achievement, </a:t>
            </a:r>
            <a:r>
              <a:rPr lang="fr-CA" sz="2000" i="1" dirty="0">
                <a:solidFill>
                  <a:schemeClr val="accent5">
                    <a:lumMod val="50000"/>
                  </a:schemeClr>
                </a:solidFill>
                <a:ea typeface="Cambria" panose="02040503050406030204" pitchFamily="18" charset="0"/>
                <a:cs typeface="Times New Roman" panose="02020603050405020304" pitchFamily="18" charset="0"/>
              </a:rPr>
              <a:t>Equity and Well-being</a:t>
            </a:r>
            <a:endParaRPr lang="en-CA" sz="2000" i="1" dirty="0">
              <a:solidFill>
                <a:schemeClr val="accent5">
                  <a:lumMod val="50000"/>
                </a:schemeClr>
              </a:solidFill>
              <a:ea typeface="Cambria" panose="02040503050406030204" pitchFamily="18" charset="0"/>
              <a:cs typeface="Times New Roman" panose="02020603050405020304" pitchFamily="18" charset="0"/>
            </a:endParaRPr>
          </a:p>
          <a:p>
            <a:pPr marL="457200">
              <a:spcAft>
                <a:spcPts val="0"/>
              </a:spcAft>
              <a:buNone/>
            </a:pPr>
            <a:r>
              <a:rPr lang="fr-CA" sz="2000" i="1" dirty="0">
                <a:solidFill>
                  <a:schemeClr val="accent5">
                    <a:lumMod val="50000"/>
                  </a:schemeClr>
                </a:solidFill>
                <a:ea typeface="Cambria" panose="02040503050406030204" pitchFamily="18" charset="0"/>
                <a:cs typeface="Times New Roman" panose="02020603050405020304" pitchFamily="18" charset="0"/>
              </a:rPr>
              <a:t>La collaboration des leaders en Ontario assure la réussite, l’équité et le bien-être des élèves.</a:t>
            </a:r>
            <a:endParaRPr lang="en-CA" sz="2000" i="1" dirty="0">
              <a:solidFill>
                <a:schemeClr val="accent5">
                  <a:lumMod val="50000"/>
                </a:schemeClr>
              </a:solidFill>
              <a:ea typeface="Cambria" panose="020405030504060302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A6B5E26D-0237-B949-BB9A-4F2740641972}"/>
              </a:ext>
            </a:extLst>
          </p:cNvPr>
          <p:cNvSpPr txBox="1"/>
          <p:nvPr/>
        </p:nvSpPr>
        <p:spPr>
          <a:xfrm>
            <a:off x="369714" y="2918540"/>
            <a:ext cx="11585723" cy="2849050"/>
          </a:xfrm>
          <a:prstGeom prst="rect">
            <a:avLst/>
          </a:prstGeom>
          <a:noFill/>
        </p:spPr>
        <p:txBody>
          <a:bodyPr wrap="square">
            <a:spAutoFit/>
          </a:bodyPr>
          <a:lstStyle/>
          <a:p>
            <a:pPr algn="ctr">
              <a:lnSpc>
                <a:spcPct val="115000"/>
              </a:lnSpc>
              <a:spcAft>
                <a:spcPts val="1000"/>
              </a:spcAft>
            </a:pPr>
            <a:r>
              <a:rPr lang="en-CA" sz="4000" b="1" cap="all" dirty="0">
                <a:effectLst/>
                <a:latin typeface="Arial" panose="020B0604020202020204" pitchFamily="34" charset="0"/>
                <a:ea typeface="Times New Roman" panose="02020603050405020304" pitchFamily="18" charset="0"/>
                <a:cs typeface="Arial" panose="020B0604020202020204" pitchFamily="34" charset="0"/>
                <a:hlinkClick r:id="rId4"/>
              </a:rPr>
              <a:t>leading for Equity and excellence at </a:t>
            </a:r>
            <a:r>
              <a:rPr lang="en-CA" sz="4000" b="1" cap="all" dirty="0" err="1">
                <a:effectLst/>
                <a:latin typeface="Arial" panose="020B0604020202020204" pitchFamily="34" charset="0"/>
                <a:ea typeface="Times New Roman" panose="02020603050405020304" pitchFamily="18" charset="0"/>
                <a:cs typeface="Arial" panose="020B0604020202020204" pitchFamily="34" charset="0"/>
                <a:hlinkClick r:id="rId4"/>
              </a:rPr>
              <a:t>kipling</a:t>
            </a:r>
            <a:r>
              <a:rPr lang="en-CA" sz="4000" b="1" cap="all" dirty="0">
                <a:effectLst/>
                <a:latin typeface="Arial" panose="020B0604020202020204" pitchFamily="34" charset="0"/>
                <a:ea typeface="Times New Roman" panose="02020603050405020304" pitchFamily="18" charset="0"/>
                <a:cs typeface="Arial" panose="020B0604020202020204" pitchFamily="34" charset="0"/>
                <a:hlinkClick r:id="rId4"/>
              </a:rPr>
              <a:t> collegiate institute </a:t>
            </a:r>
            <a:endParaRPr lang="en-CA" sz="4000" b="1" cap="all" dirty="0">
              <a:effectLst/>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spcAft>
                <a:spcPts val="1000"/>
              </a:spcAft>
            </a:pPr>
            <a:r>
              <a:rPr lang="en-CA" sz="3200" b="1" cap="all" dirty="0">
                <a:effectLst/>
                <a:latin typeface="Arial" panose="020B0604020202020204" pitchFamily="34" charset="0"/>
                <a:ea typeface="Times New Roman" panose="02020603050405020304" pitchFamily="18" charset="0"/>
                <a:cs typeface="Arial" panose="020B0604020202020204" pitchFamily="34" charset="0"/>
              </a:rPr>
              <a:t>a narrative by </a:t>
            </a:r>
          </a:p>
          <a:p>
            <a:pPr algn="ctr">
              <a:lnSpc>
                <a:spcPct val="115000"/>
              </a:lnSpc>
              <a:spcAft>
                <a:spcPts val="1000"/>
              </a:spcAft>
            </a:pPr>
            <a:r>
              <a:rPr lang="en-CA" sz="3200" b="1" cap="all" dirty="0">
                <a:effectLst/>
                <a:latin typeface="Arial" panose="020B0604020202020204" pitchFamily="34" charset="0"/>
                <a:ea typeface="Times New Roman" panose="02020603050405020304" pitchFamily="18" charset="0"/>
                <a:cs typeface="Arial" panose="020B0604020202020204" pitchFamily="34" charset="0"/>
              </a:rPr>
              <a:t>Principal Mohammed Adil Askary</a:t>
            </a:r>
            <a:endParaRPr lang="en-CA" sz="32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358823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3074017C-0BE9-0B4A-AB72-04DFB17488E3}"/>
              </a:ext>
            </a:extLst>
          </p:cNvPr>
          <p:cNvSpPr txBox="1"/>
          <p:nvPr/>
        </p:nvSpPr>
        <p:spPr>
          <a:xfrm>
            <a:off x="369714" y="1538902"/>
            <a:ext cx="11534419" cy="4522264"/>
          </a:xfrm>
          <a:prstGeom prst="rect">
            <a:avLst/>
          </a:prstGeom>
          <a:noFill/>
        </p:spPr>
        <p:txBody>
          <a:bodyPr wrap="square">
            <a:spAutoFit/>
          </a:bodyPr>
          <a:lstStyle/>
          <a:p>
            <a:pPr algn="ctr">
              <a:lnSpc>
                <a:spcPct val="115000"/>
              </a:lnSpc>
              <a:spcAft>
                <a:spcPts val="1000"/>
              </a:spcAft>
            </a:pPr>
            <a:r>
              <a:rPr lang="en-CA" sz="2400" b="1" cap="all" dirty="0">
                <a:effectLst/>
                <a:latin typeface="Arial" panose="020B0604020202020204" pitchFamily="34" charset="0"/>
                <a:ea typeface="Arial" panose="020B0604020202020204" pitchFamily="34" charset="0"/>
                <a:cs typeface="Times New Roman" panose="02020603050405020304" pitchFamily="18" charset="0"/>
              </a:rPr>
              <a:t>getting started – leadership roles &amp; responsibilities </a:t>
            </a:r>
          </a:p>
          <a:p>
            <a:pPr algn="ctr">
              <a:lnSpc>
                <a:spcPct val="115000"/>
              </a:lnSpc>
              <a:spcAft>
                <a:spcPts val="1000"/>
              </a:spcAft>
            </a:pPr>
            <a:r>
              <a:rPr lang="en-CA" sz="2400" b="1" cap="all" dirty="0">
                <a:effectLst/>
                <a:latin typeface="Arial" panose="020B0604020202020204" pitchFamily="34" charset="0"/>
                <a:ea typeface="Arial" panose="020B0604020202020204" pitchFamily="34" charset="0"/>
                <a:cs typeface="Times New Roman" panose="02020603050405020304" pitchFamily="18" charset="0"/>
              </a:rPr>
              <a:t>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marL="288000" indent="-285750">
              <a:buFont typeface="Arial" panose="020B0604020202020204" pitchFamily="34" charset="0"/>
              <a:buChar char="•"/>
            </a:pPr>
            <a:r>
              <a:rPr lang="en-CA" sz="2400" b="1" cap="all" dirty="0">
                <a:effectLst/>
                <a:latin typeface="Arial" panose="020B0604020202020204" pitchFamily="34" charset="0"/>
                <a:ea typeface="Arial" panose="020B0604020202020204" pitchFamily="34" charset="0"/>
                <a:cs typeface="Times New Roman" panose="02020603050405020304" pitchFamily="18" charset="0"/>
              </a:rPr>
              <a:t> </a:t>
            </a:r>
            <a:r>
              <a:rPr lang="en-US" sz="2400" b="1" dirty="0">
                <a:effectLst/>
                <a:latin typeface="Arial" panose="020B0604020202020204" pitchFamily="34" charset="0"/>
                <a:ea typeface="Arial" panose="020B0604020202020204" pitchFamily="34" charset="0"/>
                <a:cs typeface="Times New Roman" panose="02020603050405020304" pitchFamily="18" charset="0"/>
              </a:rPr>
              <a:t>The insights in the </a:t>
            </a:r>
            <a:r>
              <a:rPr lang="en-US" sz="2400" b="1"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4"/>
              </a:rPr>
              <a:t>Pupil Accommodation Review (PAR)</a:t>
            </a:r>
            <a:r>
              <a:rPr lang="en-CA" sz="2400" b="1" dirty="0">
                <a:effectLst/>
                <a:latin typeface="Arial" panose="020B0604020202020204" pitchFamily="34" charset="0"/>
                <a:ea typeface="Arial" panose="020B0604020202020204" pitchFamily="34" charset="0"/>
                <a:cs typeface="Times New Roman" panose="02020603050405020304" pitchFamily="18" charset="0"/>
              </a:rPr>
              <a:t> report became the “go-to” checklist Adil used to track progress. They held promise for bringing new life to Kipling CI and also signalled the complex challenges that lay ahead. </a:t>
            </a:r>
          </a:p>
          <a:p>
            <a:pPr marL="288000" indent="-285750">
              <a:buFont typeface="Arial" panose="020B0604020202020204" pitchFamily="34" charset="0"/>
              <a:buChar char="•"/>
            </a:pPr>
            <a:r>
              <a:rPr lang="en-CA" sz="2400" b="1" dirty="0">
                <a:latin typeface="Arial" panose="020B0604020202020204" pitchFamily="34" charset="0"/>
                <a:ea typeface="Arial" panose="020B0604020202020204" pitchFamily="34" charset="0"/>
                <a:cs typeface="Times New Roman" panose="02020603050405020304" pitchFamily="18" charset="0"/>
              </a:rPr>
              <a:t>In Adil’s words: </a:t>
            </a:r>
            <a:r>
              <a:rPr lang="en-CA" sz="2400" b="1" dirty="0">
                <a:effectLst/>
                <a:latin typeface="Arial" panose="020B0604020202020204" pitchFamily="34" charset="0"/>
                <a:ea typeface="Arial" panose="020B0604020202020204" pitchFamily="34" charset="0"/>
                <a:cs typeface="Times New Roman" panose="02020603050405020304" pitchFamily="18" charset="0"/>
              </a:rPr>
              <a:t>“Transformational and instructional leadership would continue to figure prominently along with my role as staff developer, visionary, student coach and counsellor, and family and community advocate.  Integrated in these roles, depending on the circumstances, were roles as engineer, architect, chef, interior designer, landscaper, and more.”</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183480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6DB4655E-9439-6B4B-BAE6-46D52746AE51}"/>
              </a:ext>
            </a:extLst>
          </p:cNvPr>
          <p:cNvSpPr txBox="1"/>
          <p:nvPr/>
        </p:nvSpPr>
        <p:spPr>
          <a:xfrm>
            <a:off x="491067" y="3077846"/>
            <a:ext cx="11362266" cy="1440523"/>
          </a:xfrm>
          <a:prstGeom prst="rect">
            <a:avLst/>
          </a:prstGeom>
          <a:noFill/>
        </p:spPr>
        <p:txBody>
          <a:bodyPr wrap="square">
            <a:spAutoFit/>
          </a:bodyPr>
          <a:lstStyle/>
          <a:p>
            <a:pPr algn="ctr">
              <a:lnSpc>
                <a:spcPct val="115000"/>
              </a:lnSpc>
              <a:spcAft>
                <a:spcPts val="1000"/>
              </a:spcAft>
            </a:pPr>
            <a:r>
              <a:rPr lang="en-CA" sz="3600" b="1" cap="all" dirty="0">
                <a:effectLst/>
                <a:latin typeface="Arial" panose="020B0604020202020204" pitchFamily="34" charset="0"/>
                <a:ea typeface="Arial" panose="020B0604020202020204" pitchFamily="34" charset="0"/>
                <a:cs typeface="Times New Roman" panose="02020603050405020304" pitchFamily="18" charset="0"/>
              </a:rPr>
              <a:t>WHAT’S THE problem?</a:t>
            </a:r>
          </a:p>
          <a:p>
            <a:pPr algn="ctr">
              <a:lnSpc>
                <a:spcPct val="115000"/>
              </a:lnSpc>
              <a:spcAft>
                <a:spcPts val="1000"/>
              </a:spcAft>
            </a:pPr>
            <a:r>
              <a:rPr lang="en-CA" sz="3600" b="1" cap="all" dirty="0">
                <a:effectLst/>
                <a:latin typeface="Arial" panose="020B0604020202020204" pitchFamily="34" charset="0"/>
                <a:ea typeface="Arial" panose="020B0604020202020204" pitchFamily="34" charset="0"/>
                <a:cs typeface="Times New Roman" panose="02020603050405020304" pitchFamily="18" charset="0"/>
              </a:rPr>
              <a:t>TECHNICAL, ADAPTIVE, Or WICKED </a:t>
            </a:r>
            <a:endParaRPr lang="en-CA" sz="36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225084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113617A8-1AB6-7C4C-999C-4E5A60C486B0}"/>
              </a:ext>
            </a:extLst>
          </p:cNvPr>
          <p:cNvSpPr txBox="1"/>
          <p:nvPr/>
        </p:nvSpPr>
        <p:spPr>
          <a:xfrm>
            <a:off x="369714" y="2241438"/>
            <a:ext cx="11236132" cy="4152932"/>
          </a:xfrm>
          <a:prstGeom prst="rect">
            <a:avLst/>
          </a:prstGeom>
          <a:noFill/>
        </p:spPr>
        <p:txBody>
          <a:bodyPr wrap="square">
            <a:spAutoFit/>
          </a:bodyPr>
          <a:lstStyle/>
          <a:p>
            <a:pPr algn="ctr">
              <a:lnSpc>
                <a:spcPct val="115000"/>
              </a:lnSpc>
              <a:spcAft>
                <a:spcPts val="1000"/>
              </a:spcAft>
            </a:pPr>
            <a:r>
              <a:rPr lang="en-CA" sz="2400" b="1" dirty="0">
                <a:effectLst/>
                <a:latin typeface="Arial" panose="020B0604020202020204" pitchFamily="34" charset="0"/>
                <a:ea typeface="Arial" panose="020B0604020202020204" pitchFamily="34" charset="0"/>
                <a:cs typeface="Times New Roman" panose="02020603050405020304" pitchFamily="18" charset="0"/>
              </a:rPr>
              <a:t>CONFRONTING REALITY: COMPLEX &amp; CONFLICTING PRIORITIES </a:t>
            </a:r>
          </a:p>
          <a:p>
            <a:pPr algn="ctr">
              <a:lnSpc>
                <a:spcPct val="115000"/>
              </a:lnSpc>
              <a:spcAft>
                <a:spcPts val="1000"/>
              </a:spcAft>
            </a:pP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r>
              <a:rPr lang="en-CA" sz="2400" b="1" dirty="0">
                <a:effectLst/>
                <a:latin typeface="Arial" panose="020B0604020202020204" pitchFamily="34" charset="0"/>
                <a:ea typeface="Arial" panose="020B0604020202020204" pitchFamily="34" charset="0"/>
                <a:cs typeface="Times New Roman" panose="02020603050405020304" pitchFamily="18" charset="0"/>
              </a:rPr>
              <a:t>Adil identified the following four conflicting priorities that needed his urgent attention:</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lvl="5" indent="-342900">
              <a:buFont typeface="Arial" panose="020B0604020202020204" pitchFamily="34" charset="0"/>
              <a:buChar char="•"/>
            </a:pPr>
            <a:r>
              <a:rPr lang="en-CA" sz="2400" b="1" dirty="0">
                <a:effectLst/>
                <a:latin typeface="Arial" panose="020B0604020202020204" pitchFamily="34" charset="0"/>
                <a:ea typeface="Arial" panose="020B0604020202020204" pitchFamily="34" charset="0"/>
                <a:cs typeface="Times New Roman" panose="02020603050405020304" pitchFamily="18" charset="0"/>
              </a:rPr>
              <a:t>Optional Attendance</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lvl="5" indent="-342900">
              <a:buFont typeface="Arial" panose="020B0604020202020204" pitchFamily="34" charset="0"/>
              <a:buChar char="•"/>
            </a:pPr>
            <a:r>
              <a:rPr lang="en-CA" sz="2400" b="1" dirty="0">
                <a:effectLst/>
                <a:latin typeface="Arial" panose="020B0604020202020204" pitchFamily="34" charset="0"/>
                <a:ea typeface="Arial" panose="020B0604020202020204" pitchFamily="34" charset="0"/>
                <a:cs typeface="Times New Roman" panose="02020603050405020304" pitchFamily="18" charset="0"/>
              </a:rPr>
              <a:t>Aging Buildings</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lvl="5" indent="-342900">
              <a:buFont typeface="Arial" panose="020B0604020202020204" pitchFamily="34" charset="0"/>
              <a:buChar char="•"/>
            </a:pPr>
            <a:r>
              <a:rPr lang="en-CA" sz="2400" b="1" dirty="0">
                <a:latin typeface="Arial" panose="020B0604020202020204" pitchFamily="34" charset="0"/>
                <a:cs typeface="Times New Roman" panose="02020603050405020304" pitchFamily="18" charset="0"/>
              </a:rPr>
              <a:t>Reputation and Stigma</a:t>
            </a:r>
          </a:p>
          <a:p>
            <a:pPr lvl="5" indent="-342900">
              <a:buFont typeface="Arial" panose="020B0604020202020204" pitchFamily="34" charset="0"/>
              <a:buChar char="•"/>
            </a:pPr>
            <a:r>
              <a:rPr lang="en-CA" sz="2400" b="1" dirty="0">
                <a:latin typeface="Arial" panose="020B0604020202020204" pitchFamily="34" charset="0"/>
                <a:cs typeface="Times New Roman" panose="02020603050405020304" pitchFamily="18" charset="0"/>
              </a:rPr>
              <a:t>Lack of Magnet or Specialized Programming </a:t>
            </a:r>
          </a:p>
          <a:p>
            <a:pPr marL="342900" lvl="0" indent="-342900">
              <a:buFont typeface="Arial" panose="020B0604020202020204" pitchFamily="34" charset="0"/>
              <a:buChar char="•"/>
            </a:pPr>
            <a:endParaRPr lang="en-CA" sz="2400" b="1" dirty="0">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348997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0AB99F97-82D9-D24D-B876-C0968648506A}"/>
              </a:ext>
            </a:extLst>
          </p:cNvPr>
          <p:cNvSpPr txBox="1"/>
          <p:nvPr/>
        </p:nvSpPr>
        <p:spPr>
          <a:xfrm>
            <a:off x="277990" y="1348089"/>
            <a:ext cx="11636019" cy="5176417"/>
          </a:xfrm>
          <a:prstGeom prst="rect">
            <a:avLst/>
          </a:prstGeom>
          <a:noFill/>
        </p:spPr>
        <p:txBody>
          <a:bodyPr wrap="square">
            <a:spAutoFit/>
          </a:bodyPr>
          <a:lstStyle/>
          <a:p>
            <a:pPr algn="ctr">
              <a:lnSpc>
                <a:spcPct val="115000"/>
              </a:lnSpc>
              <a:spcAft>
                <a:spcPts val="1000"/>
              </a:spcAft>
            </a:pPr>
            <a:r>
              <a:rPr lang="en-CA" sz="2000" b="1" dirty="0">
                <a:effectLst/>
                <a:latin typeface="Arial" panose="020B0604020202020204" pitchFamily="34" charset="0"/>
                <a:ea typeface="Arial" panose="020B0604020202020204" pitchFamily="34" charset="0"/>
                <a:cs typeface="Times New Roman" panose="02020603050405020304" pitchFamily="18" charset="0"/>
              </a:rPr>
              <a:t>PROBLEM-SOLVING: CHOOSE YOUR FOCUS</a:t>
            </a:r>
          </a:p>
          <a:p>
            <a:pPr algn="ctr">
              <a:lnSpc>
                <a:spcPct val="115000"/>
              </a:lnSpc>
              <a:spcAft>
                <a:spcPts val="1000"/>
              </a:spcAft>
            </a:pP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en-CA" sz="2000" b="1" dirty="0">
                <a:effectLst/>
                <a:latin typeface="Arial" panose="020B0604020202020204" pitchFamily="34" charset="0"/>
                <a:ea typeface="Arial" panose="020B0604020202020204" pitchFamily="34" charset="0"/>
                <a:cs typeface="Times New Roman" panose="02020603050405020304" pitchFamily="18" charset="0"/>
              </a:rPr>
              <a:t>Scroll over the next five slides and select an issue that interests you. For each area you choose, use the following prompts to facilitate reflection on your own and/or action-oriented dialogue with others:  </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b="1" dirty="0">
                <a:effectLst/>
                <a:latin typeface="Arial" panose="020B0604020202020204" pitchFamily="34" charset="0"/>
                <a:ea typeface="Arial" panose="020B0604020202020204" pitchFamily="34" charset="0"/>
                <a:cs typeface="Times New Roman" panose="02020603050405020304" pitchFamily="18" charset="0"/>
              </a:rPr>
              <a:t>Review the notes pages that accompany each slide to learn more about the issue and/or refer to Adil’s story if you want to learn more about the issue in his context </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b="1" dirty="0">
                <a:effectLst/>
                <a:latin typeface="Arial" panose="020B0604020202020204" pitchFamily="34" charset="0"/>
                <a:ea typeface="Arial" panose="020B0604020202020204" pitchFamily="34" charset="0"/>
                <a:cs typeface="Times New Roman" panose="02020603050405020304" pitchFamily="18" charset="0"/>
              </a:rPr>
              <a:t>Consider the issue – is it technical, adaptive, or wicked? Why do you think so? </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b="1" dirty="0">
                <a:effectLst/>
                <a:latin typeface="Arial" panose="020B0604020202020204" pitchFamily="34" charset="0"/>
                <a:ea typeface="Arial" panose="020B0604020202020204" pitchFamily="34" charset="0"/>
                <a:cs typeface="Times New Roman" panose="02020603050405020304" pitchFamily="18" charset="0"/>
              </a:rPr>
              <a:t>How does the issue apply in your context? Similarities? Differences?</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b="1" dirty="0">
                <a:effectLst/>
                <a:latin typeface="Arial" panose="020B0604020202020204" pitchFamily="34" charset="0"/>
                <a:ea typeface="Arial" panose="020B0604020202020204" pitchFamily="34" charset="0"/>
                <a:cs typeface="Times New Roman" panose="02020603050405020304" pitchFamily="18" charset="0"/>
              </a:rPr>
              <a:t>How does the approach Adil uses compare with others you have experienced? Similarities? Differences? </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spcAft>
                <a:spcPts val="1000"/>
              </a:spcAft>
              <a:buFont typeface="Symbol" pitchFamily="2" charset="2"/>
              <a:buChar char=""/>
            </a:pPr>
            <a:r>
              <a:rPr lang="en-CA" sz="2000" b="1" dirty="0">
                <a:effectLst/>
                <a:latin typeface="Arial" panose="020B0604020202020204" pitchFamily="34" charset="0"/>
                <a:ea typeface="Arial" panose="020B0604020202020204" pitchFamily="34" charset="0"/>
                <a:cs typeface="Times New Roman" panose="02020603050405020304" pitchFamily="18" charset="0"/>
              </a:rPr>
              <a:t>What suggestions would you make to increase likelihood of a good outcome</a:t>
            </a:r>
            <a:r>
              <a:rPr lang="en-CA" sz="2000" dirty="0">
                <a:effectLst/>
                <a:latin typeface="Arial" panose="020B0604020202020204" pitchFamily="34" charset="0"/>
                <a:ea typeface="Arial" panose="020B0604020202020204" pitchFamily="34" charset="0"/>
                <a:cs typeface="Times New Roman" panose="02020603050405020304" pitchFamily="18" charset="0"/>
              </a:rPr>
              <a:t>?</a:t>
            </a:r>
          </a:p>
          <a:p>
            <a:pPr lvl="0">
              <a:lnSpc>
                <a:spcPct val="115000"/>
              </a:lnSpc>
              <a:spcAft>
                <a:spcPts val="1000"/>
              </a:spcAft>
            </a:pP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8226213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B2327E95-110A-4842-86DB-7FC8961C40EE}"/>
              </a:ext>
            </a:extLst>
          </p:cNvPr>
          <p:cNvSpPr txBox="1"/>
          <p:nvPr/>
        </p:nvSpPr>
        <p:spPr>
          <a:xfrm>
            <a:off x="369714" y="1475243"/>
            <a:ext cx="11585219" cy="6000617"/>
          </a:xfrm>
          <a:prstGeom prst="rect">
            <a:avLst/>
          </a:prstGeom>
          <a:noFill/>
        </p:spPr>
        <p:txBody>
          <a:bodyPr wrap="square">
            <a:spAutoFit/>
          </a:bodyPr>
          <a:lstStyle/>
          <a:p>
            <a:pPr algn="ctr">
              <a:lnSpc>
                <a:spcPct val="115000"/>
              </a:lnSpc>
              <a:spcAft>
                <a:spcPts val="1000"/>
              </a:spcAft>
            </a:pPr>
            <a:r>
              <a:rPr lang="en-CA" sz="2400" b="1" cap="all" dirty="0">
                <a:effectLst/>
                <a:latin typeface="Arial" panose="020B0604020202020204" pitchFamily="34" charset="0"/>
                <a:ea typeface="Arial" panose="020B0604020202020204" pitchFamily="34" charset="0"/>
                <a:cs typeface="Times New Roman" panose="02020603050405020304" pitchFamily="18" charset="0"/>
              </a:rPr>
              <a:t>ISSUE ONE: SETTING DIRECTIONS &amp; BUILDING A SHARED VISION</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r>
              <a:rPr lang="en-CA" sz="1800" b="1" dirty="0">
                <a:effectLst/>
                <a:latin typeface="Arial" panose="020B0604020202020204" pitchFamily="34" charset="0"/>
                <a:ea typeface="Arial" panose="020B0604020202020204" pitchFamily="34" charset="0"/>
                <a:cs typeface="Times New Roman" panose="02020603050405020304" pitchFamily="18" charset="0"/>
              </a:rPr>
              <a:t> </a:t>
            </a:r>
            <a:r>
              <a:rPr lang="en-CA" sz="2400" b="1" dirty="0">
                <a:effectLst/>
                <a:latin typeface="Arial" panose="020B0604020202020204" pitchFamily="34" charset="0"/>
                <a:ea typeface="Arial" panose="020B0604020202020204" pitchFamily="34" charset="0"/>
                <a:cs typeface="Times New Roman" panose="02020603050405020304" pitchFamily="18" charset="0"/>
              </a:rPr>
              <a:t>A key priority for Adil was to create a shared vision for the “renewed” Kipling CI.  He drew on a framework for building a shared vision that his superintendent had introduced to school leaders in his principal learning network. The framework consisted of two basic phases which Adil modified to work for Kipling CI and its unique situation: </a:t>
            </a:r>
          </a:p>
          <a:p>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marL="342900" indent="-342900">
              <a:buFont typeface="Arial" panose="020B0604020202020204" pitchFamily="34" charset="0"/>
              <a:buChar char="•"/>
            </a:pPr>
            <a:r>
              <a:rPr lang="en-CA" sz="2400" b="1" dirty="0">
                <a:effectLst/>
                <a:latin typeface="Arial" panose="020B0604020202020204" pitchFamily="34" charset="0"/>
                <a:ea typeface="Arial" panose="020B0604020202020204" pitchFamily="34" charset="0"/>
                <a:cs typeface="Times New Roman" panose="02020603050405020304" pitchFamily="18" charset="0"/>
              </a:rPr>
              <a:t>The THINK phase lasted from September to October.  It was a time when we asked ourselves key questions: </a:t>
            </a:r>
            <a:r>
              <a:rPr lang="en-CA" sz="2400" b="1" i="1" dirty="0">
                <a:effectLst/>
                <a:latin typeface="Arial" panose="020B0604020202020204" pitchFamily="34" charset="0"/>
                <a:ea typeface="Arial" panose="020B0604020202020204" pitchFamily="34" charset="0"/>
                <a:cs typeface="Times New Roman" panose="02020603050405020304" pitchFamily="18" charset="0"/>
              </a:rPr>
              <a:t>Where are we now; Where are we going, and What do we need to learn?</a:t>
            </a:r>
            <a:r>
              <a:rPr lang="en-CA" sz="2400" b="1" dirty="0">
                <a:effectLst/>
                <a:latin typeface="Arial" panose="020B0604020202020204" pitchFamily="34" charset="0"/>
                <a:ea typeface="Arial" panose="020B0604020202020204" pitchFamily="34" charset="0"/>
                <a:cs typeface="Times New Roman" panose="02020603050405020304" pitchFamily="18" charset="0"/>
              </a:rPr>
              <a:t>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r>
              <a:rPr lang="en-CA" sz="2400" b="1" dirty="0">
                <a:effectLst/>
                <a:latin typeface="Arial" panose="020B0604020202020204" pitchFamily="34" charset="0"/>
                <a:ea typeface="Arial" panose="020B0604020202020204" pitchFamily="34" charset="0"/>
                <a:cs typeface="Times New Roman" panose="02020603050405020304" pitchFamily="18" charset="0"/>
              </a:rPr>
              <a:t>The ACT phase which began in November was difficult and made it a challenge to establish an agreed-upon vision.  </a:t>
            </a:r>
          </a:p>
          <a:p>
            <a:pPr marL="342900" lvl="0" indent="-342900">
              <a:buFont typeface="Arial" panose="020B0604020202020204" pitchFamily="34" charset="0"/>
              <a:buChar char="•"/>
            </a:pPr>
            <a:endParaRPr lang="en-CA" sz="2400" b="1" dirty="0">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endParaRPr lang="en-CA" sz="2000" b="1"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endParaRPr lang="en-CA" sz="2000" b="1" dirty="0">
              <a:latin typeface="Arial" panose="020B0604020202020204" pitchFamily="34" charset="0"/>
              <a:ea typeface="Arial" panose="020B0604020202020204" pitchFamily="34" charset="0"/>
              <a:cs typeface="Times New Roman" panose="02020603050405020304" pitchFamily="18" charset="0"/>
            </a:endParaRPr>
          </a:p>
          <a:p>
            <a:pPr lvl="0"/>
            <a:endParaRPr lang="en-CA" sz="20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42161299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1B6FE77B-FC77-6942-B80B-679A2AA9F566}"/>
              </a:ext>
            </a:extLst>
          </p:cNvPr>
          <p:cNvSpPr txBox="1"/>
          <p:nvPr/>
        </p:nvSpPr>
        <p:spPr>
          <a:xfrm>
            <a:off x="1057101" y="1199400"/>
            <a:ext cx="11091333" cy="6012543"/>
          </a:xfrm>
          <a:prstGeom prst="rect">
            <a:avLst/>
          </a:prstGeom>
          <a:noFill/>
        </p:spPr>
        <p:txBody>
          <a:bodyPr wrap="square">
            <a:spAutoFit/>
          </a:bodyPr>
          <a:lstStyle/>
          <a:p>
            <a:pPr algn="ctr">
              <a:lnSpc>
                <a:spcPct val="115000"/>
              </a:lnSpc>
              <a:spcAft>
                <a:spcPts val="1000"/>
              </a:spcAft>
            </a:pPr>
            <a:r>
              <a:rPr lang="en-CA" sz="2000" b="1" dirty="0">
                <a:effectLst/>
                <a:latin typeface="Arial" panose="020B0604020202020204" pitchFamily="34" charset="0"/>
                <a:ea typeface="Arial" panose="020B0604020202020204" pitchFamily="34" charset="0"/>
                <a:cs typeface="Times New Roman" panose="02020603050405020304" pitchFamily="18" charset="0"/>
              </a:rPr>
              <a:t>ISSUE TWO: BUILDING TRUSTING RELATIONSHIPS</a:t>
            </a:r>
          </a:p>
          <a:p>
            <a:pPr algn="ctr">
              <a:lnSpc>
                <a:spcPct val="115000"/>
              </a:lnSpc>
              <a:spcAft>
                <a:spcPts val="1000"/>
              </a:spcAft>
            </a:pPr>
            <a:r>
              <a:rPr lang="en-CA" sz="2000" b="1" dirty="0">
                <a:effectLst/>
                <a:latin typeface="Arial" panose="020B0604020202020204" pitchFamily="34" charset="0"/>
                <a:ea typeface="Arial" panose="020B0604020202020204" pitchFamily="34" charset="0"/>
                <a:cs typeface="Times New Roman" panose="02020603050405020304" pitchFamily="18" charset="0"/>
              </a:rPr>
              <a:t> </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en-CA" sz="1800" dirty="0">
                <a:effectLst/>
                <a:latin typeface="Arial" panose="020B0604020202020204" pitchFamily="34" charset="0"/>
                <a:ea typeface="Arial" panose="020B0604020202020204" pitchFamily="34" charset="0"/>
                <a:cs typeface="Times New Roman" panose="02020603050405020304" pitchFamily="18" charset="0"/>
              </a:rPr>
              <a:t> </a:t>
            </a:r>
            <a:r>
              <a:rPr lang="en-CA" sz="2000" b="1" dirty="0">
                <a:effectLst/>
                <a:latin typeface="Arial" panose="020B0604020202020204" pitchFamily="34" charset="0"/>
                <a:ea typeface="Arial" panose="020B0604020202020204" pitchFamily="34" charset="0"/>
                <a:cs typeface="Times New Roman" panose="02020603050405020304" pitchFamily="18" charset="0"/>
              </a:rPr>
              <a:t>Adil noticed staff resistance to some of his moves and proposals early on. He responded by investing in staff ownership. He aimed to create a culture of collective efficacy – a culture of “we” – “if Kipling CI was to flourish.”  He did this in a number of ways including:  </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b="1" dirty="0">
                <a:effectLst/>
                <a:latin typeface="Arial" panose="020B0604020202020204" pitchFamily="34" charset="0"/>
                <a:ea typeface="Arial" panose="020B0604020202020204" pitchFamily="34" charset="0"/>
                <a:cs typeface="Times New Roman" panose="02020603050405020304" pitchFamily="18" charset="0"/>
              </a:rPr>
              <a:t>buffering staff from distractions through simplifying and where possible eliminating workload related to policies and program requirements and reporting;</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b="1" dirty="0">
                <a:effectLst/>
                <a:latin typeface="Arial" panose="020B0604020202020204" pitchFamily="34" charset="0"/>
                <a:ea typeface="Arial" panose="020B0604020202020204" pitchFamily="34" charset="0"/>
                <a:cs typeface="Times New Roman" panose="02020603050405020304" pitchFamily="18" charset="0"/>
              </a:rPr>
              <a:t>communicating clearly and often; </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b="1" dirty="0">
                <a:effectLst/>
                <a:latin typeface="Arial" panose="020B0604020202020204" pitchFamily="34" charset="0"/>
                <a:ea typeface="Arial" panose="020B0604020202020204" pitchFamily="34" charset="0"/>
                <a:cs typeface="Times New Roman" panose="02020603050405020304" pitchFamily="18" charset="0"/>
              </a:rPr>
              <a:t>acknowledging that Kipling CI was undergoing a tremendous amount of change;</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b="1" dirty="0">
                <a:effectLst/>
                <a:latin typeface="Arial" panose="020B0604020202020204" pitchFamily="34" charset="0"/>
                <a:ea typeface="Arial" panose="020B0604020202020204" pitchFamily="34" charset="0"/>
                <a:cs typeface="Times New Roman" panose="02020603050405020304" pitchFamily="18" charset="0"/>
              </a:rPr>
              <a:t>building on strengths and recognizing and supporting areas for growth;</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b="1" dirty="0">
                <a:effectLst/>
                <a:latin typeface="Arial" panose="020B0604020202020204" pitchFamily="34" charset="0"/>
                <a:ea typeface="Arial" panose="020B0604020202020204" pitchFamily="34" charset="0"/>
                <a:cs typeface="Times New Roman" panose="02020603050405020304" pitchFamily="18" charset="0"/>
              </a:rPr>
              <a:t>listening and giving voice to staff concerns and input; and</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spcAft>
                <a:spcPts val="1000"/>
              </a:spcAft>
              <a:buFont typeface="Symbol" pitchFamily="2" charset="2"/>
              <a:buChar char=""/>
            </a:pPr>
            <a:r>
              <a:rPr lang="en-US" sz="2000" b="1" dirty="0">
                <a:effectLst/>
                <a:latin typeface="Arial" panose="020B0604020202020204" pitchFamily="34" charset="0"/>
                <a:ea typeface="Arial" panose="020B0604020202020204" pitchFamily="34" charset="0"/>
                <a:cs typeface="Times New Roman" panose="02020603050405020304" pitchFamily="18" charset="0"/>
              </a:rPr>
              <a:t>distributing and sharing leadership.</a:t>
            </a:r>
          </a:p>
          <a:p>
            <a:pPr marL="342900" lvl="0" indent="-342900">
              <a:lnSpc>
                <a:spcPct val="115000"/>
              </a:lnSpc>
              <a:spcAft>
                <a:spcPts val="1000"/>
              </a:spcAft>
              <a:buFont typeface="Symbol" pitchFamily="2" charset="2"/>
              <a:buChar char=""/>
            </a:pPr>
            <a:endParaRPr lang="en-US" sz="2000" b="1" dirty="0">
              <a:latin typeface="Arial" panose="020B0604020202020204" pitchFamily="34" charset="0"/>
              <a:ea typeface="Arial" panose="020B0604020202020204" pitchFamily="34" charset="0"/>
              <a:cs typeface="Times New Roman" panose="02020603050405020304" pitchFamily="18" charset="0"/>
            </a:endParaRPr>
          </a:p>
          <a:p>
            <a:pPr lvl="0">
              <a:lnSpc>
                <a:spcPct val="115000"/>
              </a:lnSpc>
              <a:spcAft>
                <a:spcPts val="1000"/>
              </a:spcAft>
            </a:pP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5909985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24FB5A7B-8203-7249-89D1-2B467504BB3F}"/>
              </a:ext>
            </a:extLst>
          </p:cNvPr>
          <p:cNvSpPr txBox="1"/>
          <p:nvPr/>
        </p:nvSpPr>
        <p:spPr>
          <a:xfrm>
            <a:off x="369714" y="1651750"/>
            <a:ext cx="11652953" cy="4107406"/>
          </a:xfrm>
          <a:prstGeom prst="rect">
            <a:avLst/>
          </a:prstGeom>
          <a:noFill/>
        </p:spPr>
        <p:txBody>
          <a:bodyPr wrap="square">
            <a:spAutoFit/>
          </a:bodyPr>
          <a:lstStyle/>
          <a:p>
            <a:pPr algn="ctr">
              <a:lnSpc>
                <a:spcPct val="115000"/>
              </a:lnSpc>
              <a:spcAft>
                <a:spcPts val="1000"/>
              </a:spcAft>
            </a:pPr>
            <a:r>
              <a:rPr lang="en-CA" sz="2400" b="1" dirty="0">
                <a:effectLst/>
                <a:latin typeface="Arial" panose="020B0604020202020204" pitchFamily="34" charset="0"/>
                <a:ea typeface="Arial" panose="020B0604020202020204" pitchFamily="34" charset="0"/>
                <a:cs typeface="Times New Roman" panose="02020603050405020304" pitchFamily="18" charset="0"/>
              </a:rPr>
              <a:t>ISSUE THREE: ENGAGING FAMILIES</a:t>
            </a:r>
          </a:p>
          <a:p>
            <a:pPr algn="ctr">
              <a:lnSpc>
                <a:spcPct val="115000"/>
              </a:lnSpc>
              <a:spcAft>
                <a:spcPts val="1000"/>
              </a:spcAft>
            </a:pPr>
            <a:r>
              <a:rPr lang="en-CA" sz="2400" b="1" dirty="0">
                <a:effectLst/>
                <a:latin typeface="Arial" panose="020B0604020202020204" pitchFamily="34" charset="0"/>
                <a:ea typeface="Arial" panose="020B0604020202020204" pitchFamily="34" charset="0"/>
                <a:cs typeface="Times New Roman" panose="02020603050405020304" pitchFamily="18" charset="0"/>
              </a:rPr>
              <a:t>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marL="285750" indent="-285750">
              <a:buFont typeface="Arial" panose="020B0604020202020204" pitchFamily="34" charset="0"/>
              <a:buChar char="•"/>
            </a:pPr>
            <a:r>
              <a:rPr lang="en-CA" sz="1800" b="1" dirty="0">
                <a:effectLst/>
                <a:latin typeface="Arial" panose="020B0604020202020204" pitchFamily="34" charset="0"/>
                <a:ea typeface="Arial" panose="020B0604020202020204" pitchFamily="34" charset="0"/>
                <a:cs typeface="Times New Roman" panose="02020603050405020304" pitchFamily="18" charset="0"/>
              </a:rPr>
              <a:t> </a:t>
            </a:r>
            <a:r>
              <a:rPr lang="en-US" sz="2400" b="1" dirty="0">
                <a:effectLst/>
                <a:latin typeface="Arial" panose="020B0604020202020204" pitchFamily="34" charset="0"/>
                <a:ea typeface="Arial" panose="020B0604020202020204" pitchFamily="34" charset="0"/>
                <a:cs typeface="Times New Roman" panose="02020603050405020304" pitchFamily="18" charset="0"/>
              </a:rPr>
              <a:t>Adil’s first meeting with parents was </a:t>
            </a:r>
            <a:r>
              <a:rPr lang="en-CA" sz="2400" b="1" dirty="0">
                <a:effectLst/>
                <a:latin typeface="Arial" panose="020B0604020202020204" pitchFamily="34" charset="0"/>
                <a:ea typeface="Arial" panose="020B0604020202020204" pitchFamily="34" charset="0"/>
                <a:cs typeface="Times New Roman" panose="02020603050405020304" pitchFamily="18" charset="0"/>
              </a:rPr>
              <a:t>heartening considering the home situations of many Kipling families. Over 35 people in attendance when in the past there were only 3 or 4 parents who attended. </a:t>
            </a:r>
          </a:p>
          <a:p>
            <a:pPr marL="285750" indent="-285750">
              <a:buFont typeface="Arial" panose="020B0604020202020204" pitchFamily="34" charset="0"/>
              <a:buChar char="•"/>
            </a:pPr>
            <a:r>
              <a:rPr lang="en-US" sz="2400" b="1" dirty="0">
                <a:effectLst/>
                <a:latin typeface="Arial" panose="020B0604020202020204" pitchFamily="34" charset="0"/>
                <a:ea typeface="Arial" panose="020B0604020202020204" pitchFamily="34" charset="0"/>
                <a:cs typeface="Times New Roman" panose="02020603050405020304" pitchFamily="18" charset="0"/>
              </a:rPr>
              <a:t>This was promising since it was an important opportunity to get parents and the community engaged in Kipling CI’s transformation. </a:t>
            </a:r>
          </a:p>
          <a:p>
            <a:pPr marL="285750" indent="-285750">
              <a:buFont typeface="Arial" panose="020B0604020202020204" pitchFamily="34" charset="0"/>
              <a:buChar char="•"/>
            </a:pPr>
            <a:r>
              <a:rPr lang="en-US" sz="2400" b="1" dirty="0">
                <a:latin typeface="Arial" panose="020B0604020202020204" pitchFamily="34" charset="0"/>
                <a:ea typeface="Arial" panose="020B0604020202020204" pitchFamily="34" charset="0"/>
                <a:cs typeface="Times New Roman" panose="02020603050405020304" pitchFamily="18" charset="0"/>
              </a:rPr>
              <a:t>His challenge was responding to the </a:t>
            </a:r>
            <a:r>
              <a:rPr lang="en-CA" sz="2400" b="1" dirty="0">
                <a:effectLst/>
                <a:latin typeface="Arial" panose="020B0604020202020204" pitchFamily="34" charset="0"/>
                <a:ea typeface="Arial" panose="020B0604020202020204" pitchFamily="34" charset="0"/>
                <a:cs typeface="Times New Roman" panose="02020603050405020304" pitchFamily="18" charset="0"/>
              </a:rPr>
              <a:t>questions which initially were always the same: “how safe is the school” and “why are your results so low?”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en-CA" sz="2000" b="1" dirty="0">
                <a:effectLst/>
                <a:latin typeface="Arial" panose="020B0604020202020204" pitchFamily="34" charset="0"/>
                <a:ea typeface="Arial" panose="020B0604020202020204" pitchFamily="34" charset="0"/>
                <a:cs typeface="Times New Roman" panose="02020603050405020304" pitchFamily="18" charset="0"/>
              </a:rPr>
              <a:t> </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662982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24FB5A7B-8203-7249-89D1-2B467504BB3F}"/>
              </a:ext>
            </a:extLst>
          </p:cNvPr>
          <p:cNvSpPr txBox="1"/>
          <p:nvPr/>
        </p:nvSpPr>
        <p:spPr>
          <a:xfrm>
            <a:off x="369714" y="1313278"/>
            <a:ext cx="11652953" cy="4278094"/>
          </a:xfrm>
          <a:prstGeom prst="rect">
            <a:avLst/>
          </a:prstGeom>
          <a:noFill/>
        </p:spPr>
        <p:txBody>
          <a:bodyPr wrap="square">
            <a:spAutoFit/>
          </a:bodyPr>
          <a:lstStyle/>
          <a:p>
            <a:pPr algn="ctr"/>
            <a:r>
              <a:rPr lang="en-CA" sz="2400" b="1" dirty="0">
                <a:effectLst/>
                <a:latin typeface="Arial" panose="020B0604020202020204" pitchFamily="34" charset="0"/>
                <a:ea typeface="Arial" panose="020B0604020202020204" pitchFamily="34" charset="0"/>
                <a:cs typeface="Times New Roman" panose="02020603050405020304" pitchFamily="18" charset="0"/>
              </a:rPr>
              <a:t>ISSUE </a:t>
            </a:r>
            <a:r>
              <a:rPr lang="en-CA" sz="2400" b="1" dirty="0">
                <a:latin typeface="Arial" panose="020B0604020202020204" pitchFamily="34" charset="0"/>
                <a:ea typeface="Arial" panose="020B0604020202020204" pitchFamily="34" charset="0"/>
                <a:cs typeface="Times New Roman" panose="02020603050405020304" pitchFamily="18" charset="0"/>
              </a:rPr>
              <a:t>FOUR</a:t>
            </a:r>
            <a:r>
              <a:rPr lang="en-CA" sz="2400" b="1" dirty="0">
                <a:effectLst/>
                <a:latin typeface="Arial" panose="020B0604020202020204" pitchFamily="34" charset="0"/>
                <a:ea typeface="Arial" panose="020B0604020202020204" pitchFamily="34" charset="0"/>
                <a:cs typeface="Times New Roman" panose="02020603050405020304" pitchFamily="18" charset="0"/>
              </a:rPr>
              <a:t>: ENGAGING THE WIDER COMMUNITY</a:t>
            </a:r>
          </a:p>
          <a:p>
            <a:pPr algn="ctr"/>
            <a:endParaRPr lang="en-CA" sz="2400" b="1" dirty="0">
              <a:effectLst/>
              <a:latin typeface="Arial" panose="020B0604020202020204" pitchFamily="34" charset="0"/>
              <a:ea typeface="Arial" panose="020B0604020202020204" pitchFamily="34" charset="0"/>
              <a:cs typeface="Times New Roman" panose="02020603050405020304" pitchFamily="18" charset="0"/>
            </a:endParaRPr>
          </a:p>
          <a:p>
            <a:pPr algn="ctr"/>
            <a:endParaRPr lang="en-CA" sz="800" dirty="0">
              <a:effectLst/>
              <a:latin typeface="Arial" panose="020B0604020202020204" pitchFamily="34" charset="0"/>
              <a:ea typeface="Arial" panose="020B0604020202020204" pitchFamily="34" charset="0"/>
              <a:cs typeface="Times New Roman" panose="02020603050405020304" pitchFamily="18" charset="0"/>
            </a:endParaRPr>
          </a:p>
          <a:p>
            <a:pPr marL="342900" indent="-342900">
              <a:buFont typeface="Arial" panose="020B0604020202020204" pitchFamily="34" charset="0"/>
              <a:buChar char="•"/>
            </a:pPr>
            <a:r>
              <a:rPr lang="en-CA" sz="2400" b="1" dirty="0">
                <a:effectLst/>
                <a:latin typeface="Arial" panose="020B0604020202020204" pitchFamily="34" charset="0"/>
                <a:ea typeface="Arial" panose="020B0604020202020204" pitchFamily="34" charset="0"/>
                <a:cs typeface="Times New Roman" panose="02020603050405020304" pitchFamily="18" charset="0"/>
              </a:rPr>
              <a:t>At a community meeting Adil attended to promote Kipling CI and share the good things that were happening, a parent’s comment confirmed how challenging it would be to </a:t>
            </a:r>
            <a:r>
              <a:rPr lang="en-CA" sz="2400" b="1" dirty="0">
                <a:latin typeface="Arial" panose="020B0604020202020204" pitchFamily="34" charset="0"/>
                <a:ea typeface="Arial" panose="020B0604020202020204" pitchFamily="34" charset="0"/>
                <a:cs typeface="Times New Roman" panose="02020603050405020304" pitchFamily="18" charset="0"/>
              </a:rPr>
              <a:t>change K</a:t>
            </a:r>
            <a:r>
              <a:rPr lang="en-CA" sz="2400" b="1" dirty="0">
                <a:effectLst/>
                <a:latin typeface="Arial" panose="020B0604020202020204" pitchFamily="34" charset="0"/>
                <a:ea typeface="Arial" panose="020B0604020202020204" pitchFamily="34" charset="0"/>
                <a:cs typeface="Times New Roman" panose="02020603050405020304" pitchFamily="18" charset="0"/>
              </a:rPr>
              <a:t>ipling CI’s negative reputation. </a:t>
            </a:r>
          </a:p>
          <a:p>
            <a:pPr marL="342900" indent="-342900">
              <a:buFont typeface="Arial" panose="020B0604020202020204" pitchFamily="34" charset="0"/>
              <a:buChar char="•"/>
            </a:pPr>
            <a:endParaRPr lang="en-CA" sz="2400" b="1"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r>
              <a:rPr lang="en-CA" sz="2400" b="1" dirty="0">
                <a:effectLst/>
                <a:latin typeface="Arial" panose="020B0604020202020204" pitchFamily="34" charset="0"/>
                <a:ea typeface="Arial" panose="020B0604020202020204" pitchFamily="34" charset="0"/>
                <a:cs typeface="Times New Roman" panose="02020603050405020304" pitchFamily="18" charset="0"/>
              </a:rPr>
              <a:t>This parent stood up and with great pride commented on how important it was to keep Kipling CI open: </a:t>
            </a:r>
            <a:r>
              <a:rPr lang="en-CA" sz="2400" b="1" i="1" dirty="0">
                <a:effectLst/>
                <a:latin typeface="Arial" panose="020B0604020202020204" pitchFamily="34" charset="0"/>
                <a:ea typeface="Arial" panose="020B0604020202020204" pitchFamily="34" charset="0"/>
                <a:cs typeface="Times New Roman" panose="02020603050405020304" pitchFamily="18" charset="0"/>
              </a:rPr>
              <a:t>“</a:t>
            </a:r>
            <a:r>
              <a:rPr lang="en-CA" sz="2400" b="1" dirty="0">
                <a:effectLst/>
                <a:latin typeface="Arial" panose="020B0604020202020204" pitchFamily="34" charset="0"/>
                <a:ea typeface="Arial" panose="020B0604020202020204" pitchFamily="34" charset="0"/>
                <a:cs typeface="Times New Roman" panose="02020603050405020304" pitchFamily="18" charset="0"/>
              </a:rPr>
              <a:t>It means that Kipling CI students don’t attend my child’s school</a:t>
            </a:r>
            <a:r>
              <a:rPr lang="en-CA" sz="2400" b="1" dirty="0">
                <a:latin typeface="Arial" panose="020B0604020202020204" pitchFamily="34" charset="0"/>
                <a:ea typeface="Arial" panose="020B0604020202020204" pitchFamily="34" charset="0"/>
                <a:cs typeface="Times New Roman" panose="02020603050405020304" pitchFamily="18" charset="0"/>
              </a:rPr>
              <a:t>” insinuating that </a:t>
            </a:r>
            <a:r>
              <a:rPr lang="en-CA" sz="2400" b="1" dirty="0">
                <a:effectLst/>
                <a:latin typeface="Arial" panose="020B0604020202020204" pitchFamily="34" charset="0"/>
                <a:ea typeface="Arial" panose="020B0604020202020204" pitchFamily="34" charset="0"/>
                <a:cs typeface="Times New Roman" panose="02020603050405020304" pitchFamily="18" charset="0"/>
              </a:rPr>
              <a:t>if Kipling CI students attended his child’s school, they would put the safety of his child and other students at risk.</a:t>
            </a:r>
            <a:r>
              <a:rPr lang="en-CA" sz="2400" b="1" dirty="0">
                <a:latin typeface="Arial" panose="020B0604020202020204" pitchFamily="34" charset="0"/>
                <a:ea typeface="Arial" panose="020B0604020202020204" pitchFamily="34" charset="0"/>
                <a:cs typeface="Times New Roman" panose="02020603050405020304" pitchFamily="18" charset="0"/>
              </a:rPr>
              <a:t> </a:t>
            </a:r>
          </a:p>
          <a:p>
            <a:pPr marL="342900" lvl="0" indent="-342900">
              <a:buFont typeface="Arial" panose="020B0604020202020204" pitchFamily="34" charset="0"/>
              <a:buChar char="•"/>
            </a:pP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160715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696437E9-69AF-9845-98C7-BBAB82AB7371}"/>
              </a:ext>
            </a:extLst>
          </p:cNvPr>
          <p:cNvSpPr txBox="1"/>
          <p:nvPr/>
        </p:nvSpPr>
        <p:spPr>
          <a:xfrm>
            <a:off x="304800" y="1749437"/>
            <a:ext cx="11887200" cy="4338624"/>
          </a:xfrm>
          <a:prstGeom prst="rect">
            <a:avLst/>
          </a:prstGeom>
          <a:noFill/>
        </p:spPr>
        <p:txBody>
          <a:bodyPr wrap="square">
            <a:spAutoFit/>
          </a:bodyPr>
          <a:lstStyle/>
          <a:p>
            <a:pPr algn="ctr">
              <a:lnSpc>
                <a:spcPct val="115000"/>
              </a:lnSpc>
              <a:spcAft>
                <a:spcPts val="1000"/>
              </a:spcAft>
            </a:pPr>
            <a:r>
              <a:rPr lang="en-CA" sz="2400" b="1" dirty="0">
                <a:effectLst/>
                <a:latin typeface="Arial" panose="020B0604020202020204" pitchFamily="34" charset="0"/>
                <a:ea typeface="Arial" panose="020B0604020202020204" pitchFamily="34" charset="0"/>
                <a:cs typeface="Times New Roman" panose="02020603050405020304" pitchFamily="18" charset="0"/>
              </a:rPr>
              <a:t>ISSUE FIVE: LEADERSHIP SELF-CARE &amp; WELL-BEING</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r>
              <a:rPr lang="en-CA" sz="1800" b="1" dirty="0">
                <a:effectLst/>
                <a:latin typeface="Arial" panose="020B0604020202020204" pitchFamily="34" charset="0"/>
                <a:ea typeface="Arial" panose="020B0604020202020204" pitchFamily="34" charset="0"/>
                <a:cs typeface="Times New Roman" panose="02020603050405020304" pitchFamily="18" charset="0"/>
              </a:rPr>
              <a:t> </a:t>
            </a:r>
            <a:r>
              <a:rPr lang="en-CA" sz="2400" b="1" dirty="0">
                <a:effectLst/>
                <a:latin typeface="Arial" panose="020B0604020202020204" pitchFamily="34" charset="0"/>
                <a:ea typeface="Arial" panose="020B0604020202020204" pitchFamily="34" charset="0"/>
                <a:cs typeface="Times New Roman" panose="02020603050405020304" pitchFamily="18" charset="0"/>
              </a:rPr>
              <a:t>Adil writes: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r>
              <a:rPr lang="en-CA" sz="2400" b="1" dirty="0">
                <a:effectLst/>
                <a:latin typeface="Arial" panose="020B0604020202020204" pitchFamily="34" charset="0"/>
                <a:ea typeface="Arial" panose="020B0604020202020204" pitchFamily="34" charset="0"/>
                <a:cs typeface="Times New Roman" panose="02020603050405020304" pitchFamily="18" charset="0"/>
              </a:rPr>
              <a:t>“March Break 2018 had arrived, and I looked forward to leaving the city for a snowboarding vacation with my family.  Little did I know that my physical well-being was absorbing the pushes and pulls of the previous months and I ended up in hospital.  Although this personal illness meant that I would miss the rest of the school year while I convalesced, it didn’t dissuade me from moving forward upon my return in August.  In fact, I was even more determined.  This included pushing back as needed to ensure that we were on track with the renovations and that promised changes would be delivered to the school and the community in a timely way.”</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2738069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9A36FA07-C5B7-024E-BF75-BAFD3F023E09}"/>
              </a:ext>
            </a:extLst>
          </p:cNvPr>
          <p:cNvSpPr txBox="1"/>
          <p:nvPr/>
        </p:nvSpPr>
        <p:spPr>
          <a:xfrm>
            <a:off x="659097" y="1313278"/>
            <a:ext cx="10873806" cy="4285019"/>
          </a:xfrm>
          <a:prstGeom prst="rect">
            <a:avLst/>
          </a:prstGeom>
          <a:noFill/>
        </p:spPr>
        <p:txBody>
          <a:bodyPr wrap="square">
            <a:spAutoFit/>
          </a:bodyPr>
          <a:lstStyle/>
          <a:p>
            <a:pPr lvl="0" algn="ctr">
              <a:lnSpc>
                <a:spcPct val="115000"/>
              </a:lnSpc>
            </a:pPr>
            <a:r>
              <a:rPr lang="en-US" sz="2400" b="1" dirty="0">
                <a:latin typeface="Arial" panose="020B0604020202020204" pitchFamily="34" charset="0"/>
                <a:ea typeface="Arial" panose="020B0604020202020204" pitchFamily="34" charset="0"/>
                <a:cs typeface="Times New Roman" panose="02020603050405020304" pitchFamily="18" charset="0"/>
              </a:rPr>
              <a:t>LESSONS LEARNED </a:t>
            </a:r>
          </a:p>
          <a:p>
            <a:pPr lvl="0" algn="ctr">
              <a:lnSpc>
                <a:spcPct val="115000"/>
              </a:lnSpc>
            </a:pPr>
            <a:endParaRPr lang="en-US" sz="2400" b="1" dirty="0">
              <a:latin typeface="Arial" panose="020B0604020202020204" pitchFamily="34" charset="0"/>
              <a:ea typeface="Arial" panose="020B0604020202020204" pitchFamily="34" charset="0"/>
              <a:cs typeface="Times New Roman" panose="02020603050405020304" pitchFamily="18" charset="0"/>
            </a:endParaRPr>
          </a:p>
          <a:p>
            <a:pPr lvl="0"/>
            <a:r>
              <a:rPr lang="en-US" sz="2400" b="1" dirty="0">
                <a:effectLst/>
                <a:latin typeface="Arial" panose="020B0604020202020204" pitchFamily="34" charset="0"/>
                <a:ea typeface="Arial" panose="020B0604020202020204" pitchFamily="34" charset="0"/>
                <a:cs typeface="Times New Roman" panose="02020603050405020304" pitchFamily="18" charset="0"/>
              </a:rPr>
              <a:t>For Adil, the two lessons that stand out among others in this journey are:  </a:t>
            </a:r>
          </a:p>
          <a:p>
            <a:pPr lvl="0"/>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marL="457200" lvl="0" indent="-457200">
              <a:buFont typeface="+mj-lt"/>
              <a:buAutoNum type="arabicPeriod"/>
            </a:pPr>
            <a:r>
              <a:rPr lang="en-US" sz="2400" b="1" dirty="0">
                <a:effectLst/>
                <a:latin typeface="Arial" panose="020B0604020202020204" pitchFamily="34" charset="0"/>
                <a:ea typeface="Arial" panose="020B0604020202020204" pitchFamily="34" charset="0"/>
                <a:cs typeface="Times New Roman" panose="02020603050405020304" pitchFamily="18" charset="0"/>
              </a:rPr>
              <a:t>Having perseverance, resilience, and </a:t>
            </a:r>
            <a:r>
              <a:rPr lang="en-CA" sz="2400" b="1" dirty="0">
                <a:effectLst/>
                <a:latin typeface="Arial" panose="020B0604020202020204" pitchFamily="34" charset="0"/>
                <a:ea typeface="Arial" panose="020B0604020202020204" pitchFamily="34" charset="0"/>
                <a:cs typeface="Times New Roman" panose="02020603050405020304" pitchFamily="18" charset="0"/>
              </a:rPr>
              <a:t>determination or what some refer to as “grit,” are qualities that I have added to my resume – it is who I am as a leader and these traits emerged as essential; and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marL="457200" lvl="0" indent="-457200">
              <a:buFont typeface="+mj-lt"/>
              <a:buAutoNum type="arabicPeriod"/>
            </a:pPr>
            <a:r>
              <a:rPr lang="en-US" sz="2400" b="1" dirty="0">
                <a:effectLst/>
                <a:latin typeface="Arial" panose="020B0604020202020204" pitchFamily="34" charset="0"/>
                <a:ea typeface="Arial" panose="020B0604020202020204" pitchFamily="34" charset="0"/>
                <a:cs typeface="Times New Roman" panose="02020603050405020304" pitchFamily="18" charset="0"/>
              </a:rPr>
              <a:t>Engaging skillfully in courageous conversations continuously to move Kipling CI in the right direction and work towards transforming it into a place that is valued by all who are a part of it.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en-US" sz="2400" b="1" dirty="0">
                <a:effectLst/>
                <a:latin typeface="Arial" panose="020B0604020202020204" pitchFamily="34" charset="0"/>
                <a:ea typeface="Arial" panose="020B0604020202020204" pitchFamily="34" charset="0"/>
                <a:cs typeface="Times New Roman" panose="02020603050405020304" pitchFamily="18" charset="0"/>
              </a:rPr>
              <a:t>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827657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7" name="TextBox 6">
            <a:extLst>
              <a:ext uri="{FF2B5EF4-FFF2-40B4-BE49-F238E27FC236}">
                <a16:creationId xmlns:a16="http://schemas.microsoft.com/office/drawing/2014/main" id="{1E77C9AA-4C3F-024B-AAF7-2E4635F36CDD}"/>
              </a:ext>
            </a:extLst>
          </p:cNvPr>
          <p:cNvSpPr txBox="1"/>
          <p:nvPr/>
        </p:nvSpPr>
        <p:spPr>
          <a:xfrm>
            <a:off x="541867" y="3237088"/>
            <a:ext cx="11260666" cy="740011"/>
          </a:xfrm>
          <a:prstGeom prst="rect">
            <a:avLst/>
          </a:prstGeom>
          <a:noFill/>
        </p:spPr>
        <p:txBody>
          <a:bodyPr wrap="square">
            <a:spAutoFit/>
          </a:bodyPr>
          <a:lstStyle/>
          <a:p>
            <a:pPr algn="ctr">
              <a:lnSpc>
                <a:spcPct val="115000"/>
              </a:lnSpc>
              <a:spcAft>
                <a:spcPts val="1000"/>
              </a:spcAft>
            </a:pPr>
            <a:r>
              <a:rPr lang="en-US" sz="4000" b="1" dirty="0">
                <a:effectLst/>
                <a:latin typeface="Arial" panose="020B0604020202020204" pitchFamily="34" charset="0"/>
                <a:ea typeface="Arial" panose="020B0604020202020204" pitchFamily="34" charset="0"/>
                <a:cs typeface="Times New Roman" panose="02020603050405020304" pitchFamily="18" charset="0"/>
              </a:rPr>
              <a:t>HOW TO USE THIS RESOURCE</a:t>
            </a:r>
            <a:endParaRPr lang="en-CA" sz="40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42504870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9A36FA07-C5B7-024E-BF75-BAFD3F023E09}"/>
              </a:ext>
            </a:extLst>
          </p:cNvPr>
          <p:cNvSpPr txBox="1"/>
          <p:nvPr/>
        </p:nvSpPr>
        <p:spPr>
          <a:xfrm>
            <a:off x="186266" y="2402501"/>
            <a:ext cx="11819467" cy="2677656"/>
          </a:xfrm>
          <a:prstGeom prst="rect">
            <a:avLst/>
          </a:prstGeom>
          <a:noFill/>
        </p:spPr>
        <p:txBody>
          <a:bodyPr wrap="square">
            <a:spAutoFit/>
          </a:bodyPr>
          <a:lstStyle/>
          <a:p>
            <a:pPr algn="ctr"/>
            <a:r>
              <a:rPr lang="en-US" sz="2400" b="1" cap="all" dirty="0">
                <a:latin typeface="Arial" panose="020B0604020202020204" pitchFamily="34" charset="0"/>
                <a:ea typeface="Arial" panose="020B0604020202020204" pitchFamily="34" charset="0"/>
                <a:cs typeface="Times New Roman" panose="02020603050405020304" pitchFamily="18" charset="0"/>
              </a:rPr>
              <a:t>To this Adil adds: </a:t>
            </a:r>
            <a:endParaRPr lang="en-CA" sz="2400" cap="all" dirty="0">
              <a:effectLst/>
              <a:latin typeface="Arial" panose="020B0604020202020204" pitchFamily="34" charset="0"/>
              <a:ea typeface="Arial" panose="020B0604020202020204" pitchFamily="34" charset="0"/>
              <a:cs typeface="Times New Roman" panose="02020603050405020304" pitchFamily="18" charset="0"/>
            </a:endParaRPr>
          </a:p>
          <a:p>
            <a:r>
              <a:rPr lang="en-US" sz="2400" b="1" dirty="0">
                <a:effectLst/>
                <a:latin typeface="Arial" panose="020B0604020202020204" pitchFamily="34" charset="0"/>
                <a:ea typeface="Arial" panose="020B0604020202020204" pitchFamily="34" charset="0"/>
                <a:cs typeface="Times New Roman" panose="02020603050405020304" pitchFamily="18" charset="0"/>
              </a:rPr>
              <a:t>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r>
              <a:rPr lang="en-US" sz="2400" b="1" dirty="0">
                <a:effectLst/>
                <a:latin typeface="Arial" panose="020B0604020202020204" pitchFamily="34" charset="0"/>
                <a:ea typeface="Arial" panose="020B0604020202020204" pitchFamily="34" charset="0"/>
                <a:cs typeface="Times New Roman" panose="02020603050405020304" pitchFamily="18" charset="0"/>
              </a:rPr>
              <a:t>The primary motivator and purpose of school-level leadership is to do everything possible to help students achieve success with the best possible outcomes.  </a:t>
            </a:r>
          </a:p>
          <a:p>
            <a:pPr marL="342900" lvl="0" indent="-342900">
              <a:buFont typeface="Arial" panose="020B0604020202020204" pitchFamily="34" charset="0"/>
              <a:buChar char="•"/>
            </a:pPr>
            <a:r>
              <a:rPr lang="en-US" sz="2400" b="1" dirty="0">
                <a:effectLst/>
                <a:latin typeface="Arial" panose="020B0604020202020204" pitchFamily="34" charset="0"/>
                <a:ea typeface="Arial" panose="020B0604020202020204" pitchFamily="34" charset="0"/>
                <a:cs typeface="Times New Roman" panose="02020603050405020304" pitchFamily="18" charset="0"/>
              </a:rPr>
              <a:t>This means drawing on all human and material resources possible including my own expertise and internal capacity.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2223976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9A36FA07-C5B7-024E-BF75-BAFD3F023E09}"/>
              </a:ext>
            </a:extLst>
          </p:cNvPr>
          <p:cNvSpPr txBox="1"/>
          <p:nvPr/>
        </p:nvSpPr>
        <p:spPr>
          <a:xfrm>
            <a:off x="369713" y="1547447"/>
            <a:ext cx="11822287" cy="5465855"/>
          </a:xfrm>
          <a:prstGeom prst="rect">
            <a:avLst/>
          </a:prstGeom>
          <a:noFill/>
        </p:spPr>
        <p:txBody>
          <a:bodyPr wrap="square">
            <a:spAutoFit/>
          </a:bodyPr>
          <a:lstStyle/>
          <a:p>
            <a:pPr lvl="0" algn="ctr"/>
            <a:r>
              <a:rPr lang="en-US" sz="2400" b="1" dirty="0">
                <a:latin typeface="Arial" panose="020B0604020202020204" pitchFamily="34" charset="0"/>
                <a:ea typeface="Arial" panose="020B0604020202020204" pitchFamily="34" charset="0"/>
                <a:cs typeface="Times New Roman" panose="02020603050405020304" pitchFamily="18" charset="0"/>
              </a:rPr>
              <a:t>A PARTING MESSAGE &amp; POSTSCRIPT FROM ADIL</a:t>
            </a:r>
          </a:p>
          <a:p>
            <a:pPr lvl="0"/>
            <a:endParaRPr lang="en-US" sz="2400" b="1" dirty="0">
              <a:effectLst/>
              <a:latin typeface="Arial" panose="020B0604020202020204" pitchFamily="34" charset="0"/>
              <a:ea typeface="Arial" panose="020B0604020202020204" pitchFamily="34" charset="0"/>
              <a:cs typeface="Times New Roman" panose="02020603050405020304" pitchFamily="18" charset="0"/>
            </a:endParaRPr>
          </a:p>
          <a:p>
            <a:pPr lvl="0"/>
            <a:r>
              <a:rPr lang="en-US" sz="2400" b="1" dirty="0">
                <a:effectLst/>
                <a:latin typeface="Arial" panose="020B0604020202020204" pitchFamily="34" charset="0"/>
                <a:ea typeface="Arial" panose="020B0604020202020204" pitchFamily="34" charset="0"/>
                <a:cs typeface="Times New Roman" panose="02020603050405020304" pitchFamily="18" charset="0"/>
              </a:rPr>
              <a:t>“It takes a strong team with a commitment for the best outcomes for students and it is a team effort – not one I could as the formal leader accomplish on my own. The Kipling CI team has embraced the vision and taken many risks to achieve amazing results over a short period of time.” </a:t>
            </a:r>
          </a:p>
          <a:p>
            <a:pPr lvl="0"/>
            <a:endParaRPr lang="en-US" sz="2400" b="1" dirty="0">
              <a:latin typeface="Arial" panose="020B0604020202020204" pitchFamily="34" charset="0"/>
              <a:ea typeface="Arial" panose="020B0604020202020204" pitchFamily="34" charset="0"/>
              <a:cs typeface="Times New Roman" panose="02020603050405020304" pitchFamily="18" charset="0"/>
            </a:endParaRPr>
          </a:p>
          <a:p>
            <a:r>
              <a:rPr lang="en-US" sz="2400" b="1" dirty="0">
                <a:latin typeface="Arial" panose="020B0604020202020204" pitchFamily="34" charset="0"/>
                <a:ea typeface="Arial" panose="020B0604020202020204" pitchFamily="34" charset="0"/>
                <a:cs typeface="Times New Roman" panose="02020603050405020304" pitchFamily="18" charset="0"/>
              </a:rPr>
              <a:t>Adil reports that in January 2022 enrolment at </a:t>
            </a:r>
            <a:r>
              <a:rPr lang="en-US" sz="2400" b="1">
                <a:latin typeface="Arial" panose="020B0604020202020204" pitchFamily="34" charset="0"/>
                <a:ea typeface="Arial" panose="020B0604020202020204" pitchFamily="34" charset="0"/>
                <a:cs typeface="Times New Roman" panose="02020603050405020304" pitchFamily="18" charset="0"/>
              </a:rPr>
              <a:t>Kipling CI is </a:t>
            </a:r>
            <a:r>
              <a:rPr lang="en-US" sz="2400" b="1" dirty="0">
                <a:latin typeface="Arial" panose="020B0604020202020204" pitchFamily="34" charset="0"/>
                <a:ea typeface="Arial" panose="020B0604020202020204" pitchFamily="34" charset="0"/>
                <a:cs typeface="Times New Roman" panose="02020603050405020304" pitchFamily="18" charset="0"/>
              </a:rPr>
              <a:t>at 720. </a:t>
            </a:r>
            <a:r>
              <a:rPr lang="en-CA" sz="2400" b="1" dirty="0">
                <a:latin typeface="Arial" panose="020B0604020202020204" pitchFamily="34" charset="0"/>
                <a:cs typeface="Times New Roman" panose="02020603050405020304" pitchFamily="18" charset="0"/>
              </a:rPr>
              <a:t>The school’s enrolment had declined from 650 in 2013 to 388 students in 2017.</a:t>
            </a:r>
            <a:r>
              <a:rPr lang="en-US" sz="2400" b="1" dirty="0">
                <a:latin typeface="Arial" panose="020B0604020202020204" pitchFamily="34" charset="0"/>
                <a:cs typeface="Times New Roman" panose="02020603050405020304" pitchFamily="18" charset="0"/>
              </a:rPr>
              <a:t> </a:t>
            </a:r>
          </a:p>
          <a:p>
            <a:r>
              <a:rPr lang="en-US" sz="2400" b="1" dirty="0">
                <a:latin typeface="Arial" panose="020B0604020202020204" pitchFamily="34" charset="0"/>
                <a:ea typeface="Arial" panose="020B0604020202020204" pitchFamily="34" charset="0"/>
                <a:cs typeface="Times New Roman" panose="02020603050405020304" pitchFamily="18" charset="0"/>
              </a:rPr>
              <a:t>and continues to grow. He continues to promote Kipling CI as is evident in the following clip ‘</a:t>
            </a:r>
            <a:r>
              <a:rPr lang="en-CA" sz="2400" b="1" dirty="0">
                <a:latin typeface="Arial" panose="020B0604020202020204" pitchFamily="34" charset="0"/>
                <a:cs typeface="Times New Roman" panose="02020603050405020304" pitchFamily="18" charset="0"/>
                <a:hlinkClick r:id="rId4"/>
              </a:rPr>
              <a:t>Teen Afghan refugees learn about Canada through cooking</a:t>
            </a:r>
            <a:r>
              <a:rPr lang="en-CA" sz="2400" b="1" dirty="0">
                <a:latin typeface="Arial" panose="020B0604020202020204" pitchFamily="34" charset="0"/>
                <a:cs typeface="Times New Roman" panose="02020603050405020304" pitchFamily="18" charset="0"/>
              </a:rPr>
              <a:t>’ which profiles Kipling CI’s flourishing culinary program. </a:t>
            </a:r>
          </a:p>
          <a:p>
            <a:pPr lvl="0">
              <a:lnSpc>
                <a:spcPct val="115000"/>
              </a:lnSpc>
              <a:spcAft>
                <a:spcPts val="1000"/>
              </a:spcAft>
            </a:pPr>
            <a:endParaRPr lang="en-CA" sz="2400" u="sng" dirty="0">
              <a:solidFill>
                <a:srgbClr val="0563C1"/>
              </a:solidFill>
              <a:effectLst/>
              <a:latin typeface="Calibri" panose="020F0502020204030204" pitchFamily="34" charset="0"/>
              <a:ea typeface="Arial" panose="020B0604020202020204" pitchFamily="34" charset="0"/>
              <a:cs typeface="Times New Roman" panose="02020603050405020304" pitchFamily="18" charset="0"/>
            </a:endParaRPr>
          </a:p>
          <a:p>
            <a:pPr lvl="0">
              <a:lnSpc>
                <a:spcPct val="115000"/>
              </a:lnSpc>
              <a:spcAft>
                <a:spcPts val="1000"/>
              </a:spcAft>
            </a:pP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814064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6B0C314D-889B-EA44-BC0C-F31E3FA5F5EE}"/>
              </a:ext>
            </a:extLst>
          </p:cNvPr>
          <p:cNvSpPr txBox="1"/>
          <p:nvPr/>
        </p:nvSpPr>
        <p:spPr>
          <a:xfrm>
            <a:off x="2738792" y="864512"/>
            <a:ext cx="8708142" cy="5570436"/>
          </a:xfrm>
          <a:prstGeom prst="rect">
            <a:avLst/>
          </a:prstGeom>
          <a:noFill/>
        </p:spPr>
        <p:txBody>
          <a:bodyPr wrap="square">
            <a:spAutoFit/>
          </a:bodyPr>
          <a:lstStyle/>
          <a:p>
            <a:pPr algn="ctr">
              <a:lnSpc>
                <a:spcPct val="115000"/>
              </a:lnSpc>
              <a:spcAft>
                <a:spcPts val="1000"/>
              </a:spcAft>
            </a:pPr>
            <a:r>
              <a:rPr lang="en-US" sz="2400" b="1" dirty="0">
                <a:effectLst/>
                <a:latin typeface="Arial" panose="020B0604020202020204" pitchFamily="34" charset="0"/>
                <a:ea typeface="Calibri" panose="020F0502020204030204" pitchFamily="34" charset="0"/>
                <a:cs typeface="Arial" panose="020B0604020202020204" pitchFamily="34" charset="0"/>
              </a:rPr>
              <a:t>OVERVIEW OF PRESENTATION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dirty="0">
                <a:effectLst/>
                <a:latin typeface="Arial" panose="020B0604020202020204" pitchFamily="34" charset="0"/>
                <a:ea typeface="Calibri" panose="020F0502020204030204" pitchFamily="34" charset="0"/>
                <a:cs typeface="Arial" panose="020B0604020202020204" pitchFamily="34" charset="0"/>
              </a:rPr>
              <a:t>About Mohammed Adil Askari </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dirty="0">
                <a:effectLst/>
                <a:latin typeface="Arial" panose="020B0604020202020204" pitchFamily="34" charset="0"/>
                <a:ea typeface="Calibri" panose="020F0502020204030204" pitchFamily="34" charset="0"/>
                <a:cs typeface="Arial" panose="020B0604020202020204" pitchFamily="34" charset="0"/>
              </a:rPr>
              <a:t>Adil’s Leadership Story &amp; His Lived Experiences</a:t>
            </a:r>
          </a:p>
          <a:p>
            <a:pPr marL="342900" lvl="0" indent="-342900">
              <a:lnSpc>
                <a:spcPct val="115000"/>
              </a:lnSpc>
              <a:buFont typeface="Symbol" pitchFamily="2" charset="2"/>
              <a:buChar char=""/>
            </a:pPr>
            <a:r>
              <a:rPr lang="en-CA" sz="2000" dirty="0">
                <a:latin typeface="Arial" panose="020B0604020202020204" pitchFamily="34" charset="0"/>
                <a:ea typeface="Arial" panose="020B0604020202020204" pitchFamily="34" charset="0"/>
                <a:cs typeface="Arial" panose="020B0604020202020204" pitchFamily="34" charset="0"/>
              </a:rPr>
              <a:t>The Invitation to Move to Kipling &amp; The Decision </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dirty="0">
                <a:effectLst/>
                <a:latin typeface="Arial" panose="020B0604020202020204" pitchFamily="34" charset="0"/>
                <a:ea typeface="Calibri" panose="020F0502020204030204" pitchFamily="34" charset="0"/>
                <a:cs typeface="Arial" panose="020B0604020202020204" pitchFamily="34" charset="0"/>
              </a:rPr>
              <a:t>Leading for Equity and Excellence – Adil’s Vision</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dirty="0">
                <a:effectLst/>
                <a:latin typeface="Arial" panose="020B0604020202020204" pitchFamily="34" charset="0"/>
                <a:ea typeface="Calibri" panose="020F0502020204030204" pitchFamily="34" charset="0"/>
                <a:cs typeface="Arial" panose="020B0604020202020204" pitchFamily="34" charset="0"/>
              </a:rPr>
              <a:t>Kipling Collegiate Institute: Its Students, Staff, Families &amp; Community</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dirty="0">
                <a:effectLst/>
                <a:latin typeface="Arial" panose="020B0604020202020204" pitchFamily="34" charset="0"/>
                <a:ea typeface="Calibri" panose="020F0502020204030204" pitchFamily="34" charset="0"/>
                <a:cs typeface="Arial" panose="020B0604020202020204" pitchFamily="34" charset="0"/>
              </a:rPr>
              <a:t>Getting Started: Leadership Roles &amp; Responsibilities </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dirty="0">
                <a:effectLst/>
                <a:latin typeface="Arial" panose="020B0604020202020204" pitchFamily="34" charset="0"/>
                <a:ea typeface="Calibri" panose="020F0502020204030204" pitchFamily="34" charset="0"/>
                <a:cs typeface="Arial" panose="020B0604020202020204" pitchFamily="34" charset="0"/>
              </a:rPr>
              <a:t>What’s the Problem – Technical, Adaptive or Wicked?  </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dirty="0">
                <a:effectLst/>
                <a:latin typeface="Arial" panose="020B0604020202020204" pitchFamily="34" charset="0"/>
                <a:ea typeface="Calibri" panose="020F0502020204030204" pitchFamily="34" charset="0"/>
                <a:cs typeface="Arial" panose="020B0604020202020204" pitchFamily="34" charset="0"/>
              </a:rPr>
              <a:t>Confronting Reality: Complex &amp; Conflicting Priorities </a:t>
            </a:r>
            <a:endParaRPr lang="en-CA" sz="20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CA" sz="2000" dirty="0">
                <a:effectLst/>
                <a:latin typeface="Arial" panose="020B0604020202020204" pitchFamily="34" charset="0"/>
                <a:ea typeface="Calibri" panose="020F0502020204030204" pitchFamily="34" charset="0"/>
                <a:cs typeface="Arial" panose="020B0604020202020204" pitchFamily="34" charset="0"/>
              </a:rPr>
              <a:t>Problem-Solving: Choose Your Focus </a:t>
            </a:r>
          </a:p>
          <a:p>
            <a:pPr marL="800100" lvl="1" indent="-342900">
              <a:lnSpc>
                <a:spcPct val="115000"/>
              </a:lnSpc>
              <a:buFont typeface="Symbol" pitchFamily="2" charset="2"/>
              <a:buChar char=""/>
            </a:pPr>
            <a:r>
              <a:rPr lang="en-CA" sz="2000" dirty="0">
                <a:effectLst/>
                <a:latin typeface="Arial" panose="020B0604020202020204" pitchFamily="34" charset="0"/>
                <a:ea typeface="Arial" panose="020B0604020202020204" pitchFamily="34" charset="0"/>
                <a:cs typeface="Times New Roman" panose="02020603050405020304" pitchFamily="18" charset="0"/>
              </a:rPr>
              <a:t>Setting directions &amp; Building a Shared Vision</a:t>
            </a:r>
          </a:p>
          <a:p>
            <a:pPr marL="800100" lvl="1" indent="-342900">
              <a:lnSpc>
                <a:spcPct val="115000"/>
              </a:lnSpc>
              <a:buFont typeface="Symbol" pitchFamily="2" charset="2"/>
              <a:buChar char=""/>
            </a:pPr>
            <a:r>
              <a:rPr lang="en-CA" sz="2000" dirty="0">
                <a:latin typeface="Arial" panose="020B0604020202020204" pitchFamily="34" charset="0"/>
                <a:ea typeface="Arial" panose="020B0604020202020204" pitchFamily="34" charset="0"/>
                <a:cs typeface="Times New Roman" panose="02020603050405020304" pitchFamily="18" charset="0"/>
              </a:rPr>
              <a:t>Building Trusting Relationships</a:t>
            </a:r>
          </a:p>
          <a:p>
            <a:pPr marL="800100" lvl="1" indent="-342900">
              <a:lnSpc>
                <a:spcPct val="115000"/>
              </a:lnSpc>
              <a:buFont typeface="Symbol" pitchFamily="2" charset="2"/>
              <a:buChar char=""/>
            </a:pPr>
            <a:r>
              <a:rPr lang="en-CA" sz="2000" dirty="0">
                <a:effectLst/>
                <a:latin typeface="Arial" panose="020B0604020202020204" pitchFamily="34" charset="0"/>
                <a:ea typeface="Arial" panose="020B0604020202020204" pitchFamily="34" charset="0"/>
                <a:cs typeface="Times New Roman" panose="02020603050405020304" pitchFamily="18" charset="0"/>
              </a:rPr>
              <a:t>Engaging Families &amp; the Wider Community</a:t>
            </a:r>
            <a:endParaRPr lang="en-CA" sz="2000" dirty="0">
              <a:latin typeface="Arial" panose="020B0604020202020204" pitchFamily="34" charset="0"/>
              <a:ea typeface="Arial" panose="020B0604020202020204" pitchFamily="34" charset="0"/>
              <a:cs typeface="Times New Roman" panose="02020603050405020304" pitchFamily="18" charset="0"/>
            </a:endParaRPr>
          </a:p>
          <a:p>
            <a:pPr marL="800100" lvl="1" indent="-342900">
              <a:lnSpc>
                <a:spcPct val="115000"/>
              </a:lnSpc>
              <a:buFont typeface="Symbol" pitchFamily="2" charset="2"/>
              <a:buChar char=""/>
            </a:pPr>
            <a:r>
              <a:rPr lang="en-CA" sz="2000" dirty="0">
                <a:effectLst/>
                <a:latin typeface="Arial" panose="020B0604020202020204" pitchFamily="34" charset="0"/>
                <a:ea typeface="Arial" panose="020B0604020202020204" pitchFamily="34" charset="0"/>
                <a:cs typeface="Times New Roman" panose="02020603050405020304" pitchFamily="18" charset="0"/>
              </a:rPr>
              <a:t>Leadership Self-care &amp; Well-being </a:t>
            </a:r>
          </a:p>
          <a:p>
            <a:pPr marL="342900" lvl="0" indent="-342900">
              <a:lnSpc>
                <a:spcPct val="115000"/>
              </a:lnSpc>
              <a:spcAft>
                <a:spcPts val="1000"/>
              </a:spcAft>
              <a:buFont typeface="Symbol" pitchFamily="2" charset="2"/>
              <a:buChar char=""/>
            </a:pPr>
            <a:r>
              <a:rPr lang="en-CA" sz="2000" dirty="0">
                <a:effectLst/>
                <a:latin typeface="Arial" panose="020B0604020202020204" pitchFamily="34" charset="0"/>
                <a:ea typeface="Calibri" panose="020F0502020204030204" pitchFamily="34" charset="0"/>
                <a:cs typeface="Arial" panose="020B0604020202020204" pitchFamily="34" charset="0"/>
              </a:rPr>
              <a:t>Lessons Learned </a:t>
            </a:r>
            <a:endParaRPr lang="en-CA" sz="18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445536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4F60DC74-7E52-2F43-85AE-2C3B5EC1CF89}"/>
              </a:ext>
            </a:extLst>
          </p:cNvPr>
          <p:cNvSpPr txBox="1"/>
          <p:nvPr/>
        </p:nvSpPr>
        <p:spPr>
          <a:xfrm>
            <a:off x="694266" y="2919034"/>
            <a:ext cx="4080934" cy="1754326"/>
          </a:xfrm>
          <a:prstGeom prst="rect">
            <a:avLst/>
          </a:prstGeom>
          <a:noFill/>
        </p:spPr>
        <p:txBody>
          <a:bodyPr wrap="square">
            <a:spAutoFit/>
          </a:bodyPr>
          <a:lstStyle/>
          <a:p>
            <a:r>
              <a:rPr lang="en-US" sz="3600" b="1" dirty="0">
                <a:effectLst/>
                <a:latin typeface="Arial" panose="020B0604020202020204" pitchFamily="34" charset="0"/>
                <a:ea typeface="Arial" panose="020B0604020202020204" pitchFamily="34" charset="0"/>
                <a:cs typeface="Times New Roman" panose="02020603050405020304" pitchFamily="18" charset="0"/>
              </a:rPr>
              <a:t>ABOUT MOHAMMED ADIL ASKARI </a:t>
            </a:r>
            <a:endParaRPr lang="en-US" sz="3600" dirty="0"/>
          </a:p>
        </p:txBody>
      </p:sp>
      <p:sp>
        <p:nvSpPr>
          <p:cNvPr id="3" name="TextBox 2">
            <a:extLst>
              <a:ext uri="{FF2B5EF4-FFF2-40B4-BE49-F238E27FC236}">
                <a16:creationId xmlns:a16="http://schemas.microsoft.com/office/drawing/2014/main" id="{A99CA4AB-005A-2B48-AD5B-1DE2CE310AF5}"/>
              </a:ext>
            </a:extLst>
          </p:cNvPr>
          <p:cNvSpPr txBox="1"/>
          <p:nvPr/>
        </p:nvSpPr>
        <p:spPr>
          <a:xfrm>
            <a:off x="7366000" y="2919034"/>
            <a:ext cx="1302280" cy="646331"/>
          </a:xfrm>
          <a:prstGeom prst="rect">
            <a:avLst/>
          </a:prstGeom>
          <a:noFill/>
        </p:spPr>
        <p:txBody>
          <a:bodyPr wrap="none" rtlCol="0">
            <a:spAutoFit/>
          </a:bodyPr>
          <a:lstStyle/>
          <a:p>
            <a:r>
              <a:rPr lang="en-US" sz="3600" dirty="0"/>
              <a:t>Photo</a:t>
            </a:r>
          </a:p>
        </p:txBody>
      </p:sp>
      <p:pic>
        <p:nvPicPr>
          <p:cNvPr id="1026" name="Picture 2">
            <a:extLst>
              <a:ext uri="{FF2B5EF4-FFF2-40B4-BE49-F238E27FC236}">
                <a16:creationId xmlns:a16="http://schemas.microsoft.com/office/drawing/2014/main" id="{7C93EBFF-6A5F-4FCF-BDBD-0B7BB7C2E0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08393" y="513286"/>
            <a:ext cx="4276725" cy="545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5845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B1649D25-1DBE-3440-A5C5-A34D85AF3C84}"/>
              </a:ext>
            </a:extLst>
          </p:cNvPr>
          <p:cNvSpPr txBox="1"/>
          <p:nvPr/>
        </p:nvSpPr>
        <p:spPr>
          <a:xfrm>
            <a:off x="237067" y="1208548"/>
            <a:ext cx="11751733" cy="4524315"/>
          </a:xfrm>
          <a:prstGeom prst="rect">
            <a:avLst/>
          </a:prstGeom>
          <a:noFill/>
        </p:spPr>
        <p:txBody>
          <a:bodyPr wrap="square">
            <a:spAutoFit/>
          </a:bodyPr>
          <a:lstStyle/>
          <a:p>
            <a:endParaRPr lang="en-CA" sz="2400" b="1" dirty="0">
              <a:effectLst/>
              <a:latin typeface="Arial" panose="020B0604020202020204" pitchFamily="34" charset="0"/>
              <a:ea typeface="Arial" panose="020B0604020202020204" pitchFamily="34" charset="0"/>
              <a:cs typeface="Times New Roman" panose="02020603050405020304" pitchFamily="18" charset="0"/>
            </a:endParaRPr>
          </a:p>
          <a:p>
            <a:pPr algn="ctr"/>
            <a:r>
              <a:rPr lang="en-CA" sz="2400" b="1" dirty="0">
                <a:latin typeface="Arial" panose="020B0604020202020204" pitchFamily="34" charset="0"/>
                <a:ea typeface="Arial" panose="020B0604020202020204" pitchFamily="34" charset="0"/>
                <a:cs typeface="Times New Roman" panose="02020603050405020304" pitchFamily="18" charset="0"/>
              </a:rPr>
              <a:t>ADIL’S LIVED EXPERIENCES </a:t>
            </a:r>
            <a:endParaRPr lang="en-CA" sz="2400" b="1" dirty="0">
              <a:effectLst/>
              <a:latin typeface="Arial" panose="020B0604020202020204" pitchFamily="34" charset="0"/>
              <a:ea typeface="Arial" panose="020B0604020202020204" pitchFamily="34" charset="0"/>
              <a:cs typeface="Times New Roman" panose="02020603050405020304" pitchFamily="18" charset="0"/>
            </a:endParaRPr>
          </a:p>
          <a:p>
            <a:endParaRPr lang="en-CA" sz="2400" b="1" dirty="0">
              <a:effectLst/>
              <a:latin typeface="Arial" panose="020B0604020202020204" pitchFamily="34" charset="0"/>
              <a:ea typeface="Arial" panose="020B0604020202020204" pitchFamily="34" charset="0"/>
              <a:cs typeface="Times New Roman" panose="02020603050405020304" pitchFamily="18" charset="0"/>
            </a:endParaRPr>
          </a:p>
          <a:p>
            <a:r>
              <a:rPr lang="en-CA" sz="2400" b="1" dirty="0">
                <a:effectLst/>
                <a:latin typeface="Arial" panose="020B0604020202020204" pitchFamily="34" charset="0"/>
                <a:ea typeface="Arial" panose="020B0604020202020204" pitchFamily="34" charset="0"/>
                <a:cs typeface="Times New Roman" panose="02020603050405020304" pitchFamily="18" charset="0"/>
              </a:rPr>
              <a:t>Adil, whose parents were newcomers to Canada, grew up in the Dixon neighbourhood which is where many Kipling students live. </a:t>
            </a:r>
            <a:r>
              <a:rPr lang="en-US" sz="2400" b="1" dirty="0">
                <a:effectLst/>
                <a:latin typeface="Arial" panose="020B0604020202020204" pitchFamily="34" charset="0"/>
                <a:ea typeface="Arial" panose="020B0604020202020204" pitchFamily="34" charset="0"/>
                <a:cs typeface="Times New Roman" panose="02020603050405020304" pitchFamily="18" charset="0"/>
              </a:rPr>
              <a:t>For Adil, leading for equity and excellence reflects his lived experience and is his call to action.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r>
              <a:rPr lang="en-US" sz="2400" b="1" dirty="0">
                <a:effectLst/>
                <a:latin typeface="Arial" panose="020B0604020202020204" pitchFamily="34" charset="0"/>
                <a:ea typeface="Arial" panose="020B0604020202020204" pitchFamily="34" charset="0"/>
                <a:cs typeface="Times New Roman" panose="02020603050405020304" pitchFamily="18" charset="0"/>
              </a:rPr>
              <a:t>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r>
              <a:rPr lang="en-US" sz="2400" b="1" dirty="0">
                <a:effectLst/>
                <a:latin typeface="Arial" panose="020B0604020202020204" pitchFamily="34" charset="0"/>
                <a:ea typeface="Arial" panose="020B0604020202020204" pitchFamily="34" charset="0"/>
                <a:cs typeface="Times New Roman" panose="02020603050405020304" pitchFamily="18" charset="0"/>
              </a:rPr>
              <a:t>In his words, “I feel that it’s my responsibility and duty to help ensure that every student who walks into the school and down its halls and in its classrooms has the same opportunities that I have been blessed with. This is what drives me as principal each and every day.”</a:t>
            </a:r>
          </a:p>
          <a:p>
            <a:endParaRPr lang="en-CA" sz="24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852049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2D9EFA42-9882-F148-AD57-9ACD5E114511}"/>
              </a:ext>
            </a:extLst>
          </p:cNvPr>
          <p:cNvSpPr txBox="1"/>
          <p:nvPr/>
        </p:nvSpPr>
        <p:spPr>
          <a:xfrm>
            <a:off x="590309" y="1771675"/>
            <a:ext cx="11802533" cy="4038093"/>
          </a:xfrm>
          <a:prstGeom prst="rect">
            <a:avLst/>
          </a:prstGeom>
          <a:noFill/>
        </p:spPr>
        <p:txBody>
          <a:bodyPr wrap="square">
            <a:spAutoFit/>
          </a:bodyPr>
          <a:lstStyle/>
          <a:p>
            <a:pPr algn="ctr">
              <a:lnSpc>
                <a:spcPct val="115000"/>
              </a:lnSpc>
              <a:spcAft>
                <a:spcPts val="1000"/>
              </a:spcAft>
            </a:pPr>
            <a:r>
              <a:rPr lang="en-CA" sz="1800" dirty="0">
                <a:effectLst/>
                <a:latin typeface="Arial" panose="020B0604020202020204" pitchFamily="34" charset="0"/>
                <a:ea typeface="Arial" panose="020B0604020202020204" pitchFamily="34" charset="0"/>
                <a:cs typeface="Times New Roman" panose="02020603050405020304" pitchFamily="18" charset="0"/>
              </a:rPr>
              <a:t> </a:t>
            </a:r>
            <a:r>
              <a:rPr lang="en-CA" sz="2400" b="1" cap="all" dirty="0">
                <a:effectLst/>
                <a:latin typeface="Arial" panose="020B0604020202020204" pitchFamily="34" charset="0"/>
                <a:ea typeface="Arial" panose="020B0604020202020204" pitchFamily="34" charset="0"/>
                <a:cs typeface="Times New Roman" panose="02020603050405020304" pitchFamily="18" charset="0"/>
              </a:rPr>
              <a:t>The Invitation to Move to Kipling</a:t>
            </a:r>
          </a:p>
          <a:p>
            <a:pPr algn="ctr">
              <a:lnSpc>
                <a:spcPct val="115000"/>
              </a:lnSpc>
              <a:spcAft>
                <a:spcPts val="1000"/>
              </a:spcAft>
            </a:pPr>
            <a:endParaRPr lang="en-CA" sz="2400" b="1" cap="all"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US" sz="2400" b="1" dirty="0">
                <a:effectLst/>
                <a:latin typeface="Arial" panose="020B0604020202020204" pitchFamily="34" charset="0"/>
                <a:ea typeface="Arial" panose="020B0604020202020204" pitchFamily="34" charset="0"/>
                <a:cs typeface="Arial" panose="020B0604020202020204" pitchFamily="34" charset="0"/>
              </a:rPr>
              <a:t>In March 2017, Adil’s superintendent met with him to discuss his interest in moving to Kipling Collegiate Institute (KCI), a challenging school that was facing possible closure.</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US" sz="2400" b="1" dirty="0">
                <a:effectLst/>
                <a:latin typeface="Arial" panose="020B0604020202020204" pitchFamily="34" charset="0"/>
                <a:ea typeface="Arial" panose="020B0604020202020204" pitchFamily="34" charset="0"/>
                <a:cs typeface="Arial" panose="020B0604020202020204" pitchFamily="34" charset="0"/>
              </a:rPr>
              <a:t>Adil wasn’t looking for a change as he was experiencing success in his second year at one of the largest special education secondary schools in the district.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marL="252095">
              <a:lnSpc>
                <a:spcPct val="115000"/>
              </a:lnSpc>
              <a:spcAft>
                <a:spcPts val="1000"/>
              </a:spcAft>
            </a:pPr>
            <a:r>
              <a:rPr lang="en-US" sz="1800" b="1" dirty="0">
                <a:effectLst/>
                <a:latin typeface="Arial" panose="020B0604020202020204" pitchFamily="34" charset="0"/>
                <a:ea typeface="Arial" panose="020B0604020202020204" pitchFamily="34" charset="0"/>
                <a:cs typeface="Arial" panose="020B0604020202020204" pitchFamily="34" charset="0"/>
              </a:rPr>
              <a:t> </a:t>
            </a:r>
            <a:endParaRPr lang="en-CA" sz="18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692231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A30504BF-F618-0741-A2A7-556D5BBC4BB0}"/>
              </a:ext>
            </a:extLst>
          </p:cNvPr>
          <p:cNvSpPr txBox="1"/>
          <p:nvPr/>
        </p:nvSpPr>
        <p:spPr>
          <a:xfrm>
            <a:off x="369713" y="1898774"/>
            <a:ext cx="11686819" cy="3710503"/>
          </a:xfrm>
          <a:prstGeom prst="rect">
            <a:avLst/>
          </a:prstGeom>
          <a:noFill/>
        </p:spPr>
        <p:txBody>
          <a:bodyPr wrap="square">
            <a:spAutoFit/>
          </a:bodyPr>
          <a:lstStyle/>
          <a:p>
            <a:pPr algn="ctr">
              <a:lnSpc>
                <a:spcPct val="115000"/>
              </a:lnSpc>
              <a:spcAft>
                <a:spcPts val="1000"/>
              </a:spcAft>
            </a:pPr>
            <a:r>
              <a:rPr lang="en-CA" sz="2400" b="1" cap="all" dirty="0">
                <a:effectLst/>
                <a:latin typeface="Arial" panose="020B0604020202020204" pitchFamily="34" charset="0"/>
                <a:ea typeface="Arial" panose="020B0604020202020204" pitchFamily="34" charset="0"/>
                <a:cs typeface="Times New Roman" panose="02020603050405020304" pitchFamily="18" charset="0"/>
              </a:rPr>
              <a:t>The Decision  </a:t>
            </a:r>
          </a:p>
          <a:p>
            <a:pPr algn="ctr">
              <a:lnSpc>
                <a:spcPct val="115000"/>
              </a:lnSpc>
              <a:spcAft>
                <a:spcPts val="1000"/>
              </a:spcAft>
            </a:pPr>
            <a:endParaRPr lang="en-CA" sz="2400" b="1" cap="all"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buFont typeface="Symbol" pitchFamily="2" charset="2"/>
              <a:buChar char=""/>
            </a:pPr>
            <a:r>
              <a:rPr lang="en-US" sz="2400" b="1" dirty="0">
                <a:effectLst/>
                <a:latin typeface="Arial" panose="020B0604020202020204" pitchFamily="34" charset="0"/>
                <a:ea typeface="Arial" panose="020B0604020202020204" pitchFamily="34" charset="0"/>
                <a:cs typeface="Arial" panose="020B0604020202020204" pitchFamily="34" charset="0"/>
              </a:rPr>
              <a:t>Adil was attracted to the opportunity of rebuilding and re-envisioning a school from the ground up which was rare in a large school board.</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15000"/>
              </a:lnSpc>
              <a:spcAft>
                <a:spcPts val="1000"/>
              </a:spcAft>
              <a:buFont typeface="Symbol" pitchFamily="2" charset="2"/>
              <a:buChar char=""/>
            </a:pPr>
            <a:r>
              <a:rPr lang="en-US" sz="2400" b="1" dirty="0">
                <a:effectLst/>
                <a:latin typeface="Arial" panose="020B0604020202020204" pitchFamily="34" charset="0"/>
                <a:ea typeface="Arial" panose="020B0604020202020204" pitchFamily="34" charset="0"/>
                <a:cs typeface="Times New Roman" panose="02020603050405020304" pitchFamily="18" charset="0"/>
              </a:rPr>
              <a:t>At the end of the hour with his superintendent, Adil made his decision – he would move to Kipling CI and would do so with confidence, excitement and the sense of challenge that comes from being handed such a great opportunity.</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351255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60F041A7-A51F-CE45-A67A-D33B57B49E54}"/>
              </a:ext>
            </a:extLst>
          </p:cNvPr>
          <p:cNvSpPr txBox="1"/>
          <p:nvPr/>
        </p:nvSpPr>
        <p:spPr>
          <a:xfrm>
            <a:off x="558800" y="1313278"/>
            <a:ext cx="11263486" cy="4660891"/>
          </a:xfrm>
          <a:prstGeom prst="rect">
            <a:avLst/>
          </a:prstGeom>
          <a:noFill/>
        </p:spPr>
        <p:txBody>
          <a:bodyPr wrap="square">
            <a:spAutoFit/>
          </a:bodyPr>
          <a:lstStyle/>
          <a:p>
            <a:pPr algn="ctr">
              <a:lnSpc>
                <a:spcPct val="115000"/>
              </a:lnSpc>
              <a:spcAft>
                <a:spcPts val="1000"/>
              </a:spcAft>
            </a:pPr>
            <a:r>
              <a:rPr lang="en-US" sz="2400" b="1" dirty="0">
                <a:effectLst/>
                <a:latin typeface="Arial" panose="020B0604020202020204" pitchFamily="34" charset="0"/>
                <a:ea typeface="Arial" panose="020B0604020202020204" pitchFamily="34" charset="0"/>
                <a:cs typeface="Times New Roman" panose="02020603050405020304" pitchFamily="18" charset="0"/>
              </a:rPr>
              <a:t>LEADING FOR EQUITY &amp; EXCELLENCE – ADIL’S VISION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r>
              <a:rPr lang="en-US" sz="1800" dirty="0">
                <a:effectLst/>
                <a:latin typeface="Arial" panose="020B0604020202020204" pitchFamily="34" charset="0"/>
                <a:ea typeface="Arial" panose="020B0604020202020204" pitchFamily="34" charset="0"/>
                <a:cs typeface="Times New Roman" panose="02020603050405020304" pitchFamily="18" charset="0"/>
              </a:rPr>
              <a:t> </a:t>
            </a:r>
            <a:endParaRPr lang="en-CA" sz="1800" dirty="0">
              <a:effectLst/>
              <a:latin typeface="Arial" panose="020B0604020202020204" pitchFamily="34" charset="0"/>
              <a:ea typeface="Arial" panose="020B0604020202020204" pitchFamily="34" charset="0"/>
              <a:cs typeface="Times New Roman" panose="02020603050405020304" pitchFamily="18" charset="0"/>
            </a:endParaRPr>
          </a:p>
          <a:p>
            <a:r>
              <a:rPr lang="en-CA" sz="2400" b="1" dirty="0">
                <a:effectLst/>
                <a:latin typeface="Arial" panose="020B0604020202020204" pitchFamily="34" charset="0"/>
                <a:ea typeface="Arial" panose="020B0604020202020204" pitchFamily="34" charset="0"/>
                <a:cs typeface="Times New Roman" panose="02020603050405020304" pitchFamily="18" charset="0"/>
              </a:rPr>
              <a:t>From day one, Adil had four fundamental goals in mind for the school: </a:t>
            </a:r>
          </a:p>
          <a:p>
            <a:endParaRPr lang="en-CA" sz="800" dirty="0">
              <a:effectLst/>
              <a:latin typeface="Arial" panose="020B0604020202020204" pitchFamily="34" charset="0"/>
              <a:ea typeface="Arial" panose="020B0604020202020204" pitchFamily="34" charset="0"/>
              <a:cs typeface="Times New Roman" panose="02020603050405020304" pitchFamily="18" charset="0"/>
            </a:endParaRPr>
          </a:p>
          <a:p>
            <a:pPr marL="457200" lvl="0" indent="-457200">
              <a:buFont typeface="+mj-lt"/>
              <a:buAutoNum type="arabicPeriod"/>
            </a:pPr>
            <a:r>
              <a:rPr lang="en-CA" sz="2400" b="1" dirty="0">
                <a:effectLst/>
                <a:latin typeface="Arial" panose="020B0604020202020204" pitchFamily="34" charset="0"/>
                <a:ea typeface="Arial" panose="020B0604020202020204" pitchFamily="34" charset="0"/>
                <a:cs typeface="Times New Roman" panose="02020603050405020304" pitchFamily="18" charset="0"/>
              </a:rPr>
              <a:t>Ensure students at Kipling CI had equity of opportunity and access;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marL="457200" lvl="0" indent="-457200">
              <a:buFont typeface="+mj-lt"/>
              <a:buAutoNum type="arabicPeriod"/>
            </a:pPr>
            <a:r>
              <a:rPr lang="en-CA" sz="2400" b="1" dirty="0">
                <a:effectLst/>
                <a:latin typeface="Arial" panose="020B0604020202020204" pitchFamily="34" charset="0"/>
                <a:ea typeface="Arial" panose="020B0604020202020204" pitchFamily="34" charset="0"/>
                <a:cs typeface="Times New Roman" panose="02020603050405020304" pitchFamily="18" charset="0"/>
              </a:rPr>
              <a:t>Establish a caring and accepting school community that fosters a sense of belongingness and pride students see, feel, and hear when they enter the school;</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marL="457200" lvl="0" indent="-457200">
              <a:buFont typeface="+mj-lt"/>
              <a:buAutoNum type="arabicPeriod"/>
            </a:pPr>
            <a:r>
              <a:rPr lang="en-CA" sz="2400" b="1" dirty="0">
                <a:effectLst/>
                <a:latin typeface="Arial" panose="020B0604020202020204" pitchFamily="34" charset="0"/>
                <a:ea typeface="Arial" panose="020B0604020202020204" pitchFamily="34" charset="0"/>
                <a:cs typeface="Times New Roman" panose="02020603050405020304" pitchFamily="18" charset="0"/>
              </a:rPr>
              <a:t>Create a physical space that captures students’ voices, reflects their identities, and responds to their unique and diverse need;, and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marL="457200" lvl="0" indent="-457200">
              <a:buFont typeface="+mj-lt"/>
              <a:buAutoNum type="arabicPeriod"/>
            </a:pPr>
            <a:r>
              <a:rPr lang="en-CA" sz="2400" b="1" dirty="0">
                <a:effectLst/>
                <a:latin typeface="Arial" panose="020B0604020202020204" pitchFamily="34" charset="0"/>
                <a:ea typeface="Arial" panose="020B0604020202020204" pitchFamily="34" charset="0"/>
                <a:cs typeface="Times New Roman" panose="02020603050405020304" pitchFamily="18" charset="0"/>
              </a:rPr>
              <a:t>Provide a school experience that holds the promise of providing a world-class education.  </a:t>
            </a:r>
            <a:endParaRPr lang="en-CA" sz="24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en-US" sz="1800" b="1" dirty="0">
                <a:effectLst/>
                <a:latin typeface="Arial" panose="020B0604020202020204" pitchFamily="34" charset="0"/>
                <a:ea typeface="Arial" panose="020B0604020202020204" pitchFamily="34" charset="0"/>
                <a:cs typeface="Times New Roman" panose="02020603050405020304" pitchFamily="18" charset="0"/>
              </a:rPr>
              <a:t> </a:t>
            </a:r>
            <a:endParaRPr lang="en-CA" sz="18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921455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69714" y="170278"/>
            <a:ext cx="1374775" cy="1143000"/>
          </a:xfrm>
          <a:noFill/>
        </p:spPr>
      </p:pic>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99211" y="273436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TextBox 4">
            <a:extLst>
              <a:ext uri="{FF2B5EF4-FFF2-40B4-BE49-F238E27FC236}">
                <a16:creationId xmlns:a16="http://schemas.microsoft.com/office/drawing/2014/main" id="{45EF3FC8-E758-984B-9D2B-D2CAEDC197F6}"/>
              </a:ext>
            </a:extLst>
          </p:cNvPr>
          <p:cNvSpPr txBox="1"/>
          <p:nvPr/>
        </p:nvSpPr>
        <p:spPr>
          <a:xfrm>
            <a:off x="369714" y="1312188"/>
            <a:ext cx="11785600" cy="5478423"/>
          </a:xfrm>
          <a:prstGeom prst="rect">
            <a:avLst/>
          </a:prstGeom>
          <a:noFill/>
        </p:spPr>
        <p:txBody>
          <a:bodyPr wrap="square">
            <a:spAutoFit/>
          </a:bodyPr>
          <a:lstStyle/>
          <a:p>
            <a:pPr algn="ctr"/>
            <a:r>
              <a:rPr lang="en-CA" sz="2400" b="1" cap="all" dirty="0">
                <a:effectLst/>
                <a:latin typeface="Arial" panose="020B0604020202020204" pitchFamily="34" charset="0"/>
                <a:ea typeface="Arial" panose="020B0604020202020204" pitchFamily="34" charset="0"/>
                <a:cs typeface="Times New Roman" panose="02020603050405020304" pitchFamily="18" charset="0"/>
              </a:rPr>
              <a:t>Introducing Kipling Collegiate Institute (KCI): </a:t>
            </a:r>
          </a:p>
          <a:p>
            <a:pPr algn="ctr"/>
            <a:r>
              <a:rPr lang="en-CA" sz="2400" b="1" cap="all" dirty="0">
                <a:effectLst/>
                <a:latin typeface="Arial" panose="020B0604020202020204" pitchFamily="34" charset="0"/>
                <a:ea typeface="Arial" panose="020B0604020202020204" pitchFamily="34" charset="0"/>
                <a:cs typeface="Times New Roman" panose="02020603050405020304" pitchFamily="18" charset="0"/>
              </a:rPr>
              <a:t>Its Students, Staff, Families &amp; Community*</a:t>
            </a:r>
          </a:p>
          <a:p>
            <a:endParaRPr lang="en-CA" sz="800" dirty="0">
              <a:effectLst/>
              <a:latin typeface="Arial" panose="020B0604020202020204" pitchFamily="34" charset="0"/>
              <a:ea typeface="Arial" panose="020B0604020202020204" pitchFamily="34" charset="0"/>
              <a:cs typeface="Times New Roman" panose="02020603050405020304" pitchFamily="18" charset="0"/>
            </a:endParaRPr>
          </a:p>
          <a:p>
            <a:pPr marL="285750" indent="-285750">
              <a:buFont typeface="Arial" panose="020B0604020202020204" pitchFamily="34" charset="0"/>
              <a:buChar char="•"/>
            </a:pPr>
            <a:r>
              <a:rPr lang="en-CA" sz="2200" b="1" cap="all" dirty="0">
                <a:effectLst/>
                <a:latin typeface="Arial" panose="020B0604020202020204" pitchFamily="34" charset="0"/>
                <a:ea typeface="Arial" panose="020B0604020202020204" pitchFamily="34" charset="0"/>
                <a:cs typeface="Times New Roman" panose="02020603050405020304" pitchFamily="18" charset="0"/>
              </a:rPr>
              <a:t> </a:t>
            </a:r>
            <a:r>
              <a:rPr lang="en-CA" sz="2200" b="1" dirty="0">
                <a:effectLst/>
                <a:latin typeface="Arial" panose="020B0604020202020204" pitchFamily="34" charset="0"/>
                <a:ea typeface="Arial" panose="020B0604020202020204" pitchFamily="34" charset="0"/>
                <a:cs typeface="Times New Roman" panose="02020603050405020304" pitchFamily="18" charset="0"/>
              </a:rPr>
              <a:t>As many as 48 countries of birth are represented with over half of Kipling students either born in Somalia or Pakistan or who have Somalian or Pakistani family backgrounds; </a:t>
            </a:r>
            <a:endParaRPr lang="en-CA" sz="22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r>
              <a:rPr lang="en-CA" sz="2200" b="1" dirty="0">
                <a:effectLst/>
                <a:latin typeface="Arial" panose="020B0604020202020204" pitchFamily="34" charset="0"/>
                <a:ea typeface="Arial" panose="020B0604020202020204" pitchFamily="34" charset="0"/>
                <a:cs typeface="Times New Roman" panose="02020603050405020304" pitchFamily="18" charset="0"/>
              </a:rPr>
              <a:t>About 28% of its students have arrived in Canada within the last five years and only 52% come from feeder schools;</a:t>
            </a:r>
            <a:endParaRPr lang="en-CA" sz="22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r>
              <a:rPr lang="en-US" sz="2200" b="1" dirty="0">
                <a:effectLst/>
                <a:latin typeface="Arial" panose="020B0604020202020204" pitchFamily="34" charset="0"/>
                <a:ea typeface="Arial" panose="020B0604020202020204" pitchFamily="34" charset="0"/>
                <a:cs typeface="Times New Roman" panose="02020603050405020304" pitchFamily="18" charset="0"/>
              </a:rPr>
              <a:t>53% of Kipling parents are in single family households and are experiencing poverty and/or unemployment; </a:t>
            </a:r>
            <a:endParaRPr lang="en-CA" sz="22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r>
              <a:rPr lang="en-US" sz="2200" b="1" dirty="0">
                <a:effectLst/>
                <a:latin typeface="Arial" panose="020B0604020202020204" pitchFamily="34" charset="0"/>
                <a:ea typeface="Arial" panose="020B0604020202020204" pitchFamily="34" charset="0"/>
                <a:cs typeface="Times New Roman" panose="02020603050405020304" pitchFamily="18" charset="0"/>
              </a:rPr>
              <a:t>Influential alumni who were supportive of Kipling Institute Collegiate’s legacy and positive reputation established decades before fought to oppose a name change, therefore the name Kipling CI remained; </a:t>
            </a:r>
            <a:r>
              <a:rPr lang="en-CA" sz="2200" b="1" dirty="0">
                <a:effectLst/>
                <a:latin typeface="Arial" panose="020B0604020202020204" pitchFamily="34" charset="0"/>
                <a:ea typeface="Arial" panose="020B0604020202020204" pitchFamily="34" charset="0"/>
                <a:cs typeface="Times New Roman" panose="02020603050405020304" pitchFamily="18" charset="0"/>
              </a:rPr>
              <a:t>  </a:t>
            </a:r>
            <a:endParaRPr lang="en-CA" sz="22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buFont typeface="Arial" panose="020B0604020202020204" pitchFamily="34" charset="0"/>
              <a:buChar char="•"/>
            </a:pPr>
            <a:r>
              <a:rPr lang="en-US" sz="2200" b="1" dirty="0">
                <a:effectLst/>
                <a:latin typeface="Arial" panose="020B0604020202020204" pitchFamily="34" charset="0"/>
                <a:ea typeface="Arial" panose="020B0604020202020204" pitchFamily="34" charset="0"/>
                <a:cs typeface="Times New Roman" panose="02020603050405020304" pitchFamily="18" charset="0"/>
              </a:rPr>
              <a:t>Staff agreed with Kipling’s renewal plans including renovation, but some disagreed with the introduction of specialized programming including Credit Recovery. </a:t>
            </a:r>
          </a:p>
          <a:p>
            <a:pPr marL="342900" lvl="0" indent="-342900">
              <a:buFont typeface="Arial" panose="020B0604020202020204" pitchFamily="34" charset="0"/>
              <a:buChar char="•"/>
            </a:pPr>
            <a:endParaRPr lang="en-US" sz="800" b="1" dirty="0">
              <a:effectLst/>
              <a:latin typeface="Arial" panose="020B0604020202020204" pitchFamily="34" charset="0"/>
              <a:ea typeface="Arial" panose="020B0604020202020204" pitchFamily="34" charset="0"/>
              <a:cs typeface="Times New Roman" panose="02020603050405020304" pitchFamily="18" charset="0"/>
            </a:endParaRPr>
          </a:p>
          <a:p>
            <a:pPr lvl="0"/>
            <a:r>
              <a:rPr lang="en-CA" sz="2200" dirty="0">
                <a:effectLst/>
                <a:latin typeface="Arial" panose="020B0604020202020204" pitchFamily="34" charset="0"/>
                <a:ea typeface="Arial" panose="020B0604020202020204" pitchFamily="34" charset="0"/>
                <a:cs typeface="Times New Roman" panose="02020603050405020304" pitchFamily="18" charset="0"/>
              </a:rPr>
              <a:t>* </a:t>
            </a:r>
            <a:r>
              <a:rPr lang="en-CA" sz="1600" b="1" dirty="0">
                <a:effectLst/>
                <a:latin typeface="Arial" panose="020B0604020202020204" pitchFamily="34" charset="0"/>
                <a:ea typeface="Arial" panose="020B0604020202020204" pitchFamily="34" charset="0"/>
                <a:cs typeface="Times New Roman" panose="02020603050405020304" pitchFamily="18" charset="0"/>
              </a:rPr>
              <a:t>Data in 2017</a:t>
            </a:r>
          </a:p>
        </p:txBody>
      </p:sp>
    </p:spTree>
    <p:extLst>
      <p:ext uri="{BB962C8B-B14F-4D97-AF65-F5344CB8AC3E}">
        <p14:creationId xmlns:p14="http://schemas.microsoft.com/office/powerpoint/2010/main" val="41031878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833</TotalTime>
  <Words>4594</Words>
  <Application>Microsoft Macintosh PowerPoint</Application>
  <PresentationFormat>Widescreen</PresentationFormat>
  <Paragraphs>286</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29</cp:revision>
  <dcterms:created xsi:type="dcterms:W3CDTF">2019-11-01T17:17:10Z</dcterms:created>
  <dcterms:modified xsi:type="dcterms:W3CDTF">2022-03-03T19:58:05Z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etDate">
    <vt:lpwstr>2022-02-08T22:12:37Z</vt:lpwstr>
  </property>
  <property fmtid="{D5CDD505-2E9C-101B-9397-08002B2CF9AE}" pid="4" name="MSIP_Label_034a106e-6316-442c-ad35-738afd673d2b_Method">
    <vt:lpwstr>Standard</vt:lpwstr>
  </property>
  <property fmtid="{D5CDD505-2E9C-101B-9397-08002B2CF9AE}" pid="5" name="MSIP_Label_034a106e-6316-442c-ad35-738afd673d2b_Name">
    <vt:lpwstr>034a106e-6316-442c-ad35-738afd673d2b</vt:lpwstr>
  </property>
  <property fmtid="{D5CDD505-2E9C-101B-9397-08002B2CF9AE}" pid="6" name="MSIP_Label_034a106e-6316-442c-ad35-738afd673d2b_SiteId">
    <vt:lpwstr>cddc1229-ac2a-4b97-b78a-0e5cacb5865c</vt:lpwstr>
  </property>
  <property fmtid="{D5CDD505-2E9C-101B-9397-08002B2CF9AE}" pid="7" name="MSIP_Label_034a106e-6316-442c-ad35-738afd673d2b_ActionId">
    <vt:lpwstr>fff3a74f-a8a7-4871-9b03-054e214a33d0</vt:lpwstr>
  </property>
  <property fmtid="{D5CDD505-2E9C-101B-9397-08002B2CF9AE}" pid="8" name="MSIP_Label_034a106e-6316-442c-ad35-738afd673d2b_ContentBits">
    <vt:lpwstr>0</vt:lpwstr>
  </property>
</Properties>
</file>