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1.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2.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3.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4.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5.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notesSlides/notesSlide6.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7.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8.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9.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10.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notesSlides/notesSlide11.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notesSlides/notesSlide12.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13.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14.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notesSlides/notesSlide15.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16.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notesSlides/notesSlide17.xml" ContentType="application/vnd.openxmlformats-officedocument.presentationml.notesSlide+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notesSlides/notesSlide18.xml" ContentType="application/vnd.openxmlformats-officedocument.presentationml.notesSlide+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notesSlides/notesSlide19.xml" ContentType="application/vnd.openxmlformats-officedocument.presentationml.notesSlid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notesSlides/notesSlide20.xml" ContentType="application/vnd.openxmlformats-officedocument.presentationml.notesSlide+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23"/>
  </p:notesMasterIdLst>
  <p:sldIdLst>
    <p:sldId id="314" r:id="rId2"/>
    <p:sldId id="315" r:id="rId3"/>
    <p:sldId id="316" r:id="rId4"/>
    <p:sldId id="317" r:id="rId5"/>
    <p:sldId id="318" r:id="rId6"/>
    <p:sldId id="319" r:id="rId7"/>
    <p:sldId id="320" r:id="rId8"/>
    <p:sldId id="321" r:id="rId9"/>
    <p:sldId id="322" r:id="rId10"/>
    <p:sldId id="323" r:id="rId11"/>
    <p:sldId id="324" r:id="rId12"/>
    <p:sldId id="325" r:id="rId13"/>
    <p:sldId id="326" r:id="rId14"/>
    <p:sldId id="327" r:id="rId15"/>
    <p:sldId id="328" r:id="rId16"/>
    <p:sldId id="329" r:id="rId17"/>
    <p:sldId id="330" r:id="rId18"/>
    <p:sldId id="331" r:id="rId19"/>
    <p:sldId id="332" r:id="rId20"/>
    <p:sldId id="333" r:id="rId21"/>
    <p:sldId id="334" r:id="rId22"/>
  </p:sldIdLst>
  <p:sldSz cx="12192000" cy="6858000"/>
  <p:notesSz cx="6858000" cy="9144000"/>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anie Roberge" initials="SR" lastIdx="0" clrIdx="0"/>
  <p:cmAuthor id="2" name="Mélanie Fortin" initials="M.F."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27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09"/>
    <p:restoredTop sz="62051" autoAdjust="0"/>
  </p:normalViewPr>
  <p:slideViewPr>
    <p:cSldViewPr snapToGrid="0" snapToObjects="1">
      <p:cViewPr>
        <p:scale>
          <a:sx n="91" d="100"/>
          <a:sy n="91" d="100"/>
        </p:scale>
        <p:origin x="2216" y="-320"/>
      </p:cViewPr>
      <p:guideLst>
        <p:guide orient="horz" pos="2160"/>
        <p:guide pos="3840"/>
      </p:guideLst>
    </p:cSldViewPr>
  </p:slideViewPr>
  <p:notesTextViewPr>
    <p:cViewPr>
      <p:scale>
        <a:sx n="1" d="1"/>
        <a:sy n="1" d="1"/>
      </p:scale>
      <p:origin x="0" y="0"/>
    </p:cViewPr>
  </p:notesTextViewPr>
  <p:sorterViewPr>
    <p:cViewPr>
      <p:scale>
        <a:sx n="100" d="100"/>
        <a:sy n="100" d="100"/>
      </p:scale>
      <p:origin x="0" y="-451"/>
    </p:cViewPr>
  </p:sorterViewPr>
  <p:notesViewPr>
    <p:cSldViewPr>
      <p:cViewPr>
        <p:scale>
          <a:sx n="125" d="100"/>
          <a:sy n="125" d="100"/>
        </p:scale>
        <p:origin x="1786" y="-322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37F8F6-0981-B945-9286-D3CD9EB0D3C6}" type="datetimeFigureOut">
              <a:rPr lang="en-US" smtClean="0"/>
              <a:t>3/3/22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ascd.org/el/articles/when-leadership-spells-danger" TargetMode="External"/><Relationship Id="rId2" Type="http://schemas.openxmlformats.org/officeDocument/2006/relationships/slide" Target="../slides/slide10.xml"/><Relationship Id="rId1" Type="http://schemas.openxmlformats.org/officeDocument/2006/relationships/notesMaster" Target="../notesMasters/notesMaster1.xml"/><Relationship Id="rId5" Type="http://schemas.openxmlformats.org/officeDocument/2006/relationships/hyperlink" Target="https://www.emerald.com/insight/content/doi/10.1108/JPCC-05-2020-0017/full/pdf?title=school-leadership-during-a-pandemic-navigating-tensions" TargetMode="External"/><Relationship Id="rId4" Type="http://schemas.openxmlformats.org/officeDocument/2006/relationships/hyperlink" Target="https://www.tandfonline.com/doi/full/10.1080/13632434.2020.1811479"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edu.gov.on.ca/fre/policyfunding/leadership/ideas_into_action_bulletin9_fr.pdf" TargetMode="External"/><Relationship Id="rId2" Type="http://schemas.openxmlformats.org/officeDocument/2006/relationships/slide" Target="../slides/slide11.xml"/><Relationship Id="rId1" Type="http://schemas.openxmlformats.org/officeDocument/2006/relationships/notesMaster" Target="../notesMasters/notesMaster1.xml"/><Relationship Id="rId5" Type="http://schemas.openxmlformats.org/officeDocument/2006/relationships/hyperlink" Target="https://www.tandfonline.com/doi/full/10.1080/13632434.2020.1811479" TargetMode="External"/><Relationship Id="rId4" Type="http://schemas.openxmlformats.org/officeDocument/2006/relationships/hyperlink" Target="wicked" TargetMode="Externa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archive.macleans.ca/article/2005/8/29/canadas-best-schools" TargetMode="External"/><Relationship Id="rId2" Type="http://schemas.openxmlformats.org/officeDocument/2006/relationships/slide" Target="../slides/slide12.xml"/><Relationship Id="rId1" Type="http://schemas.openxmlformats.org/officeDocument/2006/relationships/notesMaster" Target="../notesMasters/notesMaster1.xml"/><Relationship Id="rId5" Type="http://schemas.openxmlformats.org/officeDocument/2006/relationships/hyperlink" Target="https://video.vice.com/en_ca/video/this-is-dixon/567855f698b01d607f00516f" TargetMode="External"/><Relationship Id="rId4" Type="http://schemas.openxmlformats.org/officeDocument/2006/relationships/hyperlink" Target="http://peacefulschoolsinternational.org/about/our-work"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doi.org/10.1080/13632434.2019.166978"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s://uk.sagepub.com/en-gb/eur/system-recall/book261915"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tdsb.on.ca/portals/_default/ARC_helpful_info_docs/P20170605-RprttoPPC-ScarlettHeightsPARCFinalStaffReport-v12.pdf"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p>
            <a:endParaRPr lang="fr-CA" altLang="en-US" b="1" dirty="0">
              <a:latin typeface="Arial" panose="020B0604020202020204" pitchFamily="34" charset="0"/>
              <a:ea typeface="ＭＳ Ｐゴシック" panose="020B0600070205080204" pitchFamily="34" charset="-128"/>
            </a:endParaRPr>
          </a:p>
          <a:p>
            <a:r>
              <a:rPr lang="fr-CA" sz="1200" b="1" kern="1200" dirty="0">
                <a:effectLst/>
              </a:rPr>
              <a:t>CONTEXTE</a:t>
            </a:r>
            <a:endParaRPr lang="fr-CA" sz="1200" kern="1200" dirty="0">
              <a:effectLst/>
            </a:endParaRPr>
          </a:p>
          <a:p>
            <a:pPr marL="171450" lvl="0" indent="-171450">
              <a:buFont typeface="Arial" panose="020B0604020202020204" pitchFamily="34" charset="0"/>
              <a:buChar char="•"/>
            </a:pPr>
            <a:r>
              <a:rPr lang="fr-CA" sz="1200" kern="1200" dirty="0">
                <a:effectLst/>
              </a:rPr>
              <a:t>L’Institut de leadership en éducation (ILE) de l’Ontario mise sur l’enquête collaborative pour réaliser son objectif prioritaire : favoriser un leadership en éducation efficace.</a:t>
            </a:r>
          </a:p>
          <a:p>
            <a:pPr marL="171450" lvl="0" indent="-171450">
              <a:buFont typeface="Arial" panose="020B0604020202020204" pitchFamily="34" charset="0"/>
              <a:buChar char="•"/>
            </a:pPr>
            <a:r>
              <a:rPr lang="fr-CA" sz="1200" kern="1200" dirty="0">
                <a:effectLst/>
              </a:rPr>
              <a:t>La façon dont les directions d’école en poste exercent leur leadership au service de l’équité et de l’excellence est un enjeu majeur retenant l’attention de leaders en éducation en Ontario et à l’étranger.</a:t>
            </a:r>
          </a:p>
          <a:p>
            <a:pPr marL="171450" lvl="0" indent="-171450">
              <a:buFont typeface="Arial" panose="020B0604020202020204" pitchFamily="34" charset="0"/>
              <a:buChar char="•"/>
            </a:pPr>
            <a:r>
              <a:rPr lang="fr-CA" sz="1200" kern="1200" dirty="0">
                <a:effectLst/>
              </a:rPr>
              <a:t>Les études et la pratique le confirment : la transmission de connaissances entre leaders est une approche d’apprentissage professionnel </a:t>
            </a:r>
            <a:r>
              <a:rPr lang="fr-CA" dirty="0"/>
              <a:t>très efficace et avantageuse pour toutes les personnes qui y contribuent, et avec le temps, elle renforce les pratiques de leadership</a:t>
            </a:r>
            <a:r>
              <a:rPr lang="fr-CA" sz="1200" kern="1200" dirty="0">
                <a:effectLst/>
              </a:rPr>
              <a:t>.</a:t>
            </a:r>
          </a:p>
          <a:p>
            <a:pPr marL="171450" lvl="0" indent="-171450">
              <a:buFont typeface="Arial" panose="020B0604020202020204" pitchFamily="34" charset="0"/>
              <a:buChar char="•"/>
            </a:pPr>
            <a:r>
              <a:rPr lang="fr-CA" dirty="0"/>
              <a:t>En l’absence d’expériences d’apprentissage en personne, les </a:t>
            </a:r>
            <a:r>
              <a:rPr lang="fr-CA" sz="1200" kern="1200" dirty="0">
                <a:effectLst/>
              </a:rPr>
              <a:t>témoignages de directions d’école en poste </a:t>
            </a:r>
            <a:r>
              <a:rPr lang="fr-CA" dirty="0"/>
              <a:t>sur leur façon de diriger au service de l’</a:t>
            </a:r>
            <a:r>
              <a:rPr lang="fr-CA" sz="1200" kern="1200" dirty="0">
                <a:effectLst/>
              </a:rPr>
              <a:t>équité et de l’inclusion </a:t>
            </a:r>
            <a:r>
              <a:rPr lang="fr-CA" dirty="0"/>
              <a:t>s</a:t>
            </a:r>
            <a:r>
              <a:rPr lang="fr-CA" sz="1200" kern="1200" dirty="0">
                <a:effectLst/>
              </a:rPr>
              <a:t>e sont avérés très utiles.</a:t>
            </a:r>
          </a:p>
          <a:p>
            <a:pPr marL="171450" lvl="0" indent="-171450">
              <a:buFont typeface="Arial" panose="020B0604020202020204" pitchFamily="34" charset="0"/>
              <a:buChar char="•"/>
            </a:pPr>
            <a:r>
              <a:rPr lang="fr-CA" sz="1200" kern="1200" dirty="0">
                <a:effectLst/>
              </a:rPr>
              <a:t>Le présent témoignage est celui de Mohammed Adil </a:t>
            </a:r>
            <a:r>
              <a:rPr lang="fr-CA" sz="1200" kern="1200" dirty="0" err="1">
                <a:effectLst/>
              </a:rPr>
              <a:t>Askary</a:t>
            </a:r>
            <a:r>
              <a:rPr lang="fr-CA" sz="1200" kern="1200" dirty="0">
                <a:effectLst/>
              </a:rPr>
              <a:t>, directeur d’une école secondaire. Il est </a:t>
            </a:r>
            <a:r>
              <a:rPr lang="fr-CA" dirty="0"/>
              <a:t>question de s</a:t>
            </a:r>
            <a:r>
              <a:rPr lang="fr-CA" sz="1200" kern="1200" dirty="0">
                <a:effectLst/>
              </a:rPr>
              <a:t>on parcours, de son arrivée en poste au Kipling </a:t>
            </a:r>
            <a:r>
              <a:rPr lang="fr-CA" sz="1200" kern="1200" dirty="0" err="1">
                <a:effectLst/>
              </a:rPr>
              <a:t>Collegiate</a:t>
            </a:r>
            <a:r>
              <a:rPr lang="fr-CA" sz="1200" kern="1200" dirty="0">
                <a:effectLst/>
              </a:rPr>
              <a:t> Institute jusqu’à juin</a:t>
            </a:r>
            <a:r>
              <a:rPr lang="fr-CA" dirty="0"/>
              <a:t> </a:t>
            </a:r>
            <a:r>
              <a:rPr lang="fr-CA" sz="1200" kern="1200" dirty="0">
                <a:effectLst/>
              </a:rPr>
              <a:t>2021.</a:t>
            </a: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4204969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0550"/>
            <a:ext cx="5486400" cy="4491930"/>
          </a:xfrm>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normAutofit lnSpcReduction="10000"/>
          </a:bodyPr>
          <a:lstStyle/>
          <a:p>
            <a:pPr marL="171450" indent="-171450">
              <a:spcBef>
                <a:spcPct val="0"/>
              </a:spcBef>
              <a:spcAft>
                <a:spcPct val="0"/>
              </a:spcAft>
              <a:buFont typeface="Arial" panose="020B0604020202020204" pitchFamily="34" charset="0"/>
              <a:buChar char="•"/>
              <a:defRPr/>
            </a:pPr>
            <a:r>
              <a:rPr lang="fr-CA" sz="1100"/>
              <a:t>Pour en savoir plus, voir </a:t>
            </a:r>
            <a:r>
              <a:rPr lang="fr-CA" sz="1100" kern="1200">
                <a:effectLst/>
              </a:rPr>
              <a:t>les pages 2, 5 et 6 du témoignage d’Adil.</a:t>
            </a:r>
            <a:endParaRPr kumimoji="0" lang="fr-CA" sz="1100" b="0" i="0" u="none" strike="noStrike" kern="1200" cap="none" spc="0" normalizeH="0" baseline="0" noProof="0">
              <a:ln>
                <a:noFill/>
              </a:ln>
              <a:effectLst/>
              <a:uLnTx/>
              <a:uFillTx/>
            </a:endParaRP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100" kern="1200">
                <a:effectLst/>
              </a:rPr>
              <a:t>Il y a près de 20</a:t>
            </a:r>
            <a:r>
              <a:rPr lang="fr-CA" sz="1100"/>
              <a:t> </a:t>
            </a:r>
            <a:r>
              <a:rPr lang="fr-CA" sz="1100" kern="1200">
                <a:effectLst/>
              </a:rPr>
              <a:t>ans, dans leur article </a:t>
            </a:r>
            <a:r>
              <a:rPr lang="fr-CA" sz="1100" kern="1200">
                <a:solidFill>
                  <a:schemeClr val="tx1"/>
                </a:solidFill>
                <a:effectLst/>
              </a:rPr>
              <a:t>« </a:t>
            </a:r>
            <a:r>
              <a:rPr lang="fr-CA" sz="1100" u="sng" kern="1200">
                <a:solidFill>
                  <a:schemeClr val="tx1"/>
                </a:solidFill>
                <a:effectLst/>
                <a:hlinkClick r:id="rId3"/>
              </a:rPr>
              <a:t>When Leadership Spells Danger</a:t>
            </a:r>
            <a:r>
              <a:rPr lang="fr-CA" sz="1100" kern="1200">
                <a:solidFill>
                  <a:schemeClr val="tx1"/>
                </a:solidFill>
                <a:effectLst/>
              </a:rPr>
              <a:t> » (en anglais seulement), </a:t>
            </a:r>
            <a:r>
              <a:rPr lang="fr-CA" sz="1100" kern="1200">
                <a:effectLst/>
              </a:rPr>
              <a:t>deux professeurs de Harvard, </a:t>
            </a:r>
            <a:r>
              <a:rPr kumimoji="0" lang="fr-CA" sz="1100" b="0" i="0" u="none" strike="noStrike" kern="1200" cap="none" spc="0" normalizeH="0" baseline="0" noProof="0">
                <a:ln>
                  <a:noFill/>
                </a:ln>
                <a:effectLst/>
                <a:uLnTx/>
                <a:uFillTx/>
              </a:rPr>
              <a:t>Heifetz et Linsky (2004), ont lancé la discussion sur les raisons expliquant pourquoi le </a:t>
            </a:r>
            <a:r>
              <a:rPr lang="fr-CA" sz="1100" kern="1200">
                <a:effectLst/>
              </a:rPr>
              <a:t>leadership est difficile et </a:t>
            </a:r>
            <a:r>
              <a:rPr lang="fr-CA" sz="1100"/>
              <a:t>peut constituer un terrain miné</a:t>
            </a:r>
            <a:r>
              <a:rPr lang="fr-CA" sz="1100" kern="1200">
                <a:effectLst/>
              </a:rPr>
              <a:t>. Pour eux, il faut du courage, de la résolution et un flair politique pour opére</a:t>
            </a:r>
            <a:r>
              <a:rPr lang="fr-CA" sz="1100"/>
              <a:t>r </a:t>
            </a:r>
            <a:r>
              <a:rPr lang="fr-CA" sz="1100" kern="1200">
                <a:effectLst/>
              </a:rPr>
              <a:t>des changements importants en éducation.</a:t>
            </a:r>
          </a:p>
          <a:p>
            <a:pPr marL="171450" lvl="0" indent="-171450">
              <a:buFont typeface="Arial" panose="020B0604020202020204" pitchFamily="34" charset="0"/>
              <a:buChar char="•"/>
            </a:pPr>
            <a:r>
              <a:rPr lang="fr-CA" sz="1100" kern="1200">
                <a:effectLst/>
              </a:rPr>
              <a:t>Le leadership n’est pas plus simple en 2022; il pourrait </a:t>
            </a:r>
            <a:r>
              <a:rPr lang="fr-CA" sz="1100" kern="1200">
                <a:solidFill>
                  <a:schemeClr val="tx1"/>
                </a:solidFill>
                <a:effectLst/>
              </a:rPr>
              <a:t>même être plus difficile et exigeant. Dans leur article « </a:t>
            </a:r>
            <a:r>
              <a:rPr lang="en-US" sz="1100" u="sng" kern="1200">
                <a:solidFill>
                  <a:schemeClr val="tx1"/>
                </a:solidFill>
                <a:effectLst/>
                <a:hlinkClick r:id="rId4"/>
              </a:rPr>
              <a:t>C</a:t>
            </a:r>
            <a:r>
              <a:rPr lang="en-CA" sz="1100" u="sng" kern="1200">
                <a:solidFill>
                  <a:schemeClr val="tx1"/>
                </a:solidFill>
                <a:effectLst/>
                <a:hlinkClick r:id="rId4"/>
              </a:rPr>
              <a:t>OVID 19 – school leadership in disruptive times</a:t>
            </a:r>
            <a:r>
              <a:rPr lang="fr-CA" sz="1100" kern="1200">
                <a:solidFill>
                  <a:schemeClr val="tx1"/>
                </a:solidFill>
                <a:effectLst/>
              </a:rPr>
              <a:t> », Harris et Jones (2020) </a:t>
            </a:r>
            <a:r>
              <a:rPr lang="fr-CA" sz="1100" kern="1200">
                <a:effectLst/>
              </a:rPr>
              <a:t>mettent en lumière les circonstances contraignantes et chaotiques auxquelles font </a:t>
            </a:r>
            <a:r>
              <a:rPr lang="fr-CA" sz="1100"/>
              <a:t>face </a:t>
            </a:r>
            <a:r>
              <a:rPr lang="fr-CA" sz="1100" kern="1200">
                <a:effectLst/>
              </a:rPr>
              <a:t>les leaders en éducation </a:t>
            </a:r>
            <a:r>
              <a:rPr lang="fr-CA" sz="1100"/>
              <a:t>pour </a:t>
            </a:r>
            <a:r>
              <a:rPr lang="fr-CA" sz="1100" kern="1200">
                <a:effectLst/>
              </a:rPr>
              <a:t>s’attaquer à des problèmes qui semblent sans fin et la pression constante exercée sur elles et eux.</a:t>
            </a:r>
          </a:p>
          <a:p>
            <a:pPr marL="171450" lvl="0" indent="-171450">
              <a:buFont typeface="Arial" panose="020B0604020202020204" pitchFamily="34" charset="0"/>
              <a:buChar char="•"/>
            </a:pPr>
            <a:r>
              <a:rPr lang="fr-CA" sz="1100"/>
              <a:t>Selon Harris et Jones, la capacité à gérer les crises et les changements font maintenant partie des </a:t>
            </a:r>
            <a:r>
              <a:rPr lang="fr-CA" sz="1100" kern="1200">
                <a:effectLst/>
              </a:rPr>
              <a:t>compétences essentielles</a:t>
            </a:r>
            <a:r>
              <a:rPr lang="fr-CA" sz="1100"/>
              <a:t> que doivent posséder les leaders s</a:t>
            </a:r>
            <a:r>
              <a:rPr lang="fr-CA" sz="1100" kern="1200">
                <a:effectLst/>
              </a:rPr>
              <a:t>colaires. Pour diriger efficacement une école en période de tempêtes, il ne suffit pas de régler les problèmes courants ou d’éteindre les petits feux occasionnels.</a:t>
            </a:r>
          </a:p>
          <a:p>
            <a:pPr marL="171450" lvl="0" indent="-171450">
              <a:buFont typeface="Arial" panose="020B0604020202020204" pitchFamily="34" charset="0"/>
              <a:buChar char="•"/>
            </a:pPr>
            <a:r>
              <a:rPr lang="fr-CA" sz="1100" kern="1200">
                <a:effectLst/>
              </a:rPr>
              <a:t>Pour elles, il s’agit d’une tempête parfaite </a:t>
            </a:r>
            <a:r>
              <a:rPr lang="fr-CA" sz="1100"/>
              <a:t>qui suscite </a:t>
            </a:r>
            <a:r>
              <a:rPr lang="fr-CA" sz="1100" kern="1200">
                <a:effectLst/>
              </a:rPr>
              <a:t>des interventions imparfaites. </a:t>
            </a:r>
            <a:r>
              <a:rPr lang="fr-CA" sz="1100" kern="1200">
                <a:solidFill>
                  <a:schemeClr val="tx1"/>
                </a:solidFill>
                <a:effectLst/>
              </a:rPr>
              <a:t>Citant </a:t>
            </a:r>
            <a:r>
              <a:rPr lang="fr-CA" sz="1100" u="sng" kern="1200">
                <a:solidFill>
                  <a:schemeClr val="tx1"/>
                </a:solidFill>
                <a:effectLst/>
                <a:hlinkClick r:id="rId5"/>
              </a:rPr>
              <a:t>Netolicky (2020)</a:t>
            </a:r>
            <a:r>
              <a:rPr lang="fr-CA" sz="1100" kern="1200">
                <a:solidFill>
                  <a:schemeClr val="tx1"/>
                </a:solidFill>
                <a:effectLst/>
              </a:rPr>
              <a:t>, elles </a:t>
            </a:r>
            <a:r>
              <a:rPr lang="fr-CA" sz="1100" kern="1200">
                <a:effectLst/>
              </a:rPr>
              <a:t>précisent qu’en temps de crise, les leaders doivent agir rapidement, mais avec prévoyance en </a:t>
            </a:r>
            <a:r>
              <a:rPr lang="fr-CA" sz="1100"/>
              <a:t>évaluant attentivement </a:t>
            </a:r>
            <a:r>
              <a:rPr lang="fr-CA" sz="1100" kern="1200">
                <a:effectLst/>
              </a:rPr>
              <a:t>les options, les conséquences et les répercussions</a:t>
            </a:r>
            <a:r>
              <a:rPr lang="fr-CA" sz="1100"/>
              <a:t> indirectes des mesures prises.</a:t>
            </a:r>
            <a:endParaRPr lang="fr-CA" sz="1100" kern="1200">
              <a:effectLst/>
            </a:endParaRPr>
          </a:p>
          <a:p>
            <a:pPr marL="171450" lvl="0" indent="-171450">
              <a:buFont typeface="Arial" panose="020B0604020202020204" pitchFamily="34" charset="0"/>
              <a:buChar char="•"/>
            </a:pPr>
            <a:r>
              <a:rPr lang="fr-CA" sz="1100" kern="1200">
                <a:effectLst/>
              </a:rPr>
              <a:t>Harris et Jones </a:t>
            </a:r>
            <a:r>
              <a:rPr lang="fr-CA" sz="1100"/>
              <a:t>conviennent</a:t>
            </a:r>
            <a:r>
              <a:rPr lang="fr-CA" sz="1100" kern="1200">
                <a:effectLst/>
              </a:rPr>
              <a:t> qu’en situation de crise, personne ne peut savoir quelles seront les meilleures solutions</a:t>
            </a:r>
            <a:r>
              <a:rPr lang="fr-CA" sz="1100"/>
              <a:t> et interventions ni leurs </a:t>
            </a:r>
            <a:r>
              <a:rPr lang="fr-CA" sz="1100" kern="1200">
                <a:effectLst/>
              </a:rPr>
              <a:t>répercussions indirectes. Les leaders scolaires sont souvent comme des funambules qui marchent sur une corde raide sans filet. Il n’y a ni précédent </a:t>
            </a:r>
            <a:r>
              <a:rPr lang="fr-CA" sz="1100"/>
              <a:t>ni l</a:t>
            </a:r>
            <a:r>
              <a:rPr lang="fr-CA" sz="1100" kern="1200">
                <a:effectLst/>
              </a:rPr>
              <a:t>igne directrice sur la direction d’une école en temps de pandémie.</a:t>
            </a: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fr-CA" sz="1100" b="1" i="0" u="none" strike="noStrike" kern="1200" cap="none" spc="0" normalizeH="0" baseline="0" noProof="0">
              <a:ln>
                <a:noFill/>
              </a:ln>
              <a:effectLst/>
              <a:uLnTx/>
              <a:uFillTx/>
            </a:endParaRPr>
          </a:p>
          <a:p>
            <a:pPr lvl="0">
              <a:spcBef>
                <a:spcPct val="0"/>
              </a:spcBef>
              <a:spcAft>
                <a:spcPct val="0"/>
              </a:spcAft>
              <a:defRPr/>
            </a:pPr>
            <a:r>
              <a:rPr lang="fr-CA" sz="1100" b="1"/>
              <a:t>Réfléchissez à la </a:t>
            </a:r>
            <a:r>
              <a:rPr kumimoji="0" lang="fr-CA" sz="1100" b="1" i="0" u="none" strike="noStrike" kern="1200" cap="none" spc="0" normalizeH="0" baseline="0" noProof="0">
                <a:ln>
                  <a:noFill/>
                </a:ln>
                <a:effectLst/>
                <a:uLnTx/>
                <a:uFillTx/>
              </a:rPr>
              <a:t>question suivante :</a:t>
            </a:r>
          </a:p>
          <a:p>
            <a:pPr lvl="0"/>
            <a:r>
              <a:rPr lang="fr-CA" sz="1100" b="0" kern="1200">
                <a:effectLst/>
              </a:rPr>
              <a:t>Dans </a:t>
            </a:r>
            <a:r>
              <a:rPr lang="fr-CA" sz="1100"/>
              <a:t>le témoignage d’Adil, particulièrement ce qui porte sur ses premiers pas en tant que directeur du Kipling, quels mots ou quelles phrases </a:t>
            </a:r>
            <a:r>
              <a:rPr lang="fr-CA" sz="1100" b="0" kern="1200">
                <a:effectLst/>
              </a:rPr>
              <a:t>vous rappellent votre propre parcours vers le </a:t>
            </a:r>
            <a:r>
              <a:rPr lang="fr-CA" sz="1100"/>
              <a:t>leadership</a:t>
            </a:r>
            <a:r>
              <a:rPr lang="fr-CA" sz="1100" b="0" kern="1200">
                <a:effectLst/>
              </a:rPr>
              <a:t>?</a:t>
            </a:r>
            <a:endParaRPr lang="fr-CA" altLang="en-US" sz="110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1492714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xfrm>
            <a:off x="765175" y="1143000"/>
            <a:ext cx="5486400" cy="3086100"/>
          </a:xfrm>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0550"/>
            <a:ext cx="5486400" cy="4563938"/>
          </a:xfrm>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noAutofit/>
          </a:bodyPr>
          <a:lstStyle/>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900" b="1" dirty="0"/>
              <a:t>Pour comprendre les difficultés d’</a:t>
            </a:r>
            <a:r>
              <a:rPr kumimoji="0" lang="fr-CA" sz="900" b="1" i="0" u="none" strike="noStrike" kern="1200" cap="none" spc="0" normalizeH="0" baseline="0" dirty="0">
                <a:ln>
                  <a:noFill/>
                </a:ln>
                <a:effectLst/>
                <a:uLnTx/>
                <a:uFillTx/>
              </a:rPr>
              <a:t>Adil, il importe de revenir sur les problèmes techniques, les difficultés d’adaptation et les vilains problèmes.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kumimoji="0" lang="fr-CA" sz="900" b="1" i="0" u="none" strike="noStrike" kern="1200" cap="none" spc="0" normalizeH="0" baseline="0" dirty="0">
                <a:ln>
                  <a:noFill/>
                </a:ln>
                <a:effectLst/>
                <a:uLnTx/>
                <a:uFillTx/>
              </a:rPr>
              <a:t>Il ser</a:t>
            </a:r>
            <a:r>
              <a:rPr lang="fr-CA" sz="900" b="1" dirty="0"/>
              <a:t>a ainsi plus facile de </a:t>
            </a:r>
            <a:r>
              <a:rPr kumimoji="0" lang="fr-CA" sz="900" b="1" i="0" u="none" strike="noStrike" kern="1200" cap="none" spc="0" normalizeH="0" baseline="0" dirty="0">
                <a:ln>
                  <a:noFill/>
                </a:ln>
                <a:effectLst/>
                <a:uLnTx/>
                <a:uFillTx/>
              </a:rPr>
              <a:t>comprendre les problèmes soulevés dans les cinq enjeux proposés.</a:t>
            </a:r>
            <a:endParaRPr kumimoji="0" lang="fr-CA" sz="900" b="0" i="0" u="none" strike="noStrike" kern="1200" cap="none" spc="0" normalizeH="0" baseline="0" dirty="0">
              <a:ln>
                <a:noFill/>
              </a:ln>
              <a:effectLst/>
              <a:uLnTx/>
              <a:uFillTx/>
            </a:endParaRP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endParaRPr kumimoji="0" lang="fr-CA" sz="900" b="0" i="0" u="none" strike="noStrike" kern="1200" cap="none" spc="0" normalizeH="0" baseline="0" dirty="0">
              <a:ln>
                <a:noFill/>
              </a:ln>
              <a:effectLst/>
              <a:uLnTx/>
              <a:uFillTx/>
            </a:endParaRP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kumimoji="0" lang="fr-CA" sz="900" b="0" i="0" u="none" strike="noStrike" kern="1200" cap="none" spc="0" normalizeH="0" baseline="0" dirty="0">
                <a:ln>
                  <a:noFill/>
                </a:ln>
                <a:effectLst/>
                <a:uLnTx/>
                <a:uFillTx/>
              </a:rPr>
              <a:t>Heifetz et </a:t>
            </a:r>
            <a:r>
              <a:rPr kumimoji="0" lang="fr-CA" sz="900" b="0" i="0" u="none" strike="noStrike" kern="1200" cap="none" spc="0" normalizeH="0" baseline="0" dirty="0" err="1">
                <a:ln>
                  <a:noFill/>
                </a:ln>
                <a:effectLst/>
                <a:uLnTx/>
                <a:uFillTx/>
              </a:rPr>
              <a:t>Linsky</a:t>
            </a:r>
            <a:r>
              <a:rPr kumimoji="0" lang="fr-CA" sz="900" b="0" i="0" u="none" strike="noStrike" kern="1200" cap="none" spc="0" normalizeH="0" baseline="0" dirty="0">
                <a:ln>
                  <a:noFill/>
                </a:ln>
                <a:effectLst/>
                <a:uLnTx/>
                <a:uFillTx/>
              </a:rPr>
              <a:t> ont </a:t>
            </a:r>
            <a:r>
              <a:rPr lang="fr-CA" sz="900" dirty="0"/>
              <a:t>mis au défi des l</a:t>
            </a:r>
            <a:r>
              <a:rPr kumimoji="0" lang="fr-CA" sz="900" b="0" i="0" u="none" strike="noStrike" kern="1200" cap="none" spc="0" normalizeH="0" baseline="0" dirty="0">
                <a:ln>
                  <a:noFill/>
                </a:ln>
                <a:effectLst/>
                <a:uLnTx/>
                <a:uFillTx/>
              </a:rPr>
              <a:t>eaders de changer leur façon d’aborder les problèmes épineux et de faire une comparaison entre les problèmes techniques et les difficultés d’adaptation.</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900" dirty="0"/>
              <a:t>Ils </a:t>
            </a:r>
            <a:r>
              <a:rPr kumimoji="0" lang="fr-CA" sz="900" b="0" i="0" u="none" strike="noStrike" kern="1200" cap="none" spc="0" normalizeH="0" baseline="0" dirty="0">
                <a:ln>
                  <a:noFill/>
                </a:ln>
                <a:effectLst/>
                <a:uLnTx/>
                <a:uFillTx/>
              </a:rPr>
              <a:t>estiment qu’il est essentiel de bien comprendre ce qui les distingue pour pouvoir les résoudre.</a:t>
            </a:r>
          </a:p>
          <a:p>
            <a:pPr marL="628650" lvl="1" indent="-171450">
              <a:buFont typeface="Arial" panose="020B0604020202020204" pitchFamily="34" charset="0"/>
              <a:buChar char="•"/>
            </a:pPr>
            <a:r>
              <a:rPr lang="fr-CA" sz="900" kern="1200" dirty="0">
                <a:effectLst/>
              </a:rPr>
              <a:t>Les</a:t>
            </a:r>
            <a:r>
              <a:rPr lang="fr-CA" sz="900" b="1" kern="1200" dirty="0">
                <a:effectLst/>
              </a:rPr>
              <a:t> problèmes techniques </a:t>
            </a:r>
            <a:r>
              <a:rPr lang="fr-CA" sz="900" b="0" kern="1200" dirty="0">
                <a:effectLst/>
              </a:rPr>
              <a:t>sont ceux qu’il est possible de résoudre en faisant appel à des expertes et experts. Il peut s’agir de problèmes complexes, comme une imprimante défectueuse, mais les spécialistes savent exactement quoi faire pour les régler. </a:t>
            </a:r>
            <a:r>
              <a:rPr lang="fr-CA" sz="900" dirty="0"/>
              <a:t>Pour ce faire, il faut s’appuyer sur les connaissances et l’expérience d’autres personnes ayant déjà été confrontées à ce type de problème</a:t>
            </a:r>
            <a:r>
              <a:rPr lang="fr-CA" sz="900" b="0" kern="1200" dirty="0">
                <a:effectLst/>
              </a:rPr>
              <a:t>.</a:t>
            </a:r>
          </a:p>
          <a:p>
            <a:pPr marL="628650" lvl="1" indent="-171450">
              <a:buFont typeface="Arial" panose="020B0604020202020204" pitchFamily="34" charset="0"/>
              <a:buChar char="•"/>
            </a:pPr>
            <a:r>
              <a:rPr lang="fr-CA" sz="900" kern="1200" dirty="0">
                <a:effectLst/>
              </a:rPr>
              <a:t>En revanche, les problèmes ou difficultés </a:t>
            </a:r>
            <a:r>
              <a:rPr lang="fr-CA" sz="900" b="1" kern="1200" dirty="0">
                <a:effectLst/>
              </a:rPr>
              <a:t>d’adaptation </a:t>
            </a:r>
            <a:r>
              <a:rPr lang="fr-CA" sz="900" kern="1200" dirty="0">
                <a:effectLst/>
              </a:rPr>
              <a:t>ne peuvent être résolus par des spécialistes. </a:t>
            </a:r>
            <a:r>
              <a:rPr lang="fr-CA" sz="900" b="0" kern="1200" dirty="0">
                <a:effectLst/>
              </a:rPr>
              <a:t>Les solutions ne se trouvent pas dans des réponses pratiques et procédurales, mais relèvent de la personne elle-même. Un mécanicien peut réparer les garnitures de frein de votre voiture, mais ne peut vous arrêter de </a:t>
            </a:r>
            <a:r>
              <a:rPr lang="fr-CA" sz="900" dirty="0"/>
              <a:t>garder </a:t>
            </a:r>
            <a:r>
              <a:rPr lang="fr-CA" sz="900" b="0" kern="1200" dirty="0">
                <a:effectLst/>
              </a:rPr>
              <a:t>le pied sur la pédale parce que vous </a:t>
            </a:r>
            <a:r>
              <a:rPr lang="fr-CA" sz="900" dirty="0"/>
              <a:t>craignez </a:t>
            </a:r>
            <a:r>
              <a:rPr lang="fr-CA" sz="900" b="0" kern="1200" dirty="0">
                <a:effectLst/>
              </a:rPr>
              <a:t>de rouler trop vite. L’adaptation demande un apprentissage et un changement de valeurs, de croyances ou de comportements.</a:t>
            </a:r>
          </a:p>
          <a:p>
            <a:pPr marL="171450" indent="-171450">
              <a:spcBef>
                <a:spcPct val="0"/>
              </a:spcBef>
              <a:spcAft>
                <a:spcPct val="0"/>
              </a:spcAft>
              <a:buFont typeface="Arial" panose="020B0604020202020204" pitchFamily="34" charset="0"/>
              <a:buChar char="•"/>
              <a:defRPr/>
            </a:pPr>
            <a:r>
              <a:rPr kumimoji="0" lang="fr-CA" sz="900" b="0" i="0" u="none" strike="noStrike" kern="1200" cap="none" spc="0" normalizeH="0" baseline="0" dirty="0">
                <a:ln>
                  <a:noFill/>
                </a:ln>
                <a:effectLst/>
                <a:uLnTx/>
                <a:uFillTx/>
              </a:rPr>
              <a:t>Pour en savoir plus sur l’approche de résolution de problèmes </a:t>
            </a:r>
            <a:r>
              <a:rPr lang="fr-CA" sz="900" dirty="0"/>
              <a:t>recommandée par </a:t>
            </a:r>
            <a:r>
              <a:rPr kumimoji="0" lang="fr-CA" sz="900" b="0" i="0" u="none" strike="noStrike" kern="1200" cap="none" spc="0" normalizeH="0" baseline="0" dirty="0">
                <a:ln>
                  <a:noFill/>
                </a:ln>
                <a:effectLst/>
                <a:uLnTx/>
                <a:uFillTx/>
              </a:rPr>
              <a:t>ces spécialistes</a:t>
            </a:r>
            <a:r>
              <a:rPr kumimoji="0" lang="fr-CA" sz="900" b="0" i="0" u="none" strike="noStrike" kern="1200" cap="none" spc="0" normalizeH="0" dirty="0">
                <a:ln>
                  <a:noFill/>
                </a:ln>
                <a:effectLst/>
                <a:uLnTx/>
                <a:uFillTx/>
              </a:rPr>
              <a:t> du</a:t>
            </a:r>
            <a:r>
              <a:rPr kumimoji="0" lang="fr-CA" sz="900" b="0" i="0" u="none" strike="noStrike" kern="1200" cap="none" spc="0" normalizeH="0" baseline="0" dirty="0">
                <a:ln>
                  <a:noFill/>
                </a:ln>
                <a:effectLst/>
                <a:uLnTx/>
                <a:uFillTx/>
              </a:rPr>
              <a:t> leadership, consultez leur ouvrage « </a:t>
            </a:r>
            <a:r>
              <a:rPr kumimoji="0" lang="fr-CA" sz="900" b="0" u="none" strike="noStrike" kern="1200" cap="none" spc="0" normalizeH="0" baseline="0" dirty="0">
                <a:ln>
                  <a:noFill/>
                </a:ln>
                <a:effectLst/>
                <a:uLnTx/>
                <a:uFillTx/>
              </a:rPr>
              <a:t>Leadership on the Line: </a:t>
            </a:r>
            <a:r>
              <a:rPr kumimoji="0" lang="fr-CA" sz="900" b="0" u="none" strike="noStrike" kern="1200" cap="none" spc="0" normalizeH="0" baseline="0" dirty="0" err="1">
                <a:ln>
                  <a:noFill/>
                </a:ln>
                <a:effectLst/>
                <a:uLnTx/>
                <a:uFillTx/>
              </a:rPr>
              <a:t>Staying</a:t>
            </a:r>
            <a:r>
              <a:rPr kumimoji="0" lang="fr-CA" sz="900" b="0" u="none" strike="noStrike" kern="1200" cap="none" spc="0" normalizeH="0" baseline="0" dirty="0">
                <a:ln>
                  <a:noFill/>
                </a:ln>
                <a:effectLst/>
                <a:uLnTx/>
                <a:uFillTx/>
              </a:rPr>
              <a:t> Alive </a:t>
            </a:r>
            <a:r>
              <a:rPr kumimoji="0" lang="fr-CA" sz="900" b="0" u="none" strike="noStrike" kern="1200" cap="none" spc="0" normalizeH="0" baseline="0" dirty="0" err="1">
                <a:ln>
                  <a:noFill/>
                </a:ln>
                <a:effectLst/>
                <a:uLnTx/>
                <a:uFillTx/>
              </a:rPr>
              <a:t>through</a:t>
            </a:r>
            <a:r>
              <a:rPr kumimoji="0" lang="fr-CA" sz="900" b="0" u="none" strike="noStrike" kern="1200" cap="none" spc="0" normalizeH="0" baseline="0" dirty="0">
                <a:ln>
                  <a:noFill/>
                </a:ln>
                <a:effectLst/>
                <a:uLnTx/>
                <a:uFillTx/>
              </a:rPr>
              <a:t> the Dangers of </a:t>
            </a:r>
            <a:r>
              <a:rPr kumimoji="0" lang="fr-CA" sz="900" b="0" u="none" strike="noStrike" kern="1200" cap="none" spc="0" normalizeH="0" baseline="0" dirty="0" err="1">
                <a:ln>
                  <a:noFill/>
                </a:ln>
                <a:effectLst/>
                <a:uLnTx/>
                <a:uFillTx/>
              </a:rPr>
              <a:t>Leading</a:t>
            </a:r>
            <a:r>
              <a:rPr kumimoji="0" lang="fr-CA" sz="900" b="0" u="none" strike="noStrike" kern="1200" cap="none" spc="0" normalizeH="0" baseline="0" dirty="0">
                <a:ln>
                  <a:noFill/>
                </a:ln>
                <a:effectLst/>
                <a:uLnTx/>
                <a:uFillTx/>
              </a:rPr>
              <a:t> » ou leur article du </a:t>
            </a:r>
            <a:r>
              <a:rPr kumimoji="0" lang="fr-CA" sz="900" b="0" i="1" u="none" strike="noStrike" kern="1200" cap="none" spc="0" normalizeH="0" baseline="0" dirty="0">
                <a:ln>
                  <a:noFill/>
                </a:ln>
                <a:effectLst/>
                <a:uLnTx/>
                <a:uFillTx/>
              </a:rPr>
              <a:t>Harvard Business </a:t>
            </a:r>
            <a:r>
              <a:rPr kumimoji="0" lang="fr-CA" sz="900" b="0" i="1" u="none" strike="noStrike" kern="1200" cap="none" spc="0" normalizeH="0" baseline="0" dirty="0" err="1">
                <a:ln>
                  <a:noFill/>
                </a:ln>
                <a:effectLst/>
                <a:uLnTx/>
                <a:uFillTx/>
              </a:rPr>
              <a:t>Review</a:t>
            </a:r>
            <a:r>
              <a:rPr kumimoji="0" lang="fr-CA" sz="900" b="0" u="none" strike="noStrike" kern="1200" cap="none" spc="0" normalizeH="0" baseline="0" dirty="0">
                <a:ln>
                  <a:noFill/>
                </a:ln>
                <a:effectLst/>
                <a:uLnTx/>
                <a:uFillTx/>
              </a:rPr>
              <a:t>, « A </a:t>
            </a:r>
            <a:r>
              <a:rPr kumimoji="0" lang="fr-CA" sz="900" b="0" u="none" strike="noStrike" kern="1200" cap="none" spc="0" normalizeH="0" baseline="0" dirty="0" err="1">
                <a:ln>
                  <a:noFill/>
                </a:ln>
                <a:effectLst/>
                <a:uLnTx/>
                <a:uFillTx/>
              </a:rPr>
              <a:t>Survival</a:t>
            </a:r>
            <a:r>
              <a:rPr kumimoji="0" lang="fr-CA" sz="900" b="0" u="none" strike="noStrike" kern="1200" cap="none" spc="0" normalizeH="0" baseline="0" dirty="0">
                <a:ln>
                  <a:noFill/>
                </a:ln>
                <a:effectLst/>
                <a:uLnTx/>
                <a:uFillTx/>
              </a:rPr>
              <a:t> Guide for Leaders ».</a:t>
            </a:r>
            <a:endParaRPr lang="fr-CA" sz="900" dirty="0"/>
          </a:p>
          <a:p>
            <a:pPr marL="171450" indent="-171450">
              <a:spcBef>
                <a:spcPct val="0"/>
              </a:spcBef>
              <a:spcAft>
                <a:spcPct val="0"/>
              </a:spcAft>
              <a:buFont typeface="Arial" panose="020B0604020202020204" pitchFamily="34" charset="0"/>
              <a:buChar char="•"/>
              <a:defRPr/>
            </a:pPr>
            <a:r>
              <a:rPr lang="fr-CA" sz="900" b="0" kern="1200" dirty="0">
                <a:effectLst/>
              </a:rPr>
              <a:t>D’autres experts en penser ont </a:t>
            </a:r>
            <a:r>
              <a:rPr lang="fr-CA" sz="900" dirty="0"/>
              <a:t>ajouté au lexique de la résolution de problèmes la </a:t>
            </a:r>
            <a:r>
              <a:rPr lang="fr-CA" sz="900" b="0" kern="1200" dirty="0">
                <a:effectLst/>
              </a:rPr>
              <a:t>catégorie des </a:t>
            </a:r>
            <a:r>
              <a:rPr lang="fr-CA" sz="900" b="1" kern="1200" dirty="0">
                <a:effectLst/>
              </a:rPr>
              <a:t>« </a:t>
            </a:r>
            <a:r>
              <a:rPr lang="fr-CA" sz="900" b="1" dirty="0"/>
              <a:t>vilains problèmes »</a:t>
            </a:r>
            <a:r>
              <a:rPr lang="fr-CA" sz="900" b="0" kern="1200" dirty="0">
                <a:effectLst/>
              </a:rPr>
              <a:t>. Il s’agit de problèmes uniques et jamais rencontrés. Il </a:t>
            </a:r>
            <a:r>
              <a:rPr lang="fr-CA" sz="900" dirty="0"/>
              <a:t>y a peu de </a:t>
            </a:r>
            <a:r>
              <a:rPr lang="fr-CA" sz="900" b="0" kern="1200" dirty="0">
                <a:effectLst/>
              </a:rPr>
              <a:t>règles pour les résoudre puisqu’ils se transforment à mesure qu’on tente de les régler. Souvent inextricablement liés à d’autres enjeux, ils nécessitent le recours à plusieurs intervenantes et intervenants, qui ne s’entendent pas toujours sur la nature du problème.</a:t>
            </a:r>
          </a:p>
          <a:p>
            <a:r>
              <a:rPr lang="fr-CA" sz="900" b="0" kern="1200" cap="all" dirty="0">
                <a:effectLst/>
              </a:rPr>
              <a:t> </a:t>
            </a:r>
            <a:endParaRPr lang="fr-CA" sz="900" b="0" kern="1200" dirty="0">
              <a:effectLst/>
            </a:endParaRP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kumimoji="0" lang="fr-CA" sz="900" b="0" i="0" u="none" strike="noStrike" kern="1200" cap="none" spc="0" normalizeH="0" baseline="0" dirty="0">
                <a:ln>
                  <a:noFill/>
                </a:ln>
                <a:effectLst/>
                <a:uLnTx/>
                <a:uFillTx/>
              </a:rPr>
              <a:t>Pour en savoir plus, v</a:t>
            </a:r>
            <a:r>
              <a:rPr lang="fr-CA" sz="900" kern="1200" dirty="0">
                <a:effectLst/>
              </a:rPr>
              <a:t>ous pouvez consulter</a:t>
            </a:r>
            <a:r>
              <a:rPr lang="fr-CA" sz="900" kern="1200" dirty="0">
                <a:solidFill>
                  <a:srgbClr val="FF0000"/>
                </a:solidFill>
                <a:effectLst/>
              </a:rPr>
              <a:t> </a:t>
            </a:r>
            <a:r>
              <a:rPr lang="fr-CA" sz="900" i="1" u="sng"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hlinkClick r:id="rId3"/>
              </a:rPr>
              <a:t>Passer des</a:t>
            </a:r>
            <a:r>
              <a:rPr lang="fr-CA" sz="900" i="1"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 idées à l’action : Examiner les ressources personnelles en leadership d’ordre « cognitif » : résolution de problèmes, connaissances propres au rôle du leader et pensée systémique</a:t>
            </a:r>
            <a:r>
              <a:rPr lang="fr-CA" sz="900" kern="1200" dirty="0">
                <a:solidFill>
                  <a:schemeClr val="tx1"/>
                </a:solidFill>
                <a:effectLst/>
              </a:rPr>
              <a:t>, qui présente </a:t>
            </a:r>
            <a:r>
              <a:rPr lang="fr-CA" sz="900" kern="1200" dirty="0">
                <a:effectLst/>
              </a:rPr>
              <a:t>des stratégies pour renforcer la capacité de résolution de problèmes. </a:t>
            </a:r>
          </a:p>
          <a:p>
            <a:pPr marL="171450" lvl="0" indent="-171450">
              <a:buFont typeface="Arial" panose="020B0604020202020204" pitchFamily="34" charset="0"/>
              <a:buChar char="•"/>
            </a:pPr>
            <a:r>
              <a:rPr lang="fr-CA" sz="900" kern="1200" dirty="0">
                <a:effectLst/>
              </a:rPr>
              <a:t>Pour en savoir plus sur les « vilains </a:t>
            </a:r>
            <a:r>
              <a:rPr lang="fr-CA" sz="900" dirty="0"/>
              <a:t>problèmes », lisez l’article « </a:t>
            </a:r>
            <a:r>
              <a:rPr lang="en-CA" sz="900" u="sng" kern="1200" dirty="0">
                <a:solidFill>
                  <a:schemeClr val="tx1"/>
                </a:solidFill>
                <a:effectLst/>
                <a:latin typeface="+mn-lt"/>
                <a:ea typeface="+mn-ea"/>
                <a:cs typeface="+mn-cs"/>
                <a:hlinkClick r:id="rId4"/>
              </a:rPr>
              <a:t>Tackling “Wicked” Problems</a:t>
            </a:r>
            <a:r>
              <a:rPr lang="fr-CA" sz="900" kern="1200" dirty="0">
                <a:effectLst/>
              </a:rPr>
              <a:t> » </a:t>
            </a:r>
            <a:r>
              <a:rPr lang="fr-CA" sz="900" dirty="0"/>
              <a:t>de</a:t>
            </a:r>
            <a:r>
              <a:rPr lang="fr-CA" sz="900" kern="1200" dirty="0">
                <a:effectLst/>
              </a:rPr>
              <a:t> Jennifer Riel (2012), de la </a:t>
            </a:r>
            <a:r>
              <a:rPr lang="fr-CA" sz="900" kern="1200" dirty="0" err="1">
                <a:effectLst/>
              </a:rPr>
              <a:t>Rotman</a:t>
            </a:r>
            <a:r>
              <a:rPr lang="fr-CA" sz="900" kern="1200" dirty="0">
                <a:effectLst/>
              </a:rPr>
              <a:t> </a:t>
            </a:r>
            <a:r>
              <a:rPr lang="fr-CA" sz="900" kern="1200" dirty="0" err="1">
                <a:effectLst/>
              </a:rPr>
              <a:t>School</a:t>
            </a:r>
            <a:r>
              <a:rPr lang="fr-CA" sz="900" kern="1200" dirty="0">
                <a:effectLst/>
              </a:rPr>
              <a:t> of Management.</a:t>
            </a:r>
          </a:p>
          <a:p>
            <a:pPr marL="171450" lvl="0" indent="-171450">
              <a:buFont typeface="Arial" panose="020B0604020202020204" pitchFamily="34" charset="0"/>
              <a:buChar char="•"/>
            </a:pPr>
            <a:r>
              <a:rPr lang="fr-CA" sz="900" kern="1200" dirty="0">
                <a:solidFill>
                  <a:schemeClr val="tx1"/>
                </a:solidFill>
                <a:effectLst/>
              </a:rPr>
              <a:t>Reportez-vous à </a:t>
            </a:r>
            <a:r>
              <a:rPr lang="fr-CA" sz="900" u="sng" kern="1200" dirty="0">
                <a:solidFill>
                  <a:schemeClr val="tx1"/>
                </a:solidFill>
                <a:effectLst/>
                <a:hlinkClick r:id="rId5"/>
              </a:rPr>
              <a:t>Harris et Jones (2020)</a:t>
            </a:r>
            <a:r>
              <a:rPr lang="fr-CA" sz="900" kern="1200" dirty="0">
                <a:solidFill>
                  <a:schemeClr val="tx1"/>
                </a:solidFill>
                <a:effectLst/>
              </a:rPr>
              <a:t> </a:t>
            </a:r>
            <a:r>
              <a:rPr lang="fr-CA" sz="900" kern="1200" dirty="0">
                <a:effectLst/>
              </a:rPr>
              <a:t>pour appliquer ces concepts à la réalité de la pandémie, </a:t>
            </a:r>
            <a:r>
              <a:rPr lang="fr-CA" sz="900" dirty="0"/>
              <a:t>durant laquelle les leaders en éducation se butent à un mur de problèmes </a:t>
            </a:r>
            <a:r>
              <a:rPr lang="fr-CA" sz="900" kern="1200" dirty="0">
                <a:effectLst/>
              </a:rPr>
              <a:t>que la plupart des</a:t>
            </a:r>
            <a:r>
              <a:rPr lang="fr-CA" sz="900" dirty="0"/>
              <a:t> gens classeraient dans la catégorie des</a:t>
            </a:r>
            <a:r>
              <a:rPr lang="fr-CA" sz="900" kern="1200" dirty="0">
                <a:effectLst/>
              </a:rPr>
              <a:t> problèmes d’adaptation, mais qui sont dans de nombreux cas de </a:t>
            </a:r>
            <a:r>
              <a:rPr lang="fr-CA" sz="900" kern="1200" dirty="0">
                <a:solidFill>
                  <a:schemeClr val="tx1"/>
                </a:solidFill>
                <a:effectLst/>
              </a:rPr>
              <a:t>« vilains problèmes ».</a:t>
            </a:r>
            <a:endParaRPr lang="fr-CA" altLang="en-US" sz="90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919629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0550"/>
            <a:ext cx="5486400" cy="4563938"/>
          </a:xfrm>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p>
            <a:pPr marL="171450" indent="-171450">
              <a:spcBef>
                <a:spcPct val="0"/>
              </a:spcBef>
              <a:spcAft>
                <a:spcPct val="0"/>
              </a:spcAft>
              <a:buFont typeface="Arial" panose="020B0604020202020204" pitchFamily="34" charset="0"/>
              <a:buChar char="•"/>
              <a:defRPr/>
            </a:pPr>
            <a:r>
              <a:rPr lang="fr-CA" sz="1100" dirty="0"/>
              <a:t>Pour en savoir plus, voir </a:t>
            </a:r>
            <a:r>
              <a:rPr lang="fr-CA" sz="1100" kern="1200" dirty="0">
                <a:effectLst/>
              </a:rPr>
              <a:t>les pages 3 à 5 du témoignage d’Adil.</a:t>
            </a:r>
          </a:p>
          <a:p>
            <a:endParaRPr lang="fr-CA" sz="1100" kern="1200" dirty="0">
              <a:effectLst/>
            </a:endParaRPr>
          </a:p>
          <a:p>
            <a:pPr marL="171450" lvl="0" indent="-171450">
              <a:buFont typeface="Arial" panose="020B0604020202020204" pitchFamily="34" charset="0"/>
              <a:buChar char="•"/>
            </a:pPr>
            <a:r>
              <a:rPr lang="fr-CA" sz="1100" b="0" u="sng" kern="1200" dirty="0">
                <a:effectLst/>
              </a:rPr>
              <a:t>La fréquentation facultative</a:t>
            </a:r>
            <a:r>
              <a:rPr lang="fr-CA" sz="1100" b="0" kern="1200" dirty="0">
                <a:effectLst/>
              </a:rPr>
              <a:t> est un processus du Toronto District </a:t>
            </a:r>
            <a:r>
              <a:rPr lang="fr-CA" sz="1100" b="0" kern="1200" dirty="0" err="1">
                <a:effectLst/>
              </a:rPr>
              <a:t>School</a:t>
            </a:r>
            <a:r>
              <a:rPr lang="fr-CA" sz="1100" b="0" kern="1200" dirty="0">
                <a:effectLst/>
              </a:rPr>
              <a:t> </a:t>
            </a:r>
            <a:r>
              <a:rPr lang="fr-CA" sz="1100" b="0" kern="1200" dirty="0" err="1">
                <a:effectLst/>
              </a:rPr>
              <a:t>Board</a:t>
            </a:r>
            <a:r>
              <a:rPr lang="fr-CA" sz="1100" b="0" kern="1200" dirty="0">
                <a:effectLst/>
              </a:rPr>
              <a:t> qui permet à une ou un élève de s’inscrire à une autre école que celle qui lui est assignée selon son adresse de résidence. Ce processus a créé de la compétition entre les écoles secondaires.</a:t>
            </a:r>
          </a:p>
          <a:p>
            <a:pPr marL="171450" lvl="0" indent="-171450">
              <a:buFont typeface="Arial" panose="020B0604020202020204" pitchFamily="34" charset="0"/>
              <a:buChar char="•"/>
            </a:pPr>
            <a:r>
              <a:rPr lang="fr-CA" sz="1100" b="0" u="sng" kern="1200" dirty="0">
                <a:effectLst/>
              </a:rPr>
              <a:t>Bâtiments vieillissants</a:t>
            </a:r>
            <a:r>
              <a:rPr lang="fr-CA" sz="1100" dirty="0"/>
              <a:t> </a:t>
            </a:r>
            <a:r>
              <a:rPr lang="fr-CA" sz="1100" b="0" kern="1200" dirty="0">
                <a:effectLst/>
              </a:rPr>
              <a:t>: L’école a été construite dans les années 1960, et quan</a:t>
            </a:r>
            <a:r>
              <a:rPr lang="fr-CA" sz="1100" dirty="0"/>
              <a:t>d Adil est </a:t>
            </a:r>
            <a:r>
              <a:rPr lang="fr-CA" sz="1100" b="0" kern="1200" dirty="0">
                <a:effectLst/>
              </a:rPr>
              <a:t>arrivé, c’était très apparent. Le plancher du gymnase faisait vraiment son âge et était en piètre état. Les gradins étaient plus que mûrs pour une démolition. La bibliothèque semblait figée dans le temps. La cuisine était fermée depuis cinq ans.</a:t>
            </a:r>
          </a:p>
          <a:p>
            <a:pPr marL="171450" lvl="0" indent="-171450">
              <a:buFont typeface="Arial" panose="020B0604020202020204" pitchFamily="34" charset="0"/>
              <a:buChar char="•"/>
            </a:pPr>
            <a:r>
              <a:rPr lang="fr-CA" sz="1100" b="0" u="sng" kern="1200" dirty="0">
                <a:effectLst/>
              </a:rPr>
              <a:t>Réputation et stigmatisation</a:t>
            </a:r>
            <a:r>
              <a:rPr lang="fr-CA" sz="1100" dirty="0"/>
              <a:t> :</a:t>
            </a:r>
            <a:r>
              <a:rPr lang="fr-CA" sz="1100" b="0" kern="1200" dirty="0">
                <a:effectLst/>
              </a:rPr>
              <a:t> Quelque dix ans seulement avant son arrivée, le Kipling </a:t>
            </a:r>
            <a:r>
              <a:rPr lang="fr-CA" sz="1100" b="0" kern="1200" dirty="0" err="1">
                <a:effectLst/>
              </a:rPr>
              <a:t>Collegiate</a:t>
            </a:r>
            <a:r>
              <a:rPr lang="fr-CA" sz="1100" b="0" kern="1200" dirty="0">
                <a:effectLst/>
              </a:rPr>
              <a:t> Institute était cité dans le </a:t>
            </a:r>
            <a:r>
              <a:rPr lang="fr-CA" sz="1100" b="0" i="1" kern="1200" dirty="0" err="1">
                <a:effectLst/>
              </a:rPr>
              <a:t>Macleans</a:t>
            </a:r>
            <a:r>
              <a:rPr lang="fr-CA" sz="1100" b="0" i="1" kern="1200" dirty="0">
                <a:effectLst/>
              </a:rPr>
              <a:t> </a:t>
            </a:r>
            <a:r>
              <a:rPr lang="fr-CA" sz="1100" b="0" kern="1200" dirty="0">
                <a:effectLst/>
              </a:rPr>
              <a:t>comme </a:t>
            </a:r>
            <a:r>
              <a:rPr lang="fr-CA" sz="1100" b="0" u="sng" kern="1200" dirty="0">
                <a:solidFill>
                  <a:schemeClr val="tx1"/>
                </a:solidFill>
                <a:effectLst/>
                <a:hlinkClick r:id="rId3"/>
              </a:rPr>
              <a:t>l’une des dix écoles secondaires qui se démarquent le plus au </a:t>
            </a:r>
            <a:r>
              <a:rPr lang="fr-CA" sz="1100" u="sng" dirty="0">
                <a:hlinkClick r:id="rId3"/>
              </a:rPr>
              <a:t>Canada</a:t>
            </a:r>
            <a:r>
              <a:rPr lang="fr-CA" sz="1100" b="0" kern="1200" dirty="0">
                <a:solidFill>
                  <a:schemeClr val="tx1"/>
                </a:solidFill>
                <a:effectLst/>
              </a:rPr>
              <a:t> (article en anglais seulement), </a:t>
            </a:r>
            <a:r>
              <a:rPr lang="fr-CA" sz="1100" dirty="0"/>
              <a:t>et dans le </a:t>
            </a:r>
            <a:r>
              <a:rPr lang="fr-CA" sz="1100" b="0" i="1" kern="1200" dirty="0">
                <a:effectLst/>
              </a:rPr>
              <a:t>Toronto Star</a:t>
            </a:r>
            <a:r>
              <a:rPr lang="fr-CA" sz="1100" b="0" kern="1200" dirty="0">
                <a:effectLst/>
              </a:rPr>
              <a:t> pour ses</a:t>
            </a:r>
            <a:r>
              <a:rPr lang="fr-CA" sz="1100" b="0" kern="1200" dirty="0">
                <a:solidFill>
                  <a:schemeClr val="tx1"/>
                </a:solidFill>
                <a:effectLst/>
              </a:rPr>
              <a:t> </a:t>
            </a:r>
            <a:r>
              <a:rPr lang="fr-CA" sz="1100" b="0" u="sng" kern="1200" dirty="0">
                <a:solidFill>
                  <a:schemeClr val="tx1"/>
                </a:solidFill>
                <a:effectLst/>
                <a:hlinkClick r:id="rId4"/>
              </a:rPr>
              <a:t>initiatives favorisant l’unité et la paix</a:t>
            </a:r>
            <a:r>
              <a:rPr lang="fr-CA" sz="1100" b="0" kern="1200" dirty="0">
                <a:solidFill>
                  <a:schemeClr val="tx1"/>
                </a:solidFill>
                <a:effectLst/>
              </a:rPr>
              <a:t> (en anglais </a:t>
            </a:r>
            <a:r>
              <a:rPr lang="fr-CA" sz="1100" b="0" kern="1200" dirty="0">
                <a:effectLst/>
              </a:rPr>
              <a:t>seulement). La présence de </a:t>
            </a:r>
            <a:r>
              <a:rPr lang="fr-CA" sz="1100" b="0" u="sng" kern="1200" dirty="0">
                <a:solidFill>
                  <a:schemeClr val="tx1"/>
                </a:solidFill>
                <a:effectLst/>
                <a:hlinkClick r:id="rId5"/>
              </a:rPr>
              <a:t>bandes criminalisées</a:t>
            </a:r>
            <a:r>
              <a:rPr lang="fr-CA" sz="1100" b="0" kern="1200" dirty="0">
                <a:solidFill>
                  <a:schemeClr val="tx1"/>
                </a:solidFill>
                <a:effectLst/>
              </a:rPr>
              <a:t> </a:t>
            </a:r>
            <a:r>
              <a:rPr lang="fr-CA" sz="1100" b="0" kern="1200" dirty="0">
                <a:effectLst/>
              </a:rPr>
              <a:t>dans la communauté </a:t>
            </a:r>
            <a:r>
              <a:rPr lang="fr-CA" sz="1100" dirty="0"/>
              <a:t>constituait une difficulté qui semblait insurmontable.</a:t>
            </a:r>
            <a:r>
              <a:rPr lang="fr-CA" sz="1100" b="0" kern="1200" dirty="0">
                <a:effectLst/>
              </a:rPr>
              <a:t> Au fil du temps, cette culture des gangs a modelé de façon bien arrêtée l’opinion de la population sur la sécurité du secteur.</a:t>
            </a:r>
          </a:p>
          <a:p>
            <a:pPr marL="171450" lvl="0" indent="-171450">
              <a:buFont typeface="Arial" panose="020B0604020202020204" pitchFamily="34" charset="0"/>
              <a:buChar char="•"/>
            </a:pPr>
            <a:r>
              <a:rPr lang="fr-CA" sz="1100" b="0" u="sng" kern="1200" dirty="0">
                <a:effectLst/>
              </a:rPr>
              <a:t>L’absence de programmes intéressants ou spécialisés</a:t>
            </a:r>
            <a:r>
              <a:rPr lang="fr-CA" sz="1100" b="0" kern="1200" dirty="0">
                <a:effectLst/>
              </a:rPr>
              <a:t> est l’une des principales raisons expliquant la baisse des inscription</a:t>
            </a:r>
            <a:r>
              <a:rPr lang="fr-CA" sz="1100" kern="1200" dirty="0">
                <a:effectLst/>
              </a:rPr>
              <a:t>s. Toutes les autres écoles secondaires des alentours offrent des programmes qui attirent les jeunes qui devraient autrement fréquenter le Kipling </a:t>
            </a:r>
            <a:r>
              <a:rPr lang="fr-CA" sz="1100" kern="1200" dirty="0" err="1">
                <a:effectLst/>
              </a:rPr>
              <a:t>Collegiate</a:t>
            </a:r>
            <a:r>
              <a:rPr lang="fr-CA" sz="1100" kern="1200" dirty="0">
                <a:effectLst/>
              </a:rPr>
              <a:t> Institute.</a:t>
            </a: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fr-CA" sz="1100" b="1" i="0" u="none" strike="noStrike" kern="1200" cap="none" spc="0" normalizeH="0" baseline="0" noProof="0" dirty="0">
              <a:ln>
                <a:noFill/>
              </a:ln>
              <a:effectLst/>
              <a:uLnTx/>
              <a:uFillTx/>
            </a:endParaRPr>
          </a:p>
          <a:p>
            <a:pPr>
              <a:spcBef>
                <a:spcPct val="0"/>
              </a:spcBef>
              <a:spcAft>
                <a:spcPct val="0"/>
              </a:spcAft>
              <a:defRPr/>
            </a:pPr>
            <a:r>
              <a:rPr lang="fr-CA" sz="1100" b="1" i="0" u="none" strike="noStrike" kern="1200" baseline="0" dirty="0">
                <a:latin typeface="Calibri" panose="020F0502020204030204" pitchFamily="34" charset="0"/>
              </a:rPr>
              <a:t>Réfléchissez aux questions suivantes :</a:t>
            </a:r>
            <a:endParaRPr kumimoji="0" lang="fr-CA" sz="1100" b="1" i="0" u="none" strike="noStrike" kern="1200" cap="none" spc="0" normalizeH="0" baseline="0" noProof="0" dirty="0">
              <a:ln>
                <a:noFill/>
              </a:ln>
              <a:effectLst/>
              <a:uLnTx/>
              <a:uFillTx/>
            </a:endParaRPr>
          </a:p>
          <a:p>
            <a:r>
              <a:rPr lang="fr-CA" sz="1100" b="0" kern="1200" dirty="0">
                <a:effectLst/>
              </a:rPr>
              <a:t>Comment classeriez-vous ces « problèmes » : problème technique,</a:t>
            </a:r>
            <a:r>
              <a:rPr lang="fr-CA" sz="1100" dirty="0"/>
              <a:t> difficulté d’</a:t>
            </a:r>
            <a:r>
              <a:rPr lang="fr-CA" sz="1100" b="0" kern="1200" dirty="0">
                <a:effectLst/>
              </a:rPr>
              <a:t>adaptation ou vilain problème? Pourquoi?</a:t>
            </a:r>
          </a:p>
          <a:p>
            <a:r>
              <a:rPr lang="fr-CA" sz="1100" b="0" kern="1200" dirty="0">
                <a:effectLst/>
              </a:rPr>
              <a:t>Quelle approche Adil </a:t>
            </a:r>
            <a:r>
              <a:rPr lang="fr-CA" sz="1100" b="0" kern="1200" dirty="0" err="1">
                <a:effectLst/>
              </a:rPr>
              <a:t>a-t-il</a:t>
            </a:r>
            <a:r>
              <a:rPr lang="fr-CA" sz="1100" b="0" kern="1200" dirty="0">
                <a:effectLst/>
              </a:rPr>
              <a:t> adoptée? Et vou</a:t>
            </a:r>
            <a:r>
              <a:rPr lang="fr-CA" sz="1100" dirty="0"/>
              <a:t>s, q</a:t>
            </a:r>
            <a:r>
              <a:rPr lang="fr-CA" sz="1100" b="0" kern="1200" dirty="0">
                <a:effectLst/>
              </a:rPr>
              <a:t>ue feriez-vous?</a:t>
            </a:r>
          </a:p>
          <a:p>
            <a:pPr eaLnBrk="1" hangingPunct="1">
              <a:lnSpc>
                <a:spcPct val="80000"/>
              </a:lnSpc>
            </a:pPr>
            <a:endParaRPr lang="fr-CA" altLang="en-US" sz="110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9615526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fr-CA" sz="1200" b="1" i="0" u="none" strike="noStrike" kern="1200" cap="none" spc="0" normalizeH="0" baseline="0" noProof="0" dirty="0">
              <a:ln>
                <a:noFill/>
              </a:ln>
              <a:effectLst/>
              <a:uLnTx/>
              <a:uFillTx/>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kumimoji="0" lang="fr-CA" sz="1200" b="1" i="0" u="none" strike="noStrike" kern="1200" cap="none" spc="0" normalizeH="0" baseline="0" noProof="0" dirty="0">
                <a:ln>
                  <a:noFill/>
                </a:ln>
                <a:effectLst/>
                <a:uLnTx/>
                <a:uFillTx/>
              </a:rPr>
              <a:t>Réfléchissez aux questions suivantes :</a:t>
            </a:r>
          </a:p>
          <a:p>
            <a:pPr marL="171450" lvl="0" indent="-171450">
              <a:buFont typeface="Arial" panose="020B0604020202020204" pitchFamily="34" charset="0"/>
              <a:buChar char="•"/>
            </a:pPr>
            <a:r>
              <a:rPr lang="fr-CA" sz="1200" kern="1200" dirty="0">
                <a:effectLst/>
              </a:rPr>
              <a:t>Ayant pris connaissance de la complexité du parcours d’Adil, nommez d’autres problèmes que ceux décrits dans la présente ressource.</a:t>
            </a:r>
          </a:p>
          <a:p>
            <a:pPr marL="171450" lvl="0" indent="-171450">
              <a:buFont typeface="Arial" panose="020B0604020202020204" pitchFamily="34" charset="0"/>
              <a:buChar char="•"/>
            </a:pPr>
            <a:r>
              <a:rPr lang="fr-CA" sz="1200" kern="1200" dirty="0">
                <a:effectLst/>
              </a:rPr>
              <a:t>Inspirez-vous de ces problèmes pour alimenter la réflexion et la discussion afin de renforcer vos </a:t>
            </a:r>
            <a:r>
              <a:rPr lang="fr-CA" dirty="0"/>
              <a:t>propres pratiques de leadership</a:t>
            </a:r>
            <a:r>
              <a:rPr lang="fr-CA" sz="1200" kern="1200" dirty="0">
                <a:effectLst/>
              </a:rPr>
              <a:t>.</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315904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0550"/>
            <a:ext cx="5486400" cy="4743450"/>
          </a:xfrm>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p>
            <a:pPr marL="171450" lvl="0" indent="-171450">
              <a:buFont typeface="Arial" panose="020B0604020202020204" pitchFamily="34" charset="0"/>
              <a:buChar char="•"/>
            </a:pPr>
            <a:r>
              <a:rPr lang="fr-CA" sz="1000" dirty="0"/>
              <a:t>Pour en savoir plus, voir </a:t>
            </a:r>
            <a:r>
              <a:rPr lang="fr-CA" sz="1000" kern="1200" dirty="0">
                <a:effectLst/>
              </a:rPr>
              <a:t>la page 9 du témoignage d’Adil.</a:t>
            </a:r>
          </a:p>
          <a:p>
            <a:pPr eaLnBrk="1" hangingPunct="1">
              <a:lnSpc>
                <a:spcPct val="80000"/>
              </a:lnSpc>
            </a:pPr>
            <a:endParaRPr lang="fr-CA" altLang="en-US" sz="1000" dirty="0">
              <a:latin typeface="Arial" panose="020B0604020202020204" pitchFamily="34" charset="0"/>
              <a:ea typeface="ＭＳ Ｐゴシック" panose="020B0600070205080204" pitchFamily="34" charset="-128"/>
            </a:endParaRPr>
          </a:p>
          <a:p>
            <a:pPr marL="171450" indent="-171450">
              <a:buFont typeface="Arial" panose="020B0604020202020204" pitchFamily="34" charset="0"/>
              <a:buChar char="•"/>
            </a:pPr>
            <a:r>
              <a:rPr lang="fr-CA" sz="1000" kern="1200" dirty="0">
                <a:effectLst/>
              </a:rPr>
              <a:t>Adil savait qu’il serait plus important de traiter des points prioritaires que d’articuler la vision en une ou deux phrases. Voici ce qu’ils se sont demandé :</a:t>
            </a:r>
          </a:p>
          <a:p>
            <a:pPr marL="628650" lvl="1" indent="-171450">
              <a:buFont typeface="Arial" panose="020B0604020202020204" pitchFamily="34" charset="0"/>
              <a:buChar char="•"/>
            </a:pPr>
            <a:r>
              <a:rPr lang="fr-CA" sz="1000" u="sng" kern="1200" dirty="0">
                <a:effectLst/>
              </a:rPr>
              <a:t>Comment saurons-nous que nous avons atteint nos objectifs?</a:t>
            </a:r>
            <a:r>
              <a:rPr lang="fr-CA" sz="1000" kern="1200" dirty="0">
                <a:effectLst/>
              </a:rPr>
              <a:t> Nous étions conscients que ce sont les choses quantifiables qui tendent à s’accomplir; nous avons donc dû déterminer des indicateurs pour bien voir les répercussions de nos actions. Il a aussi fallu récolter des preuves.</a:t>
            </a:r>
          </a:p>
          <a:p>
            <a:pPr marL="628650" lvl="1" indent="-171450">
              <a:buFont typeface="Arial" panose="020B0604020202020204" pitchFamily="34" charset="0"/>
              <a:buChar char="•"/>
            </a:pPr>
            <a:r>
              <a:rPr lang="fr-CA" sz="1000" u="sng" kern="1200" dirty="0">
                <a:effectLst/>
              </a:rPr>
              <a:t>Quelles mesures prendrons-nous en équipe afin de passer de la simple réflexion aux gestes concrets pour atteindre les résultats? </a:t>
            </a:r>
          </a:p>
          <a:p>
            <a:pPr marL="628650" lvl="1" indent="-171450">
              <a:buFont typeface="Arial" panose="020B0604020202020204" pitchFamily="34" charset="0"/>
              <a:buChar char="•"/>
            </a:pPr>
            <a:r>
              <a:rPr lang="fr-CA" sz="1000" u="sng" kern="1200" dirty="0">
                <a:effectLst/>
              </a:rPr>
              <a:t>En quoi devons-nous changer notre façon de penser et notre attitude?</a:t>
            </a:r>
            <a:r>
              <a:rPr lang="fr-CA" sz="1000" kern="1200" dirty="0">
                <a:effectLst/>
              </a:rPr>
              <a:t> Il a été ardu de prendre des engagements à cet égard. D’une part, ce fut difficile pour le personnel de prendre le risque de répondre ouvertement, et d’autre part, de passer de la parole à l’action.</a:t>
            </a:r>
          </a:p>
          <a:p>
            <a:pPr marL="171450" indent="-171450">
              <a:buFont typeface="Arial" panose="020B0604020202020204" pitchFamily="34" charset="0"/>
              <a:buChar char="•"/>
            </a:pPr>
            <a:r>
              <a:rPr lang="fr-CA" sz="1000" kern="1200" dirty="0">
                <a:effectLst/>
              </a:rPr>
              <a:t>Adil </a:t>
            </a:r>
            <a:r>
              <a:rPr lang="fr-CA" sz="1000" dirty="0"/>
              <a:t>précise ceci : </a:t>
            </a:r>
            <a:r>
              <a:rPr lang="fr-CA" sz="1000" kern="1200" dirty="0">
                <a:effectLst/>
              </a:rPr>
              <a:t>« </a:t>
            </a:r>
            <a:r>
              <a:rPr lang="fr-CA" sz="1000" dirty="0"/>
              <a:t>I</a:t>
            </a:r>
            <a:r>
              <a:rPr lang="fr-CA" sz="1000" kern="1200" dirty="0">
                <a:effectLst/>
              </a:rPr>
              <a:t>l était essentiel de trouver l’équilibre entre les actifs et le déficit : nous devions déterminer nos points forts tout en restant à l’affût des opinions et des gestes que nous devrions changer.</a:t>
            </a:r>
            <a:r>
              <a:rPr lang="fr-CA" sz="1000" dirty="0"/>
              <a:t> »</a:t>
            </a:r>
            <a:r>
              <a:rPr lang="fr-CA" sz="1000" kern="1200" dirty="0">
                <a:effectLst/>
              </a:rPr>
              <a:t> </a:t>
            </a:r>
          </a:p>
          <a:p>
            <a:pPr marL="171450" indent="-171450">
              <a:buFont typeface="Arial" panose="020B0604020202020204" pitchFamily="34" charset="0"/>
              <a:buChar char="•"/>
            </a:pPr>
            <a:r>
              <a:rPr lang="fr-CA" sz="1000" kern="1200" dirty="0">
                <a:effectLst/>
              </a:rPr>
              <a:t>Le processus, qui se voulait organique, devait mener au partage des responsabilités, donc il ne déboucherait pas nécessairement sur la production d’un énoncé de vision bien écrit. Adil admet d’ailleurs qu’il a « fallu un an avant [d’arriver] à rédiger un énoncé de vision bien formulé ».</a:t>
            </a:r>
          </a:p>
          <a:p>
            <a:pPr marL="171450" indent="-171450">
              <a:buFont typeface="Arial" panose="020B0604020202020204" pitchFamily="34" charset="0"/>
              <a:buChar char="•"/>
            </a:pPr>
            <a:r>
              <a:rPr lang="fr-CA" sz="1000" kern="1200" dirty="0">
                <a:effectLst/>
              </a:rPr>
              <a:t>Nous avons convenu que pour l’instant, l’énoncé serait le suivant, et pourrait être modifié à mesure :</a:t>
            </a:r>
          </a:p>
          <a:p>
            <a:r>
              <a:rPr lang="fr-CA" sz="1000" kern="1200" dirty="0">
                <a:effectLst/>
              </a:rPr>
              <a:t>	</a:t>
            </a:r>
            <a:r>
              <a:rPr lang="fr-CA" sz="1000" i="1" kern="1200" dirty="0">
                <a:effectLst/>
              </a:rPr>
              <a:t>« Au Kipling </a:t>
            </a:r>
            <a:r>
              <a:rPr lang="fr-CA" sz="1000" i="1" kern="1200" dirty="0" err="1">
                <a:effectLst/>
              </a:rPr>
              <a:t>Collegiate</a:t>
            </a:r>
            <a:r>
              <a:rPr lang="fr-CA" sz="1000" i="1" kern="1200" dirty="0">
                <a:effectLst/>
              </a:rPr>
              <a:t> Institute, nous croyons qu’il faut satisfaire tous les besoins des apprenantes et apprenants. Nous offrons un excellent programme scolaire auquel sont intégrés la technologie moderne, un service communautaire actif et une vaste gamme de clubs et d’activités. Dans notre petite école communautaire multiculturelle règnent le respect, la dignité et la compréhension de chaque personne et de la collectivité dans son ensemble. »</a:t>
            </a:r>
          </a:p>
          <a:p>
            <a:endParaRPr lang="fr-CA" sz="1000" i="1" kern="1200" dirty="0">
              <a:effectLst/>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kumimoji="0" lang="fr-CA" sz="1000" b="1" i="0" u="none" strike="noStrike" kern="1200" cap="none" spc="0" normalizeH="0" baseline="0" noProof="0" dirty="0">
                <a:ln>
                  <a:noFill/>
                </a:ln>
                <a:effectLst/>
                <a:uLnTx/>
                <a:uFillTx/>
              </a:rPr>
              <a:t>Réfléchissez aux questions suivantes :</a:t>
            </a:r>
          </a:p>
          <a:p>
            <a:pPr marL="0" marR="0" lvl="0" indent="0" algn="l" defTabSz="914400" rtl="0" eaLnBrk="1" fontAlgn="auto" latinLnBrk="0" hangingPunct="1">
              <a:lnSpc>
                <a:spcPct val="100000"/>
              </a:lnSpc>
              <a:spcBef>
                <a:spcPct val="0"/>
              </a:spcBef>
              <a:spcAft>
                <a:spcPct val="0"/>
              </a:spcAft>
              <a:buClrTx/>
              <a:buSzTx/>
              <a:buFontTx/>
              <a:buNone/>
              <a:defRPr/>
            </a:pPr>
            <a:r>
              <a:rPr kumimoji="0" lang="fr-CA" sz="1000" b="0" i="0" u="none" strike="noStrike" kern="1200" cap="none" spc="0" normalizeH="0" baseline="0" noProof="0" dirty="0">
                <a:ln>
                  <a:noFill/>
                </a:ln>
                <a:effectLst/>
                <a:uLnTx/>
                <a:uFillTx/>
              </a:rPr>
              <a:t>Il a été tellement difficile de formuler un </a:t>
            </a:r>
            <a:r>
              <a:rPr kumimoji="0" lang="fr-CA" sz="1000" b="0" i="0" u="none" strike="noStrike" kern="1200" cap="none" spc="0" normalizeH="0" baseline="0" noProof="0" dirty="0" err="1">
                <a:ln>
                  <a:noFill/>
                </a:ln>
                <a:effectLst/>
                <a:uLnTx/>
                <a:uFillTx/>
              </a:rPr>
              <a:t>énon</a:t>
            </a:r>
            <a:r>
              <a:rPr lang="fr-CA" sz="1000" dirty="0" err="1"/>
              <a:t>cé</a:t>
            </a:r>
            <a:r>
              <a:rPr lang="fr-CA" sz="1000" dirty="0"/>
              <a:t> de vision en une ou deux phrases qu’A</a:t>
            </a:r>
            <a:r>
              <a:rPr kumimoji="0" lang="fr-CA" sz="1000" b="0" i="0" u="none" strike="noStrike" kern="1200" cap="none" spc="0" normalizeH="0" baseline="0" noProof="0" dirty="0" err="1">
                <a:ln>
                  <a:noFill/>
                </a:ln>
                <a:effectLst/>
                <a:uLnTx/>
                <a:uFillTx/>
              </a:rPr>
              <a:t>dil</a:t>
            </a:r>
            <a:r>
              <a:rPr kumimoji="0" lang="fr-CA" sz="1000" b="0" i="0" u="none" strike="noStrike" kern="1200" cap="none" spc="0" normalizeH="0" baseline="0" noProof="0" dirty="0">
                <a:ln>
                  <a:noFill/>
                </a:ln>
                <a:effectLst/>
                <a:uLnTx/>
                <a:uFillTx/>
              </a:rPr>
              <a:t> a dû changer de cap. Pourquoi était-ce difficile d’après vous? Et vous, que feriez-vous? </a:t>
            </a:r>
            <a:r>
              <a:rPr kumimoji="0" lang="fr-CA" sz="1000" b="1" i="0" u="none" strike="noStrike" kern="1200" cap="none" spc="0" normalizeH="0" baseline="0" noProof="0" dirty="0">
                <a:ln>
                  <a:noFill/>
                </a:ln>
                <a:effectLst/>
                <a:uLnTx/>
                <a:uFillTx/>
              </a:rPr>
              <a:t> </a:t>
            </a:r>
            <a:endParaRPr kumimoji="0" lang="fr-CA" sz="1000" b="0" i="0" u="none" strike="noStrike" kern="1200" cap="none" spc="0" normalizeH="0" baseline="0" noProof="0" dirty="0">
              <a:ln>
                <a:noFill/>
              </a:ln>
              <a:effectLst/>
              <a:uLnTx/>
              <a:uFillTx/>
            </a:endParaRPr>
          </a:p>
          <a:p>
            <a:pPr eaLnBrk="1" hangingPunct="1">
              <a:lnSpc>
                <a:spcPct val="80000"/>
              </a:lnSpc>
            </a:pPr>
            <a:endParaRPr lang="fr-CA" altLang="en-US" sz="95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862478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p>
            <a:pPr marL="171450" lvl="0" indent="-171450">
              <a:buFont typeface="Arial" panose="020B0604020202020204" pitchFamily="34" charset="0"/>
              <a:buChar char="•"/>
            </a:pPr>
            <a:r>
              <a:rPr lang="fr-CA" sz="1200" kern="1200">
                <a:effectLst/>
              </a:rPr>
              <a:t>Pour en savoir plus, voir les pages 11 à 14 du témoignage d’Adil.</a:t>
            </a:r>
          </a:p>
          <a:p>
            <a:pPr marL="0" marR="0" lvl="0" indent="0" algn="l" defTabSz="914400" rtl="0" eaLnBrk="1" fontAlgn="auto" latinLnBrk="0" hangingPunct="1">
              <a:lnSpc>
                <a:spcPct val="80000"/>
              </a:lnSpc>
              <a:spcBef>
                <a:spcPct val="0"/>
              </a:spcBef>
              <a:spcAft>
                <a:spcPct val="0"/>
              </a:spcAft>
              <a:buClrTx/>
              <a:buSzTx/>
              <a:buFontTx/>
              <a:buNone/>
              <a:defRPr/>
            </a:pPr>
            <a:endParaRPr kumimoji="0" lang="fr-CA" altLang="en-US" sz="1200" b="0" i="0" u="none" strike="noStrike" kern="1200" cap="none" spc="0" normalizeH="0" baseline="0" noProof="0">
              <a:ln>
                <a:noFill/>
              </a:ln>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kumimoji="0" lang="fr-CA" sz="1200" b="1" i="0" u="none" strike="noStrike" kern="1200" cap="none" spc="0" normalizeH="0" baseline="0" noProof="0">
                <a:ln>
                  <a:noFill/>
                </a:ln>
                <a:effectLst/>
                <a:uLnTx/>
                <a:uFillTx/>
              </a:rPr>
              <a:t>Réfléchissez aux questions suivantes :</a:t>
            </a:r>
          </a:p>
          <a:p>
            <a:pPr marL="171450" lvl="0" indent="-171450">
              <a:buFont typeface="Arial" panose="020B0604020202020204" pitchFamily="34" charset="0"/>
              <a:buChar char="•"/>
            </a:pPr>
            <a:r>
              <a:rPr lang="fr-CA" sz="1200" kern="1200">
                <a:effectLst/>
                <a:latin typeface="+mn-lt"/>
                <a:ea typeface="+mn-ea"/>
                <a:cs typeface="+mn-cs"/>
              </a:rPr>
              <a:t>Quelles principales difficultés Adil a-t-</a:t>
            </a:r>
            <a:r>
              <a:rPr lang="fr-CA"/>
              <a:t>il </a:t>
            </a:r>
            <a:r>
              <a:rPr lang="fr-CA" sz="1200" kern="1200">
                <a:effectLst/>
                <a:latin typeface="+mn-lt"/>
                <a:ea typeface="+mn-ea"/>
                <a:cs typeface="+mn-cs"/>
              </a:rPr>
              <a:t>rencontrées avec le personnel?</a:t>
            </a:r>
          </a:p>
          <a:p>
            <a:pPr marL="171450" lvl="0" indent="-171450">
              <a:buFont typeface="Arial" panose="020B0604020202020204" pitchFamily="34" charset="0"/>
              <a:buChar char="•"/>
            </a:pPr>
            <a:r>
              <a:rPr lang="fr-CA" sz="1200" kern="1200">
                <a:effectLst/>
                <a:latin typeface="+mn-lt"/>
                <a:ea typeface="+mn-ea"/>
                <a:cs typeface="+mn-cs"/>
              </a:rPr>
              <a:t>Comment </a:t>
            </a:r>
            <a:r>
              <a:rPr lang="fr-CA"/>
              <a:t>les a-t-il surmontées? (E</a:t>
            </a:r>
            <a:r>
              <a:rPr lang="fr-CA" sz="1200" kern="1200">
                <a:effectLst/>
                <a:latin typeface="+mn-lt"/>
                <a:ea typeface="+mn-ea"/>
                <a:cs typeface="+mn-cs"/>
              </a:rPr>
              <a:t>x. : principales stratégies de leadership ayant donné de bons résultats.)</a:t>
            </a:r>
          </a:p>
          <a:p>
            <a:pPr marL="171450" lvl="0" indent="-171450">
              <a:buFont typeface="Arial" panose="020B0604020202020204" pitchFamily="34" charset="0"/>
              <a:buChar char="•"/>
            </a:pPr>
            <a:r>
              <a:rPr lang="fr-CA" sz="1200" kern="1200">
                <a:effectLst/>
                <a:latin typeface="+mn-lt"/>
                <a:ea typeface="+mn-ea"/>
                <a:cs typeface="+mn-cs"/>
              </a:rPr>
              <a:t>De quelles ressources personnelles en leadership (RPL) – sociales, cognitives et psychologiques – Adil s’est-il servi pour collaborer avec le personnel à la </a:t>
            </a:r>
            <a:r>
              <a:rPr lang="fr-CA"/>
              <a:t>création de </a:t>
            </a:r>
            <a:r>
              <a:rPr lang="fr-CA" sz="1200" kern="1200">
                <a:effectLst/>
                <a:latin typeface="+mn-lt"/>
                <a:ea typeface="+mn-ea"/>
                <a:cs typeface="+mn-cs"/>
              </a:rPr>
              <a:t>la culture d’efficacité collective – la culture du « nous » – à laquelle il aspirait?</a:t>
            </a:r>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0948753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kumimoji="0" lang="fr-CA" sz="1200" b="1" i="0" u="none" strike="noStrike" kern="1200" cap="none" spc="0" normalizeH="0" baseline="0" noProof="0">
                <a:ln>
                  <a:noFill/>
                </a:ln>
                <a:effectLst/>
                <a:uLnTx/>
                <a:uFillTx/>
                <a:latin typeface="Arial" panose="020B0604020202020204" pitchFamily="34" charset="0"/>
                <a:cs typeface="Arial" panose="020B0604020202020204" pitchFamily="34" charset="0"/>
              </a:rPr>
              <a:t>Réfléchissez aux questions suivantes :</a:t>
            </a:r>
          </a:p>
          <a:p>
            <a:pPr marL="171450" indent="-171450">
              <a:buFont typeface="Arial" panose="020B0604020202020204" pitchFamily="34" charset="0"/>
              <a:buChar char="•"/>
            </a:pPr>
            <a:r>
              <a:rPr lang="fr-CA" altLang="en-US">
                <a:latin typeface="Arial" panose="020B0604020202020204" pitchFamily="34" charset="0"/>
                <a:ea typeface="ＭＳ Ｐゴシック" panose="020B0600070205080204" pitchFamily="34" charset="-128"/>
              </a:rPr>
              <a:t>Comment répondriez-vous aux questions qui étaient sans cesse posées à Adil sur la sécurité de l’école et le rendement des élèves?</a:t>
            </a:r>
          </a:p>
          <a:p>
            <a:pPr marL="171450" indent="-171450">
              <a:buFont typeface="Arial" panose="020B0604020202020204" pitchFamily="34" charset="0"/>
              <a:buChar char="•"/>
            </a:pPr>
            <a:r>
              <a:rPr lang="fr-CA" altLang="en-US">
                <a:latin typeface="Arial" panose="020B0604020202020204" pitchFamily="34" charset="0"/>
                <a:ea typeface="ＭＳ Ｐゴシック" panose="020B0600070205080204" pitchFamily="34" charset="-128"/>
              </a:rPr>
              <a:t>Quels sont les principaux éléments à considérer en préparant la première rencontre avec les parents et durant la rencontre même?</a:t>
            </a:r>
          </a:p>
        </p:txBody>
      </p:sp>
    </p:spTree>
    <p:extLst>
      <p:ext uri="{BB962C8B-B14F-4D97-AF65-F5344CB8AC3E}">
        <p14:creationId xmlns:p14="http://schemas.microsoft.com/office/powerpoint/2010/main" val="34496626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endParaRPr kumimoji="0" lang="fr-CA" sz="1200" b="0" i="0" u="none" strike="noStrike" kern="1200" cap="none" spc="0" normalizeH="0" baseline="0" noProof="0">
              <a:ln>
                <a:noFill/>
              </a:ln>
              <a:effectLst/>
              <a:uLnTx/>
              <a:uFillTx/>
            </a:endParaRPr>
          </a:p>
          <a:p>
            <a:pPr marL="171450" lvl="0" indent="-171450">
              <a:buFont typeface="Arial" panose="020B0604020202020204" pitchFamily="34" charset="0"/>
              <a:buChar char="•"/>
            </a:pPr>
            <a:r>
              <a:rPr lang="fr-CA"/>
              <a:t>Pour en savoir plus, v</a:t>
            </a:r>
            <a:r>
              <a:rPr lang="fr-CA" sz="1200" kern="1200">
                <a:effectLst/>
              </a:rPr>
              <a:t>oir les pages 14 et 15 du témoignage d’Adil.</a:t>
            </a:r>
          </a:p>
          <a:p>
            <a:endParaRPr lang="fr-CA" sz="1200" kern="1200">
              <a:effectLst/>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kumimoji="0" lang="fr-CA" sz="1200" b="1" i="0" u="none" strike="noStrike" kern="1200" cap="none" spc="0" normalizeH="0" baseline="0" noProof="0">
                <a:ln>
                  <a:noFill/>
                </a:ln>
                <a:effectLst/>
                <a:uLnTx/>
                <a:uFillTx/>
              </a:rPr>
              <a:t>Réfléchissez aux questions suivantes :</a:t>
            </a:r>
          </a:p>
          <a:p>
            <a:pPr marL="171450" lvl="0" indent="-171450">
              <a:buFont typeface="Arial" panose="020B0604020202020204" pitchFamily="34" charset="0"/>
              <a:buChar char="•"/>
            </a:pPr>
            <a:r>
              <a:rPr lang="fr-CA" sz="1200" kern="1200">
                <a:effectLst/>
              </a:rPr>
              <a:t>Que répondriez-vous à ce commentaire?</a:t>
            </a:r>
          </a:p>
          <a:p>
            <a:pPr marL="171450" lvl="0" indent="-171450">
              <a:buFont typeface="Arial" panose="020B0604020202020204" pitchFamily="34" charset="0"/>
              <a:buChar char="•"/>
            </a:pPr>
            <a:r>
              <a:rPr lang="fr-CA"/>
              <a:t>Selon le </a:t>
            </a:r>
            <a:r>
              <a:rPr lang="fr-CA" sz="1200" kern="1200">
                <a:effectLst/>
              </a:rPr>
              <a:t>témoignage entier d’Adil, quels changements ont permis de renverser l’</a:t>
            </a:r>
            <a:r>
              <a:rPr lang="fr-CA"/>
              <a:t>image négative du </a:t>
            </a:r>
            <a:r>
              <a:rPr lang="fr-CA" sz="1200" kern="1200">
                <a:effectLst/>
              </a:rPr>
              <a:t>Kipling Collegiate Institute?</a:t>
            </a:r>
          </a:p>
          <a:p>
            <a:pPr marL="171450" lvl="0" indent="-171450">
              <a:buFont typeface="Arial" panose="020B0604020202020204" pitchFamily="34" charset="0"/>
              <a:buChar char="•"/>
            </a:pPr>
            <a:r>
              <a:rPr lang="fr-CA" sz="1200" kern="1200">
                <a:effectLst/>
              </a:rPr>
              <a:t>Croyez-vous qu’il serait possible d’éliminer complètement la stigmatisation associée au Kipling Collegiate Institute? Pourquoi?</a:t>
            </a:r>
          </a:p>
          <a:p>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5086237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p>
            <a:pPr marL="171450" lvl="0" indent="-171450">
              <a:buFont typeface="Arial" panose="020B0604020202020204" pitchFamily="34" charset="0"/>
              <a:buChar char="•"/>
            </a:pPr>
            <a:r>
              <a:rPr lang="fr-CA" sz="1200" kern="1200">
                <a:effectLst/>
              </a:rPr>
              <a:t>Pour en savoir plus, voir la page 18 du témoignage d’Adil.</a:t>
            </a:r>
          </a:p>
          <a:p>
            <a:pPr eaLnBrk="1" hangingPunct="1">
              <a:lnSpc>
                <a:spcPct val="80000"/>
              </a:lnSpc>
            </a:pPr>
            <a:endParaRPr lang="en-CA" altLang="en-US">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kumimoji="0" lang="fr-CA" sz="1200" b="1" i="0" u="none" strike="noStrike" kern="1200" cap="none" spc="0" normalizeH="0" baseline="0" noProof="0">
                <a:ln>
                  <a:noFill/>
                </a:ln>
                <a:effectLst/>
                <a:uLnTx/>
                <a:uFillTx/>
              </a:rPr>
              <a:t>Réfléchissez aux questions suivantes :</a:t>
            </a:r>
          </a:p>
          <a:p>
            <a:pPr marL="171450" indent="-171450">
              <a:buFont typeface="Arial" panose="020B0604020202020204" pitchFamily="34" charset="0"/>
              <a:buChar char="•"/>
            </a:pPr>
            <a:r>
              <a:rPr lang="fr-CA"/>
              <a:t>Quelles é</a:t>
            </a:r>
            <a:r>
              <a:rPr lang="fr-CA" sz="1200" b="0" kern="1200">
                <a:effectLst/>
              </a:rPr>
              <a:t>motions les mots d’Adil suscitent-ils chez vous?</a:t>
            </a:r>
          </a:p>
          <a:p>
            <a:pPr marL="171450" indent="-171450">
              <a:buFont typeface="Arial" panose="020B0604020202020204" pitchFamily="34" charset="0"/>
              <a:buChar char="•"/>
            </a:pPr>
            <a:r>
              <a:rPr lang="fr-CA" sz="1200" b="0" kern="1200">
                <a:effectLst/>
              </a:rPr>
              <a:t>Que faites-vous pour veiller à votre propre bien-être?</a:t>
            </a:r>
            <a:endParaRPr lang="en-CA" sz="1200" b="0" kern="1200">
              <a:effectLst/>
              <a:latin typeface="+mn-lt"/>
              <a:ea typeface="+mn-ea"/>
              <a:cs typeface="+mn-cs"/>
            </a:endParaRPr>
          </a:p>
        </p:txBody>
      </p:sp>
    </p:spTree>
    <p:extLst>
      <p:ext uri="{BB962C8B-B14F-4D97-AF65-F5344CB8AC3E}">
        <p14:creationId xmlns:p14="http://schemas.microsoft.com/office/powerpoint/2010/main" val="10093255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kumimoji="0" lang="fr-CA" sz="1200" b="1" i="0" u="none" strike="noStrike" kern="1200" cap="none" spc="0" normalizeH="0" baseline="0" noProof="0">
                <a:ln>
                  <a:noFill/>
                </a:ln>
                <a:effectLst/>
                <a:uLnTx/>
                <a:uFillTx/>
                <a:latin typeface="Arial" panose="020B0604020202020204" pitchFamily="34" charset="0"/>
                <a:cs typeface="Arial" panose="020B0604020202020204" pitchFamily="34" charset="0"/>
              </a:rPr>
              <a:t>Réfléchissez aux questions suivantes :</a:t>
            </a:r>
          </a:p>
          <a:p>
            <a:endParaRPr lang="fr-CA" altLang="en-US" b="1">
              <a:latin typeface="Arial" panose="020B0604020202020204" pitchFamily="34" charset="0"/>
              <a:ea typeface="ＭＳ Ｐゴシック" panose="020B0600070205080204" pitchFamily="34" charset="-128"/>
            </a:endParaRP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kumimoji="0" lang="fr-CA" sz="1200" b="0" i="0" u="none" strike="noStrike" kern="1200" cap="none" spc="0" normalizeH="0" baseline="0" noProof="0">
                <a:ln>
                  <a:noFill/>
                </a:ln>
                <a:effectLst/>
                <a:uLnTx/>
                <a:uFillTx/>
              </a:rPr>
              <a:t>Quelles pratiques de leadership d’Adil peuvent être adoptées par l’ensemble des leaders scolaires, quel que soit le contexte?</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kumimoji="0" lang="fr-CA" sz="1200" b="0" i="0" u="none" strike="noStrike" kern="1200" cap="none" spc="0" normalizeH="0" baseline="0" noProof="0">
                <a:ln>
                  <a:noFill/>
                </a:ln>
                <a:effectLst/>
                <a:uLnTx/>
                <a:uFillTx/>
              </a:rPr>
              <a:t>En quoi le leadership d’Adil a-t-il favorisé l’équité, l’inclusion, la lutte contre le racisme et la lutte</a:t>
            </a:r>
            <a:r>
              <a:rPr kumimoji="0" lang="fr-CA" sz="1200" b="0" i="0" u="none" strike="noStrike" kern="1200" cap="none" spc="0" normalizeH="0" noProof="0">
                <a:ln>
                  <a:noFill/>
                </a:ln>
                <a:effectLst/>
                <a:uLnTx/>
                <a:uFillTx/>
              </a:rPr>
              <a:t> contre l’o</a:t>
            </a:r>
            <a:r>
              <a:rPr kumimoji="0" lang="fr-CA" sz="1200" b="0" i="0" u="none" strike="noStrike" kern="1200" cap="none" spc="0" normalizeH="0" baseline="0" noProof="0">
                <a:ln>
                  <a:noFill/>
                </a:ln>
                <a:effectLst/>
                <a:uLnTx/>
                <a:uFillTx/>
              </a:rPr>
              <a:t>ppression?</a:t>
            </a:r>
          </a:p>
          <a:p>
            <a:pPr marL="171450" indent="-171450">
              <a:buFont typeface="Arial" panose="020B0604020202020204" pitchFamily="34" charset="0"/>
              <a:buChar char="•"/>
            </a:pPr>
            <a:r>
              <a:rPr lang="fr-CA" altLang="en-US">
                <a:ea typeface="ＭＳ Ｐゴシック" panose="020B0600070205080204" pitchFamily="34" charset="-128"/>
              </a:rPr>
              <a:t>Quelles pratiques de leadership d’Adil, outre celles qu’il mentionne, lui ont permis de réussir?</a:t>
            </a:r>
          </a:p>
          <a:p>
            <a:pPr marL="171450" indent="-171450">
              <a:buFont typeface="Arial" panose="020B0604020202020204" pitchFamily="34" charset="0"/>
              <a:buChar char="•"/>
            </a:pPr>
            <a:r>
              <a:rPr lang="fr-CA" altLang="en-US">
                <a:ea typeface="ＭＳ Ｐゴシック" panose="020B0600070205080204" pitchFamily="34" charset="-128"/>
              </a:rPr>
              <a:t>Selon vous, quels écueils et obstacles ont compliqué son parcours?</a:t>
            </a:r>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290597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p>
            <a:pPr marL="171450" lvl="0" indent="-171450">
              <a:buFont typeface="Arial" panose="020B0604020202020204" pitchFamily="34" charset="0"/>
              <a:buChar char="•"/>
            </a:pPr>
            <a:r>
              <a:rPr lang="fr-CA" sz="1200" kern="1200" dirty="0">
                <a:effectLst/>
              </a:rPr>
              <a:t>Le présent document se veut une ressource d’apprentissage autonome pour les leaders scolaires et les leaders du système, </a:t>
            </a:r>
            <a:r>
              <a:rPr lang="fr-CA" dirty="0"/>
              <a:t>qui peuvent l’utiliser selon </a:t>
            </a:r>
            <a:r>
              <a:rPr lang="fr-CA" sz="1200" kern="1200" dirty="0">
                <a:effectLst/>
              </a:rPr>
              <a:t>leurs disponibilités et leurs besoins.</a:t>
            </a:r>
          </a:p>
          <a:p>
            <a:pPr marL="171450" lvl="0" indent="-171450">
              <a:buFont typeface="Arial" panose="020B0604020202020204" pitchFamily="34" charset="0"/>
              <a:buChar char="•"/>
            </a:pPr>
            <a:r>
              <a:rPr lang="fr-CA" sz="1200" kern="1200" dirty="0">
                <a:effectLst/>
              </a:rPr>
              <a:t>Il est recommandé de l’utiliser en équipe, par exemple dans le cadre d’un mentorat, ou en petits groupes d’</a:t>
            </a:r>
            <a:r>
              <a:rPr lang="fr-CA" dirty="0"/>
              <a:t>« </a:t>
            </a:r>
            <a:r>
              <a:rPr lang="fr-CA" sz="1200" kern="1200" dirty="0">
                <a:effectLst/>
              </a:rPr>
              <a:t>amis critiques ». </a:t>
            </a:r>
            <a:r>
              <a:rPr lang="fr-CA" dirty="0"/>
              <a:t>Il est aussi possible de s’en servir </a:t>
            </a:r>
            <a:r>
              <a:rPr lang="fr-CA" sz="1200" kern="1200" dirty="0">
                <a:effectLst/>
              </a:rPr>
              <a:t>en grand groupe, mais il faudrait le modifier légèrement.</a:t>
            </a:r>
          </a:p>
          <a:p>
            <a:pPr marL="171450" lvl="0" indent="-171450">
              <a:buFont typeface="Arial" panose="020B0604020202020204" pitchFamily="34" charset="0"/>
              <a:buChar char="•"/>
            </a:pPr>
            <a:r>
              <a:rPr lang="fr-CA" sz="1200" kern="1200" dirty="0">
                <a:effectLst/>
              </a:rPr>
              <a:t>Les notes accompagnant les diapositives comprennent des extraits supplémentaires du témoignage du directeur d’école et, dans certains cas, des études réalisées. Il est recommandé de lire </a:t>
            </a:r>
            <a:r>
              <a:rPr lang="fr-CA" dirty="0"/>
              <a:t>le témoignage en entier pour mieux comprendre les problèmes qui y sont décrits</a:t>
            </a:r>
            <a:r>
              <a:rPr lang="fr-CA" sz="1200" kern="1200" dirty="0">
                <a:effectLst/>
              </a:rPr>
              <a:t>.</a:t>
            </a:r>
          </a:p>
          <a:p>
            <a:pPr marL="171450" lvl="0" indent="-171450">
              <a:buFont typeface="Arial" panose="020B0604020202020204" pitchFamily="34" charset="0"/>
              <a:buChar char="•"/>
            </a:pPr>
            <a:r>
              <a:rPr lang="fr-CA" sz="1200" kern="1200" dirty="0">
                <a:effectLst/>
              </a:rPr>
              <a:t>Des questions sont proposées pour alimenter la réflexion, la discussion et la mise en pratique.</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608166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p>
            <a:endParaRPr lang="fr-CA" altLang="en-US" b="1">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kumimoji="0" lang="fr-CA" sz="1200" b="1" i="0" u="none" strike="noStrike" kern="1200" cap="none" spc="0" normalizeH="0" baseline="0">
                <a:ln>
                  <a:noFill/>
                </a:ln>
                <a:effectLst/>
                <a:uLnTx/>
                <a:uFillTx/>
              </a:rPr>
              <a:t>Réfléchissez à la question suivante :</a:t>
            </a:r>
          </a:p>
          <a:p>
            <a:pPr lvl="0"/>
            <a:endParaRPr lang="fr-CA" sz="1200" kern="1200">
              <a:effectLst/>
            </a:endParaRP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kumimoji="0" lang="fr-CA" altLang="en-US" sz="1200" b="0" i="0" u="none" strike="noStrike" kern="1200" cap="none" spc="0" normalizeH="0" baseline="0">
                <a:ln>
                  <a:noFill/>
                </a:ln>
                <a:effectLst/>
                <a:uLnTx/>
                <a:uFillTx/>
                <a:latin typeface="Arial" panose="020B0604020202020204" pitchFamily="34" charset="0"/>
                <a:ea typeface="ＭＳ Ｐゴシック" panose="020B0600070205080204" pitchFamily="34" charset="-128"/>
              </a:rPr>
              <a:t>Quelles sont les deux-trois grandes</a:t>
            </a:r>
            <a:r>
              <a:rPr kumimoji="0" lang="fr-CA" altLang="en-US" sz="1200" b="0" i="0" u="none" strike="noStrike" kern="1200" cap="none" spc="0" normalizeH="0">
                <a:ln>
                  <a:noFill/>
                </a:ln>
                <a:effectLst/>
                <a:uLnTx/>
                <a:uFillTx/>
                <a:latin typeface="Arial" panose="020B0604020202020204" pitchFamily="34" charset="0"/>
                <a:ea typeface="ＭＳ Ｐゴシック" panose="020B0600070205080204" pitchFamily="34" charset="-128"/>
              </a:rPr>
              <a:t> </a:t>
            </a:r>
            <a:r>
              <a:rPr kumimoji="0" lang="fr-CA" altLang="en-US" sz="1200" b="0" i="0" u="none" strike="noStrike" kern="1200" cap="none" spc="0" normalizeH="0" baseline="0">
                <a:ln>
                  <a:noFill/>
                </a:ln>
                <a:effectLst/>
                <a:uLnTx/>
                <a:uFillTx/>
                <a:latin typeface="Arial" panose="020B0604020202020204" pitchFamily="34" charset="0"/>
                <a:ea typeface="ＭＳ Ｐゴシック" panose="020B0600070205080204" pitchFamily="34" charset="-128"/>
              </a:rPr>
              <a:t>leçons que vou</a:t>
            </a:r>
            <a:r>
              <a:rPr lang="fr-CA" altLang="en-US">
                <a:latin typeface="Arial" panose="020B0604020202020204" pitchFamily="34" charset="0"/>
                <a:ea typeface="ＭＳ Ｐゴシック" panose="020B0600070205080204" pitchFamily="34" charset="-128"/>
              </a:rPr>
              <a:t>s tirez du parcours d’Adil?</a:t>
            </a:r>
            <a:endParaRPr kumimoji="0" lang="fr-CA" altLang="en-US" sz="1200" b="0" i="0" u="none" strike="noStrike" kern="1200" cap="none" spc="0" normalizeH="0" baseline="0">
              <a:ln>
                <a:noFill/>
              </a:ln>
              <a:effectLst/>
              <a:uLnTx/>
              <a:uFillTx/>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2094092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20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kumimoji="0" lang="fr-CA" sz="1200" b="1" i="0" u="none" strike="noStrike" kern="1200" cap="none" spc="0" normalizeH="0" baseline="0" noProof="0">
                <a:ln>
                  <a:noFill/>
                </a:ln>
                <a:effectLst/>
                <a:uLnTx/>
                <a:uFillTx/>
              </a:rPr>
              <a:t>Réfléchissez aux questions suivantes :</a:t>
            </a:r>
          </a:p>
          <a:p>
            <a:pPr marL="171450" lvl="0" indent="-171450">
              <a:buFont typeface="Arial" panose="020B0604020202020204" pitchFamily="34" charset="0"/>
              <a:buChar char="•"/>
            </a:pPr>
            <a:r>
              <a:rPr lang="fr-CA" sz="1200" kern="1200">
                <a:effectLst/>
              </a:rPr>
              <a:t>Adil a eu de la difficulté à s’en tenir à une seule difficulté pour rédiger le témoignage de son parcours </a:t>
            </a:r>
            <a:r>
              <a:rPr lang="fr-CA"/>
              <a:t>au </a:t>
            </a:r>
            <a:r>
              <a:rPr lang="fr-CA" sz="1200" kern="1200">
                <a:effectLst/>
              </a:rPr>
              <a:t>Kipling Collegiate Institute.</a:t>
            </a:r>
          </a:p>
          <a:p>
            <a:pPr marL="171450" lvl="0" indent="-171450">
              <a:buFont typeface="Arial" panose="020B0604020202020204" pitchFamily="34" charset="0"/>
              <a:buChar char="•"/>
            </a:pPr>
            <a:r>
              <a:rPr lang="fr-CA" sz="1200" kern="1200">
                <a:effectLst/>
              </a:rPr>
              <a:t>Pourquoi croyez-vous que ce serait le cas de la plupart des leaders qui tenteraient d’écrire sur l’évolution de leur leadership?</a:t>
            </a:r>
          </a:p>
          <a:p>
            <a:pPr marL="171450" lvl="0" indent="-171450">
              <a:buFont typeface="Arial" panose="020B0604020202020204" pitchFamily="34" charset="0"/>
              <a:buChar char="•"/>
            </a:pPr>
            <a:r>
              <a:rPr lang="fr-CA" sz="1200" kern="1200">
                <a:effectLst/>
              </a:rPr>
              <a:t>Envisagez de témoigner de votre parcours comme leader. Pour commencer, ciblez une difficulté plutôt que de tenter de décrire </a:t>
            </a:r>
            <a:r>
              <a:rPr lang="fr-CA"/>
              <a:t>un parcours de quatre ans comme l’a fait </a:t>
            </a:r>
            <a:r>
              <a:rPr lang="fr-CA" sz="1200" kern="1200">
                <a:effectLst/>
              </a:rPr>
              <a:t>Adil. Lisez les autres témoignages publiés sur le site Web de l’ILE </a:t>
            </a:r>
            <a:r>
              <a:rPr lang="fr-CA"/>
              <a:t>: </a:t>
            </a:r>
            <a:r>
              <a:rPr lang="fr-CA" sz="1200" kern="1200">
                <a:effectLst/>
              </a:rPr>
              <a:t>https://www.education-leadership-ontario.ca/fr/recherches/le-cadre-de-leadership-de-l-ontario/deepening-implementation-olf.</a:t>
            </a:r>
            <a:endParaRPr lang="fr-CA" altLang="en-US">
              <a:latin typeface="Arial" panose="020B0604020202020204" pitchFamily="34" charset="0"/>
              <a:ea typeface="ＭＳ Ｐゴシック" panose="020B0600070205080204" pitchFamily="34" charset="-128"/>
            </a:endParaRPr>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911531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p>
            <a:pPr marL="171450" lvl="0" indent="-171450">
              <a:buFont typeface="Arial" panose="020B0604020202020204" pitchFamily="34" charset="0"/>
              <a:buChar char="•"/>
            </a:pPr>
            <a:r>
              <a:rPr lang="fr-CA" sz="1200" kern="1200">
                <a:effectLst/>
              </a:rPr>
              <a:t>Le témoignage d’Adil regorge </a:t>
            </a:r>
            <a:r>
              <a:rPr lang="fr-CA"/>
              <a:t>de</a:t>
            </a:r>
            <a:r>
              <a:rPr lang="fr-CA" sz="1200" kern="1200">
                <a:effectLst/>
              </a:rPr>
              <a:t> thèmes de discussion </a:t>
            </a:r>
            <a:r>
              <a:rPr lang="fr-CA"/>
              <a:t>susceptibles d’intéresser les </a:t>
            </a:r>
            <a:r>
              <a:rPr lang="fr-CA" sz="1200" kern="1200">
                <a:effectLst/>
              </a:rPr>
              <a:t>leaders d’écoles élémentaires et secondaires</a:t>
            </a:r>
            <a:r>
              <a:rPr lang="fr-CA"/>
              <a:t>.</a:t>
            </a:r>
            <a:endParaRPr lang="fr-CA" sz="1200" kern="1200">
              <a:effectLst/>
            </a:endParaRPr>
          </a:p>
          <a:p>
            <a:pPr marL="171450" lvl="0" indent="-171450">
              <a:buFont typeface="Arial" panose="020B0604020202020204" pitchFamily="34" charset="0"/>
              <a:buChar char="•"/>
            </a:pPr>
            <a:r>
              <a:rPr lang="fr-CA" sz="1200" kern="1200">
                <a:effectLst/>
              </a:rPr>
              <a:t>Les problèmes présentés dans les prochaines diapositives ne sont qu’un aperçu de ceux qu’on retrouve dans le témoignage.</a:t>
            </a:r>
          </a:p>
          <a:p>
            <a:pPr marL="171450" lvl="0" indent="-171450">
              <a:buFont typeface="Arial" panose="020B0604020202020204" pitchFamily="34" charset="0"/>
              <a:buChar char="•"/>
            </a:pPr>
            <a:r>
              <a:rPr lang="fr-CA" sz="1200" kern="1200">
                <a:effectLst/>
              </a:rPr>
              <a:t>Si vous avez le temps, lisez le témoignage entier, puis choisissez les problèmes qui vous semblent les plus pertinents et intéressants, si ce ne sont pas ceux contenus dans la présente ressource.</a:t>
            </a:r>
          </a:p>
          <a:p>
            <a:pPr marL="171450" lvl="0" indent="-171450">
              <a:buFont typeface="Arial" panose="020B0604020202020204" pitchFamily="34" charset="0"/>
              <a:buChar char="•"/>
            </a:pPr>
            <a:r>
              <a:rPr lang="fr-CA"/>
              <a:t>Réfléchissez à ces problèmes individuellement, puis idéalement, trouvez le temps de discuter avec d’autres </a:t>
            </a:r>
            <a:r>
              <a:rPr lang="fr-CA" sz="1200" kern="1200">
                <a:effectLst/>
              </a:rPr>
              <a:t>des différentes façons de les régler.</a:t>
            </a:r>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4641834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p>
            <a:endParaRPr lang="fr-CA" altLang="en-US">
              <a:latin typeface="Arial" panose="020B0604020202020204" pitchFamily="34" charset="0"/>
              <a:ea typeface="ＭＳ Ｐゴシック" panose="020B0600070205080204" pitchFamily="34" charset="-128"/>
            </a:endParaRPr>
          </a:p>
          <a:p>
            <a:pPr marL="171450" indent="-171450">
              <a:lnSpc>
                <a:spcPct val="115000"/>
              </a:lnSpc>
              <a:spcAft>
                <a:spcPts val="1000"/>
              </a:spcAft>
              <a:buFont typeface="Arial" panose="020B0604020202020204" pitchFamily="34" charset="0"/>
              <a:buChar char="•"/>
            </a:pPr>
            <a:r>
              <a:rPr lang="fr-CA" sz="1200">
                <a:effectLst/>
                <a:latin typeface="Arial" panose="020B0604020202020204" pitchFamily="34" charset="0"/>
                <a:ea typeface="Arial" panose="020B0604020202020204" pitchFamily="34" charset="0"/>
                <a:cs typeface="Times New Roman" panose="02020603050405020304" pitchFamily="18" charset="0"/>
              </a:rPr>
              <a:t>Le vécu d’Adil</a:t>
            </a:r>
            <a:r>
              <a:rPr lang="fr-CA">
                <a:latin typeface="Arial" panose="020B0604020202020204" pitchFamily="34" charset="0"/>
                <a:ea typeface="Arial" panose="020B0604020202020204" pitchFamily="34" charset="0"/>
                <a:cs typeface="Times New Roman" panose="02020603050405020304" pitchFamily="18" charset="0"/>
              </a:rPr>
              <a:t> en tant que fils aîné d’une famille d’immigrants établie dans le quartier </a:t>
            </a:r>
            <a:r>
              <a:rPr lang="fr-CA" sz="1200">
                <a:effectLst/>
                <a:latin typeface="Arial" panose="020B0604020202020204" pitchFamily="34" charset="0"/>
                <a:ea typeface="Arial" panose="020B0604020202020204" pitchFamily="34" charset="0"/>
                <a:cs typeface="Times New Roman" panose="02020603050405020304" pitchFamily="18" charset="0"/>
              </a:rPr>
              <a:t>Dixon continue d’influer sur son enseignement et son leadership.</a:t>
            </a:r>
          </a:p>
          <a:p>
            <a:pPr marL="171450" indent="-171450">
              <a:lnSpc>
                <a:spcPct val="115000"/>
              </a:lnSpc>
              <a:spcAft>
                <a:spcPts val="1000"/>
              </a:spcAft>
              <a:buFont typeface="Arial" panose="020B0604020202020204" pitchFamily="34" charset="0"/>
              <a:buChar char="•"/>
            </a:pPr>
            <a:r>
              <a:rPr lang="fr-CA" sz="1200">
                <a:effectLst/>
                <a:latin typeface="Arial" panose="020B0604020202020204" pitchFamily="34" charset="0"/>
                <a:ea typeface="Arial" panose="020B0604020202020204" pitchFamily="34" charset="0"/>
                <a:cs typeface="Times New Roman" panose="02020603050405020304" pitchFamily="18" charset="0"/>
              </a:rPr>
              <a:t>Beaucoup de membres de sa famille élargie vivent toujours dans le secteur du Kipling Collegiate Institute.	</a:t>
            </a:r>
            <a:endParaRPr lang="fr-CA" altLang="en-US">
              <a:latin typeface="Arial" panose="020B0604020202020204" pitchFamily="34" charset="0"/>
              <a:ea typeface="ＭＳ Ｐゴシック" panose="020B0600070205080204" pitchFamily="34" charset="-128"/>
            </a:endParaRPr>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6290541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92696" y="4427984"/>
            <a:ext cx="5486400" cy="3600450"/>
          </a:xfrm>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p>
            <a:pPr marL="171450" lvl="0" indent="-171450">
              <a:buFont typeface="Arial" panose="020B0604020202020204" pitchFamily="34" charset="0"/>
              <a:buChar char="•"/>
            </a:pPr>
            <a:r>
              <a:rPr lang="fr-CA" sz="1200" kern="1200">
                <a:effectLst/>
              </a:rPr>
              <a:t>Pour en savoir plus, voir les pages 1 et 2 du témoignage d’Adil.</a:t>
            </a: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fr-CA" sz="1200" b="1" i="0" u="none" strike="noStrike" kern="1200" cap="none" spc="0" normalizeH="0" baseline="0" noProof="0">
              <a:ln>
                <a:noFill/>
              </a:ln>
              <a:effectLst/>
              <a:uLnTx/>
              <a:uFillTx/>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kumimoji="0" lang="fr-CA" sz="1200" b="1" i="0" u="none" strike="noStrike" kern="1200" cap="none" spc="0" normalizeH="0" baseline="0" noProof="0">
                <a:ln>
                  <a:noFill/>
                </a:ln>
                <a:effectLst/>
                <a:uLnTx/>
                <a:uFillTx/>
              </a:rPr>
              <a:t>Réfléchissez aux questions suivantes :</a:t>
            </a:r>
          </a:p>
          <a:p>
            <a:pPr marL="628650" lvl="1" indent="-171450">
              <a:buFont typeface="Arial" panose="020B0604020202020204" pitchFamily="34" charset="0"/>
              <a:buChar char="•"/>
            </a:pPr>
            <a:r>
              <a:rPr lang="fr-CA" sz="1200" kern="1200">
                <a:effectLst/>
              </a:rPr>
              <a:t>Comment votre vécu vous a-t-il amené à devenir leader en éducation?</a:t>
            </a:r>
          </a:p>
          <a:p>
            <a:pPr marL="628650" lvl="1" indent="-171450">
              <a:buFont typeface="Arial" panose="020B0604020202020204" pitchFamily="34" charset="0"/>
              <a:buChar char="•"/>
            </a:pPr>
            <a:r>
              <a:rPr lang="fr-CA" sz="1200" kern="1200">
                <a:effectLst/>
              </a:rPr>
              <a:t>Qui</a:t>
            </a:r>
            <a:r>
              <a:rPr lang="fr-CA"/>
              <a:t> a joué sur cette décision et vos </a:t>
            </a:r>
            <a:r>
              <a:rPr lang="fr-CA" sz="1200" kern="1200">
                <a:effectLst/>
              </a:rPr>
              <a:t>pratiques de leadership?</a:t>
            </a:r>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2427139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p>
            <a:pPr marL="171450" indent="-171450">
              <a:spcBef>
                <a:spcPct val="0"/>
              </a:spcBef>
              <a:spcAft>
                <a:spcPct val="0"/>
              </a:spcAft>
              <a:buFont typeface="Arial" panose="020B0604020202020204" pitchFamily="34" charset="0"/>
              <a:buChar char="•"/>
              <a:defRPr/>
            </a:pPr>
            <a:r>
              <a:rPr lang="fr-CA" dirty="0"/>
              <a:t>Pour en savoir plus, voir les pages 1 et 2 du témoignage d’Adil</a:t>
            </a:r>
            <a:r>
              <a:rPr lang="fr-CA" sz="1200" kern="1200" dirty="0">
                <a:effectLst/>
              </a:rPr>
              <a:t>.</a:t>
            </a: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fr-CA" sz="1200" b="1" i="0" u="none" strike="noStrike" kern="1200" cap="none" spc="0" normalizeH="0" baseline="0" noProof="0" dirty="0">
              <a:ln>
                <a:noFill/>
              </a:ln>
              <a:effectLst/>
              <a:uLnTx/>
              <a:uFillTx/>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kumimoji="0" lang="fr-CA" sz="1200" b="1" i="0" u="none" strike="noStrike" kern="1200" cap="none" spc="0" normalizeH="0" baseline="0" noProof="0" dirty="0">
                <a:ln>
                  <a:noFill/>
                </a:ln>
                <a:effectLst/>
                <a:uLnTx/>
                <a:uFillTx/>
              </a:rPr>
              <a:t>Réfléchissez aux questions suivantes :</a:t>
            </a:r>
          </a:p>
          <a:p>
            <a:pPr marL="171450" lvl="0" indent="-171450">
              <a:buFont typeface="Arial" panose="020B0604020202020204" pitchFamily="34" charset="0"/>
              <a:buChar char="•"/>
            </a:pPr>
            <a:r>
              <a:rPr lang="fr-CA" sz="1200" kern="1200" dirty="0">
                <a:effectLst/>
              </a:rPr>
              <a:t>Qu’auriez-vous répondu à la place d’Adil si votre surintendante ou </a:t>
            </a:r>
            <a:r>
              <a:rPr lang="fr-CA" dirty="0"/>
              <a:t>surintendant vous avait </a:t>
            </a:r>
            <a:r>
              <a:rPr lang="fr-CA" sz="1200" kern="1200" dirty="0">
                <a:effectLst/>
              </a:rPr>
              <a:t>proposé une mutation dans une autre école alors que vous veniez tout juste de commencer à récolter les fruits de vos efforts dans votre poste actuel?</a:t>
            </a:r>
          </a:p>
          <a:p>
            <a:pPr marL="171450" lvl="0" indent="-171450">
              <a:buFont typeface="Arial" panose="020B0604020202020204" pitchFamily="34" charset="0"/>
              <a:buChar char="•"/>
            </a:pPr>
            <a:r>
              <a:rPr lang="fr-CA" sz="1200" kern="1200" dirty="0">
                <a:effectLst/>
              </a:rPr>
              <a:t>D’après vous, pourquoi sa surintendante </a:t>
            </a:r>
            <a:r>
              <a:rPr lang="fr-CA" dirty="0"/>
              <a:t>croyait-elle que ce serait une bonne idée pour </a:t>
            </a:r>
            <a:r>
              <a:rPr lang="fr-CA" sz="1200" kern="1200" dirty="0">
                <a:effectLst/>
              </a:rPr>
              <a:t>Adil, pour l’école et pour la communauté?</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2251977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fr-CA" sz="1200" b="1" i="0" u="none" strike="noStrike" kern="1200" cap="none" spc="0" normalizeH="0" baseline="0" noProof="0">
              <a:ln>
                <a:noFill/>
              </a:ln>
              <a:effectLst/>
              <a:uLnTx/>
              <a:uFillTx/>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kumimoji="0" lang="fr-CA" sz="1200" b="1" i="0" u="none" strike="noStrike" kern="1200" cap="none" spc="0" normalizeH="0" baseline="0" noProof="0">
                <a:ln>
                  <a:noFill/>
                </a:ln>
                <a:effectLst/>
                <a:uLnTx/>
                <a:uFillTx/>
              </a:rPr>
              <a:t>Réfléchissez aux questions suivantes :</a:t>
            </a:r>
          </a:p>
          <a:p>
            <a:pPr marL="171450" lvl="0" indent="-171450">
              <a:buFont typeface="Arial" panose="020B0604020202020204" pitchFamily="34" charset="0"/>
              <a:buChar char="•"/>
            </a:pPr>
            <a:r>
              <a:rPr lang="fr-CA"/>
              <a:t>Qu’auriez-vous répondu à la place d’Adil si votre surintendante ou surintendant vous avait proposé une mutation dans une autre école alors que vous veniez tout juste de commencer à récolter les fruits de vos efforts dans votre poste actuel?</a:t>
            </a:r>
            <a:endParaRPr lang="fr-CA" sz="1200" kern="1200">
              <a:effectLst/>
            </a:endParaRPr>
          </a:p>
          <a:p>
            <a:pPr marL="171450" indent="-171450" eaLnBrk="1" hangingPunct="1">
              <a:lnSpc>
                <a:spcPct val="80000"/>
              </a:lnSpc>
              <a:buFont typeface="Arial" panose="020B0604020202020204" pitchFamily="34" charset="0"/>
              <a:buChar char="•"/>
            </a:pPr>
            <a:r>
              <a:rPr lang="fr-CA" altLang="en-US"/>
              <a:t>Adil explique pourquoi il a accepté le poste. Quels autres facteurs ont pu, selon vous, influer sur sa décision?</a:t>
            </a:r>
          </a:p>
        </p:txBody>
      </p:sp>
    </p:spTree>
    <p:extLst>
      <p:ext uri="{BB962C8B-B14F-4D97-AF65-F5344CB8AC3E}">
        <p14:creationId xmlns:p14="http://schemas.microsoft.com/office/powerpoint/2010/main" val="1209107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0550"/>
            <a:ext cx="5486400" cy="4419922"/>
          </a:xfrm>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p>
            <a:pPr marL="171450" indent="-171450">
              <a:spcBef>
                <a:spcPct val="0"/>
              </a:spcBef>
              <a:spcAft>
                <a:spcPct val="0"/>
              </a:spcAft>
              <a:buFont typeface="Arial" panose="020B0604020202020204" pitchFamily="34" charset="0"/>
              <a:buChar char="•"/>
              <a:defRPr/>
            </a:pPr>
            <a:r>
              <a:rPr lang="fr-CA" dirty="0"/>
              <a:t>Pour en savoir plus, voir les pages 1 et 2 du témoignage d’Adil</a:t>
            </a:r>
            <a:r>
              <a:rPr lang="fr-CA" sz="1200" kern="1200" dirty="0">
                <a:effectLst/>
              </a:rPr>
              <a:t>.</a:t>
            </a:r>
            <a:endParaRPr kumimoji="0" lang="fr-CA" sz="1200" b="0" i="0" u="none" strike="noStrike" kern="1200" cap="none" spc="0" normalizeH="0" baseline="0" noProof="0" dirty="0">
              <a:ln>
                <a:noFill/>
              </a:ln>
              <a:effectLst/>
              <a:uLnTx/>
              <a:uFillTx/>
            </a:endParaRP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200" b="0" dirty="0">
                <a:effectLst/>
                <a:ea typeface="Arial" panose="020B0604020202020204" pitchFamily="34" charset="0"/>
                <a:cs typeface="Times New Roman" panose="02020603050405020304" pitchFamily="18" charset="0"/>
              </a:rPr>
              <a:t>Que signifie pour vous « </a:t>
            </a:r>
            <a:r>
              <a:rPr lang="fr-CA" dirty="0">
                <a:ea typeface="Arial" panose="020B0604020202020204" pitchFamily="34" charset="0"/>
                <a:cs typeface="Times New Roman" panose="02020603050405020304" pitchFamily="18" charset="0"/>
              </a:rPr>
              <a:t>a</a:t>
            </a:r>
            <a:r>
              <a:rPr lang="fr-CA" sz="1200" b="0" dirty="0">
                <a:effectLst/>
                <a:ea typeface="Arial" panose="020B0604020202020204" pitchFamily="34" charset="0"/>
                <a:cs typeface="Times New Roman" panose="02020603050405020304" pitchFamily="18" charset="0"/>
              </a:rPr>
              <a:t>ssurer l’équité </a:t>
            </a:r>
            <a:r>
              <a:rPr lang="fr-CA" dirty="0">
                <a:ea typeface="Arial" panose="020B0604020202020204" pitchFamily="34" charset="0"/>
                <a:cs typeface="Times New Roman" panose="02020603050405020304" pitchFamily="18" charset="0"/>
              </a:rPr>
              <a:t>et l’</a:t>
            </a:r>
            <a:r>
              <a:rPr lang="fr-CA" sz="1200" b="0" dirty="0">
                <a:effectLst/>
                <a:ea typeface="Arial" panose="020B0604020202020204" pitchFamily="34" charset="0"/>
                <a:cs typeface="Times New Roman" panose="02020603050405020304" pitchFamily="18" charset="0"/>
              </a:rPr>
              <a:t>excellence » dans votre rôle de leader en éducation?</a:t>
            </a:r>
          </a:p>
          <a:p>
            <a:pPr marL="171450" indent="-171450">
              <a:buFont typeface="Arial" panose="020B0604020202020204" pitchFamily="34" charset="0"/>
              <a:buChar char="•"/>
            </a:pPr>
            <a:r>
              <a:rPr lang="fr-CA" sz="1200" kern="1200" dirty="0">
                <a:effectLst/>
              </a:rPr>
              <a:t>Voici ce que ça signifie pour Alma Harris et Michelle Jones, chercheuses dans le domaine du leadership en éducation (2020). </a:t>
            </a:r>
            <a:r>
              <a:rPr lang="fr-CA" dirty="0"/>
              <a:t>S’appuyant sur des données internationales, elles proposent des critères essentiels pour assurer l’équité </a:t>
            </a:r>
            <a:r>
              <a:rPr lang="fr-CA" sz="1200" kern="1200" dirty="0">
                <a:effectLst/>
              </a:rPr>
              <a:t>et l’excellence :</a:t>
            </a:r>
          </a:p>
          <a:p>
            <a:pPr marL="628650" lvl="1" indent="-171450">
              <a:buFont typeface="Arial" panose="020B0604020202020204" pitchFamily="34" charset="0"/>
              <a:buChar char="•"/>
            </a:pPr>
            <a:r>
              <a:rPr lang="fr-CA" sz="1200" kern="1200" dirty="0">
                <a:effectLst/>
              </a:rPr>
              <a:t>Avoir comme priorité absolue l’amélioration de l’enseignement et de l’apprentissage;</a:t>
            </a:r>
          </a:p>
          <a:p>
            <a:pPr marL="628650" lvl="1" indent="-171450">
              <a:buFont typeface="Arial" panose="020B0604020202020204" pitchFamily="34" charset="0"/>
              <a:buChar char="•"/>
            </a:pPr>
            <a:r>
              <a:rPr lang="fr-CA" sz="1200" kern="1200" dirty="0">
                <a:effectLst/>
              </a:rPr>
              <a:t>Mettre résolument l’accent sur la valorisation des élèves et leur sentiment d’appartenance à la « famille » scolaire;</a:t>
            </a:r>
          </a:p>
          <a:p>
            <a:pPr marL="628650" lvl="1" indent="-171450">
              <a:buFont typeface="Arial" panose="020B0604020202020204" pitchFamily="34" charset="0"/>
              <a:buChar char="•"/>
            </a:pPr>
            <a:r>
              <a:rPr lang="fr-CA" sz="1200" kern="1200" dirty="0">
                <a:effectLst/>
              </a:rPr>
              <a:t>Nouer des liens positifs avec les parents et les familles afin de les mettre à contribution dans l’éducation de l’enfant;</a:t>
            </a:r>
          </a:p>
          <a:p>
            <a:pPr marL="628650" lvl="1" indent="-171450">
              <a:buFont typeface="Arial" panose="020B0604020202020204" pitchFamily="34" charset="0"/>
              <a:buChar char="•"/>
            </a:pPr>
            <a:r>
              <a:rPr lang="fr-CA" sz="1200" kern="1200" dirty="0">
                <a:effectLst/>
              </a:rPr>
              <a:t>Développer une culture d’école inclusive;</a:t>
            </a:r>
          </a:p>
          <a:p>
            <a:pPr marL="628650" lvl="1" indent="-171450">
              <a:buFont typeface="Arial" panose="020B0604020202020204" pitchFamily="34" charset="0"/>
              <a:buChar char="•"/>
            </a:pPr>
            <a:r>
              <a:rPr lang="fr-CA" dirty="0"/>
              <a:t>Toujours avoir </a:t>
            </a:r>
            <a:r>
              <a:rPr lang="fr-CA" sz="1200" kern="1200" dirty="0">
                <a:effectLst/>
              </a:rPr>
              <a:t>des attentes élevées envers les élèves.</a:t>
            </a:r>
            <a:endParaRPr lang="fr-CA" dirty="0"/>
          </a:p>
          <a:p>
            <a:pPr lvl="1"/>
            <a:r>
              <a:rPr lang="fr-CA" sz="1200" kern="1200" dirty="0">
                <a:effectLst/>
              </a:rPr>
              <a:t>Lien vers l’article</a:t>
            </a:r>
            <a:r>
              <a:rPr lang="fr-CA" dirty="0"/>
              <a:t> </a:t>
            </a:r>
            <a:r>
              <a:rPr lang="fr-CA" sz="1200" kern="1200" dirty="0">
                <a:solidFill>
                  <a:schemeClr val="tx1"/>
                </a:solidFill>
                <a:effectLst/>
              </a:rPr>
              <a:t>: </a:t>
            </a:r>
            <a:r>
              <a:rPr lang="fr-CA" sz="1200" u="sng" kern="1200" dirty="0">
                <a:solidFill>
                  <a:schemeClr val="tx1"/>
                </a:solidFill>
                <a:effectLst/>
                <a:hlinkClick r:id="rId3"/>
              </a:rPr>
              <a:t>https://doi.org/10.1080/13632434.2019.166978</a:t>
            </a:r>
            <a:r>
              <a:rPr lang="fr-CA" sz="1200" kern="1200" dirty="0">
                <a:solidFill>
                  <a:schemeClr val="tx1"/>
                </a:solidFill>
                <a:effectLst/>
              </a:rPr>
              <a:t> (en angl</a:t>
            </a:r>
            <a:r>
              <a:rPr lang="fr-CA" dirty="0"/>
              <a:t>ais seulement). Voir aussi </a:t>
            </a:r>
            <a:r>
              <a:rPr lang="fr-CA" sz="1200" i="1" u="sng" kern="1200" dirty="0">
                <a:solidFill>
                  <a:schemeClr val="tx1"/>
                </a:solidFill>
                <a:effectLst/>
                <a:hlinkClick r:id="rId4"/>
              </a:rPr>
              <a:t>System Recall: Leading for Equity and Excellence in Education</a:t>
            </a:r>
            <a:r>
              <a:rPr lang="fr-CA" sz="1200" u="sng" kern="1200" dirty="0">
                <a:solidFill>
                  <a:schemeClr val="tx1"/>
                </a:solidFill>
                <a:effectLst/>
                <a:hlinkClick r:id="rId4"/>
              </a:rPr>
              <a:t> (2020)</a:t>
            </a:r>
            <a:r>
              <a:rPr lang="fr-CA" dirty="0"/>
              <a:t>.</a:t>
            </a:r>
            <a:endParaRPr lang="fr-CA" sz="1200" kern="1200" dirty="0">
              <a:solidFill>
                <a:schemeClr val="tx1"/>
              </a:solidFill>
              <a:effectLst/>
            </a:endParaRPr>
          </a:p>
          <a:p>
            <a:endParaRPr lang="fr-CA" altLang="en-US" dirty="0">
              <a:ea typeface="ＭＳ Ｐゴシック" panose="020B0600070205080204" pitchFamily="34" charset="-128"/>
            </a:endParaRPr>
          </a:p>
          <a:p>
            <a:r>
              <a:rPr lang="fr-CA" altLang="en-US" dirty="0">
                <a:ea typeface="ＭＳ Ｐゴシック" panose="020B0600070205080204" pitchFamily="34" charset="-128"/>
              </a:rPr>
              <a:t>Selon vous, que faudrait-il ajouter à cette description de l’assurance de l’équité? Expliquez.</a:t>
            </a: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8544338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0550"/>
            <a:ext cx="5486400" cy="2187674"/>
          </a:xfrm>
          <a:noFill/>
          <a:extLst>
            <a:ext uri="{909E8E84-426E-40dd-AFC4-6F175D3DCCD1}">
              <a14:hiddenFill xmlns:p14="http://schemas.microsoft.com/office/powerpoint/2010/main" xmlns:a14="http://schemas.microsoft.com/office/drawing/2010/main" xmlns="">
                <a:solidFill>
                  <a:srgbClr val="FFFFFF"/>
                </a:solidFill>
              </a14:hiddenFill>
            </a:ext>
            <a:ext uri="{91240B29-F687-4f45-9708-019B960494DF}">
              <a14:hiddenLine xmlns:p14="http://schemas.microsoft.com/office/powerpoint/2010/main" xmlns:a14="http://schemas.microsoft.com/office/drawing/2010/main" xmlns=""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kumimoji="0" lang="fr-CA" sz="1200" b="1" i="0" u="none" strike="noStrike" kern="1200" cap="none" spc="0" normalizeH="0" baseline="0" noProof="0">
                <a:ln>
                  <a:noFill/>
                </a:ln>
                <a:effectLst/>
                <a:uLnTx/>
                <a:uFillTx/>
              </a:rPr>
              <a:t>Réfléchissez aux questions suivantes :</a:t>
            </a:r>
          </a:p>
          <a:p>
            <a:pPr marL="171450" indent="-171450">
              <a:buFont typeface="Arial" panose="020B0604020202020204" pitchFamily="34" charset="0"/>
              <a:buChar char="•"/>
            </a:pPr>
            <a:r>
              <a:rPr lang="fr-CA" sz="1200" b="0" kern="1200">
                <a:solidFill>
                  <a:schemeClr val="tx1"/>
                </a:solidFill>
                <a:effectLst/>
              </a:rPr>
              <a:t>Dans votre </a:t>
            </a:r>
            <a:r>
              <a:rPr lang="fr-CA" sz="1200" b="0" kern="1200">
                <a:effectLst/>
              </a:rPr>
              <a:t>cas, qui sont les élèves, le personnel, les familles et la communauté? En quoi diffèrent-ils ou ressemblent-ils </a:t>
            </a:r>
            <a:r>
              <a:rPr lang="fr-CA"/>
              <a:t>à ceux du témoignage d’</a:t>
            </a:r>
            <a:r>
              <a:rPr lang="fr-CA" sz="1200" b="0" kern="1200">
                <a:effectLst/>
              </a:rPr>
              <a:t>Adil</a:t>
            </a:r>
            <a:r>
              <a:rPr lang="fr-CA" sz="1200" b="0" kern="1200">
                <a:solidFill>
                  <a:schemeClr val="tx1"/>
                </a:solidFill>
                <a:effectLst/>
              </a:rPr>
              <a:t>?</a:t>
            </a:r>
          </a:p>
          <a:p>
            <a:pPr marL="171450" indent="-171450">
              <a:buFont typeface="Arial" panose="020B0604020202020204" pitchFamily="34" charset="0"/>
              <a:buChar char="•"/>
            </a:pPr>
            <a:r>
              <a:rPr lang="fr-CA" sz="1200" kern="1200">
                <a:solidFill>
                  <a:schemeClr val="tx1"/>
                </a:solidFill>
                <a:effectLst/>
              </a:rPr>
              <a:t>Pour Adil, le rapport d’</a:t>
            </a:r>
            <a:r>
              <a:rPr lang="fr-CA" u="sng">
                <a:solidFill>
                  <a:srgbClr val="0563C1"/>
                </a:solidFill>
                <a:effectLst/>
                <a:highlight>
                  <a:srgbClr val="FFFFFF"/>
                </a:highlight>
                <a:ea typeface="Times New Roman" panose="02020603050405020304" pitchFamily="18" charset="0"/>
                <a:hlinkClick r:id="rId3"/>
              </a:rPr>
              <a:t>examen portant sur les installations destinées aux élèves</a:t>
            </a:r>
            <a:r>
              <a:rPr lang="fr-CA" sz="1200" kern="1200">
                <a:solidFill>
                  <a:schemeClr val="tx1"/>
                </a:solidFill>
                <a:effectLst/>
              </a:rPr>
              <a:t> (en anglais </a:t>
            </a:r>
            <a:r>
              <a:rPr lang="fr-CA" sz="1200" kern="1200">
                <a:effectLst/>
              </a:rPr>
              <a:t>seulement) était un vrai cadeau. Les conclusions et recommandations du Comité ont été pour lui instructives et riches en enseignement, et l’ont éclairé à son arrivée en poste.</a:t>
            </a:r>
          </a:p>
          <a:p>
            <a:pPr marL="171450" indent="-171450">
              <a:buFont typeface="Arial" panose="020B0604020202020204" pitchFamily="34" charset="0"/>
              <a:buChar char="•"/>
            </a:pPr>
            <a:r>
              <a:rPr lang="fr-CA"/>
              <a:t>Au moment d’intégrer un poste de direction d’école, pourquoi est-ce important </a:t>
            </a:r>
            <a:r>
              <a:rPr lang="fr-CA" sz="1200" kern="1200">
                <a:effectLst/>
              </a:rPr>
              <a:t>d’avoir de telles données </a:t>
            </a:r>
            <a:r>
              <a:rPr lang="fr-CA" sz="1200" kern="1200">
                <a:solidFill>
                  <a:schemeClr val="tx1"/>
                </a:solidFill>
                <a:effectLst/>
              </a:rPr>
              <a:t>et de bien connaître l’école et </a:t>
            </a:r>
            <a:r>
              <a:rPr lang="fr-CA"/>
              <a:t>la communauté</a:t>
            </a:r>
            <a:r>
              <a:rPr lang="fr-CA" sz="1200" kern="1200">
                <a:solidFill>
                  <a:schemeClr val="tx1"/>
                </a:solidFill>
                <a:effectLst/>
              </a:rPr>
              <a:t>?</a:t>
            </a:r>
          </a:p>
          <a:p>
            <a:pPr marL="171450" lvl="0" indent="-171450">
              <a:buFont typeface="Arial" panose="020B0604020202020204" pitchFamily="34" charset="0"/>
              <a:buChar char="•"/>
            </a:pPr>
            <a:r>
              <a:rPr lang="fr-CA"/>
              <a:t>Quelles sont les meilleures façons de recueillir et de colliger des données </a:t>
            </a:r>
            <a:r>
              <a:rPr lang="fr-CA" sz="1200" kern="1200">
                <a:effectLst/>
              </a:rPr>
              <a:t>quantitatives et qualitatives facilement </a:t>
            </a:r>
            <a:r>
              <a:rPr lang="fr-CA" sz="1200" kern="1200">
                <a:solidFill>
                  <a:schemeClr val="tx1"/>
                </a:solidFill>
                <a:effectLst/>
              </a:rPr>
              <a:t>accessibles?</a:t>
            </a: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2453977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2022-03-03</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2022-03-03</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2022-03-03</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2022-03-03</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2022-03-03</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2022-03-03</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2022-03-03</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2022-03-03</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2022-03-03</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2022-03-03</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2022-03-03</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2022-03-03</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4.xml"/><Relationship Id="rId7" Type="http://schemas.openxmlformats.org/officeDocument/2006/relationships/notesSlide" Target="../notesSlides/notesSlide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slideLayout" Target="../slideLayouts/slideLayout2.xml"/><Relationship Id="rId5" Type="http://schemas.openxmlformats.org/officeDocument/2006/relationships/tags" Target="../tags/tag6.xml"/><Relationship Id="rId10" Type="http://schemas.openxmlformats.org/officeDocument/2006/relationships/hyperlink" Target="https://www.education-leadership-ontario.ca/application/files/3116/4486/4327/Mohammed_Adil_Askary_KiplingCI_Draft10_OLF_Stories_July_6_21.pdf" TargetMode="External"/><Relationship Id="rId4" Type="http://schemas.openxmlformats.org/officeDocument/2006/relationships/tags" Target="../tags/tag5.xml"/><Relationship Id="rId9" Type="http://schemas.openxmlformats.org/officeDocument/2006/relationships/hyperlink" Target="https://www.education-leadership-ontario.ca/application/files/4116/4349/5326/Assure_lequite_et_lexcellence_au_KCI_Mohammed_Adil_Askary.pdf" TargetMode="External"/></Relationships>
</file>

<file path=ppt/slides/_rels/slide10.xml.rels><?xml version="1.0" encoding="UTF-8" standalone="yes"?>
<Relationships xmlns="http://schemas.openxmlformats.org/package/2006/relationships"><Relationship Id="rId3" Type="http://schemas.openxmlformats.org/officeDocument/2006/relationships/tags" Target="../tags/tag35.xml"/><Relationship Id="rId7" Type="http://schemas.openxmlformats.org/officeDocument/2006/relationships/hyperlink" Target="https://www.tdsb.on.ca/portals/_default/ARC_helpful_info_docs/P20170605-RprttoPPC-ScarlettHeightsPARCFinalStaffReport-v12.pdf" TargetMode="Externa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image" Target="../media/image1.jpeg"/><Relationship Id="rId5" Type="http://schemas.openxmlformats.org/officeDocument/2006/relationships/notesSlide" Target="../notesSlides/notesSlide10.xml"/><Relationship Id="rId4"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image" Target="../media/image1.jpeg"/><Relationship Id="rId5" Type="http://schemas.openxmlformats.org/officeDocument/2006/relationships/notesSlide" Target="../notesSlides/notesSlide11.xml"/><Relationship Id="rId4"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image" Target="../media/image1.jpeg"/><Relationship Id="rId5" Type="http://schemas.openxmlformats.org/officeDocument/2006/relationships/notesSlide" Target="../notesSlides/notesSlide12.xml"/><Relationship Id="rId4"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image" Target="../media/image1.jpeg"/><Relationship Id="rId5" Type="http://schemas.openxmlformats.org/officeDocument/2006/relationships/notesSlide" Target="../notesSlides/notesSlide13.xml"/><Relationship Id="rId4"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image" Target="../media/image1.jpeg"/><Relationship Id="rId5" Type="http://schemas.openxmlformats.org/officeDocument/2006/relationships/notesSlide" Target="../notesSlides/notesSlide14.xml"/><Relationship Id="rId4"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image" Target="../media/image1.jpeg"/><Relationship Id="rId5" Type="http://schemas.openxmlformats.org/officeDocument/2006/relationships/notesSlide" Target="../notesSlides/notesSlide15.xml"/><Relationship Id="rId4"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tags" Target="../tags/tag51.xml"/><Relationship Id="rId6" Type="http://schemas.openxmlformats.org/officeDocument/2006/relationships/image" Target="../media/image1.jpeg"/><Relationship Id="rId5" Type="http://schemas.openxmlformats.org/officeDocument/2006/relationships/notesSlide" Target="../notesSlides/notesSlide16.xml"/><Relationship Id="rId4"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image" Target="../media/image1.jpeg"/><Relationship Id="rId5" Type="http://schemas.openxmlformats.org/officeDocument/2006/relationships/notesSlide" Target="../notesSlides/notesSlide17.xml"/><Relationship Id="rId4"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tags" Target="../tags/tag59.xm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image" Target="../media/image1.jpeg"/><Relationship Id="rId5" Type="http://schemas.openxmlformats.org/officeDocument/2006/relationships/notesSlide" Target="../notesSlides/notesSlide18.xml"/><Relationship Id="rId4"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6" Type="http://schemas.openxmlformats.org/officeDocument/2006/relationships/image" Target="../media/image1.jpeg"/><Relationship Id="rId5" Type="http://schemas.openxmlformats.org/officeDocument/2006/relationships/notesSlide" Target="../notesSlides/notesSlide19.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image" Target="../media/image1.jpeg"/><Relationship Id="rId5" Type="http://schemas.openxmlformats.org/officeDocument/2006/relationships/notesSlide" Target="../notesSlides/notesSlide2.xml"/><Relationship Id="rId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image" Target="../media/image1.jpeg"/><Relationship Id="rId5" Type="http://schemas.openxmlformats.org/officeDocument/2006/relationships/notesSlide" Target="../notesSlides/notesSlide20.xml"/><Relationship Id="rId4"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tags" Target="../tags/tag68.xml"/><Relationship Id="rId7" Type="http://schemas.openxmlformats.org/officeDocument/2006/relationships/hyperlink" Target="https://www.cbc.ca/player/play/1998235203949" TargetMode="External"/><Relationship Id="rId2" Type="http://schemas.openxmlformats.org/officeDocument/2006/relationships/tags" Target="../tags/tag67.xml"/><Relationship Id="rId1" Type="http://schemas.openxmlformats.org/officeDocument/2006/relationships/tags" Target="../tags/tag66.xml"/><Relationship Id="rId6" Type="http://schemas.openxmlformats.org/officeDocument/2006/relationships/image" Target="../media/image1.jpeg"/><Relationship Id="rId5" Type="http://schemas.openxmlformats.org/officeDocument/2006/relationships/notesSlide" Target="../notesSlides/notesSlide21.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image" Target="../media/image1.jpeg"/><Relationship Id="rId5" Type="http://schemas.openxmlformats.org/officeDocument/2006/relationships/notesSlide" Target="../notesSlides/notesSlide3.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15.xml"/><Relationship Id="rId7" Type="http://schemas.openxmlformats.org/officeDocument/2006/relationships/notesSlide" Target="../notesSlides/notesSlide4.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slideLayout" Target="../slideLayouts/slideLayout2.xml"/><Relationship Id="rId5" Type="http://schemas.openxmlformats.org/officeDocument/2006/relationships/tags" Target="../tags/tag17.xml"/><Relationship Id="rId4" Type="http://schemas.openxmlformats.org/officeDocument/2006/relationships/tags" Target="../tags/tag16.xml"/><Relationship Id="rId9"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image" Target="../media/image1.jpeg"/><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image" Target="../media/image1.jpeg"/><Relationship Id="rId5" Type="http://schemas.openxmlformats.org/officeDocument/2006/relationships/notesSlide" Target="../notesSlides/notesSlide6.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image" Target="../media/image1.jpeg"/><Relationship Id="rId5" Type="http://schemas.openxmlformats.org/officeDocument/2006/relationships/notesSlide" Target="../notesSlides/notesSlide7.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image" Target="../media/image1.jpeg"/><Relationship Id="rId5" Type="http://schemas.openxmlformats.org/officeDocument/2006/relationships/notesSlide" Target="../notesSlides/notesSlide8.xml"/><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image" Target="../media/image1.jpeg"/><Relationship Id="rId5" Type="http://schemas.openxmlformats.org/officeDocument/2006/relationships/notesSlide" Target="../notesSlides/notesSlide9.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8">
            <a:extLst>
              <a:ext uri="{28A0092B-C50C-407E-A947-70E740481C1C}">
                <a14:useLocalDpi xmlns:a14="http://schemas.microsoft.com/office/drawing/2010/main" val="0"/>
              </a:ext>
            </a:extLst>
          </a:blip>
          <a:stretch>
            <a:fillRect/>
          </a:stretch>
        </p:blipFill>
        <p:spPr>
          <a:xfrm>
            <a:off x="369714" y="170278"/>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06221" y="134899"/>
            <a:ext cx="9949217" cy="944880"/>
          </a:xfrm>
          <a:prstGeom prst="rect">
            <a:avLst/>
          </a:prstGeom>
          <a:noFill/>
          <a:ln>
            <a:noFill/>
          </a:ln>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rgbClr val="FFFFFF"/>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800" b="1">
                <a:solidFill>
                  <a:srgbClr val="94273A"/>
                </a:solidFill>
              </a:rPr>
              <a:t>Ontario Institute for Education Leadership</a:t>
            </a:r>
          </a:p>
          <a:p>
            <a:pPr eaLnBrk="1" hangingPunct="1">
              <a:spcBef>
                <a:spcPct val="0"/>
              </a:spcBef>
              <a:buFontTx/>
              <a:buNone/>
            </a:pPr>
            <a:r>
              <a:rPr lang="fr-CA" altLang="en-US" sz="2800" b="1">
                <a:solidFill>
                  <a:srgbClr val="94273A"/>
                </a:solidFill>
              </a:rPr>
              <a:t>L’Institut de leadership en éducation de l’Ontario</a:t>
            </a: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3"/>
            </p:custDataLst>
          </p:nvPr>
        </p:nvSpPr>
        <p:spPr bwMode="auto">
          <a:xfrm>
            <a:off x="6399211" y="2734368"/>
            <a:ext cx="184731" cy="369332"/>
          </a:xfrm>
          <a:prstGeom prst="rect">
            <a:avLst/>
          </a:prstGeom>
          <a:noFill/>
          <a:ln>
            <a:noFill/>
          </a:ln>
          <a:effectLst/>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chemeClr val="accent1"/>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chemeClr val="tx1"/>
                </a:solidFill>
                <a:miter lim="800000"/>
                <a:headEnd/>
                <a:tailEnd/>
              </a14:hiddenLine>
            </a:ext>
            <a:ext uri="{AF507438-7753-43e0-B8FC-AC1667EBCBE1}">
              <a14:hiddenEffects xmlns:p14="http://schemas.microsoft.com/office/powerpoint/2010/main" xmlns:p15="http://schemas.microsoft.com/office/powerpoint/2012/main" xmlns:p159="http://schemas.microsoft.com/office/powerpoint/2015/09/main"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6" name="Rectangle 5">
            <a:extLst>
              <a:ext uri="{FF2B5EF4-FFF2-40B4-BE49-F238E27FC236}">
                <a16:creationId xmlns:a16="http://schemas.microsoft.com/office/drawing/2014/main" id="{B02B0222-1282-564F-9F1E-5AE478C2D51B}"/>
              </a:ext>
            </a:extLst>
          </p:cNvPr>
          <p:cNvSpPr/>
          <p:nvPr>
            <p:custDataLst>
              <p:tags r:id="rId4"/>
            </p:custDataLst>
          </p:nvPr>
        </p:nvSpPr>
        <p:spPr>
          <a:xfrm>
            <a:off x="1564867" y="1088006"/>
            <a:ext cx="10473581" cy="701040"/>
          </a:xfrm>
          <a:prstGeom prst="rect">
            <a:avLst/>
          </a:prstGeom>
        </p:spPr>
        <p:txBody>
          <a:bodyPr wrap="square">
            <a:spAutoFit/>
          </a:bodyPr>
          <a:lstStyle/>
          <a:p>
            <a:pPr marL="457200">
              <a:spcAft>
                <a:spcPct val="0"/>
              </a:spcAft>
              <a:buNone/>
            </a:pPr>
            <a:r>
              <a:rPr lang="en-CA" sz="2000" i="1">
                <a:solidFill>
                  <a:schemeClr val="accent5">
                    <a:lumMod val="50000"/>
                  </a:schemeClr>
                </a:solidFill>
                <a:ea typeface="Cambria" panose="02040503050406030204" pitchFamily="18" charset="0"/>
                <a:cs typeface="Times New Roman" panose="02020603050405020304" pitchFamily="18" charset="0"/>
              </a:rPr>
              <a:t>Ontario Leaders Collaborating for Student Achievement, </a:t>
            </a:r>
            <a:r>
              <a:rPr lang="fr-CA" sz="2000" i="1" err="1">
                <a:solidFill>
                  <a:schemeClr val="accent5">
                    <a:lumMod val="50000"/>
                  </a:schemeClr>
                </a:solidFill>
                <a:ea typeface="Cambria" panose="02040503050406030204" pitchFamily="18" charset="0"/>
                <a:cs typeface="Times New Roman" panose="02020603050405020304" pitchFamily="18" charset="0"/>
              </a:rPr>
              <a:t>Equity and Well-being</a:t>
            </a:r>
            <a:endParaRPr lang="en-CA" sz="2000" i="1">
              <a:solidFill>
                <a:schemeClr val="accent5">
                  <a:lumMod val="50000"/>
                </a:schemeClr>
              </a:solidFill>
              <a:ea typeface="Cambria" panose="02040503050406030204" pitchFamily="18" charset="0"/>
              <a:cs typeface="Times New Roman" panose="02020603050405020304" pitchFamily="18" charset="0"/>
            </a:endParaRPr>
          </a:p>
          <a:p>
            <a:pPr marL="457200">
              <a:spcAft>
                <a:spcPct val="0"/>
              </a:spcAft>
              <a:buNone/>
            </a:pPr>
            <a:r>
              <a:rPr lang="fr-CA" sz="2000" i="1">
                <a:solidFill>
                  <a:schemeClr val="accent5">
                    <a:lumMod val="50000"/>
                  </a:schemeClr>
                </a:solidFill>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19" name="TextBox 18">
            <a:extLst>
              <a:ext uri="{FF2B5EF4-FFF2-40B4-BE49-F238E27FC236}">
                <a16:creationId xmlns:a16="http://schemas.microsoft.com/office/drawing/2014/main" id="{A6B5E26D-0237-B949-BB9A-4F2740641972}"/>
              </a:ext>
            </a:extLst>
          </p:cNvPr>
          <p:cNvSpPr txBox="1"/>
          <p:nvPr>
            <p:custDataLst>
              <p:tags r:id="rId5"/>
            </p:custDataLst>
          </p:nvPr>
        </p:nvSpPr>
        <p:spPr>
          <a:xfrm>
            <a:off x="369713" y="2918540"/>
            <a:ext cx="11585723" cy="2756652"/>
          </a:xfrm>
          <a:prstGeom prst="rect">
            <a:avLst/>
          </a:prstGeom>
          <a:noFill/>
        </p:spPr>
        <p:txBody>
          <a:bodyPr wrap="square">
            <a:spAutoFit/>
          </a:bodyPr>
          <a:lstStyle/>
          <a:p>
            <a:pPr algn="ctr">
              <a:lnSpc>
                <a:spcPct val="115000"/>
              </a:lnSpc>
              <a:spcAft>
                <a:spcPts val="1000"/>
              </a:spcAft>
            </a:pPr>
            <a:r>
              <a:rPr lang="fr-CA" sz="4000" b="1" cap="all">
                <a:effectLst/>
                <a:latin typeface="Arial" panose="020B0604020202020204" pitchFamily="34" charset="0"/>
                <a:ea typeface="Times New Roman" panose="02020603050405020304" pitchFamily="18" charset="0"/>
                <a:cs typeface="Arial" panose="020B0604020202020204" pitchFamily="34" charset="0"/>
                <a:hlinkClick r:id="rId9"/>
                <a:hlinkMouseOver r:id="rId10"/>
              </a:rPr>
              <a:t>Assurer l’</a:t>
            </a:r>
            <a:r>
              <a:rPr lang="fr-CA" sz="4000" b="1" cap="all">
                <a:effectLst/>
                <a:highlight>
                  <a:srgbClr val="000000">
                    <a:alpha val="0"/>
                    <a:alpha val="0"/>
                  </a:srgbClr>
                </a:highlight>
                <a:latin typeface="Arial" panose="020B0604020202020204" pitchFamily="34" charset="0"/>
                <a:ea typeface="Times New Roman" panose="02020603050405020304" pitchFamily="18" charset="0"/>
                <a:cs typeface="Arial" panose="020B0604020202020204" pitchFamily="34" charset="0"/>
                <a:hlinkClick r:id="rId9"/>
                <a:hlinkMouseOver r:id="rId10"/>
              </a:rPr>
              <a:t>équité</a:t>
            </a:r>
            <a:r>
              <a:rPr lang="fr-CA" sz="4000" b="1" cap="all">
                <a:effectLst/>
                <a:latin typeface="Arial" panose="020B0604020202020204" pitchFamily="34" charset="0"/>
                <a:ea typeface="Times New Roman" panose="02020603050405020304" pitchFamily="18" charset="0"/>
                <a:cs typeface="Arial" panose="020B0604020202020204" pitchFamily="34" charset="0"/>
                <a:hlinkClick r:id="rId9"/>
                <a:hlinkMouseOver r:id="rId10"/>
              </a:rPr>
              <a:t> et l’excellence au Kipling Collegiate Institute</a:t>
            </a:r>
            <a:endParaRPr lang="fr-CA" sz="4000" b="1" cap="all">
              <a:effectLst/>
              <a:latin typeface="Arial" panose="020B0604020202020204" pitchFamily="34" charset="0"/>
              <a:ea typeface="Times New Roman" panose="02020603050405020304" pitchFamily="18" charset="0"/>
              <a:cs typeface="Arial" panose="020B0604020202020204" pitchFamily="34" charset="0"/>
            </a:endParaRPr>
          </a:p>
          <a:p>
            <a:pPr algn="ctr">
              <a:lnSpc>
                <a:spcPct val="115000"/>
              </a:lnSpc>
              <a:spcAft>
                <a:spcPts val="1000"/>
              </a:spcAft>
            </a:pPr>
            <a:r>
              <a:rPr lang="fr-CA" sz="3200" b="1" cap="all">
                <a:latin typeface="Arial" panose="020B0604020202020204" pitchFamily="34" charset="0"/>
                <a:cs typeface="Arial" panose="020B0604020202020204" pitchFamily="34" charset="0"/>
              </a:rPr>
              <a:t>TÉMOIGNAGE du directeur, Mohammed Adil Askary</a:t>
            </a:r>
          </a:p>
        </p:txBody>
      </p:sp>
    </p:spTree>
    <p:extLst>
      <p:ext uri="{BB962C8B-B14F-4D97-AF65-F5344CB8AC3E}">
        <p14:creationId xmlns:p14="http://schemas.microsoft.com/office/powerpoint/2010/main" val="2358823429"/>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6">
            <a:extLst>
              <a:ext uri="{28A0092B-C50C-407E-A947-70E740481C1C}">
                <a14:useLocalDpi xmlns:a14="http://schemas.microsoft.com/office/drawing/2010/main" val="0"/>
              </a:ext>
            </a:extLst>
          </a:blip>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2"/>
            </p:custDataLst>
          </p:nvPr>
        </p:nvSpPr>
        <p:spPr bwMode="auto">
          <a:xfrm>
            <a:off x="6399211" y="2734368"/>
            <a:ext cx="184731" cy="369332"/>
          </a:xfrm>
          <a:prstGeom prst="rect">
            <a:avLst/>
          </a:prstGeom>
          <a:noFill/>
          <a:ln>
            <a:noFill/>
          </a:ln>
          <a:effectLst/>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chemeClr val="accent1"/>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chemeClr val="tx1"/>
                </a:solidFill>
                <a:miter lim="800000"/>
                <a:headEnd/>
                <a:tailEnd/>
              </a14:hiddenLine>
            </a:ext>
            <a:ext uri="{AF507438-7753-43e0-B8FC-AC1667EBCBE1}">
              <a14:hiddenEffects xmlns:p14="http://schemas.microsoft.com/office/powerpoint/2010/main" xmlns:p15="http://schemas.microsoft.com/office/powerpoint/2012/main" xmlns:p159="http://schemas.microsoft.com/office/powerpoint/2015/09/main"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TextBox 4">
            <a:extLst>
              <a:ext uri="{FF2B5EF4-FFF2-40B4-BE49-F238E27FC236}">
                <a16:creationId xmlns:a16="http://schemas.microsoft.com/office/drawing/2014/main" id="{3074017C-0BE9-0B4A-AB72-04DFB17488E3}"/>
              </a:ext>
            </a:extLst>
          </p:cNvPr>
          <p:cNvSpPr txBox="1"/>
          <p:nvPr>
            <p:custDataLst>
              <p:tags r:id="rId3"/>
            </p:custDataLst>
          </p:nvPr>
        </p:nvSpPr>
        <p:spPr>
          <a:xfrm>
            <a:off x="369714" y="1538902"/>
            <a:ext cx="11534419" cy="4891595"/>
          </a:xfrm>
          <a:prstGeom prst="rect">
            <a:avLst/>
          </a:prstGeom>
          <a:noFill/>
        </p:spPr>
        <p:txBody>
          <a:bodyPr wrap="square">
            <a:spAutoFit/>
          </a:bodyPr>
          <a:lstStyle/>
          <a:p>
            <a:pPr algn="ctr">
              <a:lnSpc>
                <a:spcPct val="115000"/>
              </a:lnSpc>
              <a:spcAft>
                <a:spcPts val="1000"/>
              </a:spcAft>
            </a:pPr>
            <a:r>
              <a:rPr lang="fr-CA" sz="2400" b="1" cap="all">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POUR COMMENCER – rôles et responsabilités des leaders</a:t>
            </a:r>
          </a:p>
          <a:p>
            <a:pPr algn="ctr">
              <a:lnSpc>
                <a:spcPct val="115000"/>
              </a:lnSpc>
              <a:spcAft>
                <a:spcPts val="1000"/>
              </a:spcAft>
            </a:pPr>
            <a:endParaRPr lang="fr-CA" sz="2400">
              <a:effectLst/>
              <a:latin typeface="Arial" panose="020B0604020202020204" pitchFamily="34" charset="0"/>
              <a:ea typeface="Arial" panose="020B0604020202020204" pitchFamily="34" charset="0"/>
              <a:cs typeface="Times New Roman" panose="02020603050405020304" pitchFamily="18" charset="0"/>
            </a:endParaRPr>
          </a:p>
          <a:p>
            <a:pPr marL="288000" indent="-285750">
              <a:buFont typeface="Arial" panose="020B0604020202020204" pitchFamily="34" charset="0"/>
              <a:buChar char="•"/>
            </a:pPr>
            <a:r>
              <a:rPr lang="fr-CA" sz="2400" b="1">
                <a:effectLst/>
                <a:latin typeface="Arial" panose="020B0604020202020204" pitchFamily="34" charset="0"/>
                <a:ea typeface="Arial" panose="020B0604020202020204" pitchFamily="34" charset="0"/>
                <a:cs typeface="Times New Roman" panose="02020603050405020304" pitchFamily="18" charset="0"/>
              </a:rPr>
              <a:t>Le rapport d’</a:t>
            </a:r>
            <a:r>
              <a:rPr lang="fr-CA" sz="2400" b="1" u="sng">
                <a:solidFill>
                  <a:srgbClr val="0563C1"/>
                </a:solidFill>
                <a:effectLst/>
                <a:highlight>
                  <a:srgbClr val="000000">
                    <a:alpha val="0"/>
                    <a:alpha val="0"/>
                  </a:srgbClr>
                </a:highlight>
                <a:latin typeface="Arial" panose="020B0604020202020204" pitchFamily="34" charset="0"/>
                <a:ea typeface="Times New Roman" panose="02020603050405020304" pitchFamily="18" charset="0"/>
                <a:cs typeface="Arial" panose="020B0604020202020204" pitchFamily="34" charset="0"/>
                <a:hlinkClick r:id="rId7"/>
              </a:rPr>
              <a:t>examen portant sur les installations destinées aux élèves</a:t>
            </a:r>
            <a:r>
              <a:rPr lang="fr-CA" sz="2400" b="1">
                <a:effectLst/>
                <a:latin typeface="Arial" panose="020B0604020202020204" pitchFamily="34" charset="0"/>
                <a:ea typeface="Arial" panose="020B0604020202020204" pitchFamily="34" charset="0"/>
                <a:cs typeface="Times New Roman" panose="02020603050405020304" pitchFamily="18" charset="0"/>
              </a:rPr>
              <a:t> est devenu la principale référence d’Adil, celle à laquelle il revenait sans cesse pour évaluer la progression. Ce rapport contenait la promesse d’un vent de renouveau à l’école, tout en soulignant les défis complexes à venir</a:t>
            </a:r>
            <a:r>
              <a:rPr lang="fr-CA" sz="24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a:t>
            </a:r>
          </a:p>
          <a:p>
            <a:pPr marL="288000" indent="-285750">
              <a:buFont typeface="Arial" panose="020B0604020202020204" pitchFamily="34" charset="0"/>
              <a:buChar char="•"/>
            </a:pPr>
            <a:r>
              <a:rPr lang="fr-CA" sz="2400" b="1">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Comme le dit lui-même Adil, « [l]e leadership transformationnel et pédagogique allait être une constante dans mes rôles de visionnaire, de formateur pour le personnel, d’accompagnateur et de conseiller pour les élèves, et de défenseur des intérêts des familles et de la communauté.</a:t>
            </a:r>
            <a:r>
              <a:rPr lang="fr-CA" sz="2400" b="1">
                <a:latin typeface="Arial" panose="020B0604020202020204" pitchFamily="34" charset="0"/>
                <a:ea typeface="Arial" panose="020B0604020202020204" pitchFamily="34" charset="0"/>
                <a:cs typeface="Times New Roman" panose="02020603050405020304" pitchFamily="18" charset="0"/>
              </a:rPr>
              <a:t> </a:t>
            </a:r>
            <a:r>
              <a:rPr lang="fr-CA" sz="2400" b="1">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Il me faut, selon les circonstances, porter le chapeau d’ingénieur, d’architecte, de chef, de designer d’intérieur, d’architecte paysagiste, et j’en passe</a:t>
            </a:r>
            <a:r>
              <a:rPr lang="fr-CA" sz="2400" b="1">
                <a:solidFill>
                  <a:srgbClr val="7030A0"/>
                </a:solidFill>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a:t>
            </a:r>
            <a:r>
              <a:rPr lang="fr-CA" sz="2400" b="1">
                <a:latin typeface="Arial" panose="020B0604020202020204" pitchFamily="34" charset="0"/>
                <a:cs typeface="Times New Roman" panose="02020603050405020304" pitchFamily="18" charset="0"/>
              </a:rPr>
              <a:t> »</a:t>
            </a:r>
          </a:p>
        </p:txBody>
      </p:sp>
    </p:spTree>
    <p:extLst>
      <p:ext uri="{BB962C8B-B14F-4D97-AF65-F5344CB8AC3E}">
        <p14:creationId xmlns:p14="http://schemas.microsoft.com/office/powerpoint/2010/main" val="218348029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6">
            <a:extLst>
              <a:ext uri="{28A0092B-C50C-407E-A947-70E740481C1C}">
                <a14:useLocalDpi xmlns:a14="http://schemas.microsoft.com/office/drawing/2010/main" val="0"/>
              </a:ext>
            </a:extLst>
          </a:blip>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2"/>
            </p:custDataLst>
          </p:nvPr>
        </p:nvSpPr>
        <p:spPr bwMode="auto">
          <a:xfrm>
            <a:off x="6399211" y="2734368"/>
            <a:ext cx="184731" cy="369332"/>
          </a:xfrm>
          <a:prstGeom prst="rect">
            <a:avLst/>
          </a:prstGeom>
          <a:noFill/>
          <a:ln>
            <a:noFill/>
          </a:ln>
          <a:effectLst/>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chemeClr val="accent1"/>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chemeClr val="tx1"/>
                </a:solidFill>
                <a:miter lim="800000"/>
                <a:headEnd/>
                <a:tailEnd/>
              </a14:hiddenLine>
            </a:ext>
            <a:ext uri="{AF507438-7753-43e0-B8FC-AC1667EBCBE1}">
              <a14:hiddenEffects xmlns:p14="http://schemas.microsoft.com/office/powerpoint/2010/main" xmlns:p15="http://schemas.microsoft.com/office/powerpoint/2012/main" xmlns:p159="http://schemas.microsoft.com/office/powerpoint/2015/09/main"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TextBox 4">
            <a:extLst>
              <a:ext uri="{FF2B5EF4-FFF2-40B4-BE49-F238E27FC236}">
                <a16:creationId xmlns:a16="http://schemas.microsoft.com/office/drawing/2014/main" id="{6DB4655E-9439-6B4B-BAE6-46D52746AE51}"/>
              </a:ext>
            </a:extLst>
          </p:cNvPr>
          <p:cNvSpPr txBox="1"/>
          <p:nvPr>
            <p:custDataLst>
              <p:tags r:id="rId3"/>
            </p:custDataLst>
          </p:nvPr>
        </p:nvSpPr>
        <p:spPr>
          <a:xfrm>
            <a:off x="414867" y="2390157"/>
            <a:ext cx="11362266" cy="2077685"/>
          </a:xfrm>
          <a:prstGeom prst="rect">
            <a:avLst/>
          </a:prstGeom>
          <a:noFill/>
        </p:spPr>
        <p:txBody>
          <a:bodyPr wrap="square">
            <a:spAutoFit/>
          </a:bodyPr>
          <a:lstStyle/>
          <a:p>
            <a:pPr algn="ctr">
              <a:lnSpc>
                <a:spcPct val="115000"/>
              </a:lnSpc>
              <a:spcAft>
                <a:spcPts val="1000"/>
              </a:spcAft>
            </a:pPr>
            <a:r>
              <a:rPr lang="fr-CA" sz="3600" b="1" cap="all" dirty="0">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De quoi s’agit-il?</a:t>
            </a:r>
          </a:p>
          <a:p>
            <a:pPr algn="ctr">
              <a:lnSpc>
                <a:spcPct val="115000"/>
              </a:lnSpc>
              <a:spcAft>
                <a:spcPts val="1000"/>
              </a:spcAft>
            </a:pPr>
            <a:r>
              <a:rPr lang="fr-CA" sz="3600" b="1" cap="all" dirty="0">
                <a:effectLst/>
                <a:latin typeface="Arial" panose="020B0604020202020204" pitchFamily="34" charset="0"/>
                <a:ea typeface="Arial" panose="020B0604020202020204" pitchFamily="34" charset="0"/>
                <a:cs typeface="Times New Roman" panose="02020603050405020304" pitchFamily="18" charset="0"/>
              </a:rPr>
              <a:t>Problème technique, difficulté d’adaptation ou vilain problème</a:t>
            </a:r>
            <a:endParaRPr lang="fr-CA" sz="36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22508403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6">
            <a:extLst>
              <a:ext uri="{28A0092B-C50C-407E-A947-70E740481C1C}">
                <a14:useLocalDpi xmlns:a14="http://schemas.microsoft.com/office/drawing/2010/main" val="0"/>
              </a:ext>
            </a:extLst>
          </a:blip>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2"/>
            </p:custDataLst>
          </p:nvPr>
        </p:nvSpPr>
        <p:spPr bwMode="auto">
          <a:xfrm>
            <a:off x="6399211" y="2734368"/>
            <a:ext cx="184731" cy="369332"/>
          </a:xfrm>
          <a:prstGeom prst="rect">
            <a:avLst/>
          </a:prstGeom>
          <a:noFill/>
          <a:ln>
            <a:noFill/>
          </a:ln>
          <a:effectLst/>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chemeClr val="accent1"/>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chemeClr val="tx1"/>
                </a:solidFill>
                <a:miter lim="800000"/>
                <a:headEnd/>
                <a:tailEnd/>
              </a14:hiddenLine>
            </a:ext>
            <a:ext uri="{AF507438-7753-43e0-B8FC-AC1667EBCBE1}">
              <a14:hiddenEffects xmlns:p14="http://schemas.microsoft.com/office/powerpoint/2010/main" xmlns:p15="http://schemas.microsoft.com/office/powerpoint/2012/main" xmlns:p159="http://schemas.microsoft.com/office/powerpoint/2015/09/main"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TextBox 4">
            <a:extLst>
              <a:ext uri="{FF2B5EF4-FFF2-40B4-BE49-F238E27FC236}">
                <a16:creationId xmlns:a16="http://schemas.microsoft.com/office/drawing/2014/main" id="{113617A8-1AB6-7C4C-999C-4E5A60C486B0}"/>
              </a:ext>
            </a:extLst>
          </p:cNvPr>
          <p:cNvSpPr txBox="1"/>
          <p:nvPr>
            <p:custDataLst>
              <p:tags r:id="rId3"/>
            </p:custDataLst>
          </p:nvPr>
        </p:nvSpPr>
        <p:spPr>
          <a:xfrm>
            <a:off x="369714" y="2241438"/>
            <a:ext cx="11236132" cy="4152931"/>
          </a:xfrm>
          <a:prstGeom prst="rect">
            <a:avLst/>
          </a:prstGeom>
          <a:noFill/>
        </p:spPr>
        <p:txBody>
          <a:bodyPr wrap="square">
            <a:spAutoFit/>
          </a:bodyPr>
          <a:lstStyle/>
          <a:p>
            <a:pPr algn="ctr">
              <a:lnSpc>
                <a:spcPct val="115000"/>
              </a:lnSpc>
              <a:spcAft>
                <a:spcPts val="1000"/>
              </a:spcAft>
            </a:pPr>
            <a:r>
              <a:rPr lang="fr-CA" sz="2400" b="1">
                <a:latin typeface="Arial" panose="020B0604020202020204" pitchFamily="34" charset="0"/>
                <a:ea typeface="Arial" panose="020B0604020202020204" pitchFamily="34" charset="0"/>
                <a:cs typeface="Times New Roman" panose="02020603050405020304" pitchFamily="18" charset="0"/>
              </a:rPr>
              <a:t>AFFRONTER LA RÉALITÉ : </a:t>
            </a:r>
            <a:r>
              <a:rPr lang="fr-CA" sz="24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PRIORITÉS</a:t>
            </a:r>
            <a:r>
              <a:rPr lang="fr-CA" sz="2400" b="1">
                <a:latin typeface="Arial" panose="020B0604020202020204" pitchFamily="34" charset="0"/>
                <a:cs typeface="Times New Roman" panose="02020603050405020304" pitchFamily="18" charset="0"/>
              </a:rPr>
              <a:t> </a:t>
            </a:r>
            <a:r>
              <a:rPr lang="fr-CA" sz="2400" b="1">
                <a:effectLst/>
                <a:latin typeface="Arial" panose="020B0604020202020204" pitchFamily="34" charset="0"/>
                <a:ea typeface="Arial" panose="020B0604020202020204" pitchFamily="34" charset="0"/>
                <a:cs typeface="Times New Roman" panose="02020603050405020304" pitchFamily="18" charset="0"/>
              </a:rPr>
              <a:t>COMPLEXES ET CONCURRENTES</a:t>
            </a:r>
            <a:endParaRPr lang="fr-CA" sz="2400" b="1">
              <a:effectLst/>
              <a:highlight>
                <a:srgbClr val="808000"/>
              </a:highlight>
              <a:latin typeface="Arial" panose="020B0604020202020204" pitchFamily="34" charset="0"/>
              <a:ea typeface="Arial" panose="020B0604020202020204" pitchFamily="34" charset="0"/>
              <a:cs typeface="Times New Roman" panose="02020603050405020304" pitchFamily="18" charset="0"/>
            </a:endParaRPr>
          </a:p>
          <a:p>
            <a:pPr algn="ctr">
              <a:lnSpc>
                <a:spcPct val="115000"/>
              </a:lnSpc>
              <a:spcAft>
                <a:spcPts val="1000"/>
              </a:spcAft>
            </a:pPr>
            <a:endParaRPr lang="fr-CA" sz="2400">
              <a:effectLst/>
              <a:latin typeface="Arial" panose="020B0604020202020204" pitchFamily="34" charset="0"/>
              <a:ea typeface="Arial" panose="020B0604020202020204" pitchFamily="34" charset="0"/>
              <a:cs typeface="Times New Roman" panose="02020603050405020304" pitchFamily="18" charset="0"/>
            </a:endParaRPr>
          </a:p>
          <a:p>
            <a:r>
              <a:rPr lang="fr-CA" sz="2400" b="1">
                <a:effectLst/>
                <a:latin typeface="Arial" panose="020B0604020202020204" pitchFamily="34" charset="0"/>
                <a:ea typeface="Arial" panose="020B0604020202020204" pitchFamily="34" charset="0"/>
                <a:cs typeface="Times New Roman" panose="02020603050405020304" pitchFamily="18" charset="0"/>
              </a:rPr>
              <a:t>Adil a relevé quatre </a:t>
            </a:r>
            <a:r>
              <a:rPr lang="fr-CA" sz="24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priorités</a:t>
            </a:r>
            <a:r>
              <a:rPr lang="fr-CA" sz="2400" b="1">
                <a:effectLst/>
                <a:latin typeface="Arial" panose="020B0604020202020204" pitchFamily="34" charset="0"/>
                <a:ea typeface="Arial" panose="020B0604020202020204" pitchFamily="34" charset="0"/>
                <a:cs typeface="Times New Roman" panose="02020603050405020304" pitchFamily="18" charset="0"/>
              </a:rPr>
              <a:t> concurrentes nécessitant son attention immédiate :</a:t>
            </a:r>
            <a:endParaRPr lang="fr-CA" sz="2400">
              <a:effectLst/>
              <a:latin typeface="Arial" panose="020B0604020202020204" pitchFamily="34" charset="0"/>
              <a:ea typeface="Arial" panose="020B0604020202020204" pitchFamily="34" charset="0"/>
              <a:cs typeface="Times New Roman" panose="02020603050405020304" pitchFamily="18" charset="0"/>
            </a:endParaRPr>
          </a:p>
          <a:p>
            <a:pPr lvl="5" indent="-342900">
              <a:buFont typeface="Arial" panose="020B0604020202020204" pitchFamily="34" charset="0"/>
              <a:buChar char="•"/>
            </a:pPr>
            <a:r>
              <a:rPr lang="fr-CA" sz="24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Fréquentation facultative</a:t>
            </a:r>
            <a:endParaRPr lang="fr-CA" sz="2400">
              <a:effectLst/>
              <a:latin typeface="Arial" panose="020B0604020202020204" pitchFamily="34" charset="0"/>
              <a:ea typeface="Arial" panose="020B0604020202020204" pitchFamily="34" charset="0"/>
              <a:cs typeface="Times New Roman" panose="02020603050405020304" pitchFamily="18" charset="0"/>
            </a:endParaRPr>
          </a:p>
          <a:p>
            <a:pPr lvl="5" indent="-342900">
              <a:buFont typeface="Arial" panose="020B0604020202020204" pitchFamily="34" charset="0"/>
              <a:buChar char="•"/>
            </a:pPr>
            <a:r>
              <a:rPr lang="fr-CA" sz="24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Bâtiments vieillissants</a:t>
            </a:r>
            <a:endParaRPr lang="fr-CA" sz="2400">
              <a:effectLst/>
              <a:latin typeface="Arial" panose="020B0604020202020204" pitchFamily="34" charset="0"/>
              <a:ea typeface="Arial" panose="020B0604020202020204" pitchFamily="34" charset="0"/>
              <a:cs typeface="Times New Roman" panose="02020603050405020304" pitchFamily="18" charset="0"/>
            </a:endParaRPr>
          </a:p>
          <a:p>
            <a:pPr lvl="5" indent="-342900">
              <a:buFont typeface="Arial" panose="020B0604020202020204" pitchFamily="34" charset="0"/>
              <a:buChar char="•"/>
            </a:pPr>
            <a:r>
              <a:rPr lang="fr-CA" sz="2400" b="1">
                <a:highlight>
                  <a:srgbClr val="000000">
                    <a:alpha val="0"/>
                    <a:alpha val="0"/>
                  </a:srgbClr>
                </a:highlight>
                <a:latin typeface="Arial" panose="020B0604020202020204" pitchFamily="34" charset="0"/>
                <a:cs typeface="Times New Roman" panose="02020603050405020304" pitchFamily="18" charset="0"/>
              </a:rPr>
              <a:t>Réputation et stigmatisation</a:t>
            </a:r>
          </a:p>
          <a:p>
            <a:pPr lvl="5" indent="-342900">
              <a:buFont typeface="Arial" panose="020B0604020202020204" pitchFamily="34" charset="0"/>
              <a:buChar char="•"/>
            </a:pPr>
            <a:r>
              <a:rPr lang="fr-CA" sz="2400" b="1">
                <a:highlight>
                  <a:srgbClr val="000000">
                    <a:alpha val="0"/>
                    <a:alpha val="0"/>
                  </a:srgbClr>
                </a:highlight>
                <a:latin typeface="Arial" panose="020B0604020202020204" pitchFamily="34" charset="0"/>
                <a:cs typeface="Times New Roman" panose="02020603050405020304" pitchFamily="18" charset="0"/>
              </a:rPr>
              <a:t>Absence de programmes intéressants ou spécialisés</a:t>
            </a:r>
          </a:p>
          <a:p>
            <a:pPr marL="342900" lvl="0" indent="-342900">
              <a:buFont typeface="Arial" panose="020B0604020202020204" pitchFamily="34" charset="0"/>
              <a:buChar char="•"/>
            </a:pPr>
            <a:endParaRPr lang="fr-CA" sz="2400" b="1">
              <a:latin typeface="Arial" panose="020B0604020202020204" pitchFamily="34" charset="0"/>
              <a:ea typeface="Arial" panose="020B0604020202020204" pitchFamily="34" charset="0"/>
              <a:cs typeface="Times New Roman" panose="02020603050405020304" pitchFamily="18" charset="0"/>
            </a:endParaRPr>
          </a:p>
          <a:p>
            <a:pPr marL="342900" lvl="0" indent="-342900">
              <a:buFont typeface="Arial" panose="020B0604020202020204" pitchFamily="34" charset="0"/>
              <a:buChar char="•"/>
            </a:pPr>
            <a:endParaRPr lang="fr-CA" sz="24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34899747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6">
            <a:extLst>
              <a:ext uri="{28A0092B-C50C-407E-A947-70E740481C1C}">
                <a14:useLocalDpi xmlns:a14="http://schemas.microsoft.com/office/drawing/2010/main" val="0"/>
              </a:ext>
            </a:extLst>
          </a:blip>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2"/>
            </p:custDataLst>
          </p:nvPr>
        </p:nvSpPr>
        <p:spPr bwMode="auto">
          <a:xfrm>
            <a:off x="6399211" y="2734368"/>
            <a:ext cx="184731" cy="369332"/>
          </a:xfrm>
          <a:prstGeom prst="rect">
            <a:avLst/>
          </a:prstGeom>
          <a:noFill/>
          <a:ln>
            <a:noFill/>
          </a:ln>
          <a:effectLst/>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chemeClr val="accent1"/>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chemeClr val="tx1"/>
                </a:solidFill>
                <a:miter lim="800000"/>
                <a:headEnd/>
                <a:tailEnd/>
              </a14:hiddenLine>
            </a:ext>
            <a:ext uri="{AF507438-7753-43e0-B8FC-AC1667EBCBE1}">
              <a14:hiddenEffects xmlns:p14="http://schemas.microsoft.com/office/powerpoint/2010/main" xmlns:p15="http://schemas.microsoft.com/office/powerpoint/2012/main" xmlns:p159="http://schemas.microsoft.com/office/powerpoint/2015/09/main"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TextBox 4">
            <a:extLst>
              <a:ext uri="{FF2B5EF4-FFF2-40B4-BE49-F238E27FC236}">
                <a16:creationId xmlns:a16="http://schemas.microsoft.com/office/drawing/2014/main" id="{0AB99F97-82D9-D24D-B876-C0968648506A}"/>
              </a:ext>
            </a:extLst>
          </p:cNvPr>
          <p:cNvSpPr txBox="1"/>
          <p:nvPr>
            <p:custDataLst>
              <p:tags r:id="rId3"/>
            </p:custDataLst>
          </p:nvPr>
        </p:nvSpPr>
        <p:spPr>
          <a:xfrm>
            <a:off x="277990" y="1348089"/>
            <a:ext cx="11636019" cy="5424562"/>
          </a:xfrm>
          <a:prstGeom prst="rect">
            <a:avLst/>
          </a:prstGeom>
          <a:noFill/>
        </p:spPr>
        <p:txBody>
          <a:bodyPr wrap="square">
            <a:spAutoFit/>
          </a:bodyPr>
          <a:lstStyle/>
          <a:p>
            <a:pPr algn="ctr">
              <a:lnSpc>
                <a:spcPct val="115000"/>
              </a:lnSpc>
              <a:spcAft>
                <a:spcPts val="1000"/>
              </a:spcAft>
            </a:pPr>
            <a:r>
              <a:rPr lang="fr-CA" sz="20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RÉSOLUTION DE PROBLÈMES : DÉFINIR L’OBJECTIF</a:t>
            </a:r>
          </a:p>
          <a:p>
            <a:pPr algn="ctr">
              <a:lnSpc>
                <a:spcPct val="115000"/>
              </a:lnSpc>
              <a:spcAft>
                <a:spcPts val="1000"/>
              </a:spcAft>
            </a:pPr>
            <a:endParaRPr lang="fr-CA" sz="200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fr-CA" sz="2000" b="1">
                <a:effectLst/>
                <a:latin typeface="Arial" panose="020B0604020202020204" pitchFamily="34" charset="0"/>
                <a:ea typeface="Arial" panose="020B0604020202020204" pitchFamily="34" charset="0"/>
                <a:cs typeface="Times New Roman" panose="02020603050405020304" pitchFamily="18" charset="0"/>
              </a:rPr>
              <a:t>Survolez les cinq prochaines diapositives et choisissez le problème qui vous intéresse. Utilisez ce qui suit pour stimuler votre réflexion et lancer un dialogue axé sur l’action avec les autres :</a:t>
            </a:r>
            <a:endParaRPr lang="fr-CA" sz="20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fr-CA" sz="2000" b="1">
                <a:effectLst/>
                <a:latin typeface="Arial" panose="020B0604020202020204" pitchFamily="34" charset="0"/>
                <a:ea typeface="Arial" panose="020B0604020202020204" pitchFamily="34" charset="0"/>
                <a:cs typeface="Times New Roman" panose="02020603050405020304" pitchFamily="18" charset="0"/>
              </a:rPr>
              <a:t>Pour en savoir plus sur chaque problème et le remettre en contexte, lisez les notes qui accompagnent la diapositive ou reportez-vous au témoignage d’Adil.</a:t>
            </a:r>
            <a:endParaRPr lang="fr-CA" sz="20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fr-CA" sz="2000" b="1">
                <a:effectLst/>
                <a:latin typeface="Arial" panose="020B0604020202020204" pitchFamily="34" charset="0"/>
                <a:ea typeface="Arial" panose="020B0604020202020204" pitchFamily="34" charset="0"/>
                <a:cs typeface="Times New Roman" panose="02020603050405020304" pitchFamily="18" charset="0"/>
              </a:rPr>
              <a:t>Demandez-vous s’il s’agit d’un problème technique, d’une difficulté d’adaptation ou d’un vilain problème. Qu’est-ce qui vous fait dire ça?</a:t>
            </a:r>
            <a:endParaRPr lang="fr-CA" sz="20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fr-CA" sz="2000" b="1">
                <a:effectLst/>
                <a:latin typeface="Arial" panose="020B0604020202020204" pitchFamily="34" charset="0"/>
                <a:ea typeface="Arial" panose="020B0604020202020204" pitchFamily="34" charset="0"/>
                <a:cs typeface="Times New Roman" panose="02020603050405020304" pitchFamily="18" charset="0"/>
              </a:rPr>
              <a:t>Comment le problème s’applique-t-il à votre situation? Quelles sont les </a:t>
            </a:r>
            <a:r>
              <a:rPr lang="fr-CA" sz="20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similarités</a:t>
            </a:r>
            <a:r>
              <a:rPr lang="fr-CA" sz="2000" b="1">
                <a:effectLst/>
                <a:latin typeface="Arial" panose="020B0604020202020204" pitchFamily="34" charset="0"/>
                <a:ea typeface="Arial" panose="020B0604020202020204" pitchFamily="34" charset="0"/>
                <a:cs typeface="Times New Roman" panose="02020603050405020304" pitchFamily="18" charset="0"/>
              </a:rPr>
              <a:t> et les </a:t>
            </a:r>
            <a:r>
              <a:rPr lang="fr-CA" sz="20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différences?</a:t>
            </a:r>
            <a:endParaRPr lang="fr-CA" sz="20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fr-CA" sz="2000" b="1">
                <a:effectLst/>
                <a:latin typeface="Arial" panose="020B0604020202020204" pitchFamily="34" charset="0"/>
                <a:ea typeface="Arial" panose="020B0604020202020204" pitchFamily="34" charset="0"/>
                <a:cs typeface="Times New Roman" panose="02020603050405020304" pitchFamily="18" charset="0"/>
              </a:rPr>
              <a:t>En quoi l’approche d’Adil se compare-t-elle à celles que vous avez déjà utilisées? Quelles sont les </a:t>
            </a:r>
            <a:r>
              <a:rPr lang="fr-CA" sz="20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similarités</a:t>
            </a:r>
            <a:r>
              <a:rPr lang="fr-CA" sz="2000" b="1">
                <a:effectLst/>
                <a:latin typeface="Arial" panose="020B0604020202020204" pitchFamily="34" charset="0"/>
                <a:ea typeface="Arial" panose="020B0604020202020204" pitchFamily="34" charset="0"/>
                <a:cs typeface="Times New Roman" panose="02020603050405020304" pitchFamily="18" charset="0"/>
              </a:rPr>
              <a:t> et les </a:t>
            </a:r>
            <a:r>
              <a:rPr lang="fr-CA" sz="20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différences?</a:t>
            </a:r>
            <a:endParaRPr lang="fr-CA" sz="20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spcAft>
                <a:spcPts val="1000"/>
              </a:spcAft>
              <a:buFont typeface="Symbol" pitchFamily="2" charset="2"/>
              <a:buChar char=""/>
            </a:pPr>
            <a:r>
              <a:rPr lang="fr-CA" sz="2000" b="1">
                <a:effectLst/>
                <a:latin typeface="Arial" panose="020B0604020202020204" pitchFamily="34" charset="0"/>
                <a:ea typeface="Arial" panose="020B0604020202020204" pitchFamily="34" charset="0"/>
                <a:cs typeface="Times New Roman" panose="02020603050405020304" pitchFamily="18" charset="0"/>
              </a:rPr>
              <a:t>Que suggérez-vous pour accroître les chances d’obtenir un bon résultat?</a:t>
            </a:r>
            <a:endParaRPr lang="fr-CA" sz="20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822621311"/>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6">
            <a:extLst>
              <a:ext uri="{28A0092B-C50C-407E-A947-70E740481C1C}">
                <a14:useLocalDpi xmlns:a14="http://schemas.microsoft.com/office/drawing/2010/main" val="0"/>
              </a:ext>
            </a:extLst>
          </a:blip>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2"/>
            </p:custDataLst>
          </p:nvPr>
        </p:nvSpPr>
        <p:spPr bwMode="auto">
          <a:xfrm>
            <a:off x="6399211" y="2734368"/>
            <a:ext cx="184731" cy="369332"/>
          </a:xfrm>
          <a:prstGeom prst="rect">
            <a:avLst/>
          </a:prstGeom>
          <a:noFill/>
          <a:ln>
            <a:noFill/>
          </a:ln>
          <a:effectLst/>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chemeClr val="accent1"/>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chemeClr val="tx1"/>
                </a:solidFill>
                <a:miter lim="800000"/>
                <a:headEnd/>
                <a:tailEnd/>
              </a14:hiddenLine>
            </a:ext>
            <a:ext uri="{AF507438-7753-43e0-B8FC-AC1667EBCBE1}">
              <a14:hiddenEffects xmlns:p14="http://schemas.microsoft.com/office/powerpoint/2010/main" xmlns:p15="http://schemas.microsoft.com/office/powerpoint/2012/main" xmlns:p159="http://schemas.microsoft.com/office/powerpoint/2015/09/main"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TextBox 4">
            <a:extLst>
              <a:ext uri="{FF2B5EF4-FFF2-40B4-BE49-F238E27FC236}">
                <a16:creationId xmlns:a16="http://schemas.microsoft.com/office/drawing/2014/main" id="{B2327E95-110A-4842-86DB-7FC8961C40EE}"/>
              </a:ext>
            </a:extLst>
          </p:cNvPr>
          <p:cNvSpPr txBox="1"/>
          <p:nvPr>
            <p:custDataLst>
              <p:tags r:id="rId3"/>
            </p:custDataLst>
          </p:nvPr>
        </p:nvSpPr>
        <p:spPr>
          <a:xfrm>
            <a:off x="369714" y="1373378"/>
            <a:ext cx="11556001" cy="5291998"/>
          </a:xfrm>
          <a:prstGeom prst="rect">
            <a:avLst/>
          </a:prstGeom>
          <a:noFill/>
        </p:spPr>
        <p:txBody>
          <a:bodyPr wrap="square">
            <a:normAutofit lnSpcReduction="10000"/>
          </a:bodyPr>
          <a:lstStyle/>
          <a:p>
            <a:pPr algn="ctr">
              <a:lnSpc>
                <a:spcPct val="115000"/>
              </a:lnSpc>
              <a:spcAft>
                <a:spcPts val="1000"/>
              </a:spcAft>
            </a:pPr>
            <a:r>
              <a:rPr lang="fr-CA" sz="2300" b="1" cap="all" dirty="0">
                <a:effectLst/>
                <a:latin typeface="Arial" panose="020B0604020202020204" pitchFamily="34" charset="0"/>
                <a:ea typeface="Arial" panose="020B0604020202020204" pitchFamily="34" charset="0"/>
                <a:cs typeface="Times New Roman" panose="02020603050405020304" pitchFamily="18" charset="0"/>
              </a:rPr>
              <a:t>PREMIER PROBLÈME : ASSURER des orientations et une </a:t>
            </a:r>
            <a:r>
              <a:rPr lang="fr-CA" sz="2300" b="1" cap="all" dirty="0">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vision partagée</a:t>
            </a:r>
            <a:endParaRPr lang="fr-CA" sz="2300" dirty="0">
              <a:effectLst/>
              <a:latin typeface="Arial" panose="020B0604020202020204" pitchFamily="34" charset="0"/>
              <a:ea typeface="Arial" panose="020B0604020202020204" pitchFamily="34" charset="0"/>
              <a:cs typeface="Times New Roman" panose="02020603050405020304" pitchFamily="18" charset="0"/>
            </a:endParaRPr>
          </a:p>
          <a:p>
            <a:r>
              <a:rPr lang="fr-CA" sz="2300" b="1" dirty="0">
                <a:effectLst/>
                <a:latin typeface="Arial" panose="020B0604020202020204" pitchFamily="34" charset="0"/>
                <a:ea typeface="Arial" panose="020B0604020202020204" pitchFamily="34" charset="0"/>
                <a:cs typeface="Times New Roman" panose="02020603050405020304" pitchFamily="18" charset="0"/>
              </a:rPr>
              <a:t>Une des principales priorités d’Adil était de proposer une </a:t>
            </a:r>
            <a:r>
              <a:rPr lang="fr-CA" sz="2300" b="1" dirty="0">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vision partagée</a:t>
            </a:r>
            <a:r>
              <a:rPr lang="fr-CA" sz="2300" b="1" dirty="0">
                <a:effectLst/>
                <a:latin typeface="Arial" panose="020B0604020202020204" pitchFamily="34" charset="0"/>
                <a:ea typeface="Arial" panose="020B0604020202020204" pitchFamily="34" charset="0"/>
                <a:cs typeface="Times New Roman" panose="02020603050405020304" pitchFamily="18" charset="0"/>
              </a:rPr>
              <a:t> pour la « nouvelle » école. Il s’est inspiré d’un </a:t>
            </a:r>
            <a:r>
              <a:rPr lang="fr-CA" sz="2300" b="1" dirty="0">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cadre</a:t>
            </a:r>
            <a:r>
              <a:rPr lang="fr-CA" sz="2300" b="1" dirty="0">
                <a:effectLst/>
                <a:latin typeface="Arial" panose="020B0604020202020204" pitchFamily="34" charset="0"/>
                <a:ea typeface="Arial" panose="020B0604020202020204" pitchFamily="34" charset="0"/>
                <a:cs typeface="Times New Roman" panose="02020603050405020304" pitchFamily="18" charset="0"/>
              </a:rPr>
              <a:t> sur la création d’une </a:t>
            </a:r>
            <a:r>
              <a:rPr lang="fr-CA" sz="2300" b="1" dirty="0">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vision partagée</a:t>
            </a:r>
            <a:r>
              <a:rPr lang="fr-CA" sz="2300" b="1" dirty="0">
                <a:effectLst/>
                <a:latin typeface="Arial" panose="020B0604020202020204" pitchFamily="34" charset="0"/>
                <a:ea typeface="Arial" panose="020B0604020202020204" pitchFamily="34" charset="0"/>
                <a:cs typeface="Times New Roman" panose="02020603050405020304" pitchFamily="18" charset="0"/>
              </a:rPr>
              <a:t> que sa </a:t>
            </a:r>
            <a:r>
              <a:rPr lang="fr-CA" sz="2300" b="1" dirty="0">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surintendante</a:t>
            </a:r>
            <a:r>
              <a:rPr lang="fr-CA" sz="2300" b="1" dirty="0">
                <a:effectLst/>
                <a:latin typeface="Arial" panose="020B0604020202020204" pitchFamily="34" charset="0"/>
                <a:ea typeface="Arial" panose="020B0604020202020204" pitchFamily="34" charset="0"/>
                <a:cs typeface="Times New Roman" panose="02020603050405020304" pitchFamily="18" charset="0"/>
              </a:rPr>
              <a:t> avait présenté aux </a:t>
            </a:r>
            <a:r>
              <a:rPr lang="fr-CA" sz="2300" b="1" dirty="0">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leaders scolaires</a:t>
            </a:r>
            <a:r>
              <a:rPr lang="fr-CA" sz="2300" b="1" dirty="0">
                <a:effectLst/>
                <a:latin typeface="Arial" panose="020B0604020202020204" pitchFamily="34" charset="0"/>
                <a:ea typeface="Arial" panose="020B0604020202020204" pitchFamily="34" charset="0"/>
                <a:cs typeface="Times New Roman" panose="02020603050405020304" pitchFamily="18" charset="0"/>
              </a:rPr>
              <a:t> de son réseau d’apprentissage. Ce </a:t>
            </a:r>
            <a:r>
              <a:rPr lang="fr-CA" sz="2300" b="1" dirty="0">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cadre</a:t>
            </a:r>
            <a:r>
              <a:rPr lang="fr-CA" sz="2300" b="1" dirty="0">
                <a:effectLst/>
                <a:latin typeface="Arial" panose="020B0604020202020204" pitchFamily="34" charset="0"/>
                <a:ea typeface="Arial" panose="020B0604020202020204" pitchFamily="34" charset="0"/>
                <a:cs typeface="Times New Roman" panose="02020603050405020304" pitchFamily="18" charset="0"/>
              </a:rPr>
              <a:t> comprenait deux étapes simples qu’il a adaptées à la situation unique de l’école :</a:t>
            </a:r>
          </a:p>
          <a:p>
            <a:endParaRPr lang="fr-CA" sz="2300" dirty="0">
              <a:effectLst/>
              <a:latin typeface="Arial" panose="020B0604020202020204" pitchFamily="34" charset="0"/>
              <a:ea typeface="Arial" panose="020B0604020202020204" pitchFamily="34" charset="0"/>
              <a:cs typeface="Times New Roman" panose="02020603050405020304" pitchFamily="18" charset="0"/>
            </a:endParaRPr>
          </a:p>
          <a:p>
            <a:pPr marL="342900" indent="-342900">
              <a:buFont typeface="Arial" panose="020B0604020202020204" pitchFamily="34" charset="0"/>
              <a:buChar char="•"/>
            </a:pPr>
            <a:r>
              <a:rPr lang="fr-CA" sz="2300" b="1" dirty="0">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La première phase, celle de la réflexion (RÉFLÉCHIR), s’est déroulée de septembre à octobre.</a:t>
            </a:r>
            <a:r>
              <a:rPr lang="fr-CA" sz="2300" b="1" dirty="0">
                <a:effectLst/>
                <a:latin typeface="Arial" panose="020B0604020202020204" pitchFamily="34" charset="0"/>
                <a:ea typeface="Arial" panose="020B0604020202020204" pitchFamily="34" charset="0"/>
                <a:cs typeface="Times New Roman" panose="02020603050405020304" pitchFamily="18" charset="0"/>
              </a:rPr>
              <a:t> Nous nous sommes penchés sur les questions suivantes : </a:t>
            </a:r>
            <a:r>
              <a:rPr lang="fr-CA" sz="2300" b="1" i="1" dirty="0">
                <a:effectLst/>
                <a:latin typeface="Arial" panose="020B0604020202020204" pitchFamily="34" charset="0"/>
                <a:ea typeface="Arial" panose="020B0604020202020204" pitchFamily="34" charset="0"/>
                <a:cs typeface="Times New Roman" panose="02020603050405020304" pitchFamily="18" charset="0"/>
              </a:rPr>
              <a:t>où en sommes-nous</a:t>
            </a:r>
            <a:r>
              <a:rPr lang="fr-CA" sz="2300" b="1" dirty="0">
                <a:effectLst/>
                <a:latin typeface="Arial" panose="020B0604020202020204" pitchFamily="34" charset="0"/>
                <a:ea typeface="Arial" panose="020B0604020202020204" pitchFamily="34" charset="0"/>
                <a:cs typeface="Times New Roman" panose="02020603050405020304" pitchFamily="18" charset="0"/>
              </a:rPr>
              <a:t>,</a:t>
            </a:r>
            <a:r>
              <a:rPr lang="fr-CA" sz="2300" b="1" i="1" dirty="0">
                <a:effectLst/>
                <a:latin typeface="Arial" panose="020B0604020202020204" pitchFamily="34" charset="0"/>
                <a:ea typeface="Arial" panose="020B0604020202020204" pitchFamily="34" charset="0"/>
                <a:cs typeface="Times New Roman" panose="02020603050405020304" pitchFamily="18" charset="0"/>
              </a:rPr>
              <a:t> quelle direction souhaitons-nous prendre </a:t>
            </a:r>
            <a:r>
              <a:rPr lang="fr-CA" sz="2300" b="1" dirty="0">
                <a:effectLst/>
                <a:latin typeface="Arial" panose="020B0604020202020204" pitchFamily="34" charset="0"/>
                <a:ea typeface="Arial" panose="020B0604020202020204" pitchFamily="34" charset="0"/>
                <a:cs typeface="Times New Roman" panose="02020603050405020304" pitchFamily="18" charset="0"/>
              </a:rPr>
              <a:t>et</a:t>
            </a:r>
            <a:r>
              <a:rPr lang="fr-CA" sz="2300" b="1" i="1" dirty="0">
                <a:effectLst/>
                <a:latin typeface="Arial" panose="020B0604020202020204" pitchFamily="34" charset="0"/>
                <a:ea typeface="Arial" panose="020B0604020202020204" pitchFamily="34" charset="0"/>
                <a:cs typeface="Times New Roman" panose="02020603050405020304" pitchFamily="18" charset="0"/>
              </a:rPr>
              <a:t> que devons-nous apprendre?</a:t>
            </a:r>
            <a:endParaRPr lang="fr-CA" sz="23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buFont typeface="Arial" panose="020B0604020202020204" pitchFamily="34" charset="0"/>
              <a:buChar char="•"/>
            </a:pPr>
            <a:r>
              <a:rPr lang="fr-CA" sz="2300" b="1" dirty="0">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La seconde phase, celle du passage à l’action (AGIR), a été entamée en novembre et a présenté son lot de difficultés; il a été ardu de convenir d’une vision.</a:t>
            </a:r>
            <a:endParaRPr lang="fr-CA" sz="23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65108189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6">
            <a:extLst>
              <a:ext uri="{28A0092B-C50C-407E-A947-70E740481C1C}">
                <a14:useLocalDpi xmlns:a14="http://schemas.microsoft.com/office/drawing/2010/main" val="0"/>
              </a:ext>
            </a:extLst>
          </a:blip>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2"/>
            </p:custDataLst>
          </p:nvPr>
        </p:nvSpPr>
        <p:spPr bwMode="auto">
          <a:xfrm>
            <a:off x="6399211" y="2734368"/>
            <a:ext cx="184731" cy="369332"/>
          </a:xfrm>
          <a:prstGeom prst="rect">
            <a:avLst/>
          </a:prstGeom>
          <a:noFill/>
          <a:ln>
            <a:noFill/>
          </a:ln>
          <a:effectLst/>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chemeClr val="accent1"/>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chemeClr val="tx1"/>
                </a:solidFill>
                <a:miter lim="800000"/>
                <a:headEnd/>
                <a:tailEnd/>
              </a14:hiddenLine>
            </a:ext>
            <a:ext uri="{AF507438-7753-43e0-B8FC-AC1667EBCBE1}">
              <a14:hiddenEffects xmlns:p14="http://schemas.microsoft.com/office/powerpoint/2010/main" xmlns:p15="http://schemas.microsoft.com/office/powerpoint/2012/main" xmlns:p159="http://schemas.microsoft.com/office/powerpoint/2015/09/main"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TextBox 4">
            <a:extLst>
              <a:ext uri="{FF2B5EF4-FFF2-40B4-BE49-F238E27FC236}">
                <a16:creationId xmlns:a16="http://schemas.microsoft.com/office/drawing/2014/main" id="{1B6FE77B-FC77-6942-B80B-679A2AA9F566}"/>
              </a:ext>
            </a:extLst>
          </p:cNvPr>
          <p:cNvSpPr txBox="1"/>
          <p:nvPr>
            <p:custDataLst>
              <p:tags r:id="rId3"/>
            </p:custDataLst>
          </p:nvPr>
        </p:nvSpPr>
        <p:spPr>
          <a:xfrm>
            <a:off x="648537" y="1199400"/>
            <a:ext cx="11091333" cy="5573257"/>
          </a:xfrm>
          <a:prstGeom prst="rect">
            <a:avLst/>
          </a:prstGeom>
          <a:noFill/>
        </p:spPr>
        <p:txBody>
          <a:bodyPr wrap="square">
            <a:spAutoFit/>
          </a:bodyPr>
          <a:lstStyle/>
          <a:p>
            <a:pPr algn="ctr">
              <a:lnSpc>
                <a:spcPct val="115000"/>
              </a:lnSpc>
              <a:spcAft>
                <a:spcPts val="1000"/>
              </a:spcAft>
            </a:pPr>
            <a:r>
              <a:rPr lang="fr-CA" sz="24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DEUXIÈME PROBLÈME : BÂTIR UNE RELATION DE CONFIANCE</a:t>
            </a:r>
          </a:p>
          <a:p>
            <a:pPr>
              <a:lnSpc>
                <a:spcPct val="115000"/>
              </a:lnSpc>
              <a:spcAft>
                <a:spcPts val="1000"/>
              </a:spcAft>
            </a:pPr>
            <a:r>
              <a:rPr lang="fr-CA" sz="2100" b="1">
                <a:effectLst/>
                <a:latin typeface="Arial" panose="020B0604020202020204" pitchFamily="34" charset="0"/>
                <a:ea typeface="Arial" panose="020B0604020202020204" pitchFamily="34" charset="0"/>
                <a:cs typeface="Times New Roman" panose="02020603050405020304" pitchFamily="18" charset="0"/>
              </a:rPr>
              <a:t>Assez tôt, Adil a remarqué une résistance du personnel à certaines de ses décisions et propositions. Pour renverser la vapeur, il a misé sur la responsabilisation du personnel. Son objectif : créer une culture d’efficacité collective – une culture du « nous » – pour que l’école prospère. Il l’a faitؘ notamment :</a:t>
            </a:r>
            <a:endParaRPr lang="fr-CA" sz="21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fr-CA" sz="21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en évitant les distractions pour le personnel par la simplification de sa charge de travail et par l’élimination, autant que possible, des tâches liées aux politiques, aux exigences de programmes et à la reddition de comptes;</a:t>
            </a:r>
            <a:endParaRPr lang="fr-CA" sz="21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fr-CA" sz="21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en communiquant souvent et de façon claire;</a:t>
            </a:r>
            <a:endParaRPr lang="fr-CA" sz="21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fr-CA" sz="21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en reconnaissant que l’école subissait beaucoup de gros changements;</a:t>
            </a:r>
            <a:endParaRPr lang="fr-CA" sz="21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fr-CA" sz="21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en s’appuyant sur les forces de chacune et chacun et en favorisant l’amélioration là où c’était nécessaire;</a:t>
            </a:r>
            <a:endParaRPr lang="fr-CA" sz="21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fr-CA" sz="21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en écoutant le personnel et en le laissant exprimer son avis et ce qui le taraude;</a:t>
            </a:r>
            <a:endParaRPr lang="fr-CA" sz="21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spcAft>
                <a:spcPts val="1000"/>
              </a:spcAft>
              <a:buFont typeface="Symbol" pitchFamily="2" charset="2"/>
              <a:buChar char=""/>
            </a:pPr>
            <a:r>
              <a:rPr lang="fr-CA" sz="21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en partageant et en répartissant le leadership.</a:t>
            </a:r>
            <a:endParaRPr lang="fr-CA" sz="21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92257307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6">
            <a:extLst>
              <a:ext uri="{28A0092B-C50C-407E-A947-70E740481C1C}">
                <a14:useLocalDpi xmlns:a14="http://schemas.microsoft.com/office/drawing/2010/main" val="0"/>
              </a:ext>
            </a:extLst>
          </a:blip>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2"/>
            </p:custDataLst>
          </p:nvPr>
        </p:nvSpPr>
        <p:spPr bwMode="auto">
          <a:xfrm>
            <a:off x="6399211" y="2734368"/>
            <a:ext cx="184731" cy="369332"/>
          </a:xfrm>
          <a:prstGeom prst="rect">
            <a:avLst/>
          </a:prstGeom>
          <a:noFill/>
          <a:ln>
            <a:noFill/>
          </a:ln>
          <a:effectLst/>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chemeClr val="accent1"/>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chemeClr val="tx1"/>
                </a:solidFill>
                <a:miter lim="800000"/>
                <a:headEnd/>
                <a:tailEnd/>
              </a14:hiddenLine>
            </a:ext>
            <a:ext uri="{AF507438-7753-43e0-B8FC-AC1667EBCBE1}">
              <a14:hiddenEffects xmlns:p14="http://schemas.microsoft.com/office/powerpoint/2010/main" xmlns:p15="http://schemas.microsoft.com/office/powerpoint/2012/main" xmlns:p159="http://schemas.microsoft.com/office/powerpoint/2015/09/main"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TextBox 4">
            <a:extLst>
              <a:ext uri="{FF2B5EF4-FFF2-40B4-BE49-F238E27FC236}">
                <a16:creationId xmlns:a16="http://schemas.microsoft.com/office/drawing/2014/main" id="{24FB5A7B-8203-7249-89D1-2B467504BB3F}"/>
              </a:ext>
            </a:extLst>
          </p:cNvPr>
          <p:cNvSpPr txBox="1"/>
          <p:nvPr>
            <p:custDataLst>
              <p:tags r:id="rId3"/>
            </p:custDataLst>
          </p:nvPr>
        </p:nvSpPr>
        <p:spPr>
          <a:xfrm>
            <a:off x="369713" y="1651750"/>
            <a:ext cx="11652953" cy="4129849"/>
          </a:xfrm>
          <a:prstGeom prst="rect">
            <a:avLst/>
          </a:prstGeom>
          <a:noFill/>
        </p:spPr>
        <p:txBody>
          <a:bodyPr wrap="square">
            <a:spAutoFit/>
          </a:bodyPr>
          <a:lstStyle/>
          <a:p>
            <a:pPr algn="ctr">
              <a:lnSpc>
                <a:spcPct val="115000"/>
              </a:lnSpc>
              <a:spcAft>
                <a:spcPts val="1000"/>
              </a:spcAft>
            </a:pPr>
            <a:r>
              <a:rPr lang="fr-CA" sz="2400" b="1">
                <a:effectLst/>
                <a:latin typeface="Arial" panose="020B0604020202020204" pitchFamily="34" charset="0"/>
                <a:ea typeface="Arial" panose="020B0604020202020204" pitchFamily="34" charset="0"/>
                <a:cs typeface="Times New Roman" panose="02020603050405020304" pitchFamily="18" charset="0"/>
              </a:rPr>
              <a:t>TROISIÈME PROBLÈME : MOBILISER LES FAMILLES </a:t>
            </a:r>
          </a:p>
          <a:p>
            <a:pPr algn="ctr">
              <a:lnSpc>
                <a:spcPct val="115000"/>
              </a:lnSpc>
              <a:spcAft>
                <a:spcPts val="1000"/>
              </a:spcAft>
            </a:pPr>
            <a:endParaRPr lang="fr-CA" sz="2400">
              <a:effectLst/>
              <a:latin typeface="Arial" panose="020B0604020202020204" pitchFamily="34" charset="0"/>
              <a:ea typeface="Arial" panose="020B0604020202020204" pitchFamily="34" charset="0"/>
              <a:cs typeface="Times New Roman" panose="02020603050405020304" pitchFamily="18" charset="0"/>
            </a:endParaRPr>
          </a:p>
          <a:p>
            <a:pPr marL="285750" indent="-285750">
              <a:buFont typeface="Arial" panose="020B0604020202020204" pitchFamily="34" charset="0"/>
              <a:buChar char="•"/>
            </a:pPr>
            <a:r>
              <a:rPr lang="fr-CA" sz="2400" b="1">
                <a:effectLst/>
                <a:latin typeface="Arial" panose="020B0604020202020204" pitchFamily="34" charset="0"/>
                <a:ea typeface="Arial" panose="020B0604020202020204" pitchFamily="34" charset="0"/>
                <a:cs typeface="Times New Roman" panose="02020603050405020304" pitchFamily="18" charset="0"/>
              </a:rPr>
              <a:t>La première rencontre d’Adil avec les parents lui a fait chaud au cœur vu la situation familiale de maints élèves de l’école. Plus de 35 personnes étaient présentes, alors qu’il n’y en avait que 3 ou 4 par le passé.</a:t>
            </a:r>
          </a:p>
          <a:p>
            <a:pPr marL="285750" indent="-285750">
              <a:buFont typeface="Arial" panose="020B0604020202020204" pitchFamily="34" charset="0"/>
              <a:buChar char="•"/>
            </a:pPr>
            <a:r>
              <a:rPr lang="fr-CA" sz="2400" b="1">
                <a:effectLst/>
                <a:latin typeface="Arial" panose="020B0604020202020204" pitchFamily="34" charset="0"/>
                <a:ea typeface="Arial" panose="020B0604020202020204" pitchFamily="34" charset="0"/>
                <a:cs typeface="Times New Roman" panose="02020603050405020304" pitchFamily="18" charset="0"/>
              </a:rPr>
              <a:t>Ce nombre était encourageant puisque c’était l’occasion de faire participer les parents et la collectivité à la transformation de l’école.</a:t>
            </a:r>
          </a:p>
          <a:p>
            <a:pPr marL="285750" indent="-285750">
              <a:buFont typeface="Arial" panose="020B0604020202020204" pitchFamily="34" charset="0"/>
              <a:buChar char="•"/>
            </a:pPr>
            <a:r>
              <a:rPr lang="fr-CA" sz="2400" b="1">
                <a:latin typeface="Arial" panose="020B0604020202020204" pitchFamily="34" charset="0"/>
                <a:ea typeface="Arial" panose="020B0604020202020204" pitchFamily="34" charset="0"/>
                <a:cs typeface="Times New Roman" panose="02020603050405020304" pitchFamily="18" charset="0"/>
              </a:rPr>
              <a:t>Le défi d’Adil était de répondre encore et toujours aux mêmes questions : « L’école est-elle sûre? » et « Pourquoi vos résultats sont-ils si faibles? »</a:t>
            </a:r>
            <a:endParaRPr lang="fr-CA" sz="240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fr-CA" sz="2000" b="1">
                <a:effectLst/>
                <a:latin typeface="Arial" panose="020B0604020202020204" pitchFamily="34" charset="0"/>
                <a:ea typeface="Arial" panose="020B0604020202020204" pitchFamily="34" charset="0"/>
                <a:cs typeface="Times New Roman" panose="02020603050405020304" pitchFamily="18" charset="0"/>
              </a:rPr>
              <a:t> </a:t>
            </a:r>
            <a:endParaRPr lang="fr-CA" sz="20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275913984"/>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6">
            <a:extLst>
              <a:ext uri="{28A0092B-C50C-407E-A947-70E740481C1C}">
                <a14:useLocalDpi xmlns:a14="http://schemas.microsoft.com/office/drawing/2010/main" val="0"/>
              </a:ext>
            </a:extLst>
          </a:blip>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2"/>
            </p:custDataLst>
          </p:nvPr>
        </p:nvSpPr>
        <p:spPr bwMode="auto">
          <a:xfrm>
            <a:off x="6399211" y="2734368"/>
            <a:ext cx="184731" cy="369332"/>
          </a:xfrm>
          <a:prstGeom prst="rect">
            <a:avLst/>
          </a:prstGeom>
          <a:noFill/>
          <a:ln>
            <a:noFill/>
          </a:ln>
          <a:effectLst/>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chemeClr val="accent1"/>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chemeClr val="tx1"/>
                </a:solidFill>
                <a:miter lim="800000"/>
                <a:headEnd/>
                <a:tailEnd/>
              </a14:hiddenLine>
            </a:ext>
            <a:ext uri="{AF507438-7753-43e0-B8FC-AC1667EBCBE1}">
              <a14:hiddenEffects xmlns:p14="http://schemas.microsoft.com/office/powerpoint/2010/main" xmlns:p15="http://schemas.microsoft.com/office/powerpoint/2012/main" xmlns:p159="http://schemas.microsoft.com/office/powerpoint/2015/09/main"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TextBox 4">
            <a:extLst>
              <a:ext uri="{FF2B5EF4-FFF2-40B4-BE49-F238E27FC236}">
                <a16:creationId xmlns:a16="http://schemas.microsoft.com/office/drawing/2014/main" id="{24FB5A7B-8203-7249-89D1-2B467504BB3F}"/>
              </a:ext>
            </a:extLst>
          </p:cNvPr>
          <p:cNvSpPr txBox="1"/>
          <p:nvPr>
            <p:custDataLst>
              <p:tags r:id="rId3"/>
            </p:custDataLst>
          </p:nvPr>
        </p:nvSpPr>
        <p:spPr>
          <a:xfrm>
            <a:off x="369713" y="1313278"/>
            <a:ext cx="11652953" cy="5016758"/>
          </a:xfrm>
          <a:prstGeom prst="rect">
            <a:avLst/>
          </a:prstGeom>
          <a:noFill/>
        </p:spPr>
        <p:txBody>
          <a:bodyPr wrap="square">
            <a:spAutoFit/>
          </a:bodyPr>
          <a:lstStyle/>
          <a:p>
            <a:pPr algn="ctr"/>
            <a:r>
              <a:rPr lang="fr-CA" sz="2400" b="1">
                <a:effectLst/>
                <a:latin typeface="Arial" panose="020B0604020202020204" pitchFamily="34" charset="0"/>
                <a:ea typeface="Arial" panose="020B0604020202020204" pitchFamily="34" charset="0"/>
                <a:cs typeface="Times New Roman" panose="02020603050405020304" pitchFamily="18" charset="0"/>
              </a:rPr>
              <a:t>QUATRIÈME PROBLÈME : MOBILISER LA COMMUNAUTÉ ÉLARGIE</a:t>
            </a:r>
          </a:p>
          <a:p>
            <a:pPr algn="ctr"/>
            <a:endParaRPr lang="fr-CA" sz="2400" b="1">
              <a:effectLst/>
              <a:latin typeface="Arial" panose="020B0604020202020204" pitchFamily="34" charset="0"/>
              <a:ea typeface="Arial" panose="020B0604020202020204" pitchFamily="34" charset="0"/>
              <a:cs typeface="Times New Roman" panose="02020603050405020304" pitchFamily="18" charset="0"/>
            </a:endParaRPr>
          </a:p>
          <a:p>
            <a:pPr algn="ctr"/>
            <a:endParaRPr lang="fr-CA" sz="800">
              <a:effectLst/>
              <a:latin typeface="Arial" panose="020B0604020202020204" pitchFamily="34" charset="0"/>
              <a:ea typeface="Arial" panose="020B0604020202020204" pitchFamily="34" charset="0"/>
              <a:cs typeface="Times New Roman" panose="02020603050405020304" pitchFamily="18" charset="0"/>
            </a:endParaRPr>
          </a:p>
          <a:p>
            <a:pPr marL="342900" indent="-342900">
              <a:buFont typeface="Arial" panose="020B0604020202020204" pitchFamily="34" charset="0"/>
              <a:buChar char="•"/>
            </a:pPr>
            <a:r>
              <a:rPr lang="fr-CA" sz="2400" b="1">
                <a:effectLst/>
                <a:latin typeface="Arial" panose="020B0604020202020204" pitchFamily="34" charset="0"/>
                <a:ea typeface="Arial" panose="020B0604020202020204" pitchFamily="34" charset="0"/>
                <a:cs typeface="Times New Roman" panose="02020603050405020304" pitchFamily="18" charset="0"/>
              </a:rPr>
              <a:t>Lors d’une réunion publique à laquelle Adil a participé pour promouvoir le Kipling Collegiate Institute et parler des belles choses qui y avaient cours, le commentaire d’un </a:t>
            </a:r>
            <a:r>
              <a:rPr lang="fr-CA" sz="24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parent</a:t>
            </a:r>
            <a:r>
              <a:rPr lang="fr-CA" sz="2400" b="1">
                <a:effectLst/>
                <a:latin typeface="Arial" panose="020B0604020202020204" pitchFamily="34" charset="0"/>
                <a:ea typeface="Arial" panose="020B0604020202020204" pitchFamily="34" charset="0"/>
                <a:cs typeface="Times New Roman" panose="02020603050405020304" pitchFamily="18" charset="0"/>
              </a:rPr>
              <a:t> a confirmé tout le travail qui restait à faire pour rétablir la réputation de l’école.</a:t>
            </a:r>
          </a:p>
          <a:p>
            <a:pPr marL="342900" indent="-342900">
              <a:buFont typeface="Arial" panose="020B0604020202020204" pitchFamily="34" charset="0"/>
              <a:buChar char="•"/>
            </a:pPr>
            <a:endParaRPr lang="fr-CA" sz="2400" b="1">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buFont typeface="Arial" panose="020B0604020202020204" pitchFamily="34" charset="0"/>
              <a:buChar char="•"/>
            </a:pPr>
            <a:r>
              <a:rPr lang="fr-CA" sz="2400" b="1">
                <a:effectLst/>
                <a:latin typeface="Arial" panose="020B0604020202020204" pitchFamily="34" charset="0"/>
                <a:ea typeface="Arial" panose="020B0604020202020204" pitchFamily="34" charset="0"/>
                <a:cs typeface="Times New Roman" panose="02020603050405020304" pitchFamily="18" charset="0"/>
              </a:rPr>
              <a:t>Ce </a:t>
            </a:r>
            <a:r>
              <a:rPr lang="fr-CA" sz="24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parent</a:t>
            </a:r>
            <a:r>
              <a:rPr lang="fr-CA" sz="2400" b="1">
                <a:effectLst/>
                <a:latin typeface="Arial" panose="020B0604020202020204" pitchFamily="34" charset="0"/>
                <a:ea typeface="Arial" panose="020B0604020202020204" pitchFamily="34" charset="0"/>
                <a:cs typeface="Times New Roman" panose="02020603050405020304" pitchFamily="18" charset="0"/>
              </a:rPr>
              <a:t> s’est levé et a fièrement souligné à quel point c’était important de garder l’école ouverte, ajoutant « ça veut dire que les élèves de votre école ne fréquenteront pas celle de mon enfant », insinuant du coup que si les jeunes du Kipling Collegiate Institute allaient à la même école que son enfant, ce dernier et les autres élèves seraient en danger.</a:t>
            </a:r>
          </a:p>
          <a:p>
            <a:pPr marL="342900" lvl="0" indent="-342900">
              <a:buFont typeface="Arial" panose="020B0604020202020204" pitchFamily="34" charset="0"/>
              <a:buChar char="•"/>
            </a:pPr>
            <a:endParaRPr lang="fr-CA" sz="24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416591587"/>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6">
            <a:extLst>
              <a:ext uri="{28A0092B-C50C-407E-A947-70E740481C1C}">
                <a14:useLocalDpi xmlns:a14="http://schemas.microsoft.com/office/drawing/2010/main" val="0"/>
              </a:ext>
            </a:extLst>
          </a:blip>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2"/>
            </p:custDataLst>
          </p:nvPr>
        </p:nvSpPr>
        <p:spPr bwMode="auto">
          <a:xfrm>
            <a:off x="6399211" y="2734368"/>
            <a:ext cx="184731" cy="369332"/>
          </a:xfrm>
          <a:prstGeom prst="rect">
            <a:avLst/>
          </a:prstGeom>
          <a:noFill/>
          <a:ln>
            <a:noFill/>
          </a:ln>
          <a:effectLst/>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chemeClr val="accent1"/>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chemeClr val="tx1"/>
                </a:solidFill>
                <a:miter lim="800000"/>
                <a:headEnd/>
                <a:tailEnd/>
              </a14:hiddenLine>
            </a:ext>
            <a:ext uri="{AF507438-7753-43e0-B8FC-AC1667EBCBE1}">
              <a14:hiddenEffects xmlns:p14="http://schemas.microsoft.com/office/powerpoint/2010/main" xmlns:p15="http://schemas.microsoft.com/office/powerpoint/2012/main" xmlns:p159="http://schemas.microsoft.com/office/powerpoint/2015/09/main"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TextBox 4">
            <a:extLst>
              <a:ext uri="{FF2B5EF4-FFF2-40B4-BE49-F238E27FC236}">
                <a16:creationId xmlns:a16="http://schemas.microsoft.com/office/drawing/2014/main" id="{696437E9-69AF-9845-98C7-BBAB82AB7371}"/>
              </a:ext>
            </a:extLst>
          </p:cNvPr>
          <p:cNvSpPr txBox="1"/>
          <p:nvPr>
            <p:custDataLst>
              <p:tags r:id="rId3"/>
            </p:custDataLst>
          </p:nvPr>
        </p:nvSpPr>
        <p:spPr>
          <a:xfrm>
            <a:off x="304800" y="1749437"/>
            <a:ext cx="11887200" cy="4707955"/>
          </a:xfrm>
          <a:prstGeom prst="rect">
            <a:avLst/>
          </a:prstGeom>
          <a:noFill/>
        </p:spPr>
        <p:txBody>
          <a:bodyPr wrap="square">
            <a:spAutoFit/>
          </a:bodyPr>
          <a:lstStyle/>
          <a:p>
            <a:pPr algn="ctr">
              <a:lnSpc>
                <a:spcPct val="115000"/>
              </a:lnSpc>
              <a:spcAft>
                <a:spcPts val="1000"/>
              </a:spcAft>
            </a:pPr>
            <a:r>
              <a:rPr lang="fr-CA" sz="2400" b="1">
                <a:effectLst/>
                <a:latin typeface="Arial" panose="020B0604020202020204" pitchFamily="34" charset="0"/>
                <a:ea typeface="Arial" panose="020B0604020202020204" pitchFamily="34" charset="0"/>
                <a:cs typeface="Times New Roman" panose="02020603050405020304" pitchFamily="18" charset="0"/>
              </a:rPr>
              <a:t>CINQUIÈME PROBLÈME : LEADERSHIP SOUCIEUX ET </a:t>
            </a:r>
            <a:r>
              <a:rPr lang="fr-CA" sz="24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BIEN-ÊTRE</a:t>
            </a:r>
            <a:endParaRPr lang="fr-CA" sz="2400">
              <a:effectLst/>
              <a:latin typeface="Arial" panose="020B0604020202020204" pitchFamily="34" charset="0"/>
              <a:ea typeface="Arial" panose="020B0604020202020204" pitchFamily="34" charset="0"/>
              <a:cs typeface="Times New Roman" panose="02020603050405020304" pitchFamily="18" charset="0"/>
            </a:endParaRPr>
          </a:p>
          <a:p>
            <a:r>
              <a:rPr lang="fr-CA" sz="2400" b="1">
                <a:effectLst/>
                <a:latin typeface="Arial" panose="020B0604020202020204" pitchFamily="34" charset="0"/>
                <a:ea typeface="Arial" panose="020B0604020202020204" pitchFamily="34" charset="0"/>
                <a:cs typeface="Times New Roman" panose="02020603050405020304" pitchFamily="18" charset="0"/>
              </a:rPr>
              <a:t>Adil écrit :</a:t>
            </a:r>
            <a:endParaRPr lang="fr-CA" sz="2400">
              <a:effectLst/>
              <a:latin typeface="Arial" panose="020B0604020202020204" pitchFamily="34" charset="0"/>
              <a:ea typeface="Arial" panose="020B0604020202020204" pitchFamily="34" charset="0"/>
              <a:cs typeface="Times New Roman" panose="02020603050405020304" pitchFamily="18" charset="0"/>
            </a:endParaRPr>
          </a:p>
          <a:p>
            <a:r>
              <a:rPr lang="fr-CA" sz="2400" b="1">
                <a:latin typeface="Arial" panose="020B0604020202020204" pitchFamily="34" charset="0"/>
                <a:cs typeface="Times New Roman" panose="02020603050405020304" pitchFamily="18" charset="0"/>
              </a:rPr>
              <a:t>« </a:t>
            </a:r>
            <a:r>
              <a:rPr lang="fr-CA" sz="2400" b="1">
                <a:effectLst/>
                <a:latin typeface="Arial" panose="020B0604020202020204" pitchFamily="34" charset="0"/>
                <a:ea typeface="Arial" panose="020B0604020202020204" pitchFamily="34" charset="0"/>
                <a:cs typeface="Times New Roman" panose="02020603050405020304" pitchFamily="18" charset="0"/>
              </a:rPr>
              <a:t>Est finalement arrivée la semaine de relâche de mars 2018. J’avais bien hâte de partir en vacances avec ma famille pour faire de la planche à neige. Or j’étais loin de me douter que mon corps avait absorbé le chaos des derniers mois… et je me suis retrouvé à l’hôpital. Même si mes problèmes de santé m’ont empêché de travailler pour le reste de l’année scolaire, le temps que je me remette, ils ne m’ont pas dissuadé de poursuivre l’aventure à mon retour au mois d’août. Bien au contraire, j’étais plus déterminé que jamais. Il a donc fallu obtenir les délais nécessaires dans certains cas pour s’assurer que les rénovations soient terminées au moment prévu et que les changements promis aient lieu en temps voulu. </a:t>
            </a:r>
            <a:r>
              <a:rPr lang="fr-CA" sz="2400" b="1">
                <a:latin typeface="Arial" panose="020B0604020202020204" pitchFamily="34" charset="0"/>
                <a:cs typeface="Times New Roman" panose="02020603050405020304" pitchFamily="18" charset="0"/>
              </a:rPr>
              <a:t>»</a:t>
            </a:r>
          </a:p>
        </p:txBody>
      </p:sp>
    </p:spTree>
    <p:extLst>
      <p:ext uri="{BB962C8B-B14F-4D97-AF65-F5344CB8AC3E}">
        <p14:creationId xmlns:p14="http://schemas.microsoft.com/office/powerpoint/2010/main" val="3079141961"/>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6">
            <a:extLst>
              <a:ext uri="{28A0092B-C50C-407E-A947-70E740481C1C}">
                <a14:useLocalDpi xmlns:a14="http://schemas.microsoft.com/office/drawing/2010/main" val="0"/>
              </a:ext>
            </a:extLst>
          </a:blip>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2"/>
            </p:custDataLst>
          </p:nvPr>
        </p:nvSpPr>
        <p:spPr bwMode="auto">
          <a:xfrm>
            <a:off x="6399211" y="2734368"/>
            <a:ext cx="184731" cy="369332"/>
          </a:xfrm>
          <a:prstGeom prst="rect">
            <a:avLst/>
          </a:prstGeom>
          <a:noFill/>
          <a:ln>
            <a:noFill/>
          </a:ln>
          <a:effectLst/>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chemeClr val="accent1"/>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chemeClr val="tx1"/>
                </a:solidFill>
                <a:miter lim="800000"/>
                <a:headEnd/>
                <a:tailEnd/>
              </a14:hiddenLine>
            </a:ext>
            <a:ext uri="{AF507438-7753-43e0-B8FC-AC1667EBCBE1}">
              <a14:hiddenEffects xmlns:p14="http://schemas.microsoft.com/office/powerpoint/2010/main" xmlns:p15="http://schemas.microsoft.com/office/powerpoint/2012/main" xmlns:p159="http://schemas.microsoft.com/office/powerpoint/2015/09/main"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TextBox 4">
            <a:extLst>
              <a:ext uri="{FF2B5EF4-FFF2-40B4-BE49-F238E27FC236}">
                <a16:creationId xmlns:a16="http://schemas.microsoft.com/office/drawing/2014/main" id="{9A36FA07-C5B7-024E-BF75-BAFD3F023E09}"/>
              </a:ext>
            </a:extLst>
          </p:cNvPr>
          <p:cNvSpPr txBox="1"/>
          <p:nvPr>
            <p:custDataLst>
              <p:tags r:id="rId3"/>
            </p:custDataLst>
          </p:nvPr>
        </p:nvSpPr>
        <p:spPr>
          <a:xfrm>
            <a:off x="659097" y="1313278"/>
            <a:ext cx="10873806" cy="5023683"/>
          </a:xfrm>
          <a:prstGeom prst="rect">
            <a:avLst/>
          </a:prstGeom>
          <a:noFill/>
        </p:spPr>
        <p:txBody>
          <a:bodyPr wrap="square">
            <a:spAutoFit/>
          </a:bodyPr>
          <a:lstStyle/>
          <a:p>
            <a:pPr lvl="0" algn="ctr">
              <a:lnSpc>
                <a:spcPct val="115000"/>
              </a:lnSpc>
            </a:pPr>
            <a:r>
              <a:rPr lang="fr-CA" sz="2400" b="1">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LEÇONS TIRÉES</a:t>
            </a:r>
          </a:p>
          <a:p>
            <a:pPr lvl="0" algn="ctr">
              <a:lnSpc>
                <a:spcPct val="115000"/>
              </a:lnSpc>
            </a:pPr>
            <a:endParaRPr lang="fr-CA" sz="2400" b="1">
              <a:latin typeface="Arial" panose="020B0604020202020204" pitchFamily="34" charset="0"/>
              <a:ea typeface="Arial" panose="020B0604020202020204" pitchFamily="34" charset="0"/>
              <a:cs typeface="Times New Roman" panose="02020603050405020304" pitchFamily="18" charset="0"/>
            </a:endParaRPr>
          </a:p>
          <a:p>
            <a:pPr lvl="0"/>
            <a:r>
              <a:rPr lang="fr-CA" sz="2400" b="1">
                <a:effectLst/>
                <a:latin typeface="Arial" panose="020B0604020202020204" pitchFamily="34" charset="0"/>
                <a:ea typeface="Arial" panose="020B0604020202020204" pitchFamily="34" charset="0"/>
                <a:cs typeface="Times New Roman" panose="02020603050405020304" pitchFamily="18" charset="0"/>
              </a:rPr>
              <a:t>Adil tire essentiellement deux grandes leçons de son parcours :</a:t>
            </a:r>
          </a:p>
          <a:p>
            <a:pPr lvl="0"/>
            <a:endParaRPr lang="fr-CA" sz="2400">
              <a:effectLst/>
              <a:latin typeface="Arial" panose="020B0604020202020204" pitchFamily="34" charset="0"/>
              <a:ea typeface="Arial" panose="020B0604020202020204" pitchFamily="34" charset="0"/>
              <a:cs typeface="Times New Roman" panose="02020603050405020304" pitchFamily="18" charset="0"/>
            </a:endParaRPr>
          </a:p>
          <a:p>
            <a:pPr marL="457200" lvl="0" indent="-457200">
              <a:buFont typeface="+mj-lt"/>
              <a:buAutoNum type="arabicPeriod"/>
            </a:pPr>
            <a:r>
              <a:rPr lang="fr-CA" sz="24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La persévérance, la résilience et la détermination – ce que certains appellent le « cran » – sont des cordes que j’ai ajoutées à mon arc : ces qualités, qui me définissent comme leader, se sont avérées essentielles.</a:t>
            </a:r>
            <a:endParaRPr lang="fr-CA" sz="2400">
              <a:effectLst/>
              <a:latin typeface="Arial" panose="020B0604020202020204" pitchFamily="34" charset="0"/>
              <a:ea typeface="Arial" panose="020B0604020202020204" pitchFamily="34" charset="0"/>
              <a:cs typeface="Times New Roman" panose="02020603050405020304" pitchFamily="18" charset="0"/>
            </a:endParaRPr>
          </a:p>
          <a:p>
            <a:pPr marL="457200" lvl="0" indent="-457200">
              <a:buFont typeface="+mj-lt"/>
              <a:buAutoNum type="arabicPeriod"/>
            </a:pPr>
            <a:r>
              <a:rPr lang="fr-CA" sz="24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J’ai dû à tout bout de champ tenir, avec le plus grand doigté, des conversations courageuses pour faire avancer le Kipling Collegiate Institute dans la bonne direction et le transformer en un établissement tenu en haute estime par tous ses membres.</a:t>
            </a:r>
            <a:endParaRPr lang="fr-CA" sz="240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fr-CA" sz="2400" b="1">
                <a:effectLst/>
                <a:latin typeface="Arial" panose="020B0604020202020204" pitchFamily="34" charset="0"/>
                <a:ea typeface="Arial" panose="020B0604020202020204" pitchFamily="34" charset="0"/>
                <a:cs typeface="Times New Roman" panose="02020603050405020304" pitchFamily="18" charset="0"/>
              </a:rPr>
              <a:t> </a:t>
            </a:r>
            <a:endParaRPr lang="fr-CA" sz="24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401414570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6">
            <a:extLst>
              <a:ext uri="{28A0092B-C50C-407E-A947-70E740481C1C}">
                <a14:useLocalDpi xmlns:a14="http://schemas.microsoft.com/office/drawing/2010/main" val="0"/>
              </a:ext>
            </a:extLst>
          </a:blip>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2"/>
            </p:custDataLst>
          </p:nvPr>
        </p:nvSpPr>
        <p:spPr bwMode="auto">
          <a:xfrm>
            <a:off x="6399211" y="2734368"/>
            <a:ext cx="184731" cy="369332"/>
          </a:xfrm>
          <a:prstGeom prst="rect">
            <a:avLst/>
          </a:prstGeom>
          <a:noFill/>
          <a:ln>
            <a:noFill/>
          </a:ln>
          <a:effectLst/>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chemeClr val="accent1"/>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chemeClr val="tx1"/>
                </a:solidFill>
                <a:miter lim="800000"/>
                <a:headEnd/>
                <a:tailEnd/>
              </a14:hiddenLine>
            </a:ext>
            <a:ext uri="{AF507438-7753-43e0-B8FC-AC1667EBCBE1}">
              <a14:hiddenEffects xmlns:p14="http://schemas.microsoft.com/office/powerpoint/2010/main" xmlns:p15="http://schemas.microsoft.com/office/powerpoint/2012/main" xmlns:p159="http://schemas.microsoft.com/office/powerpoint/2015/09/main"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7" name="TextBox 6">
            <a:extLst>
              <a:ext uri="{FF2B5EF4-FFF2-40B4-BE49-F238E27FC236}">
                <a16:creationId xmlns:a16="http://schemas.microsoft.com/office/drawing/2014/main" id="{1E77C9AA-4C3F-024B-AAF7-2E4635F36CDD}"/>
              </a:ext>
            </a:extLst>
          </p:cNvPr>
          <p:cNvSpPr txBox="1"/>
          <p:nvPr>
            <p:custDataLst>
              <p:tags r:id="rId3"/>
            </p:custDataLst>
          </p:nvPr>
        </p:nvSpPr>
        <p:spPr>
          <a:xfrm>
            <a:off x="541867" y="3237088"/>
            <a:ext cx="11260666" cy="740011"/>
          </a:xfrm>
          <a:prstGeom prst="rect">
            <a:avLst/>
          </a:prstGeom>
          <a:noFill/>
        </p:spPr>
        <p:txBody>
          <a:bodyPr wrap="square">
            <a:spAutoFit/>
          </a:bodyPr>
          <a:lstStyle/>
          <a:p>
            <a:pPr algn="ctr">
              <a:lnSpc>
                <a:spcPct val="115000"/>
              </a:lnSpc>
              <a:spcAft>
                <a:spcPts val="1000"/>
              </a:spcAft>
            </a:pPr>
            <a:r>
              <a:rPr lang="en-CA" sz="4000" b="1">
                <a:latin typeface="Arial" panose="020B0604020202020204" pitchFamily="34" charset="0"/>
                <a:cs typeface="Times New Roman" panose="02020603050405020304" pitchFamily="18" charset="0"/>
              </a:rPr>
              <a:t>UTILISATION DE CETTE RESSOURCE</a:t>
            </a:r>
          </a:p>
        </p:txBody>
      </p:sp>
    </p:spTree>
    <p:extLst>
      <p:ext uri="{BB962C8B-B14F-4D97-AF65-F5344CB8AC3E}">
        <p14:creationId xmlns:p14="http://schemas.microsoft.com/office/powerpoint/2010/main" val="4250487007"/>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6">
            <a:extLst>
              <a:ext uri="{28A0092B-C50C-407E-A947-70E740481C1C}">
                <a14:useLocalDpi xmlns:a14="http://schemas.microsoft.com/office/drawing/2010/main" val="0"/>
              </a:ext>
            </a:extLst>
          </a:blip>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2"/>
            </p:custDataLst>
          </p:nvPr>
        </p:nvSpPr>
        <p:spPr bwMode="auto">
          <a:xfrm>
            <a:off x="6399211" y="2734368"/>
            <a:ext cx="184731" cy="369332"/>
          </a:xfrm>
          <a:prstGeom prst="rect">
            <a:avLst/>
          </a:prstGeom>
          <a:noFill/>
          <a:ln>
            <a:noFill/>
          </a:ln>
          <a:effectLst/>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chemeClr val="accent1"/>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chemeClr val="tx1"/>
                </a:solidFill>
                <a:miter lim="800000"/>
                <a:headEnd/>
                <a:tailEnd/>
              </a14:hiddenLine>
            </a:ext>
            <a:ext uri="{AF507438-7753-43e0-B8FC-AC1667EBCBE1}">
              <a14:hiddenEffects xmlns:p14="http://schemas.microsoft.com/office/powerpoint/2010/main" xmlns:p15="http://schemas.microsoft.com/office/powerpoint/2012/main" xmlns:p159="http://schemas.microsoft.com/office/powerpoint/2015/09/main"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TextBox 4">
            <a:extLst>
              <a:ext uri="{FF2B5EF4-FFF2-40B4-BE49-F238E27FC236}">
                <a16:creationId xmlns:a16="http://schemas.microsoft.com/office/drawing/2014/main" id="{9A36FA07-C5B7-024E-BF75-BAFD3F023E09}"/>
              </a:ext>
            </a:extLst>
          </p:cNvPr>
          <p:cNvSpPr txBox="1"/>
          <p:nvPr>
            <p:custDataLst>
              <p:tags r:id="rId3"/>
            </p:custDataLst>
          </p:nvPr>
        </p:nvSpPr>
        <p:spPr>
          <a:xfrm>
            <a:off x="186266" y="2402501"/>
            <a:ext cx="11819467" cy="2677656"/>
          </a:xfrm>
          <a:prstGeom prst="rect">
            <a:avLst/>
          </a:prstGeom>
          <a:noFill/>
        </p:spPr>
        <p:txBody>
          <a:bodyPr wrap="square">
            <a:spAutoFit/>
          </a:bodyPr>
          <a:lstStyle/>
          <a:p>
            <a:pPr algn="ctr"/>
            <a:r>
              <a:rPr lang="fr-CA" sz="2400" b="1" cap="all">
                <a:latin typeface="Arial" panose="020B0604020202020204" pitchFamily="34" charset="0"/>
                <a:ea typeface="Arial" panose="020B0604020202020204" pitchFamily="34" charset="0"/>
                <a:cs typeface="Times New Roman" panose="02020603050405020304" pitchFamily="18" charset="0"/>
              </a:rPr>
              <a:t>Il ajoute :</a:t>
            </a:r>
            <a:endParaRPr lang="fr-CA" sz="2400" cap="all">
              <a:effectLst/>
              <a:latin typeface="Arial" panose="020B0604020202020204" pitchFamily="34" charset="0"/>
              <a:ea typeface="Arial" panose="020B0604020202020204" pitchFamily="34" charset="0"/>
              <a:cs typeface="Times New Roman" panose="02020603050405020304" pitchFamily="18" charset="0"/>
            </a:endParaRPr>
          </a:p>
          <a:p>
            <a:r>
              <a:rPr lang="fr-CA" sz="2400" b="1">
                <a:effectLst/>
                <a:latin typeface="Arial" panose="020B0604020202020204" pitchFamily="34" charset="0"/>
                <a:ea typeface="Arial" panose="020B0604020202020204" pitchFamily="34" charset="0"/>
                <a:cs typeface="Times New Roman" panose="02020603050405020304" pitchFamily="18" charset="0"/>
              </a:rPr>
              <a:t> </a:t>
            </a:r>
            <a:endParaRPr lang="fr-CA" sz="2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buFont typeface="Arial" panose="020B0604020202020204" pitchFamily="34" charset="0"/>
              <a:buChar char="•"/>
            </a:pPr>
            <a:r>
              <a:rPr lang="fr-CA" sz="2400" b="1">
                <a:effectLst/>
                <a:latin typeface="Arial" panose="020B0604020202020204" pitchFamily="34" charset="0"/>
                <a:ea typeface="Arial" panose="020B0604020202020204" pitchFamily="34" charset="0"/>
                <a:cs typeface="Times New Roman" panose="02020603050405020304" pitchFamily="18" charset="0"/>
              </a:rPr>
              <a:t>La principale motivation et raison d’être de l’équipe de leadership d’une école est de remuer ciel et terre pour aider les élèves à réussir en décrochant les meilleurs résultats.</a:t>
            </a:r>
          </a:p>
          <a:p>
            <a:pPr marL="342900" lvl="0" indent="-342900">
              <a:buFont typeface="Arial" panose="020B0604020202020204" pitchFamily="34" charset="0"/>
              <a:buChar char="•"/>
            </a:pPr>
            <a:r>
              <a:rPr lang="fr-CA" sz="2400" b="1">
                <a:effectLst/>
                <a:latin typeface="Arial" panose="020B0604020202020204" pitchFamily="34" charset="0"/>
                <a:ea typeface="Arial" panose="020B0604020202020204" pitchFamily="34" charset="0"/>
                <a:cs typeface="Times New Roman" panose="02020603050405020304" pitchFamily="18" charset="0"/>
              </a:rPr>
              <a:t>Cela implique de tirer profit de toutes les ressources humaines et matérielles possibles, y compris son propre savoir-faire et les capacités à l’interne.</a:t>
            </a:r>
            <a:endParaRPr lang="fr-CA" sz="24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782139918"/>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6">
            <a:extLst>
              <a:ext uri="{28A0092B-C50C-407E-A947-70E740481C1C}">
                <a14:useLocalDpi xmlns:a14="http://schemas.microsoft.com/office/drawing/2010/main" val="0"/>
              </a:ext>
            </a:extLst>
          </a:blip>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2"/>
            </p:custDataLst>
          </p:nvPr>
        </p:nvSpPr>
        <p:spPr bwMode="auto">
          <a:xfrm>
            <a:off x="6399211" y="2734368"/>
            <a:ext cx="184731" cy="369332"/>
          </a:xfrm>
          <a:prstGeom prst="rect">
            <a:avLst/>
          </a:prstGeom>
          <a:noFill/>
          <a:ln>
            <a:noFill/>
          </a:ln>
          <a:effectLst/>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chemeClr val="accent1"/>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chemeClr val="tx1"/>
                </a:solidFill>
                <a:miter lim="800000"/>
                <a:headEnd/>
                <a:tailEnd/>
              </a14:hiddenLine>
            </a:ext>
            <a:ext uri="{AF507438-7753-43e0-B8FC-AC1667EBCBE1}">
              <a14:hiddenEffects xmlns:p14="http://schemas.microsoft.com/office/powerpoint/2010/main" xmlns:p15="http://schemas.microsoft.com/office/powerpoint/2012/main" xmlns:p159="http://schemas.microsoft.com/office/powerpoint/2015/09/main"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TextBox 4">
            <a:extLst>
              <a:ext uri="{FF2B5EF4-FFF2-40B4-BE49-F238E27FC236}">
                <a16:creationId xmlns:a16="http://schemas.microsoft.com/office/drawing/2014/main" id="{9A36FA07-C5B7-024E-BF75-BAFD3F023E09}"/>
              </a:ext>
            </a:extLst>
          </p:cNvPr>
          <p:cNvSpPr txBox="1"/>
          <p:nvPr>
            <p:custDataLst>
              <p:tags r:id="rId3"/>
            </p:custDataLst>
          </p:nvPr>
        </p:nvSpPr>
        <p:spPr>
          <a:xfrm>
            <a:off x="369713" y="1547447"/>
            <a:ext cx="11822287" cy="4893647"/>
          </a:xfrm>
          <a:prstGeom prst="rect">
            <a:avLst/>
          </a:prstGeom>
          <a:noFill/>
        </p:spPr>
        <p:txBody>
          <a:bodyPr wrap="square">
            <a:spAutoFit/>
          </a:bodyPr>
          <a:lstStyle/>
          <a:p>
            <a:pPr lvl="0" algn="ctr"/>
            <a:r>
              <a:rPr lang="fr-CA" sz="2400" b="1">
                <a:latin typeface="Arial" panose="020B0604020202020204" pitchFamily="34" charset="0"/>
                <a:ea typeface="Arial" panose="020B0604020202020204" pitchFamily="34" charset="0"/>
                <a:cs typeface="Times New Roman" panose="02020603050405020304" pitchFamily="18" charset="0"/>
              </a:rPr>
              <a:t>MOT DE LA FIN ET POST-SCRIPTUM D’ADIL</a:t>
            </a:r>
          </a:p>
          <a:p>
            <a:pPr lvl="0"/>
            <a:endParaRPr lang="fr-CA" sz="2400" b="1">
              <a:effectLst/>
              <a:latin typeface="Arial" panose="020B0604020202020204" pitchFamily="34" charset="0"/>
              <a:ea typeface="Arial" panose="020B0604020202020204" pitchFamily="34" charset="0"/>
              <a:cs typeface="Times New Roman" panose="02020603050405020304" pitchFamily="18" charset="0"/>
            </a:endParaRPr>
          </a:p>
          <a:p>
            <a:pPr lvl="0"/>
            <a:r>
              <a:rPr lang="fr-CA" sz="2400" b="1">
                <a:latin typeface="Arial" panose="020B0604020202020204" pitchFamily="34" charset="0"/>
                <a:cs typeface="Times New Roman" panose="02020603050405020304" pitchFamily="18" charset="0"/>
              </a:rPr>
              <a:t>« </a:t>
            </a:r>
            <a:r>
              <a:rPr lang="fr-CA" sz="24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Il faut une équipe solide et désireuse de faire ce qu’il y a de mieux pour les élèves. Sans compter qu’il s’agit d’un travail d’équipe : moi, le leader “officiel”, n’aurais rien pu accomplir seul.</a:t>
            </a:r>
            <a:r>
              <a:rPr lang="fr-CA" sz="2400" b="1">
                <a:effectLst/>
                <a:latin typeface="Arial" panose="020B0604020202020204" pitchFamily="34" charset="0"/>
                <a:ea typeface="Arial" panose="020B0604020202020204" pitchFamily="34" charset="0"/>
                <a:cs typeface="Times New Roman" panose="02020603050405020304" pitchFamily="18" charset="0"/>
              </a:rPr>
              <a:t> </a:t>
            </a:r>
            <a:r>
              <a:rPr lang="fr-CA" sz="24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L’équipe du Kipling Collegiate Institute a embrassé la vision et pris de nombreux risques pour pouvoir arriver à ces formidables résultats en si peu de temps.</a:t>
            </a:r>
            <a:r>
              <a:rPr lang="fr-CA" sz="2400" b="1">
                <a:latin typeface="Arial" panose="020B0604020202020204" pitchFamily="34" charset="0"/>
                <a:cs typeface="Times New Roman" panose="02020603050405020304" pitchFamily="18" charset="0"/>
              </a:rPr>
              <a:t> »</a:t>
            </a:r>
          </a:p>
          <a:p>
            <a:pPr lvl="0"/>
            <a:endParaRPr lang="fr-CA" sz="2400" b="1">
              <a:latin typeface="Arial" panose="020B0604020202020204" pitchFamily="34" charset="0"/>
              <a:ea typeface="Arial" panose="020B0604020202020204" pitchFamily="34" charset="0"/>
              <a:cs typeface="Times New Roman" panose="02020603050405020304" pitchFamily="18" charset="0"/>
            </a:endParaRPr>
          </a:p>
          <a:p>
            <a:r>
              <a:rPr lang="fr-CA" sz="2400" b="1">
                <a:latin typeface="Arial" panose="020B0604020202020204" pitchFamily="34" charset="0"/>
                <a:ea typeface="Arial" panose="020B0604020202020204" pitchFamily="34" charset="0"/>
                <a:cs typeface="Times New Roman" panose="02020603050405020304" pitchFamily="18" charset="0"/>
              </a:rPr>
              <a:t>Adil indique qu’en date de </a:t>
            </a:r>
            <a:r>
              <a:rPr lang="fr-CA" sz="2400" b="1">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janvier</a:t>
            </a:r>
            <a:r>
              <a:rPr lang="fr-CA" sz="2400" b="1">
                <a:latin typeface="Arial" panose="020B0604020202020204" pitchFamily="34" charset="0"/>
                <a:ea typeface="Arial" panose="020B0604020202020204" pitchFamily="34" charset="0"/>
                <a:cs typeface="Times New Roman" panose="02020603050405020304" pitchFamily="18" charset="0"/>
              </a:rPr>
              <a:t> 2022, il y a 720 élèves inscrites et inscrits au Kipling Collegiate Institute. </a:t>
            </a:r>
            <a:r>
              <a:rPr lang="fr-CA" sz="2400" b="1">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P</a:t>
            </a:r>
            <a:r>
              <a:rPr lang="fr-CA" sz="2400" b="1">
                <a:highlight>
                  <a:srgbClr val="000000">
                    <a:alpha val="0"/>
                    <a:alpha val="0"/>
                  </a:srgbClr>
                </a:highlight>
                <a:latin typeface="Arial" panose="020B0604020202020204" pitchFamily="34" charset="0"/>
                <a:cs typeface="Times New Roman" panose="02020603050405020304" pitchFamily="18" charset="0"/>
              </a:rPr>
              <a:t>assé de 650 en 2013 à 388 en 2017, le nombre d’inscriptions poursuit sa montée.</a:t>
            </a:r>
            <a:r>
              <a:rPr lang="fr-CA" sz="2400" b="1">
                <a:latin typeface="Arial" panose="020B0604020202020204" pitchFamily="34" charset="0"/>
                <a:ea typeface="Arial" panose="020B0604020202020204" pitchFamily="34" charset="0"/>
                <a:cs typeface="Times New Roman" panose="02020603050405020304" pitchFamily="18" charset="0"/>
              </a:rPr>
              <a:t> Adil continue de faire la promotion de l’école, comme le confirme la vidéo </a:t>
            </a:r>
            <a:r>
              <a:rPr lang="fr-CA" sz="2400" b="1">
                <a:latin typeface="Arial" panose="020B0604020202020204" pitchFamily="34" charset="0"/>
                <a:cs typeface="Times New Roman" panose="02020603050405020304" pitchFamily="18" charset="0"/>
                <a:hlinkClick r:id="rId7"/>
                <a:hlinkMouseOver r:id="rId7"/>
              </a:rPr>
              <a:t>Teen Afghan refugees learn about Canada through cooking</a:t>
            </a:r>
            <a:r>
              <a:rPr lang="fr-CA" sz="2400" b="1">
                <a:latin typeface="Arial" panose="020B0604020202020204" pitchFamily="34" charset="0"/>
                <a:cs typeface="Times New Roman" panose="02020603050405020304" pitchFamily="18" charset="0"/>
              </a:rPr>
              <a:t>, qui présente le programme d’art culinaire en plein essor du </a:t>
            </a:r>
            <a:r>
              <a:rPr lang="fr-CA" sz="2400" b="1">
                <a:latin typeface="Arial" panose="020B0604020202020204" pitchFamily="34" charset="0"/>
                <a:ea typeface="Arial" panose="020B0604020202020204" pitchFamily="34" charset="0"/>
                <a:cs typeface="Times New Roman" panose="02020603050405020304" pitchFamily="18" charset="0"/>
              </a:rPr>
              <a:t>Kipling</a:t>
            </a:r>
            <a:r>
              <a:rPr lang="fr-CA" sz="2400" b="1">
                <a:latin typeface="Arial" panose="020B0604020202020204" pitchFamily="34" charset="0"/>
                <a:cs typeface="Times New Roman" panose="02020603050405020304" pitchFamily="18" charset="0"/>
              </a:rPr>
              <a:t>.</a:t>
            </a:r>
            <a:endParaRPr lang="fr-CA" sz="24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61221955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6">
            <a:extLst>
              <a:ext uri="{28A0092B-C50C-407E-A947-70E740481C1C}">
                <a14:useLocalDpi xmlns:a14="http://schemas.microsoft.com/office/drawing/2010/main" val="0"/>
              </a:ext>
            </a:extLst>
          </a:blip>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2"/>
            </p:custDataLst>
          </p:nvPr>
        </p:nvSpPr>
        <p:spPr bwMode="auto">
          <a:xfrm>
            <a:off x="6399211" y="2734368"/>
            <a:ext cx="184731" cy="369332"/>
          </a:xfrm>
          <a:prstGeom prst="rect">
            <a:avLst/>
          </a:prstGeom>
          <a:noFill/>
          <a:ln>
            <a:noFill/>
          </a:ln>
          <a:effectLst/>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chemeClr val="accent1"/>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chemeClr val="tx1"/>
                </a:solidFill>
                <a:miter lim="800000"/>
                <a:headEnd/>
                <a:tailEnd/>
              </a14:hiddenLine>
            </a:ext>
            <a:ext uri="{AF507438-7753-43e0-B8FC-AC1667EBCBE1}">
              <a14:hiddenEffects xmlns:p14="http://schemas.microsoft.com/office/powerpoint/2010/main" xmlns:p15="http://schemas.microsoft.com/office/powerpoint/2012/main" xmlns:p159="http://schemas.microsoft.com/office/powerpoint/2015/09/main"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TextBox 4">
            <a:extLst>
              <a:ext uri="{FF2B5EF4-FFF2-40B4-BE49-F238E27FC236}">
                <a16:creationId xmlns:a16="http://schemas.microsoft.com/office/drawing/2014/main" id="{6B0C314D-889B-EA44-BC0C-F31E3FA5F5EE}"/>
              </a:ext>
            </a:extLst>
          </p:cNvPr>
          <p:cNvSpPr txBox="1"/>
          <p:nvPr>
            <p:custDataLst>
              <p:tags r:id="rId3"/>
            </p:custDataLst>
          </p:nvPr>
        </p:nvSpPr>
        <p:spPr>
          <a:xfrm>
            <a:off x="1943663" y="913174"/>
            <a:ext cx="9476400" cy="5570436"/>
          </a:xfrm>
          <a:prstGeom prst="rect">
            <a:avLst/>
          </a:prstGeom>
          <a:noFill/>
        </p:spPr>
        <p:txBody>
          <a:bodyPr wrap="square">
            <a:spAutoFit/>
          </a:bodyPr>
          <a:lstStyle/>
          <a:p>
            <a:pPr algn="ctr">
              <a:lnSpc>
                <a:spcPct val="115000"/>
              </a:lnSpc>
              <a:spcAft>
                <a:spcPts val="1000"/>
              </a:spcAft>
            </a:pPr>
            <a:r>
              <a:rPr lang="fr-CA" sz="2400" b="1">
                <a:latin typeface="Arial" panose="020B0604020202020204" pitchFamily="34" charset="0"/>
                <a:cs typeface="Arial" panose="020B0604020202020204" pitchFamily="34" charset="0"/>
              </a:rPr>
              <a:t>SURVOL DE LA PRÉSENTATION</a:t>
            </a:r>
          </a:p>
          <a:p>
            <a:pPr marL="342900" lvl="0" indent="-342900">
              <a:lnSpc>
                <a:spcPct val="115000"/>
              </a:lnSpc>
              <a:buFont typeface="Symbol" pitchFamily="2" charset="2"/>
              <a:buChar char=""/>
            </a:pPr>
            <a:r>
              <a:rPr lang="fr-CA" sz="2000">
                <a:effectLst/>
                <a:highlight>
                  <a:srgbClr val="000000">
                    <a:alpha val="0"/>
                    <a:alpha val="0"/>
                  </a:srgbClr>
                </a:highlight>
                <a:latin typeface="Arial" panose="020B0604020202020204" pitchFamily="34" charset="0"/>
                <a:ea typeface="Calibri" panose="020F0502020204030204" pitchFamily="34" charset="0"/>
                <a:cs typeface="Arial" panose="020B0604020202020204" pitchFamily="34" charset="0"/>
              </a:rPr>
              <a:t>À propos de Mohammed Adil Askari</a:t>
            </a:r>
            <a:endParaRPr lang="fr-CA" sz="20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fr-CA" sz="2000">
                <a:latin typeface="Arial" panose="020B0604020202020204" pitchFamily="34" charset="0"/>
                <a:ea typeface="Calibri" panose="020F0502020204030204" pitchFamily="34" charset="0"/>
                <a:cs typeface="Arial" panose="020B0604020202020204" pitchFamily="34" charset="0"/>
              </a:rPr>
              <a:t>Histoire de leadership et vécu d’Adil</a:t>
            </a:r>
            <a:endParaRPr lang="fr-CA" sz="200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buFont typeface="Symbol" pitchFamily="2" charset="2"/>
              <a:buChar char=""/>
            </a:pPr>
            <a:r>
              <a:rPr lang="fr-CA" sz="2000">
                <a:latin typeface="Arial" panose="020B0604020202020204" pitchFamily="34" charset="0"/>
                <a:ea typeface="Arial" panose="020B0604020202020204" pitchFamily="34" charset="0"/>
                <a:cs typeface="Arial" panose="020B0604020202020204" pitchFamily="34" charset="0"/>
              </a:rPr>
              <a:t>Invitation à intégrer le Kipling Collegiate Institute et décision</a:t>
            </a:r>
            <a:endParaRPr lang="fr-CA" sz="20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fr-CA" sz="2000">
                <a:latin typeface="Arial" panose="020B0604020202020204" pitchFamily="34" charset="0"/>
                <a:ea typeface="Calibri" panose="020F0502020204030204" pitchFamily="34" charset="0"/>
                <a:cs typeface="Arial" panose="020B0604020202020204" pitchFamily="34" charset="0"/>
              </a:rPr>
              <a:t>Assurer l’</a:t>
            </a:r>
            <a:r>
              <a:rPr lang="fr-CA" sz="2000">
                <a:effectLst/>
                <a:highlight>
                  <a:srgbClr val="000000">
                    <a:alpha val="0"/>
                    <a:alpha val="0"/>
                  </a:srgbClr>
                </a:highlight>
                <a:latin typeface="Arial" panose="020B0604020202020204" pitchFamily="34" charset="0"/>
                <a:ea typeface="Calibri" panose="020F0502020204030204" pitchFamily="34" charset="0"/>
                <a:cs typeface="Arial" panose="020B0604020202020204" pitchFamily="34" charset="0"/>
              </a:rPr>
              <a:t>équité</a:t>
            </a:r>
            <a:r>
              <a:rPr lang="fr-CA" sz="2000">
                <a:effectLst/>
                <a:latin typeface="Arial" panose="020B0604020202020204" pitchFamily="34" charset="0"/>
                <a:ea typeface="Calibri" panose="020F0502020204030204" pitchFamily="34" charset="0"/>
                <a:cs typeface="Arial" panose="020B0604020202020204" pitchFamily="34" charset="0"/>
              </a:rPr>
              <a:t> et l’excellence : la vision d’Adil</a:t>
            </a:r>
            <a:endParaRPr lang="fr-CA" sz="20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fr-CA" sz="2000">
                <a:effectLst/>
                <a:latin typeface="Arial" panose="020B0604020202020204" pitchFamily="34" charset="0"/>
                <a:ea typeface="Calibri" panose="020F0502020204030204" pitchFamily="34" charset="0"/>
                <a:cs typeface="Arial" panose="020B0604020202020204" pitchFamily="34" charset="0"/>
              </a:rPr>
              <a:t>Kipling Collegiate Institute : élèves, personnel, familles et communauté</a:t>
            </a:r>
            <a:endParaRPr lang="fr-CA" sz="20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fr-CA" sz="2000">
                <a:effectLst/>
                <a:highlight>
                  <a:srgbClr val="000000">
                    <a:alpha val="0"/>
                    <a:alpha val="0"/>
                  </a:srgbClr>
                </a:highlight>
                <a:latin typeface="Arial" panose="020B0604020202020204" pitchFamily="34" charset="0"/>
                <a:ea typeface="Calibri" panose="020F0502020204030204" pitchFamily="34" charset="0"/>
                <a:cs typeface="Arial" panose="020B0604020202020204" pitchFamily="34" charset="0"/>
              </a:rPr>
              <a:t>Pour commencer : rôles et responsabilités des leaders</a:t>
            </a:r>
            <a:endParaRPr lang="fr-CA" sz="20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fr-CA" sz="2000">
                <a:effectLst/>
                <a:latin typeface="Arial" panose="020B0604020202020204" pitchFamily="34" charset="0"/>
                <a:ea typeface="Calibri" panose="020F0502020204030204" pitchFamily="34" charset="0"/>
                <a:cs typeface="Arial" panose="020B0604020202020204" pitchFamily="34" charset="0"/>
              </a:rPr>
              <a:t>De quoi s’agit-il? Problème technique, difficulté d’adaptation ou vilain problème</a:t>
            </a:r>
            <a:endParaRPr lang="fr-CA" sz="20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fr-CA" sz="2000">
                <a:latin typeface="Arial" panose="020B0604020202020204" pitchFamily="34" charset="0"/>
                <a:ea typeface="Calibri" panose="020F0502020204030204" pitchFamily="34" charset="0"/>
                <a:cs typeface="Arial" panose="020B0604020202020204" pitchFamily="34" charset="0"/>
              </a:rPr>
              <a:t>Affronter la réalité : </a:t>
            </a:r>
            <a:r>
              <a:rPr lang="fr-CA" sz="2000">
                <a:effectLst/>
                <a:highlight>
                  <a:srgbClr val="000000">
                    <a:alpha val="0"/>
                    <a:alpha val="0"/>
                  </a:srgbClr>
                </a:highlight>
                <a:latin typeface="Arial" panose="020B0604020202020204" pitchFamily="34" charset="0"/>
                <a:ea typeface="Calibri" panose="020F0502020204030204" pitchFamily="34" charset="0"/>
                <a:cs typeface="Arial" panose="020B0604020202020204" pitchFamily="34" charset="0"/>
              </a:rPr>
              <a:t>priorités</a:t>
            </a:r>
            <a:r>
              <a:rPr lang="fr-CA" sz="2000">
                <a:effectLst/>
                <a:latin typeface="Arial" panose="020B0604020202020204" pitchFamily="34" charset="0"/>
                <a:ea typeface="Calibri" panose="020F0502020204030204" pitchFamily="34" charset="0"/>
                <a:cs typeface="Arial" panose="020B0604020202020204" pitchFamily="34" charset="0"/>
              </a:rPr>
              <a:t> complexes et concurrentes</a:t>
            </a:r>
            <a:endParaRPr lang="fr-CA" sz="20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fr-CA" sz="2000">
                <a:effectLst/>
                <a:highlight>
                  <a:srgbClr val="000000">
                    <a:alpha val="0"/>
                    <a:alpha val="0"/>
                  </a:srgbClr>
                </a:highlight>
                <a:latin typeface="Arial" panose="020B0604020202020204" pitchFamily="34" charset="0"/>
                <a:ea typeface="Calibri" panose="020F0502020204030204" pitchFamily="34" charset="0"/>
                <a:cs typeface="Arial" panose="020B0604020202020204" pitchFamily="34" charset="0"/>
              </a:rPr>
              <a:t>Résolution de problèmes : définir l’objectif</a:t>
            </a:r>
          </a:p>
          <a:p>
            <a:pPr marL="800100" lvl="1" indent="-342900">
              <a:lnSpc>
                <a:spcPct val="115000"/>
              </a:lnSpc>
              <a:buFont typeface="Symbol" pitchFamily="2" charset="2"/>
              <a:buChar char=""/>
            </a:pPr>
            <a:r>
              <a:rPr lang="fr-CA" sz="2000">
                <a:effectLst/>
                <a:latin typeface="Arial" panose="020B0604020202020204" pitchFamily="34" charset="0"/>
                <a:ea typeface="Arial" panose="020B0604020202020204" pitchFamily="34" charset="0"/>
                <a:cs typeface="Times New Roman" panose="02020603050405020304" pitchFamily="18" charset="0"/>
              </a:rPr>
              <a:t>Convenir des orientations et d’une </a:t>
            </a:r>
            <a:r>
              <a:rPr lang="fr-CA" sz="2000">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vision partagée</a:t>
            </a:r>
          </a:p>
          <a:p>
            <a:pPr marL="800100" lvl="1" indent="-342900">
              <a:lnSpc>
                <a:spcPct val="115000"/>
              </a:lnSpc>
              <a:buFont typeface="Symbol" pitchFamily="2" charset="2"/>
              <a:buChar char=""/>
            </a:pPr>
            <a:r>
              <a:rPr lang="fr-CA" sz="2000">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Bâtir une relation de confiance</a:t>
            </a:r>
          </a:p>
          <a:p>
            <a:pPr marL="800100" lvl="1" indent="-342900">
              <a:lnSpc>
                <a:spcPct val="115000"/>
              </a:lnSpc>
              <a:buFont typeface="Symbol" pitchFamily="2" charset="2"/>
              <a:buChar char=""/>
            </a:pPr>
            <a:r>
              <a:rPr lang="fr-CA" sz="2000">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Mobiliser les familles et la communauté élargie</a:t>
            </a:r>
            <a:endParaRPr lang="fr-CA" sz="2000">
              <a:latin typeface="Arial" panose="020B0604020202020204" pitchFamily="34" charset="0"/>
              <a:ea typeface="Arial" panose="020B0604020202020204" pitchFamily="34" charset="0"/>
              <a:cs typeface="Times New Roman" panose="02020603050405020304" pitchFamily="18" charset="0"/>
            </a:endParaRPr>
          </a:p>
          <a:p>
            <a:pPr marL="800100" lvl="1" indent="-342900">
              <a:lnSpc>
                <a:spcPct val="115000"/>
              </a:lnSpc>
              <a:buFont typeface="Symbol" pitchFamily="2" charset="2"/>
              <a:buChar char=""/>
            </a:pPr>
            <a:r>
              <a:rPr lang="fr-CA" sz="2000">
                <a:effectLst/>
                <a:latin typeface="Arial" panose="020B0604020202020204" pitchFamily="34" charset="0"/>
                <a:ea typeface="Arial" panose="020B0604020202020204" pitchFamily="34" charset="0"/>
                <a:cs typeface="Times New Roman" panose="02020603050405020304" pitchFamily="18" charset="0"/>
              </a:rPr>
              <a:t>Leadership soucieux et </a:t>
            </a:r>
            <a:r>
              <a:rPr lang="fr-CA" sz="2000">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bien-être</a:t>
            </a:r>
          </a:p>
          <a:p>
            <a:pPr marL="342900" lvl="0" indent="-342900">
              <a:lnSpc>
                <a:spcPct val="115000"/>
              </a:lnSpc>
              <a:spcAft>
                <a:spcPts val="1000"/>
              </a:spcAft>
              <a:buFont typeface="Symbol" pitchFamily="2" charset="2"/>
              <a:buChar char=""/>
            </a:pPr>
            <a:r>
              <a:rPr lang="fr-CA" sz="2000">
                <a:effectLst/>
                <a:highlight>
                  <a:srgbClr val="000000">
                    <a:alpha val="0"/>
                    <a:alpha val="0"/>
                  </a:srgbClr>
                </a:highlight>
                <a:latin typeface="Arial" panose="020B0604020202020204" pitchFamily="34" charset="0"/>
                <a:ea typeface="Calibri" panose="020F0502020204030204" pitchFamily="34" charset="0"/>
                <a:cs typeface="Arial" panose="020B0604020202020204" pitchFamily="34" charset="0"/>
              </a:rPr>
              <a:t>Leçons </a:t>
            </a:r>
            <a:r>
              <a:rPr lang="fr-CA" sz="2000">
                <a:latin typeface="Arial" panose="020B0604020202020204" pitchFamily="34" charset="0"/>
                <a:cs typeface="Arial" panose="020B0604020202020204" pitchFamily="34" charset="0"/>
              </a:rPr>
              <a:t>tirées</a:t>
            </a:r>
          </a:p>
        </p:txBody>
      </p:sp>
    </p:spTree>
    <p:extLst>
      <p:ext uri="{BB962C8B-B14F-4D97-AF65-F5344CB8AC3E}">
        <p14:creationId xmlns:p14="http://schemas.microsoft.com/office/powerpoint/2010/main" val="344553690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8">
            <a:extLst>
              <a:ext uri="{28A0092B-C50C-407E-A947-70E740481C1C}">
                <a14:useLocalDpi xmlns:a14="http://schemas.microsoft.com/office/drawing/2010/main" val="0"/>
              </a:ext>
            </a:extLst>
          </a:blip>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2"/>
            </p:custDataLst>
          </p:nvPr>
        </p:nvSpPr>
        <p:spPr bwMode="auto">
          <a:xfrm>
            <a:off x="6399211" y="2734368"/>
            <a:ext cx="184731" cy="369332"/>
          </a:xfrm>
          <a:prstGeom prst="rect">
            <a:avLst/>
          </a:prstGeom>
          <a:noFill/>
          <a:ln>
            <a:noFill/>
          </a:ln>
          <a:effectLst/>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chemeClr val="accent1"/>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chemeClr val="tx1"/>
                </a:solidFill>
                <a:miter lim="800000"/>
                <a:headEnd/>
                <a:tailEnd/>
              </a14:hiddenLine>
            </a:ext>
            <a:ext uri="{AF507438-7753-43e0-B8FC-AC1667EBCBE1}">
              <a14:hiddenEffects xmlns:p14="http://schemas.microsoft.com/office/powerpoint/2010/main" xmlns:p15="http://schemas.microsoft.com/office/powerpoint/2012/main" xmlns:p159="http://schemas.microsoft.com/office/powerpoint/2015/09/main"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TextBox 4">
            <a:extLst>
              <a:ext uri="{FF2B5EF4-FFF2-40B4-BE49-F238E27FC236}">
                <a16:creationId xmlns:a16="http://schemas.microsoft.com/office/drawing/2014/main" id="{4F60DC74-7E52-2F43-85AE-2C3B5EC1CF89}"/>
              </a:ext>
            </a:extLst>
          </p:cNvPr>
          <p:cNvSpPr txBox="1"/>
          <p:nvPr>
            <p:custDataLst>
              <p:tags r:id="rId3"/>
            </p:custDataLst>
          </p:nvPr>
        </p:nvSpPr>
        <p:spPr>
          <a:xfrm>
            <a:off x="694266" y="2919034"/>
            <a:ext cx="4080934" cy="1754326"/>
          </a:xfrm>
          <a:prstGeom prst="rect">
            <a:avLst/>
          </a:prstGeom>
          <a:noFill/>
        </p:spPr>
        <p:txBody>
          <a:bodyPr wrap="square">
            <a:spAutoFit/>
          </a:bodyPr>
          <a:lstStyle/>
          <a:p>
            <a:r>
              <a:rPr lang="fr-CA" sz="36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À PROPOS DE MOHAMMED ADIL ASKARI</a:t>
            </a:r>
            <a:endParaRPr lang="fr-CA" sz="3600"/>
          </a:p>
        </p:txBody>
      </p:sp>
      <p:sp>
        <p:nvSpPr>
          <p:cNvPr id="3" name="TextBox 2">
            <a:extLst>
              <a:ext uri="{FF2B5EF4-FFF2-40B4-BE49-F238E27FC236}">
                <a16:creationId xmlns:a16="http://schemas.microsoft.com/office/drawing/2014/main" id="{A99CA4AB-005A-2B48-AD5B-1DE2CE310AF5}"/>
              </a:ext>
            </a:extLst>
          </p:cNvPr>
          <p:cNvSpPr txBox="1"/>
          <p:nvPr>
            <p:custDataLst>
              <p:tags r:id="rId4"/>
            </p:custDataLst>
          </p:nvPr>
        </p:nvSpPr>
        <p:spPr>
          <a:xfrm>
            <a:off x="7365999" y="2919034"/>
            <a:ext cx="1267142" cy="640080"/>
          </a:xfrm>
          <a:prstGeom prst="rect">
            <a:avLst/>
          </a:prstGeom>
          <a:noFill/>
        </p:spPr>
        <p:txBody>
          <a:bodyPr wrap="none" rtlCol="0">
            <a:spAutoFit/>
          </a:bodyPr>
          <a:lstStyle/>
          <a:p>
            <a:r>
              <a:rPr lang="en-US" sz="3600">
                <a:highlight>
                  <a:srgbClr val="000000">
                    <a:alpha val="0"/>
                    <a:alpha val="0"/>
                  </a:srgbClr>
                </a:highlight>
              </a:rPr>
              <a:t>Photo </a:t>
            </a:r>
          </a:p>
        </p:txBody>
      </p:sp>
      <p:pic>
        <p:nvPicPr>
          <p:cNvPr id="1026" name="Picture 2">
            <a:extLst>
              <a:ext uri="{FF2B5EF4-FFF2-40B4-BE49-F238E27FC236}">
                <a16:creationId xmlns:a16="http://schemas.microsoft.com/office/drawing/2014/main" id="{7C93EBFF-6A5F-4FCF-BDBD-0B7BB7C2E012}"/>
              </a:ext>
            </a:extLst>
          </p:cNvPr>
          <p:cNvPicPr>
            <a:picLocks noChangeAspect="1" noChangeArrowheads="1"/>
          </p:cNvPicPr>
          <p:nvPr>
            <p:custDataLst>
              <p:tags r:id="rId5"/>
            </p:custDataLst>
          </p:nvPr>
        </p:nvPicPr>
        <p:blipFill>
          <a:blip r:embed="rId9">
            <a:extLst>
              <a:ext uri="{28A0092B-C50C-407E-A947-70E740481C1C}">
                <a14:useLocalDpi xmlns:a14="http://schemas.microsoft.com/office/drawing/2010/main" val="0"/>
              </a:ext>
            </a:extLst>
          </a:blip>
          <a:stretch>
            <a:fillRect/>
          </a:stretch>
        </p:blipFill>
        <p:spPr bwMode="auto">
          <a:xfrm>
            <a:off x="5608393" y="513286"/>
            <a:ext cx="4276725" cy="5457825"/>
          </a:xfrm>
          <a:prstGeom prst="rect">
            <a:avLst/>
          </a:prstGeom>
          <a:noFill/>
          <a:ln>
            <a:noFill/>
          </a:ln>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rgbClr val="FFFFFF"/>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70584584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6">
            <a:extLst>
              <a:ext uri="{28A0092B-C50C-407E-A947-70E740481C1C}">
                <a14:useLocalDpi xmlns:a14="http://schemas.microsoft.com/office/drawing/2010/main" val="0"/>
              </a:ext>
            </a:extLst>
          </a:blip>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2"/>
            </p:custDataLst>
          </p:nvPr>
        </p:nvSpPr>
        <p:spPr bwMode="auto">
          <a:xfrm>
            <a:off x="6399211" y="2734368"/>
            <a:ext cx="184731" cy="369332"/>
          </a:xfrm>
          <a:prstGeom prst="rect">
            <a:avLst/>
          </a:prstGeom>
          <a:noFill/>
          <a:ln>
            <a:noFill/>
          </a:ln>
          <a:effectLst/>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chemeClr val="accent1"/>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chemeClr val="tx1"/>
                </a:solidFill>
                <a:miter lim="800000"/>
                <a:headEnd/>
                <a:tailEnd/>
              </a14:hiddenLine>
            </a:ext>
            <a:ext uri="{AF507438-7753-43e0-B8FC-AC1667EBCBE1}">
              <a14:hiddenEffects xmlns:p14="http://schemas.microsoft.com/office/powerpoint/2010/main" xmlns:p15="http://schemas.microsoft.com/office/powerpoint/2012/main" xmlns:p159="http://schemas.microsoft.com/office/powerpoint/2015/09/main"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TextBox 4">
            <a:extLst>
              <a:ext uri="{FF2B5EF4-FFF2-40B4-BE49-F238E27FC236}">
                <a16:creationId xmlns:a16="http://schemas.microsoft.com/office/drawing/2014/main" id="{B1649D25-1DBE-3440-A5C5-A34D85AF3C84}"/>
              </a:ext>
            </a:extLst>
          </p:cNvPr>
          <p:cNvSpPr txBox="1"/>
          <p:nvPr>
            <p:custDataLst>
              <p:tags r:id="rId3"/>
            </p:custDataLst>
          </p:nvPr>
        </p:nvSpPr>
        <p:spPr>
          <a:xfrm>
            <a:off x="237067" y="1208548"/>
            <a:ext cx="11751733" cy="4524315"/>
          </a:xfrm>
          <a:prstGeom prst="rect">
            <a:avLst/>
          </a:prstGeom>
          <a:noFill/>
        </p:spPr>
        <p:txBody>
          <a:bodyPr wrap="square">
            <a:spAutoFit/>
          </a:bodyPr>
          <a:lstStyle/>
          <a:p>
            <a:endParaRPr lang="fr-CA" sz="2400" b="1">
              <a:effectLst/>
              <a:latin typeface="Arial" panose="020B0604020202020204" pitchFamily="34" charset="0"/>
              <a:ea typeface="Arial" panose="020B0604020202020204" pitchFamily="34" charset="0"/>
              <a:cs typeface="Times New Roman" panose="02020603050405020304" pitchFamily="18" charset="0"/>
            </a:endParaRPr>
          </a:p>
          <a:p>
            <a:pPr algn="ctr"/>
            <a:r>
              <a:rPr lang="fr-CA" sz="2400" b="1">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VÉCU D’ADIL</a:t>
            </a:r>
            <a:endParaRPr lang="fr-CA" sz="2400" b="1">
              <a:effectLst/>
              <a:latin typeface="Arial" panose="020B0604020202020204" pitchFamily="34" charset="0"/>
              <a:ea typeface="Arial" panose="020B0604020202020204" pitchFamily="34" charset="0"/>
              <a:cs typeface="Times New Roman" panose="02020603050405020304" pitchFamily="18" charset="0"/>
            </a:endParaRPr>
          </a:p>
          <a:p>
            <a:endParaRPr lang="fr-CA" sz="2400" b="1">
              <a:effectLst/>
              <a:latin typeface="Arial" panose="020B0604020202020204" pitchFamily="34" charset="0"/>
              <a:ea typeface="Arial" panose="020B0604020202020204" pitchFamily="34" charset="0"/>
              <a:cs typeface="Times New Roman" panose="02020603050405020304" pitchFamily="18" charset="0"/>
            </a:endParaRPr>
          </a:p>
          <a:p>
            <a:r>
              <a:rPr lang="fr-CA" sz="2400" b="1">
                <a:latin typeface="Arial" panose="020B0604020202020204" pitchFamily="34" charset="0"/>
                <a:ea typeface="Arial" panose="020B0604020202020204" pitchFamily="34" charset="0"/>
                <a:cs typeface="Times New Roman" panose="02020603050405020304" pitchFamily="18" charset="0"/>
              </a:rPr>
              <a:t>Fils d’immigrants, Adil a grandi dans le quartier Dixon, où habitent beaucoup d’élèves du Kipling Collegiate Institute. Pour lui, l’assurance de l’</a:t>
            </a:r>
            <a:r>
              <a:rPr lang="fr-CA" sz="24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équité</a:t>
            </a:r>
            <a:r>
              <a:rPr lang="fr-CA" sz="2400" b="1">
                <a:effectLst/>
                <a:latin typeface="Arial" panose="020B0604020202020204" pitchFamily="34" charset="0"/>
                <a:ea typeface="Arial" panose="020B0604020202020204" pitchFamily="34" charset="0"/>
                <a:cs typeface="Times New Roman" panose="02020603050405020304" pitchFamily="18" charset="0"/>
              </a:rPr>
              <a:t> et de l’excellence est le reflet de son vécu et un appel à l’action.</a:t>
            </a:r>
            <a:endParaRPr lang="fr-CA" sz="2400">
              <a:effectLst/>
              <a:latin typeface="Arial" panose="020B0604020202020204" pitchFamily="34" charset="0"/>
              <a:ea typeface="Arial" panose="020B0604020202020204" pitchFamily="34" charset="0"/>
              <a:cs typeface="Times New Roman" panose="02020603050405020304" pitchFamily="18" charset="0"/>
            </a:endParaRPr>
          </a:p>
          <a:p>
            <a:r>
              <a:rPr lang="fr-CA" sz="2400" b="1">
                <a:effectLst/>
                <a:latin typeface="Arial" panose="020B0604020202020204" pitchFamily="34" charset="0"/>
                <a:ea typeface="Arial" panose="020B0604020202020204" pitchFamily="34" charset="0"/>
                <a:cs typeface="Times New Roman" panose="02020603050405020304" pitchFamily="18" charset="0"/>
              </a:rPr>
              <a:t> </a:t>
            </a:r>
            <a:endParaRPr lang="fr-CA" sz="2400">
              <a:effectLst/>
              <a:latin typeface="Arial" panose="020B0604020202020204" pitchFamily="34" charset="0"/>
              <a:ea typeface="Arial" panose="020B0604020202020204" pitchFamily="34" charset="0"/>
              <a:cs typeface="Times New Roman" panose="02020603050405020304" pitchFamily="18" charset="0"/>
            </a:endParaRPr>
          </a:p>
          <a:p>
            <a:r>
              <a:rPr lang="fr-CA" sz="2400" b="1">
                <a:effectLst/>
                <a:latin typeface="Arial" panose="020B0604020202020204" pitchFamily="34" charset="0"/>
                <a:ea typeface="Arial" panose="020B0604020202020204" pitchFamily="34" charset="0"/>
                <a:cs typeface="Times New Roman" panose="02020603050405020304" pitchFamily="18" charset="0"/>
              </a:rPr>
              <a:t>Comme il le dit, « [j]e crois que c’est ma responsabilité et mon devoir de faire en sorte que chaque élève qui fréquente l’école jouisse des mêmes possibilités que celles qui se sont offertes à moi. </a:t>
            </a:r>
            <a:r>
              <a:rPr lang="fr-CA" sz="24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C’est ce qui me motive, jour après jour, dans mon rôle de direction.</a:t>
            </a:r>
            <a:r>
              <a:rPr lang="fr-CA" sz="2400" b="1">
                <a:latin typeface="Arial" panose="020B0604020202020204" pitchFamily="34" charset="0"/>
                <a:cs typeface="Times New Roman" panose="02020603050405020304" pitchFamily="18" charset="0"/>
              </a:rPr>
              <a:t> »</a:t>
            </a:r>
          </a:p>
          <a:p>
            <a:endParaRPr lang="fr-CA" sz="24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85204902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6">
            <a:extLst>
              <a:ext uri="{28A0092B-C50C-407E-A947-70E740481C1C}">
                <a14:useLocalDpi xmlns:a14="http://schemas.microsoft.com/office/drawing/2010/main" val="0"/>
              </a:ext>
            </a:extLst>
          </a:blip>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2"/>
            </p:custDataLst>
          </p:nvPr>
        </p:nvSpPr>
        <p:spPr bwMode="auto">
          <a:xfrm>
            <a:off x="6399211" y="2734368"/>
            <a:ext cx="184731" cy="369332"/>
          </a:xfrm>
          <a:prstGeom prst="rect">
            <a:avLst/>
          </a:prstGeom>
          <a:noFill/>
          <a:ln>
            <a:noFill/>
          </a:ln>
          <a:effectLst/>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chemeClr val="accent1"/>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chemeClr val="tx1"/>
                </a:solidFill>
                <a:miter lim="800000"/>
                <a:headEnd/>
                <a:tailEnd/>
              </a14:hiddenLine>
            </a:ext>
            <a:ext uri="{AF507438-7753-43e0-B8FC-AC1667EBCBE1}">
              <a14:hiddenEffects xmlns:p14="http://schemas.microsoft.com/office/powerpoint/2010/main" xmlns:p15="http://schemas.microsoft.com/office/powerpoint/2012/main" xmlns:p159="http://schemas.microsoft.com/office/powerpoint/2015/09/main"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TextBox 4">
            <a:extLst>
              <a:ext uri="{FF2B5EF4-FFF2-40B4-BE49-F238E27FC236}">
                <a16:creationId xmlns:a16="http://schemas.microsoft.com/office/drawing/2014/main" id="{2D9EFA42-9882-F148-AD57-9ACD5E114511}"/>
              </a:ext>
            </a:extLst>
          </p:cNvPr>
          <p:cNvSpPr txBox="1"/>
          <p:nvPr>
            <p:custDataLst>
              <p:tags r:id="rId3"/>
            </p:custDataLst>
          </p:nvPr>
        </p:nvSpPr>
        <p:spPr>
          <a:xfrm>
            <a:off x="590310" y="1771675"/>
            <a:ext cx="11028534" cy="4483023"/>
          </a:xfrm>
          <a:prstGeom prst="rect">
            <a:avLst/>
          </a:prstGeom>
          <a:noFill/>
        </p:spPr>
        <p:txBody>
          <a:bodyPr wrap="square">
            <a:spAutoFit/>
          </a:bodyPr>
          <a:lstStyle/>
          <a:p>
            <a:pPr algn="ctr">
              <a:lnSpc>
                <a:spcPct val="115000"/>
              </a:lnSpc>
              <a:spcAft>
                <a:spcPts val="1000"/>
              </a:spcAft>
            </a:pPr>
            <a:r>
              <a:rPr lang="fr-CA" sz="1800">
                <a:effectLst/>
                <a:latin typeface="Arial" panose="020B0604020202020204" pitchFamily="34" charset="0"/>
                <a:ea typeface="Arial" panose="020B0604020202020204" pitchFamily="34" charset="0"/>
                <a:cs typeface="Times New Roman" panose="02020603050405020304" pitchFamily="18" charset="0"/>
              </a:rPr>
              <a:t> </a:t>
            </a:r>
            <a:r>
              <a:rPr lang="fr-CA" sz="2400" b="1" cap="all">
                <a:effectLst/>
                <a:latin typeface="Arial" panose="020B0604020202020204" pitchFamily="34" charset="0"/>
                <a:ea typeface="Arial" panose="020B0604020202020204" pitchFamily="34" charset="0"/>
                <a:cs typeface="Times New Roman" panose="02020603050405020304" pitchFamily="18" charset="0"/>
              </a:rPr>
              <a:t>Invitation À intégrer le Kipling Collegiate Institute</a:t>
            </a:r>
          </a:p>
          <a:p>
            <a:pPr algn="ctr">
              <a:lnSpc>
                <a:spcPct val="115000"/>
              </a:lnSpc>
              <a:spcAft>
                <a:spcPts val="1000"/>
              </a:spcAft>
            </a:pPr>
            <a:endParaRPr lang="fr-CA" sz="2400" b="1" cap="all">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fr-CA" sz="2400" b="1">
                <a:latin typeface="Arial" panose="020B0604020202020204" pitchFamily="34" charset="0"/>
                <a:ea typeface="Arial" panose="020B0604020202020204" pitchFamily="34" charset="0"/>
                <a:cs typeface="Arial" panose="020B0604020202020204" pitchFamily="34" charset="0"/>
              </a:rPr>
              <a:t>En </a:t>
            </a:r>
            <a:r>
              <a:rPr lang="fr-CA" sz="2400" b="1">
                <a:effectLst/>
                <a:highlight>
                  <a:srgbClr val="000000">
                    <a:alpha val="0"/>
                    <a:alpha val="0"/>
                  </a:srgbClr>
                </a:highlight>
                <a:latin typeface="Arial" panose="020B0604020202020204" pitchFamily="34" charset="0"/>
                <a:ea typeface="Arial" panose="020B0604020202020204" pitchFamily="34" charset="0"/>
                <a:cs typeface="Arial" panose="020B0604020202020204" pitchFamily="34" charset="0"/>
              </a:rPr>
              <a:t>mars</a:t>
            </a:r>
            <a:r>
              <a:rPr lang="fr-CA" sz="2400" b="1">
                <a:effectLst/>
                <a:latin typeface="Arial" panose="020B0604020202020204" pitchFamily="34" charset="0"/>
                <a:ea typeface="Arial" panose="020B0604020202020204" pitchFamily="34" charset="0"/>
                <a:cs typeface="Arial" panose="020B0604020202020204" pitchFamily="34" charset="0"/>
              </a:rPr>
              <a:t> 2017, la </a:t>
            </a:r>
            <a:r>
              <a:rPr lang="fr-CA" sz="2400" b="1">
                <a:highlight>
                  <a:srgbClr val="000000">
                    <a:alpha val="0"/>
                    <a:alpha val="0"/>
                  </a:srgbClr>
                </a:highlight>
                <a:latin typeface="Arial" panose="020B0604020202020204" pitchFamily="34" charset="0"/>
                <a:ea typeface="Arial" panose="020B0604020202020204" pitchFamily="34" charset="0"/>
                <a:cs typeface="Arial" panose="020B0604020202020204" pitchFamily="34" charset="0"/>
              </a:rPr>
              <a:t>surintendante</a:t>
            </a:r>
            <a:r>
              <a:rPr lang="fr-CA" sz="2400" b="1">
                <a:effectLst/>
                <a:latin typeface="Arial" panose="020B0604020202020204" pitchFamily="34" charset="0"/>
                <a:ea typeface="Arial" panose="020B0604020202020204" pitchFamily="34" charset="0"/>
                <a:cs typeface="Arial" panose="020B0604020202020204" pitchFamily="34" charset="0"/>
              </a:rPr>
              <a:t> d’Adil est venue le voir pour discuter avec lui de son intérêt à diriger le Kipling Collegiate Institute, une école à problèmes menacée de fermeture.</a:t>
            </a:r>
            <a:endParaRPr lang="fr-CA" sz="2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fr-CA" sz="2400" b="1">
                <a:effectLst/>
                <a:latin typeface="Arial" panose="020B0604020202020204" pitchFamily="34" charset="0"/>
                <a:ea typeface="Arial" panose="020B0604020202020204" pitchFamily="34" charset="0"/>
                <a:cs typeface="Arial" panose="020B0604020202020204" pitchFamily="34" charset="0"/>
              </a:rPr>
              <a:t>Adil ne cherchait pas à se réorienter, lui qui connaissait du succès dans sa deuxième année en poste dans l’une des plus grandes écoles secondaires spécialisées dans l’éducation de l’enfance en difficulté du </a:t>
            </a:r>
            <a:r>
              <a:rPr lang="fr-CA" sz="2400" b="1">
                <a:effectLst/>
                <a:highlight>
                  <a:srgbClr val="000000">
                    <a:alpha val="0"/>
                    <a:alpha val="0"/>
                  </a:srgbClr>
                </a:highlight>
                <a:latin typeface="Arial" panose="020B0604020202020204" pitchFamily="34" charset="0"/>
                <a:ea typeface="Arial" panose="020B0604020202020204" pitchFamily="34" charset="0"/>
                <a:cs typeface="Arial" panose="020B0604020202020204" pitchFamily="34" charset="0"/>
              </a:rPr>
              <a:t>conseil scolaire</a:t>
            </a:r>
            <a:r>
              <a:rPr lang="fr-CA" sz="2400" b="1">
                <a:effectLst/>
                <a:latin typeface="Arial" panose="020B0604020202020204" pitchFamily="34" charset="0"/>
                <a:ea typeface="Arial" panose="020B0604020202020204" pitchFamily="34" charset="0"/>
                <a:cs typeface="Arial" panose="020B0604020202020204" pitchFamily="34" charset="0"/>
              </a:rPr>
              <a:t>.</a:t>
            </a:r>
            <a:endParaRPr lang="fr-CA" sz="2400">
              <a:effectLst/>
              <a:latin typeface="Arial" panose="020B0604020202020204" pitchFamily="34" charset="0"/>
              <a:ea typeface="Arial" panose="020B0604020202020204" pitchFamily="34" charset="0"/>
              <a:cs typeface="Times New Roman" panose="02020603050405020304" pitchFamily="18" charset="0"/>
            </a:endParaRPr>
          </a:p>
          <a:p>
            <a:pPr marL="252095">
              <a:lnSpc>
                <a:spcPct val="115000"/>
              </a:lnSpc>
              <a:spcAft>
                <a:spcPts val="1000"/>
              </a:spcAft>
            </a:pPr>
            <a:r>
              <a:rPr lang="fr-CA" sz="1800" b="1">
                <a:effectLst/>
                <a:latin typeface="Arial" panose="020B0604020202020204" pitchFamily="34" charset="0"/>
                <a:ea typeface="Arial" panose="020B0604020202020204" pitchFamily="34" charset="0"/>
                <a:cs typeface="Arial" panose="020B0604020202020204" pitchFamily="34" charset="0"/>
              </a:rPr>
              <a:t> </a:t>
            </a:r>
            <a:endParaRPr lang="fr-CA" sz="18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69223149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6">
            <a:extLst>
              <a:ext uri="{28A0092B-C50C-407E-A947-70E740481C1C}">
                <a14:useLocalDpi xmlns:a14="http://schemas.microsoft.com/office/drawing/2010/main" val="0"/>
              </a:ext>
            </a:extLst>
          </a:blip>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2"/>
            </p:custDataLst>
          </p:nvPr>
        </p:nvSpPr>
        <p:spPr bwMode="auto">
          <a:xfrm>
            <a:off x="6399211" y="2734368"/>
            <a:ext cx="184731" cy="369332"/>
          </a:xfrm>
          <a:prstGeom prst="rect">
            <a:avLst/>
          </a:prstGeom>
          <a:noFill/>
          <a:ln>
            <a:noFill/>
          </a:ln>
          <a:effectLst/>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chemeClr val="accent1"/>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chemeClr val="tx1"/>
                </a:solidFill>
                <a:miter lim="800000"/>
                <a:headEnd/>
                <a:tailEnd/>
              </a14:hiddenLine>
            </a:ext>
            <a:ext uri="{AF507438-7753-43e0-B8FC-AC1667EBCBE1}">
              <a14:hiddenEffects xmlns:p14="http://schemas.microsoft.com/office/powerpoint/2010/main" xmlns:p15="http://schemas.microsoft.com/office/powerpoint/2012/main" xmlns:p159="http://schemas.microsoft.com/office/powerpoint/2015/09/main"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TextBox 4">
            <a:extLst>
              <a:ext uri="{FF2B5EF4-FFF2-40B4-BE49-F238E27FC236}">
                <a16:creationId xmlns:a16="http://schemas.microsoft.com/office/drawing/2014/main" id="{A30504BF-F618-0741-A2A7-556D5BBC4BB0}"/>
              </a:ext>
            </a:extLst>
          </p:cNvPr>
          <p:cNvSpPr txBox="1"/>
          <p:nvPr>
            <p:custDataLst>
              <p:tags r:id="rId3"/>
            </p:custDataLst>
          </p:nvPr>
        </p:nvSpPr>
        <p:spPr>
          <a:xfrm>
            <a:off x="369713" y="1898774"/>
            <a:ext cx="11686819" cy="3285771"/>
          </a:xfrm>
          <a:prstGeom prst="rect">
            <a:avLst/>
          </a:prstGeom>
          <a:noFill/>
        </p:spPr>
        <p:txBody>
          <a:bodyPr wrap="square">
            <a:spAutoFit/>
          </a:bodyPr>
          <a:lstStyle/>
          <a:p>
            <a:pPr algn="ctr">
              <a:lnSpc>
                <a:spcPct val="115000"/>
              </a:lnSpc>
              <a:spcAft>
                <a:spcPts val="1000"/>
              </a:spcAft>
            </a:pPr>
            <a:r>
              <a:rPr lang="fr-CA" sz="2400" b="1" cap="all">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Décision</a:t>
            </a:r>
          </a:p>
          <a:p>
            <a:pPr algn="ctr">
              <a:lnSpc>
                <a:spcPct val="115000"/>
              </a:lnSpc>
              <a:spcAft>
                <a:spcPts val="1000"/>
              </a:spcAft>
            </a:pPr>
            <a:endParaRPr lang="fr-CA" sz="2400" b="1" cap="all">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fr-CA" sz="2400" b="1">
                <a:effectLst/>
                <a:latin typeface="Arial" panose="020B0604020202020204" pitchFamily="34" charset="0"/>
                <a:ea typeface="Arial" panose="020B0604020202020204" pitchFamily="34" charset="0"/>
                <a:cs typeface="Arial" panose="020B0604020202020204" pitchFamily="34" charset="0"/>
              </a:rPr>
              <a:t>Pour Adil, l’occasion de restructurer complètement une école dans un grand </a:t>
            </a:r>
            <a:r>
              <a:rPr lang="fr-CA" sz="2400" b="1">
                <a:effectLst/>
                <a:highlight>
                  <a:srgbClr val="000000">
                    <a:alpha val="0"/>
                    <a:alpha val="0"/>
                  </a:srgbClr>
                </a:highlight>
                <a:latin typeface="Arial" panose="020B0604020202020204" pitchFamily="34" charset="0"/>
                <a:ea typeface="Arial" panose="020B0604020202020204" pitchFamily="34" charset="0"/>
                <a:cs typeface="Arial" panose="020B0604020202020204" pitchFamily="34" charset="0"/>
              </a:rPr>
              <a:t>conseil scolaire</a:t>
            </a:r>
            <a:r>
              <a:rPr lang="fr-CA" sz="2400" b="1">
                <a:effectLst/>
                <a:latin typeface="Arial" panose="020B0604020202020204" pitchFamily="34" charset="0"/>
                <a:ea typeface="Arial" panose="020B0604020202020204" pitchFamily="34" charset="0"/>
                <a:cs typeface="Arial" panose="020B0604020202020204" pitchFamily="34" charset="0"/>
              </a:rPr>
              <a:t> était inespérée, mais tentante.</a:t>
            </a:r>
            <a:endParaRPr lang="fr-CA" sz="2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spcAft>
                <a:spcPts val="1000"/>
              </a:spcAft>
              <a:buFont typeface="Symbol" pitchFamily="2" charset="2"/>
              <a:buChar char=""/>
            </a:pPr>
            <a:r>
              <a:rPr lang="fr-CA" sz="2400" b="1">
                <a:effectLst/>
                <a:latin typeface="Arial" panose="020B0604020202020204" pitchFamily="34" charset="0"/>
                <a:ea typeface="Arial" panose="020B0604020202020204" pitchFamily="34" charset="0"/>
                <a:cs typeface="Times New Roman" panose="02020603050405020304" pitchFamily="18" charset="0"/>
              </a:rPr>
              <a:t>Après une heure de discussion avec sa </a:t>
            </a:r>
            <a:r>
              <a:rPr lang="fr-CA" sz="24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surintendante</a:t>
            </a:r>
            <a:r>
              <a:rPr lang="fr-CA" sz="2400" b="1">
                <a:effectLst/>
                <a:latin typeface="Arial" panose="020B0604020202020204" pitchFamily="34" charset="0"/>
                <a:ea typeface="Arial" panose="020B0604020202020204" pitchFamily="34" charset="0"/>
                <a:cs typeface="Times New Roman" panose="02020603050405020304" pitchFamily="18" charset="0"/>
              </a:rPr>
              <a:t>, il a pris sa décision : il ferait le saut en toute confiance, impatient et prêt à relever le défi que représentait cette chance extraordinaire qu’on lui offrait.</a:t>
            </a:r>
            <a:endParaRPr lang="fr-CA" sz="24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35125551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6">
            <a:extLst>
              <a:ext uri="{28A0092B-C50C-407E-A947-70E740481C1C}">
                <a14:useLocalDpi xmlns:a14="http://schemas.microsoft.com/office/drawing/2010/main" val="0"/>
              </a:ext>
            </a:extLst>
          </a:blip>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2"/>
            </p:custDataLst>
          </p:nvPr>
        </p:nvSpPr>
        <p:spPr bwMode="auto">
          <a:xfrm>
            <a:off x="6399211" y="2734368"/>
            <a:ext cx="184731" cy="369332"/>
          </a:xfrm>
          <a:prstGeom prst="rect">
            <a:avLst/>
          </a:prstGeom>
          <a:noFill/>
          <a:ln>
            <a:noFill/>
          </a:ln>
          <a:effectLst/>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chemeClr val="accent1"/>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chemeClr val="tx1"/>
                </a:solidFill>
                <a:miter lim="800000"/>
                <a:headEnd/>
                <a:tailEnd/>
              </a14:hiddenLine>
            </a:ext>
            <a:ext uri="{AF507438-7753-43e0-B8FC-AC1667EBCBE1}">
              <a14:hiddenEffects xmlns:p14="http://schemas.microsoft.com/office/powerpoint/2010/main" xmlns:p15="http://schemas.microsoft.com/office/powerpoint/2012/main" xmlns:p159="http://schemas.microsoft.com/office/powerpoint/2015/09/main"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TextBox 4">
            <a:extLst>
              <a:ext uri="{FF2B5EF4-FFF2-40B4-BE49-F238E27FC236}">
                <a16:creationId xmlns:a16="http://schemas.microsoft.com/office/drawing/2014/main" id="{60F041A7-A51F-CE45-A67A-D33B57B49E54}"/>
              </a:ext>
            </a:extLst>
          </p:cNvPr>
          <p:cNvSpPr txBox="1"/>
          <p:nvPr>
            <p:custDataLst>
              <p:tags r:id="rId3"/>
            </p:custDataLst>
          </p:nvPr>
        </p:nvSpPr>
        <p:spPr>
          <a:xfrm>
            <a:off x="558800" y="1313278"/>
            <a:ext cx="11263486" cy="5085623"/>
          </a:xfrm>
          <a:prstGeom prst="rect">
            <a:avLst/>
          </a:prstGeom>
          <a:noFill/>
        </p:spPr>
        <p:txBody>
          <a:bodyPr wrap="square">
            <a:spAutoFit/>
          </a:bodyPr>
          <a:lstStyle/>
          <a:p>
            <a:pPr algn="ctr">
              <a:lnSpc>
                <a:spcPct val="115000"/>
              </a:lnSpc>
              <a:spcAft>
                <a:spcPts val="1000"/>
              </a:spcAft>
            </a:pPr>
            <a:r>
              <a:rPr lang="fr-CA" sz="2400" b="1">
                <a:latin typeface="Arial" panose="020B0604020202020204" pitchFamily="34" charset="0"/>
                <a:ea typeface="Arial" panose="020B0604020202020204" pitchFamily="34" charset="0"/>
                <a:cs typeface="Times New Roman" panose="02020603050405020304" pitchFamily="18" charset="0"/>
              </a:rPr>
              <a:t>ASSURER L’</a:t>
            </a:r>
            <a:r>
              <a:rPr lang="fr-CA" sz="24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ÉQUITÉ</a:t>
            </a:r>
            <a:r>
              <a:rPr lang="fr-CA" sz="2400" b="1">
                <a:effectLst/>
                <a:latin typeface="Arial" panose="020B0604020202020204" pitchFamily="34" charset="0"/>
                <a:ea typeface="Arial" panose="020B0604020202020204" pitchFamily="34" charset="0"/>
                <a:cs typeface="Times New Roman" panose="02020603050405020304" pitchFamily="18" charset="0"/>
              </a:rPr>
              <a:t> ET L’EXCELLENCE : </a:t>
            </a:r>
            <a:br>
              <a:rPr lang="fr-CA" sz="2400" b="1">
                <a:effectLst/>
                <a:latin typeface="Arial" panose="020B0604020202020204" pitchFamily="34" charset="0"/>
                <a:ea typeface="Arial" panose="020B0604020202020204" pitchFamily="34" charset="0"/>
                <a:cs typeface="Times New Roman" panose="02020603050405020304" pitchFamily="18" charset="0"/>
              </a:rPr>
            </a:br>
            <a:r>
              <a:rPr lang="fr-CA" sz="2400" b="1">
                <a:effectLst/>
                <a:latin typeface="Arial" panose="020B0604020202020204" pitchFamily="34" charset="0"/>
                <a:ea typeface="Arial" panose="020B0604020202020204" pitchFamily="34" charset="0"/>
                <a:cs typeface="Times New Roman" panose="02020603050405020304" pitchFamily="18" charset="0"/>
              </a:rPr>
              <a:t>LA VISION D’ADIL</a:t>
            </a:r>
            <a:endParaRPr lang="fr-CA" sz="2400">
              <a:effectLst/>
              <a:latin typeface="Arial" panose="020B0604020202020204" pitchFamily="34" charset="0"/>
              <a:ea typeface="Arial" panose="020B0604020202020204" pitchFamily="34" charset="0"/>
              <a:cs typeface="Times New Roman" panose="02020603050405020304" pitchFamily="18" charset="0"/>
            </a:endParaRPr>
          </a:p>
          <a:p>
            <a:r>
              <a:rPr lang="fr-CA" sz="1800">
                <a:effectLst/>
                <a:latin typeface="Arial" panose="020B0604020202020204" pitchFamily="34" charset="0"/>
                <a:ea typeface="Arial" panose="020B0604020202020204" pitchFamily="34" charset="0"/>
                <a:cs typeface="Times New Roman" panose="02020603050405020304" pitchFamily="18" charset="0"/>
              </a:rPr>
              <a:t> </a:t>
            </a:r>
          </a:p>
          <a:p>
            <a:r>
              <a:rPr lang="fr-CA" sz="24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Dès le premier jour, Adil avait en tête quatre objectifs fondamentaux :</a:t>
            </a:r>
          </a:p>
          <a:p>
            <a:endParaRPr lang="fr-CA" sz="800">
              <a:effectLst/>
              <a:latin typeface="Arial" panose="020B0604020202020204" pitchFamily="34" charset="0"/>
              <a:ea typeface="Arial" panose="020B0604020202020204" pitchFamily="34" charset="0"/>
              <a:cs typeface="Times New Roman" panose="02020603050405020304" pitchFamily="18" charset="0"/>
            </a:endParaRPr>
          </a:p>
          <a:p>
            <a:pPr marL="457200" lvl="0" indent="-457200">
              <a:buFont typeface="+mj-lt"/>
              <a:buAutoNum type="arabicPeriod"/>
            </a:pPr>
            <a:r>
              <a:rPr lang="fr-CA" sz="2400" b="1">
                <a:effectLst/>
                <a:latin typeface="Arial" panose="020B0604020202020204" pitchFamily="34" charset="0"/>
                <a:ea typeface="Arial" panose="020B0604020202020204" pitchFamily="34" charset="0"/>
                <a:cs typeface="Times New Roman" panose="02020603050405020304" pitchFamily="18" charset="0"/>
              </a:rPr>
              <a:t>Assurer aux élèves de l’école des possibilités et un accès équitables.</a:t>
            </a:r>
            <a:endParaRPr lang="fr-CA" sz="2400">
              <a:effectLst/>
              <a:latin typeface="Arial" panose="020B0604020202020204" pitchFamily="34" charset="0"/>
              <a:ea typeface="Arial" panose="020B0604020202020204" pitchFamily="34" charset="0"/>
              <a:cs typeface="Times New Roman" panose="02020603050405020304" pitchFamily="18" charset="0"/>
            </a:endParaRPr>
          </a:p>
          <a:p>
            <a:pPr marL="457200" lvl="0" indent="-457200">
              <a:buFont typeface="+mj-lt"/>
              <a:buAutoNum type="arabicPeriod"/>
            </a:pPr>
            <a:r>
              <a:rPr lang="fr-CA" sz="2400" b="1">
                <a:effectLst/>
                <a:latin typeface="Arial" panose="020B0604020202020204" pitchFamily="34" charset="0"/>
                <a:ea typeface="Arial" panose="020B0604020202020204" pitchFamily="34" charset="0"/>
                <a:cs typeface="Times New Roman" panose="02020603050405020304" pitchFamily="18" charset="0"/>
              </a:rPr>
              <a:t>Créer une communauté scolaire bienveillante et ouverte qui suscite chez les élèves un sentiment d’appartenance et de fierté lorsqu’elles et ils sont à l’école.</a:t>
            </a:r>
            <a:endParaRPr lang="fr-CA" sz="2400">
              <a:effectLst/>
              <a:latin typeface="Arial" panose="020B0604020202020204" pitchFamily="34" charset="0"/>
              <a:ea typeface="Arial" panose="020B0604020202020204" pitchFamily="34" charset="0"/>
              <a:cs typeface="Times New Roman" panose="02020603050405020304" pitchFamily="18" charset="0"/>
            </a:endParaRPr>
          </a:p>
          <a:p>
            <a:pPr marL="457200" lvl="0" indent="-457200">
              <a:buFont typeface="+mj-lt"/>
              <a:buAutoNum type="arabicPeriod"/>
            </a:pPr>
            <a:r>
              <a:rPr lang="fr-CA" sz="24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Créer un espace physique qui reflète la voix et l’identité des élèves et qui répond aux besoins uniques et divers de chacune et chacun.</a:t>
            </a:r>
            <a:endParaRPr lang="fr-CA" sz="2400">
              <a:effectLst/>
              <a:latin typeface="Arial" panose="020B0604020202020204" pitchFamily="34" charset="0"/>
              <a:ea typeface="Arial" panose="020B0604020202020204" pitchFamily="34" charset="0"/>
              <a:cs typeface="Times New Roman" panose="02020603050405020304" pitchFamily="18" charset="0"/>
            </a:endParaRPr>
          </a:p>
          <a:p>
            <a:pPr marL="457200" lvl="0" indent="-457200">
              <a:buFont typeface="+mj-lt"/>
              <a:buAutoNum type="arabicPeriod"/>
            </a:pPr>
            <a:r>
              <a:rPr lang="fr-CA" sz="2400" b="1">
                <a:effectLst/>
                <a:latin typeface="Arial" panose="020B0604020202020204" pitchFamily="34" charset="0"/>
                <a:ea typeface="Arial" panose="020B0604020202020204" pitchFamily="34" charset="0"/>
                <a:cs typeface="Times New Roman" panose="02020603050405020304" pitchFamily="18" charset="0"/>
              </a:rPr>
              <a:t>Offrir une expérience scolaire qui honore la promesse d’une éducation de calibre mondial.</a:t>
            </a:r>
            <a:endParaRPr lang="fr-CA" sz="240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fr-CA" sz="1800" b="1">
                <a:effectLst/>
                <a:latin typeface="Arial" panose="020B0604020202020204" pitchFamily="34" charset="0"/>
                <a:ea typeface="Arial" panose="020B0604020202020204" pitchFamily="34" charset="0"/>
                <a:cs typeface="Times New Roman" panose="02020603050405020304" pitchFamily="18" charset="0"/>
              </a:rPr>
              <a:t> </a:t>
            </a:r>
            <a:endParaRPr lang="fr-CA" sz="18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92145525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6">
            <a:extLst>
              <a:ext uri="{28A0092B-C50C-407E-A947-70E740481C1C}">
                <a14:useLocalDpi xmlns:a14="http://schemas.microsoft.com/office/drawing/2010/main" val="0"/>
              </a:ext>
            </a:extLst>
          </a:blip>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2"/>
            </p:custDataLst>
          </p:nvPr>
        </p:nvSpPr>
        <p:spPr bwMode="auto">
          <a:xfrm>
            <a:off x="6399211" y="2734368"/>
            <a:ext cx="184731" cy="369332"/>
          </a:xfrm>
          <a:prstGeom prst="rect">
            <a:avLst/>
          </a:prstGeom>
          <a:noFill/>
          <a:ln>
            <a:noFill/>
          </a:ln>
          <a:effectLst/>
          <a:extLst>
            <a:ext uri="{909E8E84-426E-40dd-AFC4-6F175D3DCCD1}">
              <a14:hiddenFill xmlns:p14="http://schemas.microsoft.com/office/powerpoint/2010/main" xmlns:p15="http://schemas.microsoft.com/office/powerpoint/2012/main" xmlns:p159="http://schemas.microsoft.com/office/powerpoint/2015/09/main" xmlns:a14="http://schemas.microsoft.com/office/drawing/2010/main" xmlns="">
                <a:solidFill>
                  <a:schemeClr val="accent1"/>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w="9525">
                <a:solidFill>
                  <a:schemeClr val="tx1"/>
                </a:solidFill>
                <a:miter lim="800000"/>
                <a:headEnd/>
                <a:tailEnd/>
              </a14:hiddenLine>
            </a:ext>
            <a:ext uri="{AF507438-7753-43e0-B8FC-AC1667EBCBE1}">
              <a14:hiddenEffects xmlns:p14="http://schemas.microsoft.com/office/powerpoint/2010/main" xmlns:p15="http://schemas.microsoft.com/office/powerpoint/2012/main" xmlns:p159="http://schemas.microsoft.com/office/powerpoint/2015/09/main"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TextBox 4">
            <a:extLst>
              <a:ext uri="{FF2B5EF4-FFF2-40B4-BE49-F238E27FC236}">
                <a16:creationId xmlns:a16="http://schemas.microsoft.com/office/drawing/2014/main" id="{45EF3FC8-E758-984B-9D2B-D2CAEDC197F6}"/>
              </a:ext>
            </a:extLst>
          </p:cNvPr>
          <p:cNvSpPr txBox="1"/>
          <p:nvPr>
            <p:custDataLst>
              <p:tags r:id="rId3"/>
            </p:custDataLst>
          </p:nvPr>
        </p:nvSpPr>
        <p:spPr>
          <a:xfrm>
            <a:off x="369714" y="1312188"/>
            <a:ext cx="11785600" cy="5293757"/>
          </a:xfrm>
          <a:prstGeom prst="rect">
            <a:avLst/>
          </a:prstGeom>
          <a:noFill/>
        </p:spPr>
        <p:txBody>
          <a:bodyPr wrap="square">
            <a:spAutoFit/>
          </a:bodyPr>
          <a:lstStyle/>
          <a:p>
            <a:pPr algn="ctr"/>
            <a:r>
              <a:rPr lang="fr-CA" sz="2400" b="1" cap="all">
                <a:effectLst/>
                <a:latin typeface="Arial" panose="020B0604020202020204" pitchFamily="34" charset="0"/>
                <a:ea typeface="Arial" panose="020B0604020202020204" pitchFamily="34" charset="0"/>
                <a:cs typeface="Times New Roman" panose="02020603050405020304" pitchFamily="18" charset="0"/>
              </a:rPr>
              <a:t>Kipling Collegiate Institute :</a:t>
            </a:r>
          </a:p>
          <a:p>
            <a:pPr algn="ctr"/>
            <a:r>
              <a:rPr lang="fr-CA" sz="2400" b="1" cap="all">
                <a:effectLst/>
                <a:latin typeface="Arial" panose="020B0604020202020204" pitchFamily="34" charset="0"/>
                <a:ea typeface="Arial" panose="020B0604020202020204" pitchFamily="34" charset="0"/>
                <a:cs typeface="Times New Roman" panose="02020603050405020304" pitchFamily="18" charset="0"/>
              </a:rPr>
              <a:t>élèves, personnel, familles et communauté*</a:t>
            </a:r>
          </a:p>
          <a:p>
            <a:endParaRPr lang="fr-CA" sz="800">
              <a:effectLst/>
              <a:latin typeface="Arial" panose="020B0604020202020204" pitchFamily="34" charset="0"/>
              <a:ea typeface="Arial" panose="020B0604020202020204" pitchFamily="34" charset="0"/>
              <a:cs typeface="Times New Roman" panose="02020603050405020304" pitchFamily="18" charset="0"/>
            </a:endParaRPr>
          </a:p>
          <a:p>
            <a:pPr marL="285750" indent="-285750">
              <a:buFont typeface="Arial" panose="020B0604020202020204" pitchFamily="34" charset="0"/>
              <a:buChar char="•"/>
            </a:pPr>
            <a:r>
              <a:rPr lang="fr-CA" sz="2100" b="1">
                <a:effectLst/>
                <a:latin typeface="Arial" panose="020B0604020202020204" pitchFamily="34" charset="0"/>
                <a:ea typeface="Arial" panose="020B0604020202020204" pitchFamily="34" charset="0"/>
                <a:cs typeface="Times New Roman" panose="02020603050405020304" pitchFamily="18" charset="0"/>
              </a:rPr>
              <a:t>L’école est fréquentée par des jeunes de 48 pays, dont plus de la moitié sont nés, ou ont leurs racines, en </a:t>
            </a:r>
            <a:r>
              <a:rPr lang="fr-CA" sz="21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Somalie</a:t>
            </a:r>
            <a:r>
              <a:rPr lang="fr-CA" sz="2100" b="1">
                <a:effectLst/>
                <a:latin typeface="Arial" panose="020B0604020202020204" pitchFamily="34" charset="0"/>
                <a:ea typeface="Arial" panose="020B0604020202020204" pitchFamily="34" charset="0"/>
                <a:cs typeface="Times New Roman" panose="02020603050405020304" pitchFamily="18" charset="0"/>
              </a:rPr>
              <a:t> ou au </a:t>
            </a:r>
            <a:r>
              <a:rPr lang="fr-CA" sz="21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Pakistan</a:t>
            </a:r>
            <a:r>
              <a:rPr lang="fr-CA" sz="2100" b="1">
                <a:effectLst/>
                <a:latin typeface="Arial" panose="020B0604020202020204" pitchFamily="34" charset="0"/>
                <a:ea typeface="Arial" panose="020B0604020202020204" pitchFamily="34" charset="0"/>
                <a:cs typeface="Times New Roman" panose="02020603050405020304" pitchFamily="18" charset="0"/>
              </a:rPr>
              <a:t>.</a:t>
            </a:r>
            <a:endParaRPr lang="fr-CA" sz="21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buFont typeface="Arial" panose="020B0604020202020204" pitchFamily="34" charset="0"/>
              <a:buChar char="•"/>
            </a:pPr>
            <a:r>
              <a:rPr lang="fr-CA" sz="2100" b="1">
                <a:effectLst/>
                <a:latin typeface="Arial" panose="020B0604020202020204" pitchFamily="34" charset="0"/>
                <a:ea typeface="Arial" panose="020B0604020202020204" pitchFamily="34" charset="0"/>
                <a:cs typeface="Times New Roman" panose="02020603050405020304" pitchFamily="18" charset="0"/>
              </a:rPr>
              <a:t>Environ 28 % des élèves ont immigré au pays dans les cinq dernières années, et seulement 52 % viennent d’une </a:t>
            </a:r>
            <a:r>
              <a:rPr lang="fr-CA" sz="21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école nourricière</a:t>
            </a:r>
            <a:r>
              <a:rPr lang="fr-CA" sz="2100" b="1">
                <a:effectLst/>
                <a:latin typeface="Arial" panose="020B0604020202020204" pitchFamily="34" charset="0"/>
                <a:ea typeface="Arial" panose="020B0604020202020204" pitchFamily="34" charset="0"/>
                <a:cs typeface="Times New Roman" panose="02020603050405020304" pitchFamily="18" charset="0"/>
              </a:rPr>
              <a:t>.</a:t>
            </a:r>
            <a:endParaRPr lang="fr-CA" sz="21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buFont typeface="Arial" panose="020B0604020202020204" pitchFamily="34" charset="0"/>
              <a:buChar char="•"/>
            </a:pPr>
            <a:r>
              <a:rPr lang="fr-CA" sz="2100" b="1">
                <a:effectLst/>
                <a:latin typeface="Arial" panose="020B0604020202020204" pitchFamily="34" charset="0"/>
                <a:ea typeface="Arial" panose="020B0604020202020204" pitchFamily="34" charset="0"/>
                <a:cs typeface="Times New Roman" panose="02020603050405020304" pitchFamily="18" charset="0"/>
              </a:rPr>
              <a:t>Cinquante-trois pour cent (53 %) des ménages d’où sont issus les élèves sont monoparentaux et en situation de pauvreté ou de chômage.</a:t>
            </a:r>
            <a:endParaRPr lang="fr-CA" sz="21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buFont typeface="Arial" panose="020B0604020202020204" pitchFamily="34" charset="0"/>
              <a:buChar char="•"/>
            </a:pPr>
            <a:r>
              <a:rPr lang="fr-CA" sz="2100" b="1">
                <a:effectLst/>
                <a:latin typeface="Arial" panose="020B0604020202020204" pitchFamily="34" charset="0"/>
                <a:ea typeface="Arial" panose="020B0604020202020204" pitchFamily="34" charset="0"/>
                <a:cs typeface="Times New Roman" panose="02020603050405020304" pitchFamily="18" charset="0"/>
              </a:rPr>
              <a:t>D’anciennes et </a:t>
            </a:r>
            <a:r>
              <a:rPr lang="fr-CA" sz="21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anciens élèves</a:t>
            </a:r>
            <a:r>
              <a:rPr lang="fr-CA" sz="2100" b="1">
                <a:effectLst/>
                <a:latin typeface="Arial" panose="020B0604020202020204" pitchFamily="34" charset="0"/>
                <a:ea typeface="Arial" panose="020B0604020202020204" pitchFamily="34" charset="0"/>
                <a:cs typeface="Times New Roman" panose="02020603050405020304" pitchFamily="18" charset="0"/>
              </a:rPr>
              <a:t> d’influence souhaitant préserver l’héritage du Kipling et sa réputation acquise sur des décennies se sont fermement opposés à un changement de nom et ont eu gain de cause.</a:t>
            </a:r>
            <a:endParaRPr lang="fr-CA" sz="21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buFont typeface="Arial" panose="020B0604020202020204" pitchFamily="34" charset="0"/>
              <a:buChar char="•"/>
            </a:pPr>
            <a:r>
              <a:rPr lang="fr-CA" sz="2100" b="1">
                <a:effectLst/>
                <a:latin typeface="Arial" panose="020B0604020202020204" pitchFamily="34" charset="0"/>
                <a:ea typeface="Arial" panose="020B0604020202020204" pitchFamily="34" charset="0"/>
                <a:cs typeface="Times New Roman" panose="02020603050405020304" pitchFamily="18" charset="0"/>
              </a:rPr>
              <a:t>Les membres du personnel étaient d’accord avec les plans de réforme de l’établissement, notamment les travaux de rénovation, mais certains s’opposaient à l’introduction de programmes spécialisés comme la r</a:t>
            </a:r>
            <a:r>
              <a:rPr lang="fr-CA" sz="21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écupération de crédits</a:t>
            </a:r>
            <a:r>
              <a:rPr lang="fr-CA" sz="2100" b="1">
                <a:effectLst/>
                <a:latin typeface="Arial" panose="020B0604020202020204" pitchFamily="34" charset="0"/>
                <a:ea typeface="Arial" panose="020B0604020202020204" pitchFamily="34" charset="0"/>
                <a:cs typeface="Times New Roman" panose="02020603050405020304" pitchFamily="18" charset="0"/>
              </a:rPr>
              <a:t>.</a:t>
            </a:r>
          </a:p>
          <a:p>
            <a:pPr marL="342900" lvl="0" indent="-342900">
              <a:buFont typeface="Arial" panose="020B0604020202020204" pitchFamily="34" charset="0"/>
              <a:buChar char="•"/>
            </a:pPr>
            <a:endParaRPr lang="fr-CA" sz="800" b="1">
              <a:effectLst/>
              <a:latin typeface="Arial" panose="020B0604020202020204" pitchFamily="34" charset="0"/>
              <a:ea typeface="Arial" panose="020B0604020202020204" pitchFamily="34" charset="0"/>
              <a:cs typeface="Times New Roman" panose="02020603050405020304" pitchFamily="18" charset="0"/>
            </a:endParaRPr>
          </a:p>
          <a:p>
            <a:pPr lvl="0"/>
            <a:r>
              <a:rPr lang="fr-CA" sz="2200">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 </a:t>
            </a:r>
            <a:r>
              <a:rPr lang="fr-CA" sz="1600" b="1">
                <a:effectLst/>
                <a:highlight>
                  <a:srgbClr val="000000">
                    <a:alpha val="0"/>
                    <a:alpha val="0"/>
                  </a:srgbClr>
                </a:highlight>
                <a:latin typeface="Arial" panose="020B0604020202020204" pitchFamily="34" charset="0"/>
                <a:ea typeface="Arial" panose="020B0604020202020204" pitchFamily="34" charset="0"/>
                <a:cs typeface="Times New Roman" panose="02020603050405020304" pitchFamily="18" charset="0"/>
              </a:rPr>
              <a:t>Données de 2017</a:t>
            </a:r>
          </a:p>
        </p:txBody>
      </p:sp>
    </p:spTree>
    <p:extLst>
      <p:ext uri="{BB962C8B-B14F-4D97-AF65-F5344CB8AC3E}">
        <p14:creationId xmlns:p14="http://schemas.microsoft.com/office/powerpoint/2010/main" val="4103187805"/>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0.02.29"/>
  <p:tag name="AS_TITLE" val="Aspose.Slides for Java"/>
  <p:tag name="AS_VERSION" val="20.2"/>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2"/>
</p:tagLst>
</file>

<file path=ppt/tags/tag12.xml><?xml version="1.0" encoding="utf-8"?>
<p:tagLst xmlns:a="http://schemas.openxmlformats.org/drawingml/2006/main" xmlns:r="http://schemas.openxmlformats.org/officeDocument/2006/relationships" xmlns:p="http://schemas.openxmlformats.org/presentationml/2006/main">
  <p:tag name="NUM" val="3"/>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5.xml><?xml version="1.0" encoding="utf-8"?>
<p:tagLst xmlns:a="http://schemas.openxmlformats.org/drawingml/2006/main" xmlns:r="http://schemas.openxmlformats.org/officeDocument/2006/relationships" xmlns:p="http://schemas.openxmlformats.org/presentationml/2006/main">
  <p:tag name="NUM" val="3"/>
</p:tagLst>
</file>

<file path=ppt/tags/tag16.xml><?xml version="1.0" encoding="utf-8"?>
<p:tagLst xmlns:a="http://schemas.openxmlformats.org/drawingml/2006/main" xmlns:r="http://schemas.openxmlformats.org/officeDocument/2006/relationships" xmlns:p="http://schemas.openxmlformats.org/presentationml/2006/main">
  <p:tag name="NUM" val="4"/>
</p:tagLst>
</file>

<file path=ppt/tags/tag17.xml><?xml version="1.0" encoding="utf-8"?>
<p:tagLst xmlns:a="http://schemas.openxmlformats.org/drawingml/2006/main" xmlns:r="http://schemas.openxmlformats.org/officeDocument/2006/relationships" xmlns:p="http://schemas.openxmlformats.org/presentationml/2006/main">
  <p:tag name="NUM" val="5"/>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9.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3"/>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1"/>
</p:tagLst>
</file>

<file path=ppt/tags/tag25.xml><?xml version="1.0" encoding="utf-8"?>
<p:tagLst xmlns:a="http://schemas.openxmlformats.org/drawingml/2006/main" xmlns:r="http://schemas.openxmlformats.org/officeDocument/2006/relationships" xmlns:p="http://schemas.openxmlformats.org/presentationml/2006/main">
  <p:tag name="NUM" val="2"/>
</p:tagLst>
</file>

<file path=ppt/tags/tag26.xml><?xml version="1.0" encoding="utf-8"?>
<p:tagLst xmlns:a="http://schemas.openxmlformats.org/drawingml/2006/main" xmlns:r="http://schemas.openxmlformats.org/officeDocument/2006/relationships" xmlns:p="http://schemas.openxmlformats.org/presentationml/2006/main">
  <p:tag name="NUM" val="3"/>
</p:tagLst>
</file>

<file path=ppt/tags/tag27.xml><?xml version="1.0" encoding="utf-8"?>
<p:tagLst xmlns:a="http://schemas.openxmlformats.org/drawingml/2006/main" xmlns:r="http://schemas.openxmlformats.org/officeDocument/2006/relationships" xmlns:p="http://schemas.openxmlformats.org/presentationml/2006/main">
  <p:tag name="NUM" val="1"/>
</p:tagLst>
</file>

<file path=ppt/tags/tag28.xml><?xml version="1.0" encoding="utf-8"?>
<p:tagLst xmlns:a="http://schemas.openxmlformats.org/drawingml/2006/main" xmlns:r="http://schemas.openxmlformats.org/officeDocument/2006/relationships" xmlns:p="http://schemas.openxmlformats.org/presentationml/2006/main">
  <p:tag name="NUM" val="2"/>
</p:tagLst>
</file>

<file path=ppt/tags/tag29.xml><?xml version="1.0" encoding="utf-8"?>
<p:tagLst xmlns:a="http://schemas.openxmlformats.org/drawingml/2006/main" xmlns:r="http://schemas.openxmlformats.org/officeDocument/2006/relationships" xmlns:p="http://schemas.openxmlformats.org/presentationml/2006/main">
  <p:tag name="NUM" val="3"/>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3"/>
</p:tagLst>
</file>

<file path=ppt/tags/tag33.xml><?xml version="1.0" encoding="utf-8"?>
<p:tagLst xmlns:a="http://schemas.openxmlformats.org/drawingml/2006/main" xmlns:r="http://schemas.openxmlformats.org/officeDocument/2006/relationships" xmlns:p="http://schemas.openxmlformats.org/presentationml/2006/main">
  <p:tag name="NUM" val="1"/>
</p:tagLst>
</file>

<file path=ppt/tags/tag34.xml><?xml version="1.0" encoding="utf-8"?>
<p:tagLst xmlns:a="http://schemas.openxmlformats.org/drawingml/2006/main" xmlns:r="http://schemas.openxmlformats.org/officeDocument/2006/relationships" xmlns:p="http://schemas.openxmlformats.org/presentationml/2006/main">
  <p:tag name="NUM" val="2"/>
</p:tagLst>
</file>

<file path=ppt/tags/tag35.xml><?xml version="1.0" encoding="utf-8"?>
<p:tagLst xmlns:a="http://schemas.openxmlformats.org/drawingml/2006/main" xmlns:r="http://schemas.openxmlformats.org/officeDocument/2006/relationships" xmlns:p="http://schemas.openxmlformats.org/presentationml/2006/main">
  <p:tag name="NUM" val="3"/>
</p:tagLst>
</file>

<file path=ppt/tags/tag36.xml><?xml version="1.0" encoding="utf-8"?>
<p:tagLst xmlns:a="http://schemas.openxmlformats.org/drawingml/2006/main" xmlns:r="http://schemas.openxmlformats.org/officeDocument/2006/relationships" xmlns:p="http://schemas.openxmlformats.org/presentationml/2006/main">
  <p:tag name="NUM" val="1"/>
</p:tagLst>
</file>

<file path=ppt/tags/tag37.xml><?xml version="1.0" encoding="utf-8"?>
<p:tagLst xmlns:a="http://schemas.openxmlformats.org/drawingml/2006/main" xmlns:r="http://schemas.openxmlformats.org/officeDocument/2006/relationships" xmlns:p="http://schemas.openxmlformats.org/presentationml/2006/main">
  <p:tag name="NUM" val="2"/>
</p:tagLst>
</file>

<file path=ppt/tags/tag38.xml><?xml version="1.0" encoding="utf-8"?>
<p:tagLst xmlns:a="http://schemas.openxmlformats.org/drawingml/2006/main" xmlns:r="http://schemas.openxmlformats.org/officeDocument/2006/relationships" xmlns:p="http://schemas.openxmlformats.org/presentationml/2006/main">
  <p:tag name="NUM" val="3"/>
</p:tagLst>
</file>

<file path=ppt/tags/tag39.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2"/>
</p:tagLst>
</file>

<file path=ppt/tags/tag41.xml><?xml version="1.0" encoding="utf-8"?>
<p:tagLst xmlns:a="http://schemas.openxmlformats.org/drawingml/2006/main" xmlns:r="http://schemas.openxmlformats.org/officeDocument/2006/relationships" xmlns:p="http://schemas.openxmlformats.org/presentationml/2006/main">
  <p:tag name="NUM" val="3"/>
</p:tagLst>
</file>

<file path=ppt/tags/tag42.xml><?xml version="1.0" encoding="utf-8"?>
<p:tagLst xmlns:a="http://schemas.openxmlformats.org/drawingml/2006/main" xmlns:r="http://schemas.openxmlformats.org/officeDocument/2006/relationships" xmlns:p="http://schemas.openxmlformats.org/presentationml/2006/main">
  <p:tag name="NUM" val="1"/>
</p:tagLst>
</file>

<file path=ppt/tags/tag43.xml><?xml version="1.0" encoding="utf-8"?>
<p:tagLst xmlns:a="http://schemas.openxmlformats.org/drawingml/2006/main" xmlns:r="http://schemas.openxmlformats.org/officeDocument/2006/relationships" xmlns:p="http://schemas.openxmlformats.org/presentationml/2006/main">
  <p:tag name="NUM" val="2"/>
</p:tagLst>
</file>

<file path=ppt/tags/tag44.xml><?xml version="1.0" encoding="utf-8"?>
<p:tagLst xmlns:a="http://schemas.openxmlformats.org/drawingml/2006/main" xmlns:r="http://schemas.openxmlformats.org/officeDocument/2006/relationships" xmlns:p="http://schemas.openxmlformats.org/presentationml/2006/main">
  <p:tag name="NUM" val="3"/>
</p:tagLst>
</file>

<file path=ppt/tags/tag45.xml><?xml version="1.0" encoding="utf-8"?>
<p:tagLst xmlns:a="http://schemas.openxmlformats.org/drawingml/2006/main" xmlns:r="http://schemas.openxmlformats.org/officeDocument/2006/relationships" xmlns:p="http://schemas.openxmlformats.org/presentationml/2006/main">
  <p:tag name="NUM" val="1"/>
</p:tagLst>
</file>

<file path=ppt/tags/tag46.xml><?xml version="1.0" encoding="utf-8"?>
<p:tagLst xmlns:a="http://schemas.openxmlformats.org/drawingml/2006/main" xmlns:r="http://schemas.openxmlformats.org/officeDocument/2006/relationships" xmlns:p="http://schemas.openxmlformats.org/presentationml/2006/main">
  <p:tag name="NUM" val="2"/>
</p:tagLst>
</file>

<file path=ppt/tags/tag47.xml><?xml version="1.0" encoding="utf-8"?>
<p:tagLst xmlns:a="http://schemas.openxmlformats.org/drawingml/2006/main" xmlns:r="http://schemas.openxmlformats.org/officeDocument/2006/relationships" xmlns:p="http://schemas.openxmlformats.org/presentationml/2006/main">
  <p:tag name="NUM" val="3"/>
</p:tagLst>
</file>

<file path=ppt/tags/tag48.xml><?xml version="1.0" encoding="utf-8"?>
<p:tagLst xmlns:a="http://schemas.openxmlformats.org/drawingml/2006/main" xmlns:r="http://schemas.openxmlformats.org/officeDocument/2006/relationships" xmlns:p="http://schemas.openxmlformats.org/presentationml/2006/main">
  <p:tag name="NUM" val="1"/>
</p:tagLst>
</file>

<file path=ppt/tags/tag49.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3"/>
</p:tagLst>
</file>

<file path=ppt/tags/tag51.xml><?xml version="1.0" encoding="utf-8"?>
<p:tagLst xmlns:a="http://schemas.openxmlformats.org/drawingml/2006/main" xmlns:r="http://schemas.openxmlformats.org/officeDocument/2006/relationships" xmlns:p="http://schemas.openxmlformats.org/presentationml/2006/main">
  <p:tag name="NUM" val="1"/>
</p:tagLst>
</file>

<file path=ppt/tags/tag52.xml><?xml version="1.0" encoding="utf-8"?>
<p:tagLst xmlns:a="http://schemas.openxmlformats.org/drawingml/2006/main" xmlns:r="http://schemas.openxmlformats.org/officeDocument/2006/relationships" xmlns:p="http://schemas.openxmlformats.org/presentationml/2006/main">
  <p:tag name="NUM" val="2"/>
</p:tagLst>
</file>

<file path=ppt/tags/tag53.xml><?xml version="1.0" encoding="utf-8"?>
<p:tagLst xmlns:a="http://schemas.openxmlformats.org/drawingml/2006/main" xmlns:r="http://schemas.openxmlformats.org/officeDocument/2006/relationships" xmlns:p="http://schemas.openxmlformats.org/presentationml/2006/main">
  <p:tag name="NUM" val="3"/>
</p:tagLst>
</file>

<file path=ppt/tags/tag54.xml><?xml version="1.0" encoding="utf-8"?>
<p:tagLst xmlns:a="http://schemas.openxmlformats.org/drawingml/2006/main" xmlns:r="http://schemas.openxmlformats.org/officeDocument/2006/relationships" xmlns:p="http://schemas.openxmlformats.org/presentationml/2006/main">
  <p:tag name="NUM" val="1"/>
</p:tagLst>
</file>

<file path=ppt/tags/tag55.xml><?xml version="1.0" encoding="utf-8"?>
<p:tagLst xmlns:a="http://schemas.openxmlformats.org/drawingml/2006/main" xmlns:r="http://schemas.openxmlformats.org/officeDocument/2006/relationships" xmlns:p="http://schemas.openxmlformats.org/presentationml/2006/main">
  <p:tag name="NUM" val="2"/>
</p:tagLst>
</file>

<file path=ppt/tags/tag56.xml><?xml version="1.0" encoding="utf-8"?>
<p:tagLst xmlns:a="http://schemas.openxmlformats.org/drawingml/2006/main" xmlns:r="http://schemas.openxmlformats.org/officeDocument/2006/relationships" xmlns:p="http://schemas.openxmlformats.org/presentationml/2006/main">
  <p:tag name="NUM" val="3"/>
</p:tagLst>
</file>

<file path=ppt/tags/tag57.xml><?xml version="1.0" encoding="utf-8"?>
<p:tagLst xmlns:a="http://schemas.openxmlformats.org/drawingml/2006/main" xmlns:r="http://schemas.openxmlformats.org/officeDocument/2006/relationships" xmlns:p="http://schemas.openxmlformats.org/presentationml/2006/main">
  <p:tag name="NUM" val="1"/>
</p:tagLst>
</file>

<file path=ppt/tags/tag58.xml><?xml version="1.0" encoding="utf-8"?>
<p:tagLst xmlns:a="http://schemas.openxmlformats.org/drawingml/2006/main" xmlns:r="http://schemas.openxmlformats.org/officeDocument/2006/relationships" xmlns:p="http://schemas.openxmlformats.org/presentationml/2006/main">
  <p:tag name="NUM" val="2"/>
</p:tagLst>
</file>

<file path=ppt/tags/tag59.xml><?xml version="1.0" encoding="utf-8"?>
<p:tagLst xmlns:a="http://schemas.openxmlformats.org/drawingml/2006/main" xmlns:r="http://schemas.openxmlformats.org/officeDocument/2006/relationships" xmlns:p="http://schemas.openxmlformats.org/presentationml/2006/main">
  <p:tag name="NUM" val="3"/>
</p:tagLst>
</file>

<file path=ppt/tags/tag6.xml><?xml version="1.0" encoding="utf-8"?>
<p:tagLst xmlns:a="http://schemas.openxmlformats.org/drawingml/2006/main" xmlns:r="http://schemas.openxmlformats.org/officeDocument/2006/relationships" xmlns:p="http://schemas.openxmlformats.org/presentationml/2006/main">
  <p:tag name="NUM" val="5"/>
</p:tagLst>
</file>

<file path=ppt/tags/tag60.xml><?xml version="1.0" encoding="utf-8"?>
<p:tagLst xmlns:a="http://schemas.openxmlformats.org/drawingml/2006/main" xmlns:r="http://schemas.openxmlformats.org/officeDocument/2006/relationships" xmlns:p="http://schemas.openxmlformats.org/presentationml/2006/main">
  <p:tag name="NUM" val="1"/>
</p:tagLst>
</file>

<file path=ppt/tags/tag61.xml><?xml version="1.0" encoding="utf-8"?>
<p:tagLst xmlns:a="http://schemas.openxmlformats.org/drawingml/2006/main" xmlns:r="http://schemas.openxmlformats.org/officeDocument/2006/relationships" xmlns:p="http://schemas.openxmlformats.org/presentationml/2006/main">
  <p:tag name="NUM" val="2"/>
</p:tagLst>
</file>

<file path=ppt/tags/tag62.xml><?xml version="1.0" encoding="utf-8"?>
<p:tagLst xmlns:a="http://schemas.openxmlformats.org/drawingml/2006/main" xmlns:r="http://schemas.openxmlformats.org/officeDocument/2006/relationships" xmlns:p="http://schemas.openxmlformats.org/presentationml/2006/main">
  <p:tag name="NUM" val="3"/>
</p:tagLst>
</file>

<file path=ppt/tags/tag63.xml><?xml version="1.0" encoding="utf-8"?>
<p:tagLst xmlns:a="http://schemas.openxmlformats.org/drawingml/2006/main" xmlns:r="http://schemas.openxmlformats.org/officeDocument/2006/relationships" xmlns:p="http://schemas.openxmlformats.org/presentationml/2006/main">
  <p:tag name="NUM" val="1"/>
</p:tagLst>
</file>

<file path=ppt/tags/tag64.xml><?xml version="1.0" encoding="utf-8"?>
<p:tagLst xmlns:a="http://schemas.openxmlformats.org/drawingml/2006/main" xmlns:r="http://schemas.openxmlformats.org/officeDocument/2006/relationships" xmlns:p="http://schemas.openxmlformats.org/presentationml/2006/main">
  <p:tag name="NUM" val="2"/>
</p:tagLst>
</file>

<file path=ppt/tags/tag65.xml><?xml version="1.0" encoding="utf-8"?>
<p:tagLst xmlns:a="http://schemas.openxmlformats.org/drawingml/2006/main" xmlns:r="http://schemas.openxmlformats.org/officeDocument/2006/relationships" xmlns:p="http://schemas.openxmlformats.org/presentationml/2006/main">
  <p:tag name="NUM" val="3"/>
</p:tagLst>
</file>

<file path=ppt/tags/tag66.xml><?xml version="1.0" encoding="utf-8"?>
<p:tagLst xmlns:a="http://schemas.openxmlformats.org/drawingml/2006/main" xmlns:r="http://schemas.openxmlformats.org/officeDocument/2006/relationships" xmlns:p="http://schemas.openxmlformats.org/presentationml/2006/main">
  <p:tag name="NUM" val="1"/>
</p:tagLst>
</file>

<file path=ppt/tags/tag67.xml><?xml version="1.0" encoding="utf-8"?>
<p:tagLst xmlns:a="http://schemas.openxmlformats.org/drawingml/2006/main" xmlns:r="http://schemas.openxmlformats.org/officeDocument/2006/relationships" xmlns:p="http://schemas.openxmlformats.org/presentationml/2006/main">
  <p:tag name="NUM" val="2"/>
</p:tagLst>
</file>

<file path=ppt/tags/tag68.xml><?xml version="1.0" encoding="utf-8"?>
<p:tagLst xmlns:a="http://schemas.openxmlformats.org/drawingml/2006/main" xmlns:r="http://schemas.openxmlformats.org/officeDocument/2006/relationships" xmlns:p="http://schemas.openxmlformats.org/presentationml/2006/main">
  <p:tag name="NUM" val="3"/>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3"/>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1829</TotalTime>
  <Words>4988</Words>
  <Application>Microsoft Macintosh PowerPoint</Application>
  <PresentationFormat>Widescreen</PresentationFormat>
  <Paragraphs>276</Paragraphs>
  <Slides>21</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79</cp:revision>
  <dcterms:created xsi:type="dcterms:W3CDTF">2019-11-01T17:17:10Z</dcterms:created>
  <dcterms:modified xsi:type="dcterms:W3CDTF">2022-03-03T19:58:02Z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ActionId">
    <vt:lpwstr>fff3a74f-a8a7-4871-9b03-054e214a33d0</vt:lpwstr>
  </property>
  <property fmtid="{D5CDD505-2E9C-101B-9397-08002B2CF9AE}" pid="3" name="MSIP_Label_034a106e-6316-442c-ad35-738afd673d2b_ContentBits">
    <vt:lpwstr>0</vt:lpwstr>
  </property>
  <property fmtid="{D5CDD505-2E9C-101B-9397-08002B2CF9AE}" pid="4" name="MSIP_Label_034a106e-6316-442c-ad35-738afd673d2b_Enabled">
    <vt:lpwstr>true</vt:lpwstr>
  </property>
  <property fmtid="{D5CDD505-2E9C-101B-9397-08002B2CF9AE}" pid="5" name="MSIP_Label_034a106e-6316-442c-ad35-738afd673d2b_Method">
    <vt:lpwstr>Standard</vt:lpwstr>
  </property>
  <property fmtid="{D5CDD505-2E9C-101B-9397-08002B2CF9AE}" pid="6" name="MSIP_Label_034a106e-6316-442c-ad35-738afd673d2b_Name">
    <vt:lpwstr>034a106e-6316-442c-ad35-738afd673d2b</vt:lpwstr>
  </property>
  <property fmtid="{D5CDD505-2E9C-101B-9397-08002B2CF9AE}" pid="7" name="MSIP_Label_034a106e-6316-442c-ad35-738afd673d2b_SetDate">
    <vt:lpwstr>2022-02-08T22:12:37Z</vt:lpwstr>
  </property>
  <property fmtid="{D5CDD505-2E9C-101B-9397-08002B2CF9AE}" pid="8" name="MSIP_Label_034a106e-6316-442c-ad35-738afd673d2b_SiteId">
    <vt:lpwstr>cddc1229-ac2a-4b97-b78a-0e5cacb5865c</vt:lpwstr>
  </property>
</Properties>
</file>