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sldIdLst>
    <p:sldId id="328" r:id="rId2"/>
    <p:sldId id="316" r:id="rId3"/>
    <p:sldId id="329" r:id="rId4"/>
    <p:sldId id="330" r:id="rId5"/>
    <p:sldId id="331" r:id="rId6"/>
    <p:sldId id="338" r:id="rId7"/>
    <p:sldId id="336" r:id="rId8"/>
    <p:sldId id="337" r:id="rId9"/>
    <p:sldId id="339" r:id="rId10"/>
    <p:sldId id="352" r:id="rId11"/>
    <p:sldId id="351" r:id="rId12"/>
    <p:sldId id="353" r:id="rId13"/>
    <p:sldId id="354" r:id="rId14"/>
    <p:sldId id="320"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57523"/>
  </p:normalViewPr>
  <p:slideViewPr>
    <p:cSldViewPr snapToGrid="0" snapToObjects="1">
      <p:cViewPr varScale="1">
        <p:scale>
          <a:sx n="72" d="100"/>
          <a:sy n="72" d="100"/>
        </p:scale>
        <p:origin x="1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a:solidFill>
          <a:srgbClr val="0070C0"/>
        </a:solidFill>
      </dgm:spPr>
      <dgm:t>
        <a:bodyPr/>
        <a:lstStyle/>
        <a:p>
          <a:pPr algn="ctr"/>
          <a:r>
            <a:rPr lang="en-CA" sz="2000" dirty="0">
              <a:solidFill>
                <a:schemeClr val="bg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a:solidFill>
          <a:srgbClr val="0070C0"/>
        </a:solidFill>
      </dgm:spPr>
      <dgm:t>
        <a:bodyPr/>
        <a:lstStyle/>
        <a:p>
          <a:pPr algn="ctr"/>
          <a:r>
            <a:rPr lang="en-CA" sz="1800" dirty="0">
              <a:solidFill>
                <a:schemeClr val="bg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a:solidFill>
          <a:srgbClr val="0070C0"/>
        </a:solidFill>
      </dgm:spPr>
      <dgm:t>
        <a:bodyPr/>
        <a:lstStyle/>
        <a:p>
          <a:pPr algn="ctr"/>
          <a:r>
            <a:rPr lang="en-CA" sz="1800" dirty="0">
              <a:solidFill>
                <a:schemeClr val="bg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a:solidFill>
          <a:srgbClr val="0070C0"/>
        </a:solidFill>
      </dgm:spPr>
      <dgm:t>
        <a:bodyPr/>
        <a:lstStyle/>
        <a:p>
          <a:r>
            <a:rPr lang="en-CA" sz="1800" b="1" dirty="0">
              <a:solidFill>
                <a:schemeClr val="bg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a:solidFill>
          <a:srgbClr val="0070C0"/>
        </a:solidFill>
      </dgm:spPr>
      <dgm:t>
        <a:bodyPr/>
        <a:lstStyle/>
        <a:p>
          <a:r>
            <a:rPr lang="en-CA" b="1" u="none" dirty="0">
              <a:solidFill>
                <a:schemeClr val="bg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accent1_1" csCatId="accent1" phldr="1"/>
      <dgm:spPr/>
    </dgm:pt>
    <dgm:pt modelId="{20D9AD66-2764-4191-8178-778792970716}">
      <dgm:prSet phldrT="[Text]"/>
      <dgm:spPr>
        <a:solidFill>
          <a:srgbClr val="0070C0"/>
        </a:solidFill>
        <a:ln>
          <a:solidFill>
            <a:srgbClr val="7030A0"/>
          </a:solidFill>
        </a:ln>
      </dgm:spPr>
      <dgm:t>
        <a:bodyPr/>
        <a:lstStyle/>
        <a:p>
          <a:r>
            <a:rPr lang="en-CA" b="1" dirty="0">
              <a:solidFill>
                <a:schemeClr val="bg1"/>
              </a:solidFill>
            </a:rPr>
            <a:t>COGNITIVE</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a:solidFill>
          <a:srgbClr val="0070C0"/>
        </a:solidFill>
        <a:ln>
          <a:solidFill>
            <a:srgbClr val="7030A0"/>
          </a:solidFill>
        </a:ln>
      </dgm:spPr>
      <dgm:t>
        <a:bodyPr/>
        <a:lstStyle/>
        <a:p>
          <a:r>
            <a:rPr lang="en-CA" b="1" dirty="0">
              <a:solidFill>
                <a:schemeClr val="bg1"/>
              </a:solidFill>
            </a:rPr>
            <a:t>SOCIAL</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6A45A36B-01A0-4B37-B8C7-21E3336BDBBE}">
      <dgm:prSet phldrT="[Text]"/>
      <dgm:spPr>
        <a:solidFill>
          <a:srgbClr val="0070C0"/>
        </a:solidFill>
        <a:ln>
          <a:solidFill>
            <a:srgbClr val="7030A0"/>
          </a:solidFill>
        </a:ln>
      </dgm:spPr>
      <dgm:t>
        <a:bodyPr/>
        <a:lstStyle/>
        <a:p>
          <a:r>
            <a:rPr lang="en-CA" b="1" dirty="0">
              <a:solidFill>
                <a:schemeClr val="bg1"/>
              </a:solidFill>
            </a:rPr>
            <a:t>PSYCHOLOGICAL</a:t>
          </a:r>
        </a:p>
      </dgm:t>
    </dgm:pt>
    <dgm:pt modelId="{114F9BDC-C144-4A1D-A766-BF7581E9F09D}" type="parTrans" cxnId="{5F4BDB04-11DD-429E-BB69-B77A953BAE5D}">
      <dgm:prSet/>
      <dgm:spPr/>
      <dgm:t>
        <a:bodyPr/>
        <a:lstStyle/>
        <a:p>
          <a:endParaRPr lang="en-CA"/>
        </a:p>
      </dgm:t>
    </dgm:pt>
    <dgm:pt modelId="{5429BC94-F949-4653-8BBE-790E9779754E}" type="sibTrans" cxnId="{5F4BDB04-11DD-429E-BB69-B77A953BAE5D}">
      <dgm:prSet/>
      <dgm:spPr/>
      <dgm:t>
        <a:bodyPr/>
        <a:lstStyle/>
        <a:p>
          <a:endParaRPr lang="en-CA"/>
        </a:p>
      </dgm:t>
    </dgm:pt>
    <dgm:pt modelId="{EE739745-FCF3-455D-AF95-9084E767A62D}">
      <dgm:prSet custT="1"/>
      <dgm:spPr>
        <a:ln>
          <a:solidFill>
            <a:srgbClr val="7030A0">
              <a:alpha val="90000"/>
            </a:srgbClr>
          </a:solidFill>
        </a:ln>
      </dgm:spPr>
      <dgm:t>
        <a:bodyPr/>
        <a:lstStyle/>
        <a:p>
          <a:r>
            <a:rPr lang="en-CA" sz="1600" b="1" dirty="0"/>
            <a:t>Problem solving expertise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4D5B39D0-279C-4C7D-94AE-21E49E90092F}">
      <dgm:prSet custT="1"/>
      <dgm:spPr>
        <a:ln>
          <a:solidFill>
            <a:srgbClr val="7030A0">
              <a:alpha val="90000"/>
            </a:srgbClr>
          </a:solidFill>
        </a:ln>
      </dgm:spPr>
      <dgm:t>
        <a:bodyPr/>
        <a:lstStyle/>
        <a:p>
          <a:r>
            <a:rPr lang="en-CA" sz="1600" b="1" dirty="0"/>
            <a:t>Knowledge of effective school and classroom practices that directly affect student learning</a:t>
          </a:r>
        </a:p>
      </dgm:t>
    </dgm:pt>
    <dgm:pt modelId="{5CB82FCB-AF50-4C8F-9D91-CB32133D3E31}" type="parTrans" cxnId="{C3E7E141-5E11-4C35-8505-331618CD5D71}">
      <dgm:prSet/>
      <dgm:spPr/>
      <dgm:t>
        <a:bodyPr/>
        <a:lstStyle/>
        <a:p>
          <a:endParaRPr lang="en-CA"/>
        </a:p>
      </dgm:t>
    </dgm:pt>
    <dgm:pt modelId="{CAA0D620-D3C1-40EE-B1AE-2FE6BF4ED176}" type="sibTrans" cxnId="{C3E7E141-5E11-4C35-8505-331618CD5D71}">
      <dgm:prSet/>
      <dgm:spPr/>
      <dgm:t>
        <a:bodyPr/>
        <a:lstStyle/>
        <a:p>
          <a:endParaRPr lang="en-CA"/>
        </a:p>
      </dgm:t>
    </dgm:pt>
    <dgm:pt modelId="{FA6FAF6E-0DFA-4EFD-840E-9C9FB32C3229}">
      <dgm:prSet custT="1"/>
      <dgm:spPr>
        <a:ln>
          <a:solidFill>
            <a:srgbClr val="7030A0">
              <a:alpha val="90000"/>
            </a:srgbClr>
          </a:solidFill>
        </a:ln>
      </dgm:spPr>
      <dgm:t>
        <a:bodyPr/>
        <a:lstStyle/>
        <a:p>
          <a:r>
            <a:rPr lang="en-CA" sz="1600" b="1" dirty="0"/>
            <a:t>Systems thinking</a:t>
          </a:r>
        </a:p>
      </dgm:t>
    </dgm:pt>
    <dgm:pt modelId="{06BE7861-0287-406D-8CC6-079D0E45C7E4}" type="parTrans" cxnId="{C11E47A5-45E8-4F4A-B975-B9DCAFFF50AE}">
      <dgm:prSet/>
      <dgm:spPr/>
      <dgm:t>
        <a:bodyPr/>
        <a:lstStyle/>
        <a:p>
          <a:endParaRPr lang="en-CA"/>
        </a:p>
      </dgm:t>
    </dgm:pt>
    <dgm:pt modelId="{FA811141-F501-4FFD-90A0-F49BF97A49AC}" type="sibTrans" cxnId="{C11E47A5-45E8-4F4A-B975-B9DCAFFF50AE}">
      <dgm:prSet/>
      <dgm:spPr/>
      <dgm:t>
        <a:bodyPr/>
        <a:lstStyle/>
        <a:p>
          <a:endParaRPr lang="en-CA"/>
        </a:p>
      </dgm:t>
    </dgm:pt>
    <dgm:pt modelId="{291B4E43-4288-431D-AE48-46023AFB286B}">
      <dgm:prSet custT="1"/>
      <dgm:spPr>
        <a:ln>
          <a:solidFill>
            <a:srgbClr val="7030A0">
              <a:alpha val="90000"/>
            </a:srgbClr>
          </a:solidFill>
        </a:ln>
      </dgm:spPr>
      <dgm:t>
        <a:bodyPr/>
        <a:lstStyle/>
        <a:p>
          <a:r>
            <a:rPr lang="en-CA" sz="1600" b="1" dirty="0"/>
            <a:t>Manage emotions</a:t>
          </a:r>
        </a:p>
      </dgm:t>
    </dgm:pt>
    <dgm:pt modelId="{EAECC3F6-F45F-49D5-88ED-BF86445A496B}" type="parTrans" cxnId="{13319901-CB1F-4219-9E1E-AA3CFBE95F54}">
      <dgm:prSet/>
      <dgm:spPr/>
      <dgm:t>
        <a:bodyPr/>
        <a:lstStyle/>
        <a:p>
          <a:endParaRPr lang="en-CA"/>
        </a:p>
      </dgm:t>
    </dgm:pt>
    <dgm:pt modelId="{28E08AE6-9358-4F1B-82C2-36AB538FD5EC}" type="sibTrans" cxnId="{13319901-CB1F-4219-9E1E-AA3CFBE95F54}">
      <dgm:prSet/>
      <dgm:spPr/>
      <dgm:t>
        <a:bodyPr/>
        <a:lstStyle/>
        <a:p>
          <a:endParaRPr lang="en-CA"/>
        </a:p>
      </dgm:t>
    </dgm:pt>
    <dgm:pt modelId="{CA6A3B13-7732-4DE4-9817-45252F90D7C5}">
      <dgm:prSet custT="1"/>
      <dgm:spPr>
        <a:ln>
          <a:solidFill>
            <a:srgbClr val="7030A0">
              <a:alpha val="90000"/>
            </a:srgbClr>
          </a:solidFill>
        </a:ln>
      </dgm:spPr>
      <dgm:t>
        <a:bodyPr/>
        <a:lstStyle/>
        <a:p>
          <a:r>
            <a:rPr lang="en-CA" sz="1600" b="1" dirty="0"/>
            <a:t>Act in emotionally appropriate ways</a:t>
          </a:r>
          <a:endParaRPr lang="en-CA" sz="800" b="1" dirty="0"/>
        </a:p>
      </dgm:t>
    </dgm:pt>
    <dgm:pt modelId="{C4A560BF-9A93-484C-B2CE-6C25F364A3D8}" type="parTrans" cxnId="{A8054863-55A0-42BA-BEF5-9DD8C0A7CF06}">
      <dgm:prSet/>
      <dgm:spPr/>
      <dgm:t>
        <a:bodyPr/>
        <a:lstStyle/>
        <a:p>
          <a:endParaRPr lang="en-CA"/>
        </a:p>
      </dgm:t>
    </dgm:pt>
    <dgm:pt modelId="{FD9B395D-10D8-4885-B130-A36B1724C2E9}" type="sibTrans" cxnId="{A8054863-55A0-42BA-BEF5-9DD8C0A7CF06}">
      <dgm:prSet/>
      <dgm:spPr/>
      <dgm:t>
        <a:bodyPr/>
        <a:lstStyle/>
        <a:p>
          <a:endParaRPr lang="en-CA"/>
        </a:p>
      </dgm:t>
    </dgm:pt>
    <dgm:pt modelId="{AE582E6E-5024-49D3-983D-8853C84D8A4D}">
      <dgm:prSet custT="1"/>
      <dgm:spPr>
        <a:ln>
          <a:solidFill>
            <a:srgbClr val="7030A0">
              <a:alpha val="90000"/>
            </a:srgbClr>
          </a:solidFill>
        </a:ln>
      </dgm:spPr>
      <dgm:t>
        <a:bodyPr/>
        <a:lstStyle/>
        <a:p>
          <a:r>
            <a:rPr lang="en-CA" sz="1600" b="1" dirty="0"/>
            <a:t>Proactivity</a:t>
          </a:r>
        </a:p>
      </dgm:t>
    </dgm:pt>
    <dgm:pt modelId="{7D1CCECA-D040-4DDD-89A7-186F6FE06962}" type="sibTrans" cxnId="{A9CE14C2-C954-4D6E-8B5C-B2E304D80969}">
      <dgm:prSet/>
      <dgm:spPr/>
      <dgm:t>
        <a:bodyPr/>
        <a:lstStyle/>
        <a:p>
          <a:endParaRPr lang="en-CA"/>
        </a:p>
      </dgm:t>
    </dgm:pt>
    <dgm:pt modelId="{369E0728-2AAC-483A-BA8C-6681D68A68C7}" type="parTrans" cxnId="{A9CE14C2-C954-4D6E-8B5C-B2E304D80969}">
      <dgm:prSet/>
      <dgm:spPr/>
      <dgm:t>
        <a:bodyPr/>
        <a:lstStyle/>
        <a:p>
          <a:endParaRPr lang="en-CA"/>
        </a:p>
      </dgm:t>
    </dgm:pt>
    <dgm:pt modelId="{14A49D08-192E-4A66-8646-0851535C8C59}">
      <dgm:prSet custT="1"/>
      <dgm:spPr>
        <a:ln>
          <a:solidFill>
            <a:srgbClr val="7030A0">
              <a:alpha val="90000"/>
            </a:srgbClr>
          </a:solidFill>
        </a:ln>
      </dgm:spPr>
      <dgm:t>
        <a:bodyPr/>
        <a:lstStyle/>
        <a:p>
          <a:r>
            <a:rPr lang="en-CA" sz="1600" b="1" dirty="0"/>
            <a:t>Resilience</a:t>
          </a:r>
        </a:p>
      </dgm:t>
    </dgm:pt>
    <dgm:pt modelId="{B7901A50-9A2E-48B6-97FC-87BC7A3941A9}" type="sibTrans" cxnId="{3AB4970E-317B-4636-BDCD-CE35D1525889}">
      <dgm:prSet/>
      <dgm:spPr/>
      <dgm:t>
        <a:bodyPr/>
        <a:lstStyle/>
        <a:p>
          <a:endParaRPr lang="en-CA"/>
        </a:p>
      </dgm:t>
    </dgm:pt>
    <dgm:pt modelId="{B05FC942-AFD9-44EB-AA1B-5755627FF5B1}" type="parTrans" cxnId="{3AB4970E-317B-4636-BDCD-CE35D1525889}">
      <dgm:prSet/>
      <dgm:spPr/>
      <dgm:t>
        <a:bodyPr/>
        <a:lstStyle/>
        <a:p>
          <a:endParaRPr lang="en-CA"/>
        </a:p>
      </dgm:t>
    </dgm:pt>
    <dgm:pt modelId="{9A7083F8-30C0-41D1-85CC-311C6E0C746F}">
      <dgm:prSet custT="1"/>
      <dgm:spPr>
        <a:ln>
          <a:solidFill>
            <a:srgbClr val="7030A0">
              <a:alpha val="90000"/>
            </a:srgbClr>
          </a:solidFill>
        </a:ln>
      </dgm:spPr>
      <dgm:t>
        <a:bodyPr/>
        <a:lstStyle/>
        <a:p>
          <a:r>
            <a:rPr lang="en-CA" sz="1600" b="1" dirty="0"/>
            <a:t>Self-Efficacy</a:t>
          </a:r>
        </a:p>
      </dgm:t>
    </dgm:pt>
    <dgm:pt modelId="{1F9A4A4E-62AE-475F-865A-38F847CDFD76}" type="sibTrans" cxnId="{A925D3E6-D97E-4FBA-A1F7-601EB0836C06}">
      <dgm:prSet/>
      <dgm:spPr/>
      <dgm:t>
        <a:bodyPr/>
        <a:lstStyle/>
        <a:p>
          <a:endParaRPr lang="en-CA"/>
        </a:p>
      </dgm:t>
    </dgm:pt>
    <dgm:pt modelId="{C0ADE0D5-6B72-4286-AA6B-F59E07A94EA2}" type="parTrans" cxnId="{A925D3E6-D97E-4FBA-A1F7-601EB0836C06}">
      <dgm:prSet/>
      <dgm:spPr/>
      <dgm:t>
        <a:bodyPr/>
        <a:lstStyle/>
        <a:p>
          <a:endParaRPr lang="en-CA"/>
        </a:p>
      </dgm:t>
    </dgm:pt>
    <dgm:pt modelId="{A5B656C3-68BB-494C-8F7D-053B14DCDD05}">
      <dgm:prSet custT="1"/>
      <dgm:spPr>
        <a:ln>
          <a:solidFill>
            <a:srgbClr val="7030A0">
              <a:alpha val="90000"/>
            </a:srgbClr>
          </a:solidFill>
        </a:ln>
      </dgm:spPr>
      <dgm:t>
        <a:bodyPr/>
        <a:lstStyle/>
        <a:p>
          <a:r>
            <a:rPr lang="en-CA" sz="1600" b="1" dirty="0"/>
            <a:t>Optimism</a:t>
          </a:r>
        </a:p>
      </dgm:t>
    </dgm:pt>
    <dgm:pt modelId="{F70DCF60-AEBB-45B9-A034-EA56338F7AB5}" type="sibTrans" cxnId="{C236D5BE-C1AE-485C-A7EE-5DF2D614918F}">
      <dgm:prSet/>
      <dgm:spPr/>
      <dgm:t>
        <a:bodyPr/>
        <a:lstStyle/>
        <a:p>
          <a:endParaRPr lang="en-CA"/>
        </a:p>
      </dgm:t>
    </dgm:pt>
    <dgm:pt modelId="{F2A78A53-27CE-473B-B501-10CCBB54BFC3}" type="parTrans" cxnId="{C236D5BE-C1AE-485C-A7EE-5DF2D614918F}">
      <dgm:prSet/>
      <dgm:spPr/>
      <dgm:t>
        <a:bodyPr/>
        <a:lstStyle/>
        <a:p>
          <a:endParaRPr lang="en-CA"/>
        </a:p>
      </dgm:t>
    </dgm:pt>
    <dgm:pt modelId="{109B6C47-33A4-4366-BF32-AB2A41AF2D6E}">
      <dgm:prSet custT="1"/>
      <dgm:spPr>
        <a:ln>
          <a:solidFill>
            <a:srgbClr val="7030A0">
              <a:alpha val="90000"/>
            </a:srgbClr>
          </a:solidFill>
        </a:ln>
      </dgm:spPr>
      <dgm:t>
        <a:bodyPr/>
        <a:lstStyle/>
        <a:p>
          <a:r>
            <a:rPr lang="en-CA" sz="1600" b="1" dirty="0"/>
            <a:t>Perceive emotions</a:t>
          </a:r>
        </a:p>
      </dgm:t>
    </dgm:pt>
    <dgm:pt modelId="{5FA4C5B1-22A8-4F40-8217-46309651E18B}" type="parTrans" cxnId="{815E5A32-9A95-4294-91A1-82AEB0E7A2FC}">
      <dgm:prSet/>
      <dgm:spPr/>
      <dgm:t>
        <a:bodyPr/>
        <a:lstStyle/>
        <a:p>
          <a:endParaRPr lang="en-CA"/>
        </a:p>
      </dgm:t>
    </dgm:pt>
    <dgm:pt modelId="{8BB2B0C0-47DF-4345-9DB3-FC7BF6CCFDB6}" type="sibTrans" cxnId="{815E5A32-9A95-4294-91A1-82AEB0E7A2FC}">
      <dgm:prSet/>
      <dgm:spPr/>
      <dgm:t>
        <a:bodyPr/>
        <a:lstStyle/>
        <a:p>
          <a:endParaRPr lang="en-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13319901-CB1F-4219-9E1E-AA3CFBE95F54}" srcId="{D71FDFA7-61A6-4C94-B0DB-9F727362654D}" destId="{291B4E43-4288-431D-AE48-46023AFB286B}" srcOrd="1" destOrd="0" parTransId="{EAECC3F6-F45F-49D5-88ED-BF86445A496B}" sibTransId="{28E08AE6-9358-4F1B-82C2-36AB538FD5EC}"/>
    <dgm:cxn modelId="{5F4BDB04-11DD-429E-BB69-B77A953BAE5D}" srcId="{BF9F1488-8972-4590-856B-9C9E973E13A6}" destId="{6A45A36B-01A0-4B37-B8C7-21E3336BDBBE}" srcOrd="2" destOrd="0" parTransId="{114F9BDC-C144-4A1D-A766-BF7581E9F09D}" sibTransId="{5429BC94-F949-4653-8BBE-790E9779754E}"/>
    <dgm:cxn modelId="{5882AC0C-9BF5-4B38-B1E8-9B963D28D0F0}" type="presOf" srcId="{14A49D08-192E-4A66-8646-0851535C8C59}" destId="{6450F429-A9B2-4C48-A453-B75DFDC0FBEC}" srcOrd="0" destOrd="2" presId="urn:microsoft.com/office/officeart/2005/8/layout/vList6"/>
    <dgm:cxn modelId="{3AB4970E-317B-4636-BDCD-CE35D1525889}" srcId="{6A45A36B-01A0-4B37-B8C7-21E3336BDBBE}" destId="{14A49D08-192E-4A66-8646-0851535C8C59}" srcOrd="2" destOrd="0" parTransId="{B05FC942-AFD9-44EB-AA1B-5755627FF5B1}" sibTransId="{B7901A50-9A2E-48B6-97FC-87BC7A3941A9}"/>
    <dgm:cxn modelId="{8B4FD814-C468-4AFD-872A-AFC626107F7B}" type="presOf" srcId="{6A45A36B-01A0-4B37-B8C7-21E3336BDBBE}" destId="{ED8CD587-5B40-4C5C-BB1F-708A65572F49}" srcOrd="0" destOrd="0" presId="urn:microsoft.com/office/officeart/2005/8/layout/vList6"/>
    <dgm:cxn modelId="{E161C027-17EF-4A8E-BCC4-E1F16D44E1BD}" type="presOf" srcId="{20D9AD66-2764-4191-8178-778792970716}" destId="{2F118A10-0DD1-4D05-A2D2-E273B2B11168}"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815E5A32-9A95-4294-91A1-82AEB0E7A2FC}" srcId="{D71FDFA7-61A6-4C94-B0DB-9F727362654D}" destId="{109B6C47-33A4-4366-BF32-AB2A41AF2D6E}" srcOrd="0" destOrd="0" parTransId="{5FA4C5B1-22A8-4F40-8217-46309651E18B}" sibTransId="{8BB2B0C0-47DF-4345-9DB3-FC7BF6CCFDB6}"/>
    <dgm:cxn modelId="{C3E7E141-5E11-4C35-8505-331618CD5D71}" srcId="{20D9AD66-2764-4191-8178-778792970716}" destId="{4D5B39D0-279C-4C7D-94AE-21E49E90092F}" srcOrd="1" destOrd="0" parTransId="{5CB82FCB-AF50-4C8F-9D91-CB32133D3E31}" sibTransId="{CAA0D620-D3C1-40EE-B1AE-2FE6BF4ED176}"/>
    <dgm:cxn modelId="{E7A6EC43-6F91-42DC-93A6-EE6F1F6A3179}" type="presOf" srcId="{EE739745-FCF3-455D-AF95-9084E767A62D}" destId="{29494ACD-E506-4271-A1DB-BB635657EDF9}" srcOrd="0" destOrd="0" presId="urn:microsoft.com/office/officeart/2005/8/layout/vList6"/>
    <dgm:cxn modelId="{87ECFD49-58B8-45D1-BE3F-1AB8B5949BBC}" type="presOf" srcId="{291B4E43-4288-431D-AE48-46023AFB286B}" destId="{D96489DD-BC77-472D-9163-7F04EAE4C289}" srcOrd="0" destOrd="1" presId="urn:microsoft.com/office/officeart/2005/8/layout/vList6"/>
    <dgm:cxn modelId="{C9B7725F-E6EC-4170-8E99-66081BF9B3EF}" type="presOf" srcId="{109B6C47-33A4-4366-BF32-AB2A41AF2D6E}" destId="{D96489DD-BC77-472D-9163-7F04EAE4C289}" srcOrd="0" destOrd="0" presId="urn:microsoft.com/office/officeart/2005/8/layout/vList6"/>
    <dgm:cxn modelId="{FF6C1660-3438-484B-AECD-66D34554CB89}" type="presOf" srcId="{9A7083F8-30C0-41D1-85CC-311C6E0C746F}" destId="{6450F429-A9B2-4C48-A453-B75DFDC0FBEC}" srcOrd="0" destOrd="1" presId="urn:microsoft.com/office/officeart/2005/8/layout/vList6"/>
    <dgm:cxn modelId="{A8054863-55A0-42BA-BEF5-9DD8C0A7CF06}" srcId="{D71FDFA7-61A6-4C94-B0DB-9F727362654D}" destId="{CA6A3B13-7732-4DE4-9817-45252F90D7C5}" srcOrd="2" destOrd="0" parTransId="{C4A560BF-9A93-484C-B2CE-6C25F364A3D8}" sibTransId="{FD9B395D-10D8-4885-B130-A36B1724C2E9}"/>
    <dgm:cxn modelId="{E878AC67-75DC-4D51-8706-D20E86EFBBC7}" type="presOf" srcId="{D71FDFA7-61A6-4C94-B0DB-9F727362654D}" destId="{80423490-A979-43D2-8D00-72E1E286A9D0}" srcOrd="0" destOrd="0" presId="urn:microsoft.com/office/officeart/2005/8/layout/vList6"/>
    <dgm:cxn modelId="{8A80029C-1A8E-48A2-9C88-FC60C8829660}" type="presOf" srcId="{AE582E6E-5024-49D3-983D-8853C84D8A4D}" destId="{6450F429-A9B2-4C48-A453-B75DFDC0FBEC}" srcOrd="0" destOrd="3" presId="urn:microsoft.com/office/officeart/2005/8/layout/vList6"/>
    <dgm:cxn modelId="{C11E47A5-45E8-4F4A-B975-B9DCAFFF50AE}" srcId="{20D9AD66-2764-4191-8178-778792970716}" destId="{FA6FAF6E-0DFA-4EFD-840E-9C9FB32C3229}" srcOrd="2" destOrd="0" parTransId="{06BE7861-0287-406D-8CC6-079D0E45C7E4}" sibTransId="{FA811141-F501-4FFD-90A0-F49BF97A49AC}"/>
    <dgm:cxn modelId="{43E015B4-2B62-4D20-A150-7CFA744DE614}" srcId="{BF9F1488-8972-4590-856B-9C9E973E13A6}" destId="{D71FDFA7-61A6-4C94-B0DB-9F727362654D}" srcOrd="1" destOrd="0" parTransId="{079A8D6A-15D0-4EB4-BDB1-79FA1227CFAC}" sibTransId="{F081BE09-4E0A-4B6E-973D-E927F48F7668}"/>
    <dgm:cxn modelId="{C236D5BE-C1AE-485C-A7EE-5DF2D614918F}" srcId="{6A45A36B-01A0-4B37-B8C7-21E3336BDBBE}" destId="{A5B656C3-68BB-494C-8F7D-053B14DCDD05}" srcOrd="0" destOrd="0" parTransId="{F2A78A53-27CE-473B-B501-10CCBB54BFC3}" sibTransId="{F70DCF60-AEBB-45B9-A034-EA56338F7AB5}"/>
    <dgm:cxn modelId="{A9CE14C2-C954-4D6E-8B5C-B2E304D80969}" srcId="{6A45A36B-01A0-4B37-B8C7-21E3336BDBBE}" destId="{AE582E6E-5024-49D3-983D-8853C84D8A4D}" srcOrd="3" destOrd="0" parTransId="{369E0728-2AAC-483A-BA8C-6681D68A68C7}" sibTransId="{7D1CCECA-D040-4DDD-89A7-186F6FE06962}"/>
    <dgm:cxn modelId="{3C4AAECB-C35C-41AD-B897-7C5E73C38F1E}" type="presOf" srcId="{CA6A3B13-7732-4DE4-9817-45252F90D7C5}" destId="{D96489DD-BC77-472D-9163-7F04EAE4C289}" srcOrd="0" destOrd="2" presId="urn:microsoft.com/office/officeart/2005/8/layout/vList6"/>
    <dgm:cxn modelId="{1684A0CD-0760-4D38-9D34-50E6EC1D36D8}" type="presOf" srcId="{A5B656C3-68BB-494C-8F7D-053B14DCDD05}" destId="{6450F429-A9B2-4C48-A453-B75DFDC0FBEC}" srcOrd="0" destOrd="0" presId="urn:microsoft.com/office/officeart/2005/8/layout/vList6"/>
    <dgm:cxn modelId="{951CF2D1-BE94-4827-A35D-DA353EB104D2}" type="presOf" srcId="{BF9F1488-8972-4590-856B-9C9E973E13A6}" destId="{45B9E8DF-998A-4B81-8948-2C5590DCC70D}"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A925D3E6-D97E-4FBA-A1F7-601EB0836C06}" srcId="{6A45A36B-01A0-4B37-B8C7-21E3336BDBBE}" destId="{9A7083F8-30C0-41D1-85CC-311C6E0C746F}" srcOrd="1" destOrd="0" parTransId="{C0ADE0D5-6B72-4286-AA6B-F59E07A94EA2}" sibTransId="{1F9A4A4E-62AE-475F-865A-38F847CDFD76}"/>
    <dgm:cxn modelId="{CA0644E7-0936-493F-A66A-891C2C16D4A9}" type="presOf" srcId="{4D5B39D0-279C-4C7D-94AE-21E49E90092F}" destId="{29494ACD-E506-4271-A1DB-BB635657EDF9}" srcOrd="0" destOrd="1" presId="urn:microsoft.com/office/officeart/2005/8/layout/vList6"/>
    <dgm:cxn modelId="{B1B8DEFF-CADA-4964-A4AD-6C6CD84ED34F}" type="presOf" srcId="{FA6FAF6E-0DFA-4EFD-840E-9C9FB32C3229}" destId="{29494ACD-E506-4271-A1DB-BB635657EDF9}" srcOrd="0" destOrd="2" presId="urn:microsoft.com/office/officeart/2005/8/layout/vList6"/>
    <dgm:cxn modelId="{6311D9AA-1056-4E10-B9B8-4BD5AD4DF150}" type="presParOf" srcId="{45B9E8DF-998A-4B81-8948-2C5590DCC70D}" destId="{B8E51CB9-0FCB-441A-B8CF-8D2BAE59D109}" srcOrd="0" destOrd="0" presId="urn:microsoft.com/office/officeart/2005/8/layout/vList6"/>
    <dgm:cxn modelId="{C185BDAA-78EB-4541-9B3B-2A2D2BC5964E}" type="presParOf" srcId="{B8E51CB9-0FCB-441A-B8CF-8D2BAE59D109}" destId="{2F118A10-0DD1-4D05-A2D2-E273B2B11168}" srcOrd="0" destOrd="0" presId="urn:microsoft.com/office/officeart/2005/8/layout/vList6"/>
    <dgm:cxn modelId="{3194C8D0-593C-4798-896E-709FFDD33FB7}" type="presParOf" srcId="{B8E51CB9-0FCB-441A-B8CF-8D2BAE59D109}" destId="{29494ACD-E506-4271-A1DB-BB635657EDF9}" srcOrd="1" destOrd="0" presId="urn:microsoft.com/office/officeart/2005/8/layout/vList6"/>
    <dgm:cxn modelId="{4F37321F-1138-43C0-825B-E9D18E52951A}" type="presParOf" srcId="{45B9E8DF-998A-4B81-8948-2C5590DCC70D}" destId="{F24B6C44-02E3-4DC6-8B87-924DAD7D0542}" srcOrd="1" destOrd="0" presId="urn:microsoft.com/office/officeart/2005/8/layout/vList6"/>
    <dgm:cxn modelId="{A871EB43-236A-4210-B6B3-7A8A39FC5A5A}" type="presParOf" srcId="{45B9E8DF-998A-4B81-8948-2C5590DCC70D}" destId="{DB15499A-5305-4F38-B70D-3F3F403C3B7F}" srcOrd="2" destOrd="0" presId="urn:microsoft.com/office/officeart/2005/8/layout/vList6"/>
    <dgm:cxn modelId="{C189BBA2-987E-4A98-B40F-13403DAD6FDD}" type="presParOf" srcId="{DB15499A-5305-4F38-B70D-3F3F403C3B7F}" destId="{80423490-A979-43D2-8D00-72E1E286A9D0}" srcOrd="0" destOrd="0" presId="urn:microsoft.com/office/officeart/2005/8/layout/vList6"/>
    <dgm:cxn modelId="{609DE487-242B-4D18-8C3F-BF8B67F2D921}" type="presParOf" srcId="{DB15499A-5305-4F38-B70D-3F3F403C3B7F}" destId="{D96489DD-BC77-472D-9163-7F04EAE4C289}" srcOrd="1" destOrd="0" presId="urn:microsoft.com/office/officeart/2005/8/layout/vList6"/>
    <dgm:cxn modelId="{53B706DC-F2EE-4A18-BEF3-7C7D1607E71E}" type="presParOf" srcId="{45B9E8DF-998A-4B81-8948-2C5590DCC70D}" destId="{31473D36-954A-4119-84BE-D8EC75321517}" srcOrd="3" destOrd="0" presId="urn:microsoft.com/office/officeart/2005/8/layout/vList6"/>
    <dgm:cxn modelId="{98615AF5-0BF5-45FE-A2CF-8BE7E51C2B29}" type="presParOf" srcId="{45B9E8DF-998A-4B81-8948-2C5590DCC70D}" destId="{611E6151-D0A0-4C1F-9862-58A18909E1B1}" srcOrd="4" destOrd="0" presId="urn:microsoft.com/office/officeart/2005/8/layout/vList6"/>
    <dgm:cxn modelId="{3221C1EB-EEE2-43A1-8D2F-595BF0BF3BC1}" type="presParOf" srcId="{611E6151-D0A0-4C1F-9862-58A18909E1B1}" destId="{ED8CD587-5B40-4C5C-BB1F-708A65572F49}" srcOrd="0" destOrd="0" presId="urn:microsoft.com/office/officeart/2005/8/layout/vList6"/>
    <dgm:cxn modelId="{FD6DBD20-3C92-4FFC-A7C5-60EE585CEF14}"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bg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bg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bg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chemeClr val="bg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CA" sz="1700" b="1" u="none" kern="1200" dirty="0">
              <a:solidFill>
                <a:schemeClr val="bg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415245" y="0"/>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Problem solving expertise</a:t>
          </a:r>
        </a:p>
        <a:p>
          <a:pPr marL="171450" lvl="1" indent="-171450" algn="l" defTabSz="711200">
            <a:lnSpc>
              <a:spcPct val="90000"/>
            </a:lnSpc>
            <a:spcBef>
              <a:spcPct val="0"/>
            </a:spcBef>
            <a:spcAft>
              <a:spcPct val="15000"/>
            </a:spcAft>
            <a:buChar char="•"/>
          </a:pPr>
          <a:r>
            <a:rPr lang="en-CA" sz="1600" b="1" kern="1200" dirty="0"/>
            <a:t>Knowledge of effective school and classroom practices that directly affect student learning</a:t>
          </a:r>
        </a:p>
        <a:p>
          <a:pPr marL="171450" lvl="1" indent="-171450" algn="l" defTabSz="711200">
            <a:lnSpc>
              <a:spcPct val="90000"/>
            </a:lnSpc>
            <a:spcBef>
              <a:spcPct val="0"/>
            </a:spcBef>
            <a:spcAft>
              <a:spcPct val="15000"/>
            </a:spcAft>
            <a:buChar char="•"/>
          </a:pPr>
          <a:r>
            <a:rPr lang="en-CA" sz="1600" b="1" kern="1200" dirty="0"/>
            <a:t>Systems thinking</a:t>
          </a:r>
        </a:p>
      </dsp:txBody>
      <dsp:txXfrm>
        <a:off x="4415245" y="161401"/>
        <a:ext cx="6138667" cy="968403"/>
      </dsp:txXfrm>
    </dsp:sp>
    <dsp:sp modelId="{2F118A10-0DD1-4D05-A2D2-E273B2B11168}">
      <dsp:nvSpPr>
        <dsp:cNvPr id="0" name=""/>
        <dsp:cNvSpPr/>
      </dsp:nvSpPr>
      <dsp:spPr>
        <a:xfrm>
          <a:off x="0" y="0"/>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COGNITIVE</a:t>
          </a:r>
        </a:p>
      </dsp:txBody>
      <dsp:txXfrm>
        <a:off x="63031" y="63031"/>
        <a:ext cx="4289183" cy="1165142"/>
      </dsp:txXfrm>
    </dsp:sp>
    <dsp:sp modelId="{D96489DD-BC77-472D-9163-7F04EAE4C289}">
      <dsp:nvSpPr>
        <dsp:cNvPr id="0" name=""/>
        <dsp:cNvSpPr/>
      </dsp:nvSpPr>
      <dsp:spPr>
        <a:xfrm>
          <a:off x="4415245" y="1420324"/>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Perceive emotions</a:t>
          </a:r>
        </a:p>
        <a:p>
          <a:pPr marL="171450" lvl="1" indent="-171450" algn="l" defTabSz="711200">
            <a:lnSpc>
              <a:spcPct val="90000"/>
            </a:lnSpc>
            <a:spcBef>
              <a:spcPct val="0"/>
            </a:spcBef>
            <a:spcAft>
              <a:spcPct val="15000"/>
            </a:spcAft>
            <a:buChar char="•"/>
          </a:pPr>
          <a:r>
            <a:rPr lang="en-CA" sz="1600" b="1" kern="1200" dirty="0"/>
            <a:t>Manage emotions</a:t>
          </a:r>
        </a:p>
        <a:p>
          <a:pPr marL="171450" lvl="1" indent="-171450" algn="l" defTabSz="711200">
            <a:lnSpc>
              <a:spcPct val="90000"/>
            </a:lnSpc>
            <a:spcBef>
              <a:spcPct val="0"/>
            </a:spcBef>
            <a:spcAft>
              <a:spcPct val="15000"/>
            </a:spcAft>
            <a:buChar char="•"/>
          </a:pPr>
          <a:r>
            <a:rPr lang="en-CA" sz="1600" b="1" kern="1200" dirty="0"/>
            <a:t>Act in emotionally appropriate ways</a:t>
          </a:r>
          <a:endParaRPr lang="en-CA" sz="800" b="1" kern="1200" dirty="0"/>
        </a:p>
      </dsp:txBody>
      <dsp:txXfrm>
        <a:off x="4415245" y="1581725"/>
        <a:ext cx="6138667" cy="968403"/>
      </dsp:txXfrm>
    </dsp:sp>
    <dsp:sp modelId="{80423490-A979-43D2-8D00-72E1E286A9D0}">
      <dsp:nvSpPr>
        <dsp:cNvPr id="0" name=""/>
        <dsp:cNvSpPr/>
      </dsp:nvSpPr>
      <dsp:spPr>
        <a:xfrm>
          <a:off x="0" y="1420324"/>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SOCIAL</a:t>
          </a:r>
        </a:p>
      </dsp:txBody>
      <dsp:txXfrm>
        <a:off x="63031" y="1483355"/>
        <a:ext cx="4289183" cy="1165142"/>
      </dsp:txXfrm>
    </dsp:sp>
    <dsp:sp modelId="{6450F429-A9B2-4C48-A453-B75DFDC0FBEC}">
      <dsp:nvSpPr>
        <dsp:cNvPr id="0" name=""/>
        <dsp:cNvSpPr/>
      </dsp:nvSpPr>
      <dsp:spPr>
        <a:xfrm>
          <a:off x="4415245" y="2840649"/>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Optimism</a:t>
          </a:r>
        </a:p>
        <a:p>
          <a:pPr marL="171450" lvl="1" indent="-171450" algn="l" defTabSz="711200">
            <a:lnSpc>
              <a:spcPct val="90000"/>
            </a:lnSpc>
            <a:spcBef>
              <a:spcPct val="0"/>
            </a:spcBef>
            <a:spcAft>
              <a:spcPct val="15000"/>
            </a:spcAft>
            <a:buChar char="•"/>
          </a:pPr>
          <a:r>
            <a:rPr lang="en-CA" sz="1600" b="1" kern="1200" dirty="0"/>
            <a:t>Self-Efficacy</a:t>
          </a:r>
        </a:p>
        <a:p>
          <a:pPr marL="171450" lvl="1" indent="-171450" algn="l" defTabSz="711200">
            <a:lnSpc>
              <a:spcPct val="90000"/>
            </a:lnSpc>
            <a:spcBef>
              <a:spcPct val="0"/>
            </a:spcBef>
            <a:spcAft>
              <a:spcPct val="15000"/>
            </a:spcAft>
            <a:buChar char="•"/>
          </a:pPr>
          <a:r>
            <a:rPr lang="en-CA" sz="1600" b="1" kern="1200" dirty="0"/>
            <a:t>Resilience</a:t>
          </a:r>
        </a:p>
        <a:p>
          <a:pPr marL="171450" lvl="1" indent="-171450" algn="l" defTabSz="711200">
            <a:lnSpc>
              <a:spcPct val="90000"/>
            </a:lnSpc>
            <a:spcBef>
              <a:spcPct val="0"/>
            </a:spcBef>
            <a:spcAft>
              <a:spcPct val="15000"/>
            </a:spcAft>
            <a:buChar char="•"/>
          </a:pPr>
          <a:r>
            <a:rPr lang="en-CA" sz="1600" b="1" kern="1200" dirty="0"/>
            <a:t>Proactivity</a:t>
          </a:r>
        </a:p>
      </dsp:txBody>
      <dsp:txXfrm>
        <a:off x="4415245" y="3002050"/>
        <a:ext cx="6138667" cy="968403"/>
      </dsp:txXfrm>
    </dsp:sp>
    <dsp:sp modelId="{ED8CD587-5B40-4C5C-BB1F-708A65572F49}">
      <dsp:nvSpPr>
        <dsp:cNvPr id="0" name=""/>
        <dsp:cNvSpPr/>
      </dsp:nvSpPr>
      <dsp:spPr>
        <a:xfrm>
          <a:off x="0" y="2840649"/>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PSYCHOLOGICAL</a:t>
          </a:r>
        </a:p>
      </dsp:txBody>
      <dsp:txXfrm>
        <a:off x="63031" y="2903680"/>
        <a:ext cx="4289183" cy="1165142"/>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10/25/21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download_file/view/2904/176"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education-leadership-ontario.ca/download_file/view/2907/176" TargetMode="External"/><Relationship Id="rId5" Type="http://schemas.openxmlformats.org/officeDocument/2006/relationships/hyperlink" Target="https://www.education-leadership-ontario.ca/download_file/view/2906/176" TargetMode="External"/><Relationship Id="rId4" Type="http://schemas.openxmlformats.org/officeDocument/2006/relationships/hyperlink" Target="https://www.education-leadership-ontario.ca/download_file/view/2905/176"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9814/9452/2789/Catholic_School-Level_Leader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This</a:t>
            </a:r>
            <a:r>
              <a:rPr lang="en-CA" altLang="en-US" b="0" baseline="0" dirty="0">
                <a:latin typeface="Arial" panose="020B0604020202020204" pitchFamily="34" charset="0"/>
                <a:ea typeface="ＭＳ Ｐゴシック" panose="020B0600070205080204" pitchFamily="34" charset="-128"/>
              </a:rPr>
              <a:t> session marks the end of the series on Strengthening Your Personal Leadership Resources and is intended to help you synthesize your learnings.</a:t>
            </a:r>
          </a:p>
          <a:p>
            <a:pPr>
              <a:defRPr/>
            </a:pPr>
            <a:endParaRPr lang="en-CA" altLang="en-US" b="0" kern="0" baseline="0" dirty="0">
              <a:latin typeface="Arial" panose="020B0604020202020204" pitchFamily="34" charset="0"/>
              <a:ea typeface="ＭＳ Ｐゴシック" panose="020B0600070205080204" pitchFamily="34" charset="-128"/>
            </a:endParaRPr>
          </a:p>
          <a:p>
            <a:pPr>
              <a:defRPr/>
            </a:pPr>
            <a:r>
              <a:rPr lang="en-CA" altLang="en-US" b="0" kern="0" baseline="0" dirty="0">
                <a:latin typeface="Arial" panose="020B0604020202020204" pitchFamily="34" charset="0"/>
                <a:ea typeface="ＭＳ Ｐゴシック" panose="020B0600070205080204" pitchFamily="34" charset="-128"/>
              </a:rPr>
              <a:t>This session includes</a:t>
            </a:r>
            <a:endParaRPr lang="en-US" altLang="en-US" b="0" kern="0" dirty="0">
              <a:latin typeface="Gill Sans MT" panose="020B0502020104020203" pitchFamily="34" charset="77"/>
            </a:endParaRPr>
          </a:p>
          <a:p>
            <a:pPr marL="1143000" lvl="2" indent="-228600">
              <a:buFont typeface="Arial" panose="020B0604020202020204" pitchFamily="34" charset="0"/>
              <a:buChar char="•"/>
              <a:defRPr/>
            </a:pPr>
            <a:r>
              <a:rPr lang="en-US" altLang="en-US" b="0" kern="0" dirty="0">
                <a:latin typeface="Gill Sans MT" panose="020B0502020104020203" pitchFamily="34" charset="77"/>
              </a:rPr>
              <a:t>Review of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An examination of your daily use</a:t>
            </a:r>
            <a:r>
              <a:rPr lang="en-US" altLang="en-US" b="0" kern="0" baseline="0" dirty="0">
                <a:latin typeface="Gill Sans MT" panose="020B0502020104020203" pitchFamily="34" charset="77"/>
              </a:rPr>
              <a:t> of the PLRs</a:t>
            </a:r>
          </a:p>
          <a:p>
            <a:pPr marL="1143000" lvl="2" indent="-228600">
              <a:buFont typeface="Arial" panose="020B0604020202020204" pitchFamily="34" charset="0"/>
              <a:buChar char="•"/>
              <a:defRPr/>
            </a:pPr>
            <a:r>
              <a:rPr lang="en-US" altLang="en-US" b="0" kern="0" baseline="0" dirty="0">
                <a:latin typeface="Gill Sans MT" panose="020B0502020104020203" pitchFamily="34" charset="77"/>
              </a:rPr>
              <a:t>IEL </a:t>
            </a:r>
            <a:r>
              <a:rPr lang="en-US" altLang="en-US" b="0" kern="0" baseline="0">
                <a:latin typeface="Gill Sans MT" panose="020B0502020104020203" pitchFamily="34" charset="77"/>
              </a:rPr>
              <a:t>case studies</a:t>
            </a:r>
            <a:endParaRPr lang="en-US" altLang="en-US" b="0" kern="0" dirty="0">
              <a:latin typeface="Gill Sans MT" panose="020B0502020104020203" pitchFamily="34" charset="77"/>
            </a:endParaRP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on the IEL website.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EXAMINING YOUR DAILY USE OF PLRs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Work with a partner to complete the activity</a:t>
            </a:r>
            <a:r>
              <a:rPr lang="en-CA" sz="1200" kern="1200" baseline="0" dirty="0">
                <a:solidFill>
                  <a:schemeClr val="tx1"/>
                </a:solidFill>
                <a:effectLst/>
                <a:latin typeface="+mn-lt"/>
                <a:ea typeface="+mn-ea"/>
                <a:cs typeface="+mn-cs"/>
              </a:rPr>
              <a:t> on page 6 of the Reflective Manual:</a:t>
            </a:r>
          </a:p>
          <a:p>
            <a:endParaRPr lang="en-CA" sz="1200" kern="1200" baseline="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following is a list of possible scenarios you may encounter in a school setting. Read through several and discuss which PLR(s) you would you use and/or which could be helpful if someone else were in the situation.</a:t>
            </a:r>
          </a:p>
          <a:p>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a:lnSpc>
                <a:spcPct val="107000"/>
              </a:lnSpc>
              <a:spcAft>
                <a:spcPts val="800"/>
              </a:spcAft>
            </a:pPr>
            <a:r>
              <a:rPr lang="en-CA" sz="400" b="1" dirty="0">
                <a:solidFill>
                  <a:srgbClr val="FF4F00"/>
                </a:solidFill>
                <a:effectLst/>
                <a:latin typeface="Maiandra GD" panose="020E0502030308020204" pitchFamily="34" charset="77"/>
                <a:ea typeface="Calibri" panose="020F0502020204030204" pitchFamily="34" charset="0"/>
                <a:cs typeface="Times New Roman" panose="02020603050405020304" pitchFamily="18" charset="0"/>
              </a:rPr>
              <a:t>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are dealing with a situation that involves a student bullying another student.</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A parent calls for support for their child who is experiencing anxiety.</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were upset at a staff member. You argued with him in front of his colleagues.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One of your staff members just received an award. This has created a level of jealousy amongst staff.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The snow has arrived, the yard is not cleared, and you are concerned about an increase in injuries.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Racism is an issue in your school.</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You’ve just been appointed to principal of a K – 12 rural school and you would like to make changes.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A staff member consistently comes to school late.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There is a parent meeting about graduation. There is no consensus and many disagreements.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have been asked to join a system anti-racism committee.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Discuss the reflection questions on</a:t>
            </a:r>
            <a:r>
              <a:rPr lang="en-CA" sz="1200" kern="1200" baseline="0" dirty="0">
                <a:solidFill>
                  <a:schemeClr val="tx1"/>
                </a:solidFill>
                <a:effectLst/>
                <a:latin typeface="+mn-lt"/>
                <a:ea typeface="+mn-ea"/>
                <a:cs typeface="+mn-cs"/>
              </a:rPr>
              <a:t> page 6 of the Reflective Manual: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What are the most common PLRs you use?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Which are used less?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When you are in challenging situations, do you use at least one PLR from cognitive, social, and psychological or are they independent of one another?</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Refer to page 7 of the Reflective Manual.</a:t>
            </a:r>
          </a:p>
          <a:p>
            <a:r>
              <a:rPr lang="en-CA" sz="1200" kern="1200" dirty="0">
                <a:solidFill>
                  <a:schemeClr val="tx1"/>
                </a:solidFill>
                <a:effectLst/>
                <a:latin typeface="+mn-lt"/>
                <a:ea typeface="+mn-ea"/>
                <a:cs typeface="+mn-cs"/>
              </a:rPr>
              <a:t>Choose one of the case studies below. Work with a partner. </a:t>
            </a:r>
          </a:p>
          <a:p>
            <a:pPr lvl="0"/>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Read the case study.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PLRs specific to the case study.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school-level leadership practices.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system-level leadership practices.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Complete the reflective questions.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Complete the PLRs questions.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 </a:t>
            </a:r>
          </a:p>
          <a:p>
            <a:pPr marL="228600" lvl="0" indent="-228600">
              <a:buFont typeface="+mj-lt"/>
              <a:buAutoNum type="arabicPeriod"/>
            </a:pPr>
            <a:r>
              <a:rPr lang="en-CA" sz="1200" b="1" u="sng" kern="1200" dirty="0">
                <a:solidFill>
                  <a:schemeClr val="tx1"/>
                </a:solidFill>
                <a:effectLst/>
                <a:latin typeface="+mn-lt"/>
                <a:ea typeface="+mn-ea"/>
                <a:cs typeface="+mn-cs"/>
                <a:hlinkClick r:id="rId3"/>
              </a:rPr>
              <a:t>Educational Assistant in School</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4"/>
              </a:rPr>
              <a:t>Leadership for School Improvement</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5"/>
              </a:rPr>
              <a:t>An Accident Involving a Student</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6"/>
              </a:rPr>
              <a:t>School Closure</a:t>
            </a:r>
            <a:endParaRPr lang="en-CA" sz="1200" b="1" u="sng" kern="1200" baseline="0" dirty="0">
              <a:solidFill>
                <a:schemeClr val="tx1"/>
              </a:solidFill>
              <a:effectLst/>
              <a:latin typeface="+mn-lt"/>
              <a:ea typeface="+mn-ea"/>
              <a:cs typeface="+mn-cs"/>
            </a:endParaRPr>
          </a:p>
          <a:p>
            <a:pPr marL="0" lvl="0" indent="0">
              <a:buFontTx/>
              <a:buNone/>
            </a:pPr>
            <a:endParaRPr lang="en-CA" sz="1200" b="1" u="sng" kern="1200" baseline="0" dirty="0">
              <a:solidFill>
                <a:schemeClr val="tx1"/>
              </a:solidFill>
              <a:effectLst/>
              <a:latin typeface="+mn-lt"/>
              <a:ea typeface="+mn-ea"/>
              <a:cs typeface="+mn-cs"/>
            </a:endParaRPr>
          </a:p>
          <a:p>
            <a:pPr marL="0" lvl="0" indent="0">
              <a:buFontTx/>
              <a:buNone/>
            </a:pPr>
            <a:r>
              <a:rPr lang="en-CA" sz="1200" kern="1200" baseline="0" dirty="0">
                <a:solidFill>
                  <a:schemeClr val="tx1"/>
                </a:solidFill>
                <a:effectLst/>
                <a:latin typeface="+mn-lt"/>
                <a:ea typeface="+mn-ea"/>
                <a:cs typeface="+mn-cs"/>
              </a:rPr>
              <a:t>Debrief: Share one key learning with the group.</a:t>
            </a:r>
            <a:endParaRPr lang="en-CA" sz="1200" kern="1200" dirty="0">
              <a:solidFill>
                <a:schemeClr val="tx1"/>
              </a:solidFill>
              <a:effectLst/>
              <a:latin typeface="+mn-lt"/>
              <a:ea typeface="+mn-ea"/>
              <a:cs typeface="+mn-cs"/>
            </a:endParaRPr>
          </a:p>
          <a:p>
            <a:pPr eaLnBrk="1" hangingPunct="1">
              <a:lnSpc>
                <a:spcPct val="80000"/>
              </a:lnSpc>
            </a:pPr>
            <a:endParaRPr lang="en-CA" alt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Refer to page 7 and 8 of the Reflective Manual.</a:t>
            </a:r>
          </a:p>
          <a:p>
            <a:pPr lvl="0"/>
            <a:endParaRPr lang="en-CA" sz="1200" kern="1200" dirty="0">
              <a:solidFill>
                <a:schemeClr val="tx1"/>
              </a:solidFill>
              <a:effectLst/>
              <a:latin typeface="+mn-lt"/>
              <a:ea typeface="+mn-ea"/>
              <a:cs typeface="+mn-cs"/>
            </a:endParaRPr>
          </a:p>
          <a:p>
            <a:pPr marL="342900" lvl="0" indent="-342900">
              <a:buFont typeface="+mj-lt"/>
              <a:buAutoNum type="arabicPeriod"/>
            </a:pPr>
            <a:r>
              <a:rPr lang="en-CA" sz="1200" dirty="0"/>
              <a:t>Describe an event or issue you’re facing right now? Why is it a problem?  </a:t>
            </a:r>
          </a:p>
          <a:p>
            <a:pPr marL="342900" lvl="0" indent="-342900">
              <a:buFont typeface="+mj-lt"/>
              <a:buAutoNum type="arabicPeriod"/>
            </a:pPr>
            <a:r>
              <a:rPr lang="en-CA" sz="1200" dirty="0"/>
              <a:t>Who else is involved and how? What are their roles? </a:t>
            </a:r>
          </a:p>
          <a:p>
            <a:pPr marL="342900" lvl="0" indent="-342900">
              <a:buFont typeface="+mj-lt"/>
              <a:buAutoNum type="arabicPeriod"/>
            </a:pPr>
            <a:r>
              <a:rPr lang="en-CA" sz="1200" dirty="0"/>
              <a:t>What are the circumstances that led to the problem? </a:t>
            </a:r>
          </a:p>
          <a:p>
            <a:pPr marL="342900" lvl="0" indent="-342900">
              <a:buFont typeface="+mj-lt"/>
              <a:buAutoNum type="arabicPeriod"/>
            </a:pPr>
            <a:r>
              <a:rPr lang="en-CA" sz="1200" dirty="0"/>
              <a:t>Reflect on how the PLRs can contribute to a positive outcome and what you learned.</a:t>
            </a:r>
            <a:endParaRPr lang="en-CA" sz="1200" b="1" u="sng" kern="1200" baseline="0" dirty="0">
              <a:solidFill>
                <a:schemeClr val="tx1"/>
              </a:solidFill>
              <a:effectLst/>
              <a:latin typeface="+mn-lt"/>
              <a:ea typeface="+mn-ea"/>
              <a:cs typeface="+mn-cs"/>
            </a:endParaRPr>
          </a:p>
          <a:p>
            <a:pPr marL="0" lvl="0" indent="0">
              <a:buFontTx/>
              <a:buNone/>
            </a:pPr>
            <a:endParaRPr lang="en-CA" sz="1200" kern="1200" baseline="0" dirty="0">
              <a:solidFill>
                <a:schemeClr val="tx1"/>
              </a:solidFill>
              <a:effectLst/>
              <a:latin typeface="+mn-lt"/>
              <a:ea typeface="+mn-ea"/>
              <a:cs typeface="+mn-cs"/>
            </a:endParaRPr>
          </a:p>
          <a:p>
            <a:pPr marL="0" lvl="0" indent="0">
              <a:buFontTx/>
              <a:buNone/>
            </a:pPr>
            <a:r>
              <a:rPr lang="en-CA" sz="1200" kern="1200" baseline="0" dirty="0">
                <a:solidFill>
                  <a:schemeClr val="tx1"/>
                </a:solidFill>
                <a:effectLst/>
                <a:latin typeface="+mn-lt"/>
                <a:ea typeface="+mn-ea"/>
                <a:cs typeface="+mn-cs"/>
              </a:rPr>
              <a:t>Debrief: Share one key learning with the group.</a:t>
            </a:r>
            <a:endParaRPr lang="en-CA" sz="1200" kern="1200" dirty="0">
              <a:solidFill>
                <a:schemeClr val="tx1"/>
              </a:solidFill>
              <a:effectLst/>
              <a:latin typeface="+mn-lt"/>
              <a:ea typeface="+mn-ea"/>
              <a:cs typeface="+mn-cs"/>
            </a:endParaRPr>
          </a:p>
          <a:p>
            <a:pPr eaLnBrk="1" hangingPunct="1">
              <a:lnSpc>
                <a:spcPct val="80000"/>
              </a:lnSpc>
            </a:pPr>
            <a:endParaRPr lang="en-CA" alt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49293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9435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Please share the following information with the group or if working on your own, reflect on question #2:</a:t>
            </a:r>
          </a:p>
          <a:p>
            <a:pPr marL="514350" indent="-514350">
              <a:buAutoNum type="arabicPeriod"/>
            </a:pPr>
            <a:r>
              <a:rPr lang="en-CA" sz="1200" dirty="0"/>
              <a:t>Name</a:t>
            </a:r>
          </a:p>
          <a:p>
            <a:pPr marL="514350" indent="-514350">
              <a:buAutoNum type="arabicPeriod"/>
            </a:pPr>
            <a:r>
              <a:rPr lang="en-CA" sz="1200" dirty="0"/>
              <a:t>Provide a quote or sentiment that epitomizes your leadership style or your leadership journey.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p>
          <a:p>
            <a:pPr eaLnBrk="1" hangingPunct="1">
              <a:lnSpc>
                <a:spcPct val="80000"/>
              </a:lnSpc>
            </a:pPr>
            <a:r>
              <a:rPr lang="en-CA" dirty="0"/>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t>PLRs are foundational to effective leadership.</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Click on </a:t>
            </a:r>
            <a:r>
              <a:rPr lang="fr-CA" u="sng" dirty="0">
                <a:hlinkClick r:id="rId3"/>
              </a:rPr>
              <a:t>https://www.education-leadership-ontario.ca/application/files/9814/9452/2789/Catholic_School-Level_Leadership.pdf</a:t>
            </a:r>
            <a:r>
              <a:rPr lang="fr-CA" u="sng" dirty="0"/>
              <a:t>.  </a:t>
            </a:r>
            <a:r>
              <a:rPr lang="en-US" dirty="0"/>
              <a:t>Review the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abilities,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modules explored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Refer to the chart on page 4 of the Reflective</a:t>
            </a:r>
            <a:r>
              <a:rPr lang="en-CA" baseline="0" dirty="0">
                <a:latin typeface="Arial" charset="0"/>
                <a:ea typeface="ＭＳ Ｐゴシック" charset="0"/>
                <a:cs typeface="ＭＳ Ｐゴシック" charset="0"/>
              </a:rPr>
              <a:t> Manual for a more detailed description of each of the PLRs.</a:t>
            </a:r>
            <a:endParaRPr lang="en-CA" dirty="0">
              <a:latin typeface="Arial" charset="0"/>
              <a:ea typeface="ＭＳ Ｐゴシック" charset="0"/>
              <a:cs typeface="ＭＳ Ｐゴシック" charset="0"/>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Page 5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you will revisit your PLRs using your completed IEL Self-Assessment tools.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Self-Assessment from the Ontario Institute for Education Leadership</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Log into your self-assessment at </a:t>
            </a:r>
            <a:r>
              <a:rPr lang="en-CA" sz="1200" b="1" u="sng" kern="1200" dirty="0">
                <a:solidFill>
                  <a:schemeClr val="tx1"/>
                </a:solidFill>
                <a:effectLst/>
                <a:latin typeface="+mn-lt"/>
                <a:ea typeface="+mn-ea"/>
                <a:cs typeface="+mn-cs"/>
                <a:hlinkClick r:id="rId3"/>
              </a:rPr>
              <a:t>Self-Assessment Tools</a:t>
            </a:r>
            <a:r>
              <a:rPr lang="en-CA" sz="1200" b="1"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Read through your reflections</a:t>
            </a:r>
          </a:p>
          <a:p>
            <a:pPr lvl="0"/>
            <a:r>
              <a:rPr lang="en-CA" sz="1200" kern="1200" dirty="0">
                <a:solidFill>
                  <a:schemeClr val="tx1"/>
                </a:solidFill>
                <a:effectLst/>
                <a:latin typeface="+mn-lt"/>
                <a:ea typeface="+mn-ea"/>
                <a:cs typeface="+mn-cs"/>
              </a:rPr>
              <a:t>Consider adding new information.</a:t>
            </a:r>
          </a:p>
          <a:p>
            <a:pPr lvl="0"/>
            <a:r>
              <a:rPr lang="en-CA" sz="1200" kern="1200" dirty="0">
                <a:solidFill>
                  <a:schemeClr val="tx1"/>
                </a:solidFill>
                <a:effectLst/>
                <a:latin typeface="+mn-lt"/>
                <a:ea typeface="+mn-ea"/>
                <a:cs typeface="+mn-cs"/>
              </a:rPr>
              <a:t>Record your thoughts on page 5 of the Reflective Manual.</a:t>
            </a:r>
          </a:p>
          <a:p>
            <a:pPr marL="0" indent="0" defTabSz="931774">
              <a:buFont typeface="Arial" panose="020B0604020202020204" pitchFamily="34" charset="0"/>
              <a:buNone/>
              <a:defRPr/>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After</a:t>
            </a:r>
            <a:r>
              <a:rPr lang="en-US" baseline="0" dirty="0"/>
              <a:t> revisiting/revising your self-assessment, work with a partner to share your thoughts from the questions on page 5 of the Reflective Manual.</a:t>
            </a:r>
          </a:p>
          <a:p>
            <a:endParaRPr lang="en-US" dirty="0"/>
          </a:p>
          <a:p>
            <a:pPr marL="228600" lvl="0" indent="-228600">
              <a:buFont typeface="+mj-lt"/>
              <a:buAutoNum type="arabicPeriod"/>
            </a:pPr>
            <a:r>
              <a:rPr lang="en-CA" sz="1200" kern="1200" dirty="0">
                <a:solidFill>
                  <a:schemeClr val="tx1"/>
                </a:solidFill>
                <a:effectLst/>
                <a:latin typeface="+mn-lt"/>
                <a:ea typeface="+mn-ea"/>
                <a:cs typeface="+mn-cs"/>
              </a:rPr>
              <a:t>From the results of your assessment, determine which PLR is your strongest? </a:t>
            </a:r>
          </a:p>
          <a:p>
            <a:pPr marL="228600" lvl="0" indent="-228600">
              <a:buFont typeface="+mj-lt"/>
              <a:buAutoNum type="arabicPeriod"/>
            </a:pPr>
            <a:r>
              <a:rPr lang="en-CA" sz="1200" kern="1200" dirty="0">
                <a:solidFill>
                  <a:schemeClr val="tx1"/>
                </a:solidFill>
                <a:effectLst/>
                <a:latin typeface="+mn-lt"/>
                <a:ea typeface="+mn-ea"/>
                <a:cs typeface="+mn-cs"/>
              </a:rPr>
              <a:t>How can you make positive use of this strength when dealing with challenging situations?</a:t>
            </a:r>
          </a:p>
          <a:p>
            <a:pPr marL="228600" lvl="0" indent="-228600">
              <a:buFont typeface="+mj-lt"/>
              <a:buAutoNum type="arabicPeriod"/>
            </a:pPr>
            <a:r>
              <a:rPr lang="en-CA" sz="1200" kern="1200" dirty="0">
                <a:solidFill>
                  <a:schemeClr val="tx1"/>
                </a:solidFill>
                <a:effectLst/>
                <a:latin typeface="+mn-lt"/>
                <a:ea typeface="+mn-ea"/>
                <a:cs typeface="+mn-cs"/>
              </a:rPr>
              <a:t>Throughout your participation in the “Strengthening Your PLRs” modules, which PLR did you strengthen the most over the course of these modules? What did you do to strengthen this particular PLR?</a:t>
            </a:r>
          </a:p>
          <a:p>
            <a:pPr marL="228600" lvl="0" indent="-228600">
              <a:buFont typeface="+mj-lt"/>
              <a:buAutoNum type="arabicPeriod"/>
            </a:pPr>
            <a:r>
              <a:rPr lang="en-CA" sz="1200" kern="1200" dirty="0">
                <a:solidFill>
                  <a:schemeClr val="tx1"/>
                </a:solidFill>
                <a:effectLst/>
                <a:latin typeface="+mn-lt"/>
                <a:ea typeface="+mn-ea"/>
                <a:cs typeface="+mn-cs"/>
              </a:rPr>
              <a:t>From the results of your assessment, which PLR would you like to continue to strengthen? What can you do to strengthen this PLR? How will this help you on your leadership journey?</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2021-10-25</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2021-10-25</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2021-10-25</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2021-10-25</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2021-10-25</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2021-10-25</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2021-10-25</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2021-10-25</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2021-10-25</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2021-10-25</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2021-10-25</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2021-10-25</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education-leadership-ontario.ca/download_file/view/2907/176"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ducation-leadership-ontario.ca/download_file/view/2906/176" TargetMode="External"/><Relationship Id="rId5" Type="http://schemas.openxmlformats.org/officeDocument/2006/relationships/hyperlink" Target="https://www.education-leadership-ontario.ca/download_file/view/2905/176" TargetMode="External"/><Relationship Id="rId4" Type="http://schemas.openxmlformats.org/officeDocument/2006/relationships/hyperlink" Target="https://www.education-leadership-ontario.ca/download_file/view/2904/17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9814/9452/2789/Catholic_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ducation-leadership-ontario.ca/en/resources/self-assessment-tools/aspiring_school_leaders" TargetMode="External"/><Relationship Id="rId5" Type="http://schemas.openxmlformats.org/officeDocument/2006/relationships/hyperlink" Target="https://www.education-leadership-ontario.ca/en/resources/self-assessment-tools/school_leaders" TargetMode="External"/><Relationship Id="rId4" Type="http://schemas.openxmlformats.org/officeDocument/2006/relationships/hyperlink" Target="https://www.education-leadership-ontario.ca/en/resources/self-assessment-tool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192000" cy="378565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Catholic School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solidFill>
                  <a:srgbClr val="0070C0"/>
                </a:solidFill>
                <a:latin typeface="+mn-lt"/>
              </a:rPr>
              <a:t>Culminating Activity</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09866" y="2973943"/>
            <a:ext cx="11782134" cy="38873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5800" b="1" dirty="0">
                <a:solidFill>
                  <a:srgbClr val="0070C0"/>
                </a:solidFill>
                <a:latin typeface="+mn-lt"/>
                <a:ea typeface="ＭＳ Ｐゴシック" panose="020B0600070205080204" pitchFamily="34" charset="-128"/>
              </a:rPr>
              <a:t>EXAMINING YOUR DAILY USE OF PLRs</a:t>
            </a:r>
          </a:p>
          <a:p>
            <a:pPr algn="ctr"/>
            <a:endParaRPr lang="en-US" altLang="en-US" b="1" dirty="0">
              <a:solidFill>
                <a:srgbClr val="7030A0"/>
              </a:solidFill>
              <a:latin typeface="+mn-lt"/>
              <a:ea typeface="ＭＳ Ｐゴシック" panose="020B0600070205080204" pitchFamily="34" charset="-128"/>
            </a:endParaRPr>
          </a:p>
          <a:p>
            <a:r>
              <a:rPr lang="en-US" altLang="en-US" sz="3200" b="1" dirty="0">
                <a:solidFill>
                  <a:srgbClr val="0070C0"/>
                </a:solidFill>
                <a:latin typeface="+mn-lt"/>
                <a:ea typeface="ＭＳ Ｐゴシック" panose="020B0600070205080204" pitchFamily="34" charset="-128"/>
              </a:rPr>
              <a:t>Refer to page 6 of the Reflective Manual for possible scenarios</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What are the most common PLRs you use? </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Which are used less? </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When you are in challenging situations, do you use at least one PLR from cognitive, social, and psychological or are they independent of one another?</a:t>
            </a:r>
          </a:p>
          <a:p>
            <a:endParaRPr lang="en-US" altLang="en-US" b="1" dirty="0">
              <a:solidFill>
                <a:srgbClr val="0070C0"/>
              </a:solidFill>
              <a:latin typeface="+mn-lt"/>
              <a:ea typeface="ＭＳ Ｐゴシック" panose="020B0600070205080204" pitchFamily="34" charset="-128"/>
            </a:endParaRPr>
          </a:p>
          <a:p>
            <a:pPr algn="ctr"/>
            <a:endParaRPr lang="en-US" altLang="en-US" b="1" dirty="0">
              <a:solidFill>
                <a:srgbClr val="7030A0"/>
              </a:solidFill>
              <a:latin typeface="+mn-lt"/>
              <a:ea typeface="ＭＳ Ｐゴシック" panose="020B0600070205080204" pitchFamily="34" charset="-128"/>
            </a:endParaRPr>
          </a:p>
          <a:p>
            <a:pPr algn="ctr"/>
            <a:endParaRPr lang="en-CA" b="1" dirty="0">
              <a:solidFill>
                <a:srgbClr val="7030A0"/>
              </a:solidFill>
            </a:endParaRPr>
          </a:p>
        </p:txBody>
      </p:sp>
    </p:spTree>
    <p:extLst>
      <p:ext uri="{BB962C8B-B14F-4D97-AF65-F5344CB8AC3E}">
        <p14:creationId xmlns:p14="http://schemas.microsoft.com/office/powerpoint/2010/main" val="290687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826110" y="1979875"/>
            <a:ext cx="9572950" cy="4800673"/>
          </a:xfrm>
          <a:prstGeom prst="rect">
            <a:avLst/>
          </a:prstGeom>
        </p:spPr>
        <p:txBody>
          <a:bodyPr wrap="square">
            <a:spAutoFit/>
          </a:bodyPr>
          <a:lstStyle/>
          <a:p>
            <a:pPr>
              <a:lnSpc>
                <a:spcPct val="80000"/>
              </a:lnSpc>
            </a:pPr>
            <a:r>
              <a:rPr lang="en-CA" sz="3200" b="1" dirty="0">
                <a:solidFill>
                  <a:srgbClr val="0070C0"/>
                </a:solidFill>
              </a:rPr>
              <a:t>CASE STUDY: </a:t>
            </a:r>
          </a:p>
          <a:p>
            <a:pPr>
              <a:lnSpc>
                <a:spcPct val="80000"/>
              </a:lnSpc>
            </a:pPr>
            <a:r>
              <a:rPr lang="en-CA" sz="3200" b="1" dirty="0">
                <a:solidFill>
                  <a:srgbClr val="0070C0"/>
                </a:solidFill>
              </a:rPr>
              <a:t>Refer to the Reflective Manual, page 7</a:t>
            </a:r>
          </a:p>
          <a:p>
            <a:pPr marL="171450" lvl="0" indent="-171450">
              <a:buFont typeface="Arial" panose="020B0604020202020204" pitchFamily="34" charset="0"/>
              <a:buChar char="•"/>
            </a:pPr>
            <a:r>
              <a:rPr lang="en-CA" sz="2400" dirty="0"/>
              <a:t>Read the case study.</a:t>
            </a:r>
          </a:p>
          <a:p>
            <a:pPr marL="171450" lvl="0" indent="-171450">
              <a:buFont typeface="Arial" panose="020B0604020202020204" pitchFamily="34" charset="0"/>
              <a:buChar char="•"/>
            </a:pPr>
            <a:r>
              <a:rPr lang="en-CA" sz="2400" dirty="0"/>
              <a:t>Review the PLRs specific to the case study.</a:t>
            </a:r>
          </a:p>
          <a:p>
            <a:pPr marL="171450" lvl="0" indent="-171450">
              <a:buFont typeface="Arial" panose="020B0604020202020204" pitchFamily="34" charset="0"/>
              <a:buChar char="•"/>
            </a:pPr>
            <a:r>
              <a:rPr lang="en-CA" sz="2400" dirty="0"/>
              <a:t>Review the school-level leadership practices.</a:t>
            </a:r>
          </a:p>
          <a:p>
            <a:pPr marL="171450" lvl="0" indent="-171450">
              <a:buFont typeface="Arial" panose="020B0604020202020204" pitchFamily="34" charset="0"/>
              <a:buChar char="•"/>
            </a:pPr>
            <a:r>
              <a:rPr lang="en-CA" sz="2400" dirty="0"/>
              <a:t>Review the system-level leadership practices.</a:t>
            </a:r>
          </a:p>
          <a:p>
            <a:pPr marL="171450" lvl="0" indent="-171450">
              <a:buFont typeface="Arial" panose="020B0604020202020204" pitchFamily="34" charset="0"/>
              <a:buChar char="•"/>
            </a:pPr>
            <a:r>
              <a:rPr lang="en-CA" sz="2400" dirty="0"/>
              <a:t>Complete the reflective questions.</a:t>
            </a:r>
          </a:p>
          <a:p>
            <a:pPr marL="171450" lvl="0" indent="-171450">
              <a:buFont typeface="Arial" panose="020B0604020202020204" pitchFamily="34" charset="0"/>
              <a:buChar char="•"/>
            </a:pPr>
            <a:r>
              <a:rPr lang="en-CA" sz="2400" dirty="0"/>
              <a:t>Complete the PLRs questions. </a:t>
            </a:r>
          </a:p>
          <a:p>
            <a:pPr marL="1600200" lvl="3" indent="-228600">
              <a:buFont typeface="+mj-lt"/>
              <a:buAutoNum type="arabicPeriod"/>
            </a:pPr>
            <a:r>
              <a:rPr lang="en-CA" sz="2400" b="1" u="sng" dirty="0">
                <a:hlinkClick r:id="rId4"/>
              </a:rPr>
              <a:t>Educational Assistant in School</a:t>
            </a:r>
            <a:endParaRPr lang="en-CA" sz="2400" dirty="0"/>
          </a:p>
          <a:p>
            <a:pPr marL="1600200" lvl="3" indent="-228600">
              <a:buFont typeface="+mj-lt"/>
              <a:buAutoNum type="arabicPeriod"/>
            </a:pPr>
            <a:r>
              <a:rPr lang="en-CA" sz="2400" b="1" u="sng" dirty="0">
                <a:hlinkClick r:id="rId5"/>
              </a:rPr>
              <a:t>Leadership for School Improvement</a:t>
            </a:r>
            <a:endParaRPr lang="en-CA" sz="2400" dirty="0"/>
          </a:p>
          <a:p>
            <a:pPr marL="1600200" lvl="3" indent="-228600">
              <a:buFont typeface="+mj-lt"/>
              <a:buAutoNum type="arabicPeriod"/>
            </a:pPr>
            <a:r>
              <a:rPr lang="en-CA" sz="2400" b="1" u="sng" dirty="0">
                <a:hlinkClick r:id="rId6"/>
              </a:rPr>
              <a:t>An Accident Involving a Student</a:t>
            </a:r>
            <a:endParaRPr lang="en-CA" sz="2400" dirty="0"/>
          </a:p>
          <a:p>
            <a:pPr marL="1600200" lvl="3" indent="-228600">
              <a:buFont typeface="+mj-lt"/>
              <a:buAutoNum type="arabicPeriod"/>
            </a:pPr>
            <a:r>
              <a:rPr lang="en-CA" sz="2400" b="1" u="sng" dirty="0">
                <a:hlinkClick r:id="rId7"/>
              </a:rPr>
              <a:t>School Closure</a:t>
            </a:r>
            <a:endParaRPr lang="en-CA" sz="2400" dirty="0"/>
          </a:p>
          <a:p>
            <a:pPr>
              <a:lnSpc>
                <a:spcPct val="80000"/>
              </a:lnSpc>
            </a:pPr>
            <a:endParaRPr lang="en-CA" dirty="0"/>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826110" y="1979875"/>
            <a:ext cx="9572950" cy="2904770"/>
          </a:xfrm>
          <a:prstGeom prst="rect">
            <a:avLst/>
          </a:prstGeom>
        </p:spPr>
        <p:txBody>
          <a:bodyPr wrap="square">
            <a:spAutoFit/>
          </a:bodyPr>
          <a:lstStyle/>
          <a:p>
            <a:pPr>
              <a:lnSpc>
                <a:spcPct val="80000"/>
              </a:lnSpc>
            </a:pPr>
            <a:r>
              <a:rPr lang="en-CA" sz="3600" b="1" dirty="0">
                <a:solidFill>
                  <a:srgbClr val="0070C0"/>
                </a:solidFill>
              </a:rPr>
              <a:t>Conclusion</a:t>
            </a:r>
          </a:p>
          <a:p>
            <a:pPr>
              <a:lnSpc>
                <a:spcPct val="80000"/>
              </a:lnSpc>
            </a:pPr>
            <a:endParaRPr lang="en-CA" sz="2400" dirty="0"/>
          </a:p>
          <a:p>
            <a:pPr marL="342900" lvl="0" indent="-342900">
              <a:buFont typeface="+mj-lt"/>
              <a:buAutoNum type="arabicPeriod"/>
            </a:pPr>
            <a:r>
              <a:rPr lang="en-CA" sz="2400" dirty="0"/>
              <a:t>Describe an event or issue you’re facing right now? Why is it a problem?  </a:t>
            </a:r>
          </a:p>
          <a:p>
            <a:pPr marL="342900" lvl="0" indent="-342900">
              <a:buFont typeface="+mj-lt"/>
              <a:buAutoNum type="arabicPeriod"/>
            </a:pPr>
            <a:r>
              <a:rPr lang="en-CA" sz="2400" dirty="0"/>
              <a:t>Who else is involved and how? What are their roles? </a:t>
            </a:r>
          </a:p>
          <a:p>
            <a:pPr marL="342900" lvl="0" indent="-342900">
              <a:buFont typeface="+mj-lt"/>
              <a:buAutoNum type="arabicPeriod"/>
            </a:pPr>
            <a:r>
              <a:rPr lang="en-CA" sz="2400" dirty="0"/>
              <a:t>What are the circumstances that led to the problem? </a:t>
            </a:r>
          </a:p>
          <a:p>
            <a:pPr marL="342900" lvl="0" indent="-342900">
              <a:buFont typeface="+mj-lt"/>
              <a:buAutoNum type="arabicPeriod"/>
            </a:pPr>
            <a:r>
              <a:rPr lang="en-CA" sz="2400" dirty="0"/>
              <a:t>Reflect on how the PLRs can contribute to a positive outcome and what you learned.</a:t>
            </a:r>
          </a:p>
          <a:p>
            <a:pPr>
              <a:lnSpc>
                <a:spcPct val="80000"/>
              </a:lnSpc>
            </a:pPr>
            <a:endParaRPr lang="en-CA" dirty="0"/>
          </a:p>
        </p:txBody>
      </p:sp>
    </p:spTree>
    <p:extLst>
      <p:ext uri="{BB962C8B-B14F-4D97-AF65-F5344CB8AC3E}">
        <p14:creationId xmlns:p14="http://schemas.microsoft.com/office/powerpoint/2010/main" val="2380984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8403020"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 …</a:t>
            </a:r>
          </a:p>
          <a:p>
            <a:endParaRPr lang="en-CA" sz="3200" b="1" dirty="0">
              <a:solidFill>
                <a:schemeClr val="accent1">
                  <a:lumMod val="75000"/>
                </a:schemeClr>
              </a:solidFill>
              <a:latin typeface="+mn-lt"/>
            </a:endParaRPr>
          </a:p>
        </p:txBody>
      </p:sp>
      <p:pic>
        <p:nvPicPr>
          <p:cNvPr id="12" name="Picture 11">
            <a:extLst>
              <a:ext uri="{FF2B5EF4-FFF2-40B4-BE49-F238E27FC236}">
                <a16:creationId xmlns:a16="http://schemas.microsoft.com/office/drawing/2014/main" id="{2A6D92EC-8942-7347-82C0-9CC110EA1DEF}"/>
              </a:ext>
            </a:extLst>
          </p:cNvPr>
          <p:cNvPicPr>
            <a:picLocks noChangeAspect="1"/>
          </p:cNvPicPr>
          <p:nvPr/>
        </p:nvPicPr>
        <p:blipFill>
          <a:blip r:embed="rId4"/>
          <a:stretch>
            <a:fillRect/>
          </a:stretch>
        </p:blipFill>
        <p:spPr>
          <a:xfrm>
            <a:off x="5347949" y="2696531"/>
            <a:ext cx="5003800" cy="3594100"/>
          </a:xfrm>
          <a:prstGeom prst="rect">
            <a:avLst/>
          </a:prstGeom>
        </p:spPr>
      </p:pic>
    </p:spTree>
    <p:extLst>
      <p:ext uri="{BB962C8B-B14F-4D97-AF65-F5344CB8AC3E}">
        <p14:creationId xmlns:p14="http://schemas.microsoft.com/office/powerpoint/2010/main" val="3745043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1" name="TextBox 10">
            <a:extLst>
              <a:ext uri="{FF2B5EF4-FFF2-40B4-BE49-F238E27FC236}">
                <a16:creationId xmlns:a16="http://schemas.microsoft.com/office/drawing/2014/main" id="{FEB499D0-10DA-B044-9D21-4AAE4BA5421F}"/>
              </a:ext>
            </a:extLst>
          </p:cNvPr>
          <p:cNvSpPr txBox="1"/>
          <p:nvPr/>
        </p:nvSpPr>
        <p:spPr>
          <a:xfrm>
            <a:off x="450075" y="1822046"/>
            <a:ext cx="11026589" cy="4934684"/>
          </a:xfrm>
          <a:prstGeom prst="rect">
            <a:avLst/>
          </a:prstGeom>
          <a:noFill/>
        </p:spPr>
        <p:txBody>
          <a:bodyPr wrap="square">
            <a:spAutoFit/>
          </a:bodyPr>
          <a:lstStyle/>
          <a:p>
            <a:pPr>
              <a:lnSpc>
                <a:spcPct val="107000"/>
              </a:lnSpc>
              <a:spcAft>
                <a:spcPts val="800"/>
              </a:spcAft>
            </a:pPr>
            <a:r>
              <a:rPr lang="en-CA" sz="2400" dirty="0">
                <a:solidFill>
                  <a:srgbClr val="000000"/>
                </a:solidFill>
                <a:effectLst/>
                <a:ea typeface="Times New Roman" panose="02020603050405020304" pitchFamily="18" charset="0"/>
                <a:cs typeface="Open Sans" panose="020B0606030504020204" pitchFamily="34" charset="0"/>
              </a:rPr>
              <a:t>You were bestowed with certain gifts, talents, and intelligence that you need to uncover with decisive action. You need to discover your gifts and use them to live a passionate and fulfilling life. To accomplish this Covey says that you need to ask yourself the following four questions to find your voice.</a:t>
            </a:r>
            <a:endParaRPr lang="en-CA" sz="24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en-CA" sz="2400" dirty="0">
                <a:solidFill>
                  <a:srgbClr val="000000"/>
                </a:solidFill>
                <a:effectLst/>
                <a:ea typeface="Times New Roman" panose="02020603050405020304" pitchFamily="18" charset="0"/>
                <a:cs typeface="Open Sans" panose="020B0606030504020204" pitchFamily="34" charset="0"/>
              </a:rPr>
              <a:t>What are you good at? (Your Mind)</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en-CA" sz="2400" dirty="0">
                <a:solidFill>
                  <a:srgbClr val="000000"/>
                </a:solidFill>
                <a:effectLst/>
                <a:ea typeface="Times New Roman" panose="02020603050405020304" pitchFamily="18" charset="0"/>
                <a:cs typeface="Open Sans" panose="020B0606030504020204" pitchFamily="34" charset="0"/>
              </a:rPr>
              <a:t>What do you love to do? (Your Heart)</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en-CA" sz="2400" dirty="0">
                <a:solidFill>
                  <a:srgbClr val="000000"/>
                </a:solidFill>
                <a:effectLst/>
                <a:ea typeface="Times New Roman" panose="02020603050405020304" pitchFamily="18" charset="0"/>
                <a:cs typeface="Open Sans" panose="020B0606030504020204" pitchFamily="34" charset="0"/>
              </a:rPr>
              <a:t>What need can you serve? (Your Body)</a:t>
            </a:r>
            <a:endParaRPr lang="en-CA" sz="2400" dirty="0">
              <a:solidFill>
                <a:srgbClr val="000000"/>
              </a:solidFill>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Courier New" panose="02070309020205020404" pitchFamily="49" charset="0"/>
              <a:buChar char="o"/>
              <a:tabLst>
                <a:tab pos="457200" algn="l"/>
              </a:tabLst>
            </a:pPr>
            <a:r>
              <a:rPr lang="en-CA" sz="2400" dirty="0">
                <a:solidFill>
                  <a:srgbClr val="000000"/>
                </a:solidFill>
                <a:effectLst/>
                <a:ea typeface="Times New Roman" panose="02020603050405020304" pitchFamily="18" charset="0"/>
                <a:cs typeface="Open Sans" panose="020B0606030504020204" pitchFamily="34" charset="0"/>
              </a:rPr>
              <a:t>What brings meaning in your life? Become aware of the things that call you to a greater purpose. What does your intuition say you should do?  (Your Spirit)”</a:t>
            </a:r>
            <a:endParaRPr lang="en-CA" sz="2400" dirty="0">
              <a:solidFill>
                <a:srgbClr val="000000"/>
              </a:solidFill>
              <a:effectLst/>
              <a:ea typeface="Calibri" panose="020F0502020204030204" pitchFamily="34" charset="0"/>
              <a:cs typeface="Times New Roman" panose="02020603050405020304" pitchFamily="18" charset="0"/>
            </a:endParaRPr>
          </a:p>
          <a:p>
            <a:pPr>
              <a:lnSpc>
                <a:spcPct val="107000"/>
              </a:lnSpc>
              <a:spcAft>
                <a:spcPts val="800"/>
              </a:spcAft>
            </a:pPr>
            <a:r>
              <a:rPr lang="en-CA" sz="2400" dirty="0">
                <a:solidFill>
                  <a:srgbClr val="000000"/>
                </a:solidFill>
                <a:effectLst/>
                <a:ea typeface="Times New Roman" panose="02020603050405020304" pitchFamily="18" charset="0"/>
                <a:cs typeface="Open Sans" panose="020B0606030504020204" pitchFamily="34" charset="0"/>
              </a:rPr>
              <a:t>“Leadership is communicating to another person their worth and potential so clearly they are inspired to see it in themselves.” — Stephen R. Covey.</a:t>
            </a:r>
            <a:endParaRPr lang="en-CA"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rgbClr val="0070C0"/>
                </a:solidFill>
                <a:latin typeface="+mn-lt"/>
              </a:rPr>
              <a:t>Ice Breaker: Leadership</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Provide a quote or sentiment that epitomizes your leadership style or your leadership journey.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a:spLocks/>
          </p:cNvSpPr>
          <p:nvPr/>
        </p:nvSpPr>
        <p:spPr>
          <a:xfrm>
            <a:off x="583096" y="2633146"/>
            <a:ext cx="1114507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rgbClr val="0070C0"/>
                </a:solidFill>
                <a:latin typeface="+mn-lt"/>
              </a:rPr>
              <a:t>What are the </a:t>
            </a:r>
          </a:p>
          <a:p>
            <a:pPr algn="ctr"/>
            <a:r>
              <a:rPr lang="en-CA" sz="3200" b="1" dirty="0">
                <a:solidFill>
                  <a:srgbClr val="0070C0"/>
                </a:solidFill>
                <a:latin typeface="+mn-lt"/>
              </a:rPr>
              <a:t>Personal Leadership Resources (PLRs)?</a:t>
            </a:r>
            <a:r>
              <a:rPr lang="en-CA" sz="3200" b="1" dirty="0">
                <a:solidFill>
                  <a:srgbClr val="7030A0"/>
                </a:solidFill>
                <a:latin typeface="+mn-lt"/>
              </a:rPr>
              <a:t>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Catholic School-level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029816516"/>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663750" y="6417605"/>
            <a:ext cx="11499502" cy="646331"/>
          </a:xfrm>
          <a:prstGeom prst="rect">
            <a:avLst/>
          </a:prstGeom>
        </p:spPr>
        <p:txBody>
          <a:bodyPr wrap="square">
            <a:spAutoFit/>
          </a:bodyPr>
          <a:lstStyle/>
          <a:p>
            <a:r>
              <a:rPr lang="en-CA" dirty="0">
                <a:solidFill>
                  <a:srgbClr val="7030A0"/>
                </a:solidFill>
                <a:hlinkClick r:id="rId9"/>
              </a:rPr>
              <a:t>https://www.education-leadership-ontario.ca/application/files/9814/9452/2789/Catholic_School-Level_Leadership.pdf</a:t>
            </a:r>
            <a:endParaRPr lang="en-CA" dirty="0">
              <a:solidFill>
                <a:srgbClr val="7030A0"/>
              </a:solidFill>
            </a:endParaRPr>
          </a:p>
          <a:p>
            <a:endParaRPr lang="en-CA" dirty="0"/>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PLRs of the Ontario Leadership Framework (OLF)</a:t>
            </a:r>
          </a:p>
        </p:txBody>
      </p:sp>
      <p:graphicFrame>
        <p:nvGraphicFramePr>
          <p:cNvPr id="10" name="Diagram 9"/>
          <p:cNvGraphicFramePr/>
          <p:nvPr>
            <p:extLst>
              <p:ext uri="{D42A27DB-BD31-4B8C-83A1-F6EECF244321}">
                <p14:modId xmlns:p14="http://schemas.microsoft.com/office/powerpoint/2010/main" val="588935480"/>
              </p:ext>
            </p:extLst>
          </p:nvPr>
        </p:nvGraphicFramePr>
        <p:xfrm>
          <a:off x="653143" y="2283460"/>
          <a:ext cx="11038114" cy="41318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rgbClr val="0070C0"/>
                </a:solidFill>
                <a:latin typeface="+mn-lt"/>
              </a:rPr>
              <a:t>Assessing Your </a:t>
            </a:r>
          </a:p>
          <a:p>
            <a:pPr algn="ctr"/>
            <a:r>
              <a:rPr lang="en-CA" sz="3200" b="1" dirty="0">
                <a:solidFill>
                  <a:srgbClr val="0070C0"/>
                </a:solidFill>
                <a:latin typeface="+mn-lt"/>
              </a:rPr>
              <a:t>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000" b="1" dirty="0">
                <a:solidFill>
                  <a:srgbClr val="0070C0"/>
                </a:solidFill>
                <a:latin typeface="+mn-lt"/>
              </a:rPr>
              <a:t>PERSONAL LEADERSHIP RESOURCES SELF-ASSESSMENT</a:t>
            </a: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3084477"/>
            <a:ext cx="5634657" cy="3416320"/>
          </a:xfrm>
          <a:prstGeom prst="rect">
            <a:avLst/>
          </a:prstGeom>
          <a:noFill/>
        </p:spPr>
        <p:txBody>
          <a:bodyPr wrap="square" rtlCol="0">
            <a:spAutoFit/>
          </a:bodyPr>
          <a:lstStyle/>
          <a:p>
            <a:r>
              <a:rPr lang="en-CA" sz="2400" dirty="0"/>
              <a:t>Activity:</a:t>
            </a:r>
          </a:p>
          <a:p>
            <a:r>
              <a:rPr lang="en-CA" sz="2400" dirty="0"/>
              <a:t> </a:t>
            </a:r>
          </a:p>
          <a:p>
            <a:pPr lvl="0"/>
            <a:r>
              <a:rPr lang="en-CA" sz="2400" dirty="0"/>
              <a:t>Log into your self-assessment at</a:t>
            </a:r>
            <a:r>
              <a:rPr lang="en-CA" sz="2400" dirty="0">
                <a:solidFill>
                  <a:srgbClr val="7030A0"/>
                </a:solidFill>
              </a:rPr>
              <a:t> </a:t>
            </a:r>
            <a:r>
              <a:rPr lang="en-CA" sz="2400" b="1" u="sng" dirty="0">
                <a:solidFill>
                  <a:srgbClr val="7030A0"/>
                </a:solidFill>
                <a:hlinkClick r:id="rId4"/>
              </a:rPr>
              <a:t>Self-Assessment Tools</a:t>
            </a:r>
            <a:r>
              <a:rPr lang="en-CA" sz="2400" b="1" dirty="0">
                <a:solidFill>
                  <a:srgbClr val="7030A0"/>
                </a:solidFill>
              </a:rPr>
              <a:t>.</a:t>
            </a:r>
            <a:endParaRPr lang="en-CA" sz="2400" dirty="0">
              <a:solidFill>
                <a:srgbClr val="7030A0"/>
              </a:solidFill>
            </a:endParaRPr>
          </a:p>
          <a:p>
            <a:pPr lvl="0"/>
            <a:r>
              <a:rPr lang="en-CA" sz="2400" dirty="0"/>
              <a:t>Read through your reflections</a:t>
            </a:r>
          </a:p>
          <a:p>
            <a:pPr lvl="0"/>
            <a:r>
              <a:rPr lang="en-CA" sz="2400" dirty="0"/>
              <a:t>Consider adding new information.</a:t>
            </a:r>
          </a:p>
          <a:p>
            <a:r>
              <a:rPr lang="en-CA" sz="2400" dirty="0"/>
              <a:t>Record your thoughts on page 5 of the Reflective Manual.</a:t>
            </a:r>
          </a:p>
          <a:p>
            <a:pPr lvl="0"/>
            <a:endParaRPr lang="en-CA" sz="2400" dirty="0"/>
          </a:p>
        </p:txBody>
      </p:sp>
      <p:sp>
        <p:nvSpPr>
          <p:cNvPr id="2" name="Rectangle 1">
            <a:extLst>
              <a:ext uri="{FF2B5EF4-FFF2-40B4-BE49-F238E27FC236}">
                <a16:creationId xmlns:a16="http://schemas.microsoft.com/office/drawing/2014/main" id="{1240E43E-73D7-3B4F-8369-77591C6A82B8}"/>
              </a:ext>
            </a:extLst>
          </p:cNvPr>
          <p:cNvSpPr/>
          <p:nvPr/>
        </p:nvSpPr>
        <p:spPr>
          <a:xfrm>
            <a:off x="6261448" y="3656013"/>
            <a:ext cx="5469209" cy="1569660"/>
          </a:xfrm>
          <a:prstGeom prst="rect">
            <a:avLst/>
          </a:prstGeom>
        </p:spPr>
        <p:txBody>
          <a:bodyPr wrap="square">
            <a:spAutoFit/>
          </a:bodyPr>
          <a:lstStyle/>
          <a:p>
            <a:pPr marL="628650" lvl="1" indent="-171450">
              <a:buFont typeface="Arial" panose="020B0604020202020204" pitchFamily="34" charset="0"/>
              <a:buChar char="•"/>
            </a:pPr>
            <a:r>
              <a:rPr lang="en-CA" sz="2400" dirty="0">
                <a:solidFill>
                  <a:srgbClr val="7030A0"/>
                </a:solidFill>
                <a:hlinkClick r:id="rId5"/>
              </a:rPr>
              <a:t>Self-Assessment Tool for School Leaders</a:t>
            </a:r>
            <a:endParaRPr lang="en-CA" sz="2400" dirty="0">
              <a:solidFill>
                <a:srgbClr val="7030A0"/>
              </a:solidFill>
            </a:endParaRPr>
          </a:p>
          <a:p>
            <a:pPr marL="628650" lvl="1" indent="-171450">
              <a:buFont typeface="Arial" panose="020B0604020202020204" pitchFamily="34" charset="0"/>
              <a:buChar char="•"/>
            </a:pPr>
            <a:r>
              <a:rPr lang="en-CA" sz="2400" dirty="0">
                <a:solidFill>
                  <a:srgbClr val="7030A0"/>
                </a:solidFill>
                <a:hlinkClick r:id="rId6"/>
              </a:rPr>
              <a:t>Self-Assessment Tool for Aspiring Leaders</a:t>
            </a:r>
            <a:endParaRPr lang="en-CA" sz="2400" dirty="0">
              <a:solidFill>
                <a:srgbClr val="7030A0"/>
              </a:solidFill>
            </a:endParaRPr>
          </a:p>
        </p:txBody>
      </p:sp>
    </p:spTree>
    <p:extLst>
      <p:ext uri="{BB962C8B-B14F-4D97-AF65-F5344CB8AC3E}">
        <p14:creationId xmlns:p14="http://schemas.microsoft.com/office/powerpoint/2010/main" val="2097206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70C0"/>
                </a:solidFill>
                <a:latin typeface="+mn-lt"/>
              </a:rPr>
              <a:t>Reflective Activity</a:t>
            </a:r>
            <a:endParaRPr lang="en-CA" sz="3200" b="1" dirty="0">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59606" y="3504070"/>
            <a:ext cx="7271657" cy="2032000"/>
          </a:xfrm>
        </p:spPr>
        <p:txBody>
          <a:bodyPr>
            <a:normAutofit/>
          </a:bodyPr>
          <a:lstStyle/>
          <a:p>
            <a:pPr marL="0" indent="0">
              <a:buNone/>
            </a:pPr>
            <a:r>
              <a:rPr lang="en-US" b="1" dirty="0"/>
              <a:t>Share your thoughts with a partner.</a:t>
            </a:r>
            <a:endParaRPr lang="en-US" dirty="0"/>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7946920" y="2351314"/>
            <a:ext cx="3816909" cy="4209143"/>
          </a:xfrm>
          <a:prstGeom prst="rect">
            <a:avLst/>
          </a:prstGeom>
          <a:ln w="28575">
            <a:solidFill>
              <a:srgbClr val="7030A0"/>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70C0"/>
                </a:solidFill>
              </a:rPr>
              <a:t>List of PLRs:</a:t>
            </a:r>
          </a:p>
          <a:p>
            <a:pPr marL="0" indent="0">
              <a:buFont typeface="Arial" panose="020B0604020202020204" pitchFamily="34" charset="0"/>
              <a:buNone/>
            </a:pPr>
            <a:r>
              <a:rPr lang="en-US" dirty="0">
                <a:solidFill>
                  <a:srgbClr val="0070C0"/>
                </a:solidFill>
              </a:rPr>
              <a:t>Optimism, Resilience, Proactivity, Self-Efficacy, Perceiving Emotions, Managing Emotions, Acting in Emotionally Appropriate Ways, Problem-Solving Expertise, Role-Specific Knowledge, 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15916</TotalTime>
  <Words>2161</Words>
  <Application>Microsoft Macintosh PowerPoint</Application>
  <PresentationFormat>Widescreen</PresentationFormat>
  <Paragraphs>260</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Book Antiqua</vt:lpstr>
      <vt:lpstr>Calibri</vt:lpstr>
      <vt:lpstr>Calibri Light</vt:lpstr>
      <vt:lpstr>Courier New</vt:lpstr>
      <vt:lpstr>Gill Sans MT</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Duhaime;mccabea@hwcdsb.ca</dc:creator>
  <cp:lastModifiedBy>Denise Duhaime</cp:lastModifiedBy>
  <cp:revision>137</cp:revision>
  <cp:lastPrinted>2021-02-17T15:12:23Z</cp:lastPrinted>
  <dcterms:created xsi:type="dcterms:W3CDTF">2019-11-01T17:17:10Z</dcterms:created>
  <dcterms:modified xsi:type="dcterms:W3CDTF">2021-10-25T17:07:39Z</dcterms:modified>
</cp:coreProperties>
</file>