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5.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6.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7.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notesSlides/notesSlide8.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notesSlides/notesSlide9.xml" ContentType="application/vnd.openxmlformats-officedocument.presentationml.notesSlide+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notesSlides/notesSlide10.xml" ContentType="application/vnd.openxmlformats-officedocument.presentationml.notesSlide+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notesSlides/notesSlide11.xml" ContentType="application/vnd.openxmlformats-officedocument.presentationml.notesSlide+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notesSlides/notesSlide12.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notesSlides/notesSlide13.xml" ContentType="application/vnd.openxmlformats-officedocument.presentationml.notesSlide+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19"/>
  </p:notesMasterIdLst>
  <p:sldIdLst>
    <p:sldId id="363" r:id="rId5"/>
    <p:sldId id="400" r:id="rId6"/>
    <p:sldId id="401" r:id="rId7"/>
    <p:sldId id="403" r:id="rId8"/>
    <p:sldId id="405" r:id="rId9"/>
    <p:sldId id="404" r:id="rId10"/>
    <p:sldId id="402" r:id="rId11"/>
    <p:sldId id="406" r:id="rId12"/>
    <p:sldId id="410" r:id="rId13"/>
    <p:sldId id="409" r:id="rId14"/>
    <p:sldId id="411" r:id="rId15"/>
    <p:sldId id="413" r:id="rId16"/>
    <p:sldId id="320" r:id="rId17"/>
    <p:sldId id="348" r:id="rId18"/>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nès Perrot" initials="AP" lastIdx="9" clrIdx="0">
    <p:extLst>
      <p:ext uri="{19B8F6BF-5375-455C-9EA6-DF929625EA0E}">
        <p15:presenceInfo xmlns:p15="http://schemas.microsoft.com/office/powerpoint/2012/main" userId="fbed50d324201291" providerId="Windows Live"/>
      </p:ext>
    </p:extLst>
  </p:cmAuthor>
  <p:cmAuthor id="2" name="Geneviève H." initials="GH" lastIdx="12" clrIdx="1">
    <p:extLst>
      <p:ext uri="{19B8F6BF-5375-455C-9EA6-DF929625EA0E}">
        <p15:presenceInfo xmlns:p15="http://schemas.microsoft.com/office/powerpoint/2012/main" userId="Geneviève 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0EA0"/>
    <a:srgbClr val="10A6B6"/>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99" autoAdjust="0"/>
    <p:restoredTop sz="76431" autoAdjust="0"/>
  </p:normalViewPr>
  <p:slideViewPr>
    <p:cSldViewPr snapToGrid="0" snapToObjects="1">
      <p:cViewPr varScale="1">
        <p:scale>
          <a:sx n="98" d="100"/>
          <a:sy n="98" d="100"/>
        </p:scale>
        <p:origin x="1912" y="20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3852"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58C5D0-669A-4838-9796-65E2254B992E}" type="doc">
      <dgm:prSet loTypeId="urn:microsoft.com/office/officeart/2009/3/layout/RandomtoResultProcess" loCatId="process" qsTypeId="urn:microsoft.com/office/officeart/2005/8/quickstyle/simple1" qsCatId="simple" csTypeId="urn:microsoft.com/office/officeart/2005/8/colors/accent0_3" csCatId="mainScheme" phldr="1"/>
      <dgm:spPr/>
      <dgm:t>
        <a:bodyPr/>
        <a:lstStyle/>
        <a:p>
          <a:endParaRPr lang="en-CA"/>
        </a:p>
      </dgm:t>
    </dgm:pt>
    <dgm:pt modelId="{92DB8D63-B614-4581-A7A5-BD9C730CE978}">
      <dgm:prSet phldrT="[Text]"/>
      <dgm:spPr/>
      <dgm:t>
        <a:bodyPr/>
        <a:lstStyle/>
        <a:p>
          <a:r>
            <a:rPr lang="fr-CA" noProof="0" dirty="0">
              <a:solidFill>
                <a:schemeClr val="tx1"/>
              </a:solidFill>
            </a:rPr>
            <a:t>Déclencheur</a:t>
          </a:r>
        </a:p>
      </dgm:t>
    </dgm:pt>
    <dgm:pt modelId="{E2445EDA-2B8E-4814-BA51-BE99022E3CE7}" type="parTrans" cxnId="{7E1376D7-286D-40E6-A49E-5A1A2CEC9083}">
      <dgm:prSet/>
      <dgm:spPr/>
      <dgm:t>
        <a:bodyPr/>
        <a:lstStyle/>
        <a:p>
          <a:endParaRPr lang="en-CA"/>
        </a:p>
      </dgm:t>
    </dgm:pt>
    <dgm:pt modelId="{8DFCBF8B-B489-46E8-8ABA-A3C2D41BBC86}" type="sibTrans" cxnId="{7E1376D7-286D-40E6-A49E-5A1A2CEC9083}">
      <dgm:prSet/>
      <dgm:spPr/>
      <dgm:t>
        <a:bodyPr/>
        <a:lstStyle/>
        <a:p>
          <a:endParaRPr lang="en-CA"/>
        </a:p>
      </dgm:t>
    </dgm:pt>
    <dgm:pt modelId="{9398B5B6-14CA-4F72-AC39-C60DBD97484E}">
      <dgm:prSet phldrT="[Text]"/>
      <dgm:spPr/>
      <dgm:t>
        <a:bodyPr/>
        <a:lstStyle/>
        <a:p>
          <a:r>
            <a:rPr lang="fr-CA" noProof="0" dirty="0">
              <a:solidFill>
                <a:schemeClr val="tx1"/>
              </a:solidFill>
            </a:rPr>
            <a:t>Stimulus</a:t>
          </a:r>
        </a:p>
      </dgm:t>
    </dgm:pt>
    <dgm:pt modelId="{244AB8E9-D4C7-42E2-83C7-216104A22EE6}" type="parTrans" cxnId="{8C8B71FE-B48F-4E15-814F-26C164E20E6C}">
      <dgm:prSet/>
      <dgm:spPr/>
      <dgm:t>
        <a:bodyPr/>
        <a:lstStyle/>
        <a:p>
          <a:endParaRPr lang="en-CA"/>
        </a:p>
      </dgm:t>
    </dgm:pt>
    <dgm:pt modelId="{C3C11143-C8E3-411C-857A-F29E3C15FDE7}" type="sibTrans" cxnId="{8C8B71FE-B48F-4E15-814F-26C164E20E6C}">
      <dgm:prSet/>
      <dgm:spPr/>
      <dgm:t>
        <a:bodyPr/>
        <a:lstStyle/>
        <a:p>
          <a:endParaRPr lang="en-CA"/>
        </a:p>
      </dgm:t>
    </dgm:pt>
    <dgm:pt modelId="{026E4953-97C2-4A96-B073-5E56CD6D1290}">
      <dgm:prSet phldrT="[Text]"/>
      <dgm:spPr/>
      <dgm:t>
        <a:bodyPr/>
        <a:lstStyle/>
        <a:p>
          <a:r>
            <a:rPr lang="fr-CA" noProof="0" dirty="0"/>
            <a:t>Émotion extrême</a:t>
          </a:r>
        </a:p>
      </dgm:t>
    </dgm:pt>
    <dgm:pt modelId="{F7AD2E80-3ADA-432C-9B5F-8E504248A34C}" type="parTrans" cxnId="{ECFF2228-A51C-43CF-9581-3BB06D5C62EB}">
      <dgm:prSet/>
      <dgm:spPr/>
      <dgm:t>
        <a:bodyPr/>
        <a:lstStyle/>
        <a:p>
          <a:endParaRPr lang="en-CA"/>
        </a:p>
      </dgm:t>
    </dgm:pt>
    <dgm:pt modelId="{183983FD-8D04-49A1-B60D-A3CB0021E473}" type="sibTrans" cxnId="{ECFF2228-A51C-43CF-9581-3BB06D5C62EB}">
      <dgm:prSet/>
      <dgm:spPr/>
      <dgm:t>
        <a:bodyPr/>
        <a:lstStyle/>
        <a:p>
          <a:endParaRPr lang="en-CA"/>
        </a:p>
      </dgm:t>
    </dgm:pt>
    <dgm:pt modelId="{34EB1315-85C3-4A8B-A50C-9F4F99E08A49}">
      <dgm:prSet phldrT="[Text]"/>
      <dgm:spPr/>
      <dgm:t>
        <a:bodyPr/>
        <a:lstStyle/>
        <a:p>
          <a:r>
            <a:rPr lang="fr-CA" noProof="0" dirty="0"/>
            <a:t>Combat, fuite ou immobilité</a:t>
          </a:r>
        </a:p>
      </dgm:t>
    </dgm:pt>
    <dgm:pt modelId="{AA0FC6EA-CF7D-49B5-8437-B8DE2C779801}" type="parTrans" cxnId="{0F942E25-A688-4719-A311-67528652C805}">
      <dgm:prSet/>
      <dgm:spPr/>
      <dgm:t>
        <a:bodyPr/>
        <a:lstStyle/>
        <a:p>
          <a:endParaRPr lang="en-CA"/>
        </a:p>
      </dgm:t>
    </dgm:pt>
    <dgm:pt modelId="{E66E3591-8A49-4C66-886E-D9771F910A0F}" type="sibTrans" cxnId="{0F942E25-A688-4719-A311-67528652C805}">
      <dgm:prSet/>
      <dgm:spPr/>
      <dgm:t>
        <a:bodyPr/>
        <a:lstStyle/>
        <a:p>
          <a:endParaRPr lang="en-CA"/>
        </a:p>
      </dgm:t>
    </dgm:pt>
    <dgm:pt modelId="{0991457D-1E2B-4717-98B1-97C0EE33F07C}" type="pres">
      <dgm:prSet presAssocID="{F358C5D0-669A-4838-9796-65E2254B992E}" presName="Name0" presStyleCnt="0">
        <dgm:presLayoutVars>
          <dgm:dir/>
          <dgm:animOne val="branch"/>
          <dgm:animLvl val="lvl"/>
        </dgm:presLayoutVars>
      </dgm:prSet>
      <dgm:spPr/>
    </dgm:pt>
    <dgm:pt modelId="{C52D3702-6DBF-4B1F-AEC8-6C0373E8D2A5}" type="pres">
      <dgm:prSet presAssocID="{92DB8D63-B614-4581-A7A5-BD9C730CE978}" presName="chaos" presStyleCnt="0"/>
      <dgm:spPr/>
    </dgm:pt>
    <dgm:pt modelId="{6F1C0EFB-490C-4E31-9FCD-E43B7A47E459}" type="pres">
      <dgm:prSet presAssocID="{92DB8D63-B614-4581-A7A5-BD9C730CE978}" presName="parTx1" presStyleLbl="revTx" presStyleIdx="0" presStyleCnt="3"/>
      <dgm:spPr/>
    </dgm:pt>
    <dgm:pt modelId="{77570727-DEF0-4197-8FF0-7BE5F7C6F902}" type="pres">
      <dgm:prSet presAssocID="{92DB8D63-B614-4581-A7A5-BD9C730CE978}" presName="desTx1" presStyleLbl="revTx" presStyleIdx="1" presStyleCnt="3">
        <dgm:presLayoutVars>
          <dgm:bulletEnabled val="1"/>
        </dgm:presLayoutVars>
      </dgm:prSet>
      <dgm:spPr/>
    </dgm:pt>
    <dgm:pt modelId="{388B3CC8-9611-4DA7-ACED-BE7D0DAB0409}" type="pres">
      <dgm:prSet presAssocID="{92DB8D63-B614-4581-A7A5-BD9C730CE978}" presName="c1" presStyleLbl="node1" presStyleIdx="0" presStyleCnt="19"/>
      <dgm:spPr/>
    </dgm:pt>
    <dgm:pt modelId="{B61C86D0-3E6F-442A-B0D4-1B948F774D41}" type="pres">
      <dgm:prSet presAssocID="{92DB8D63-B614-4581-A7A5-BD9C730CE978}" presName="c2" presStyleLbl="node1" presStyleIdx="1" presStyleCnt="19"/>
      <dgm:spPr/>
    </dgm:pt>
    <dgm:pt modelId="{F6021047-F0B6-43B6-8B57-5C56F68CD45C}" type="pres">
      <dgm:prSet presAssocID="{92DB8D63-B614-4581-A7A5-BD9C730CE978}" presName="c3" presStyleLbl="node1" presStyleIdx="2" presStyleCnt="19"/>
      <dgm:spPr/>
    </dgm:pt>
    <dgm:pt modelId="{7302683C-8D8F-4E35-AA77-21D867E18786}" type="pres">
      <dgm:prSet presAssocID="{92DB8D63-B614-4581-A7A5-BD9C730CE978}" presName="c4" presStyleLbl="node1" presStyleIdx="3" presStyleCnt="19"/>
      <dgm:spPr/>
    </dgm:pt>
    <dgm:pt modelId="{8B6CF5A3-15B3-4900-8549-5A29F3FAA5CC}" type="pres">
      <dgm:prSet presAssocID="{92DB8D63-B614-4581-A7A5-BD9C730CE978}" presName="c5" presStyleLbl="node1" presStyleIdx="4" presStyleCnt="19"/>
      <dgm:spPr/>
    </dgm:pt>
    <dgm:pt modelId="{95D191CB-0407-4784-815E-CBC23B30EC82}" type="pres">
      <dgm:prSet presAssocID="{92DB8D63-B614-4581-A7A5-BD9C730CE978}" presName="c6" presStyleLbl="node1" presStyleIdx="5" presStyleCnt="19"/>
      <dgm:spPr/>
    </dgm:pt>
    <dgm:pt modelId="{3CAF83B0-4040-402F-AB04-B7AD42AA8EA9}" type="pres">
      <dgm:prSet presAssocID="{92DB8D63-B614-4581-A7A5-BD9C730CE978}" presName="c7" presStyleLbl="node1" presStyleIdx="6" presStyleCnt="19"/>
      <dgm:spPr/>
    </dgm:pt>
    <dgm:pt modelId="{AF58B8F8-6A7B-4833-9182-5082AEE8EF55}" type="pres">
      <dgm:prSet presAssocID="{92DB8D63-B614-4581-A7A5-BD9C730CE978}" presName="c8" presStyleLbl="node1" presStyleIdx="7" presStyleCnt="19"/>
      <dgm:spPr/>
    </dgm:pt>
    <dgm:pt modelId="{031D51E1-0D9F-481B-81FF-48DF2F26E763}" type="pres">
      <dgm:prSet presAssocID="{92DB8D63-B614-4581-A7A5-BD9C730CE978}" presName="c9" presStyleLbl="node1" presStyleIdx="8" presStyleCnt="19"/>
      <dgm:spPr/>
    </dgm:pt>
    <dgm:pt modelId="{E544EB13-34AA-4B58-B8B9-7AA30DD7DA8B}" type="pres">
      <dgm:prSet presAssocID="{92DB8D63-B614-4581-A7A5-BD9C730CE978}" presName="c10" presStyleLbl="node1" presStyleIdx="9" presStyleCnt="19"/>
      <dgm:spPr/>
    </dgm:pt>
    <dgm:pt modelId="{9E35449D-8745-4303-9AF6-9E0E394B1F60}" type="pres">
      <dgm:prSet presAssocID="{92DB8D63-B614-4581-A7A5-BD9C730CE978}" presName="c11" presStyleLbl="node1" presStyleIdx="10" presStyleCnt="19"/>
      <dgm:spPr/>
    </dgm:pt>
    <dgm:pt modelId="{7F7502A5-E895-498A-9C03-C3E11BE51039}" type="pres">
      <dgm:prSet presAssocID="{92DB8D63-B614-4581-A7A5-BD9C730CE978}" presName="c12" presStyleLbl="node1" presStyleIdx="11" presStyleCnt="19"/>
      <dgm:spPr/>
    </dgm:pt>
    <dgm:pt modelId="{23DBA79F-330E-422C-A893-CA53B8635E41}" type="pres">
      <dgm:prSet presAssocID="{92DB8D63-B614-4581-A7A5-BD9C730CE978}" presName="c13" presStyleLbl="node1" presStyleIdx="12" presStyleCnt="19"/>
      <dgm:spPr/>
    </dgm:pt>
    <dgm:pt modelId="{D9292123-3365-491C-B700-1C039395CC37}" type="pres">
      <dgm:prSet presAssocID="{92DB8D63-B614-4581-A7A5-BD9C730CE978}" presName="c14" presStyleLbl="node1" presStyleIdx="13" presStyleCnt="19"/>
      <dgm:spPr/>
    </dgm:pt>
    <dgm:pt modelId="{A88C266A-EA68-4C8C-B214-AE814C4074D3}" type="pres">
      <dgm:prSet presAssocID="{92DB8D63-B614-4581-A7A5-BD9C730CE978}" presName="c15" presStyleLbl="node1" presStyleIdx="14" presStyleCnt="19"/>
      <dgm:spPr/>
    </dgm:pt>
    <dgm:pt modelId="{D2EB4C84-818B-419E-9696-C9D6EBDD4C7D}" type="pres">
      <dgm:prSet presAssocID="{92DB8D63-B614-4581-A7A5-BD9C730CE978}" presName="c16" presStyleLbl="node1" presStyleIdx="15" presStyleCnt="19"/>
      <dgm:spPr/>
    </dgm:pt>
    <dgm:pt modelId="{2952C419-4A7F-4253-9EF4-58DC02839E3B}" type="pres">
      <dgm:prSet presAssocID="{92DB8D63-B614-4581-A7A5-BD9C730CE978}" presName="c17" presStyleLbl="node1" presStyleIdx="16" presStyleCnt="19"/>
      <dgm:spPr/>
    </dgm:pt>
    <dgm:pt modelId="{A11BB049-9CB6-4A69-BD6C-195B6BD507A5}" type="pres">
      <dgm:prSet presAssocID="{92DB8D63-B614-4581-A7A5-BD9C730CE978}" presName="c18" presStyleLbl="node1" presStyleIdx="17" presStyleCnt="19"/>
      <dgm:spPr/>
    </dgm:pt>
    <dgm:pt modelId="{F792D202-1891-404F-8B00-2A48027FFE54}" type="pres">
      <dgm:prSet presAssocID="{8DFCBF8B-B489-46E8-8ABA-A3C2D41BBC86}" presName="chevronComposite1" presStyleCnt="0"/>
      <dgm:spPr/>
    </dgm:pt>
    <dgm:pt modelId="{74D403B5-F71C-4547-BAE4-D0579500C053}" type="pres">
      <dgm:prSet presAssocID="{8DFCBF8B-B489-46E8-8ABA-A3C2D41BBC86}" presName="chevron1" presStyleLbl="sibTrans2D1" presStyleIdx="0" presStyleCnt="2"/>
      <dgm:spPr/>
    </dgm:pt>
    <dgm:pt modelId="{C6395CB1-C5F3-4595-855E-8CC30CA880D8}" type="pres">
      <dgm:prSet presAssocID="{8DFCBF8B-B489-46E8-8ABA-A3C2D41BBC86}" presName="spChevron1" presStyleCnt="0"/>
      <dgm:spPr/>
    </dgm:pt>
    <dgm:pt modelId="{C845C27B-6B0C-4C79-84FF-AD2C28A06EF5}" type="pres">
      <dgm:prSet presAssocID="{8DFCBF8B-B489-46E8-8ABA-A3C2D41BBC86}" presName="overlap" presStyleCnt="0"/>
      <dgm:spPr/>
    </dgm:pt>
    <dgm:pt modelId="{649AE9D3-5DDB-45DA-A5DA-EFFB8C92AB7E}" type="pres">
      <dgm:prSet presAssocID="{8DFCBF8B-B489-46E8-8ABA-A3C2D41BBC86}" presName="chevronComposite2" presStyleCnt="0"/>
      <dgm:spPr/>
    </dgm:pt>
    <dgm:pt modelId="{5CF9C57B-1753-47E9-8713-A93DAD531483}" type="pres">
      <dgm:prSet presAssocID="{8DFCBF8B-B489-46E8-8ABA-A3C2D41BBC86}" presName="chevron2" presStyleLbl="sibTrans2D1" presStyleIdx="1" presStyleCnt="2"/>
      <dgm:spPr/>
    </dgm:pt>
    <dgm:pt modelId="{5EBB5122-50A0-4E9B-966B-757F8DCB978C}" type="pres">
      <dgm:prSet presAssocID="{8DFCBF8B-B489-46E8-8ABA-A3C2D41BBC86}" presName="spChevron2" presStyleCnt="0"/>
      <dgm:spPr/>
    </dgm:pt>
    <dgm:pt modelId="{160E36CF-31C9-4BF0-9D9B-291F8B3657C1}" type="pres">
      <dgm:prSet presAssocID="{026E4953-97C2-4A96-B073-5E56CD6D1290}" presName="last" presStyleCnt="0"/>
      <dgm:spPr/>
    </dgm:pt>
    <dgm:pt modelId="{893B319E-B6E6-4225-8F8A-5F9F5731932A}" type="pres">
      <dgm:prSet presAssocID="{026E4953-97C2-4A96-B073-5E56CD6D1290}" presName="circleTx" presStyleLbl="node1" presStyleIdx="18" presStyleCnt="19"/>
      <dgm:spPr/>
    </dgm:pt>
    <dgm:pt modelId="{EF448BCE-560A-490B-97C6-11DF12DF5CBB}" type="pres">
      <dgm:prSet presAssocID="{026E4953-97C2-4A96-B073-5E56CD6D1290}" presName="desTxN" presStyleLbl="revTx" presStyleIdx="2" presStyleCnt="3">
        <dgm:presLayoutVars>
          <dgm:bulletEnabled val="1"/>
        </dgm:presLayoutVars>
      </dgm:prSet>
      <dgm:spPr/>
    </dgm:pt>
    <dgm:pt modelId="{656ED1F9-2376-46DB-BF60-E4675D9FF206}" type="pres">
      <dgm:prSet presAssocID="{026E4953-97C2-4A96-B073-5E56CD6D1290}" presName="spN" presStyleCnt="0"/>
      <dgm:spPr/>
    </dgm:pt>
  </dgm:ptLst>
  <dgm:cxnLst>
    <dgm:cxn modelId="{6DA9851B-DDC5-495C-9CB2-E40CF3E462A8}" type="presOf" srcId="{F358C5D0-669A-4838-9796-65E2254B992E}" destId="{0991457D-1E2B-4717-98B1-97C0EE33F07C}" srcOrd="0" destOrd="0" presId="urn:microsoft.com/office/officeart/2009/3/layout/RandomtoResultProcess"/>
    <dgm:cxn modelId="{0F942E25-A688-4719-A311-67528652C805}" srcId="{026E4953-97C2-4A96-B073-5E56CD6D1290}" destId="{34EB1315-85C3-4A8B-A50C-9F4F99E08A49}" srcOrd="0" destOrd="0" parTransId="{AA0FC6EA-CF7D-49B5-8437-B8DE2C779801}" sibTransId="{E66E3591-8A49-4C66-886E-D9771F910A0F}"/>
    <dgm:cxn modelId="{ECFF2228-A51C-43CF-9581-3BB06D5C62EB}" srcId="{F358C5D0-669A-4838-9796-65E2254B992E}" destId="{026E4953-97C2-4A96-B073-5E56CD6D1290}" srcOrd="1" destOrd="0" parTransId="{F7AD2E80-3ADA-432C-9B5F-8E504248A34C}" sibTransId="{183983FD-8D04-49A1-B60D-A3CB0021E473}"/>
    <dgm:cxn modelId="{85FBEA7D-2A91-4FBC-849E-4E0C7D7F287E}" type="presOf" srcId="{34EB1315-85C3-4A8B-A50C-9F4F99E08A49}" destId="{EF448BCE-560A-490B-97C6-11DF12DF5CBB}" srcOrd="0" destOrd="0" presId="urn:microsoft.com/office/officeart/2009/3/layout/RandomtoResultProcess"/>
    <dgm:cxn modelId="{5DD4CDC4-81E0-4CCA-A973-3F83CCB5763D}" type="presOf" srcId="{9398B5B6-14CA-4F72-AC39-C60DBD97484E}" destId="{77570727-DEF0-4197-8FF0-7BE5F7C6F902}" srcOrd="0" destOrd="0" presId="urn:microsoft.com/office/officeart/2009/3/layout/RandomtoResultProcess"/>
    <dgm:cxn modelId="{44E1C4D3-730E-4AB0-9596-4FE7D9CFEF80}" type="presOf" srcId="{026E4953-97C2-4A96-B073-5E56CD6D1290}" destId="{893B319E-B6E6-4225-8F8A-5F9F5731932A}" srcOrd="0" destOrd="0" presId="urn:microsoft.com/office/officeart/2009/3/layout/RandomtoResultProcess"/>
    <dgm:cxn modelId="{7E1376D7-286D-40E6-A49E-5A1A2CEC9083}" srcId="{F358C5D0-669A-4838-9796-65E2254B992E}" destId="{92DB8D63-B614-4581-A7A5-BD9C730CE978}" srcOrd="0" destOrd="0" parTransId="{E2445EDA-2B8E-4814-BA51-BE99022E3CE7}" sibTransId="{8DFCBF8B-B489-46E8-8ABA-A3C2D41BBC86}"/>
    <dgm:cxn modelId="{591B09E0-FF1F-441C-BD99-D4655D25225E}" type="presOf" srcId="{92DB8D63-B614-4581-A7A5-BD9C730CE978}" destId="{6F1C0EFB-490C-4E31-9FCD-E43B7A47E459}" srcOrd="0" destOrd="0" presId="urn:microsoft.com/office/officeart/2009/3/layout/RandomtoResultProcess"/>
    <dgm:cxn modelId="{8C8B71FE-B48F-4E15-814F-26C164E20E6C}" srcId="{92DB8D63-B614-4581-A7A5-BD9C730CE978}" destId="{9398B5B6-14CA-4F72-AC39-C60DBD97484E}" srcOrd="0" destOrd="0" parTransId="{244AB8E9-D4C7-42E2-83C7-216104A22EE6}" sibTransId="{C3C11143-C8E3-411C-857A-F29E3C15FDE7}"/>
    <dgm:cxn modelId="{54925BD6-EB5E-42B9-9CEB-F328ABAE76D8}" type="presParOf" srcId="{0991457D-1E2B-4717-98B1-97C0EE33F07C}" destId="{C52D3702-6DBF-4B1F-AEC8-6C0373E8D2A5}" srcOrd="0" destOrd="0" presId="urn:microsoft.com/office/officeart/2009/3/layout/RandomtoResultProcess"/>
    <dgm:cxn modelId="{01B06C0F-8AD8-4DB7-A8D3-FD79C4D1FB90}" type="presParOf" srcId="{C52D3702-6DBF-4B1F-AEC8-6C0373E8D2A5}" destId="{6F1C0EFB-490C-4E31-9FCD-E43B7A47E459}" srcOrd="0" destOrd="0" presId="urn:microsoft.com/office/officeart/2009/3/layout/RandomtoResultProcess"/>
    <dgm:cxn modelId="{65E63D1D-3FA9-497B-BFF6-B2A8B329041D}" type="presParOf" srcId="{C52D3702-6DBF-4B1F-AEC8-6C0373E8D2A5}" destId="{77570727-DEF0-4197-8FF0-7BE5F7C6F902}" srcOrd="1" destOrd="0" presId="urn:microsoft.com/office/officeart/2009/3/layout/RandomtoResultProcess"/>
    <dgm:cxn modelId="{69F1959C-98DC-4CE9-9954-EB0195D20A21}" type="presParOf" srcId="{C52D3702-6DBF-4B1F-AEC8-6C0373E8D2A5}" destId="{388B3CC8-9611-4DA7-ACED-BE7D0DAB0409}" srcOrd="2" destOrd="0" presId="urn:microsoft.com/office/officeart/2009/3/layout/RandomtoResultProcess"/>
    <dgm:cxn modelId="{47C88322-54F9-4E9A-97EB-F7E9EF293EB8}" type="presParOf" srcId="{C52D3702-6DBF-4B1F-AEC8-6C0373E8D2A5}" destId="{B61C86D0-3E6F-442A-B0D4-1B948F774D41}" srcOrd="3" destOrd="0" presId="urn:microsoft.com/office/officeart/2009/3/layout/RandomtoResultProcess"/>
    <dgm:cxn modelId="{9C735247-56B2-45AA-BE94-7E30EF879126}" type="presParOf" srcId="{C52D3702-6DBF-4B1F-AEC8-6C0373E8D2A5}" destId="{F6021047-F0B6-43B6-8B57-5C56F68CD45C}" srcOrd="4" destOrd="0" presId="urn:microsoft.com/office/officeart/2009/3/layout/RandomtoResultProcess"/>
    <dgm:cxn modelId="{0136E6E3-EED2-4770-B0D4-7AF2538DBEB7}" type="presParOf" srcId="{C52D3702-6DBF-4B1F-AEC8-6C0373E8D2A5}" destId="{7302683C-8D8F-4E35-AA77-21D867E18786}" srcOrd="5" destOrd="0" presId="urn:microsoft.com/office/officeart/2009/3/layout/RandomtoResultProcess"/>
    <dgm:cxn modelId="{6258ABB1-EA44-4D4A-B72C-DF797D0DE669}" type="presParOf" srcId="{C52D3702-6DBF-4B1F-AEC8-6C0373E8D2A5}" destId="{8B6CF5A3-15B3-4900-8549-5A29F3FAA5CC}" srcOrd="6" destOrd="0" presId="urn:microsoft.com/office/officeart/2009/3/layout/RandomtoResultProcess"/>
    <dgm:cxn modelId="{B11F512E-574F-40D2-82AE-149B4B36D9FA}" type="presParOf" srcId="{C52D3702-6DBF-4B1F-AEC8-6C0373E8D2A5}" destId="{95D191CB-0407-4784-815E-CBC23B30EC82}" srcOrd="7" destOrd="0" presId="urn:microsoft.com/office/officeart/2009/3/layout/RandomtoResultProcess"/>
    <dgm:cxn modelId="{5F28257D-DE73-4A43-AEB1-B1DBF54DB0B9}" type="presParOf" srcId="{C52D3702-6DBF-4B1F-AEC8-6C0373E8D2A5}" destId="{3CAF83B0-4040-402F-AB04-B7AD42AA8EA9}" srcOrd="8" destOrd="0" presId="urn:microsoft.com/office/officeart/2009/3/layout/RandomtoResultProcess"/>
    <dgm:cxn modelId="{7B098568-7FF9-4428-A13F-1D6D42AADAD5}" type="presParOf" srcId="{C52D3702-6DBF-4B1F-AEC8-6C0373E8D2A5}" destId="{AF58B8F8-6A7B-4833-9182-5082AEE8EF55}" srcOrd="9" destOrd="0" presId="urn:microsoft.com/office/officeart/2009/3/layout/RandomtoResultProcess"/>
    <dgm:cxn modelId="{24140C23-D3FD-470B-91B2-3C4497B4BCA6}" type="presParOf" srcId="{C52D3702-6DBF-4B1F-AEC8-6C0373E8D2A5}" destId="{031D51E1-0D9F-481B-81FF-48DF2F26E763}" srcOrd="10" destOrd="0" presId="urn:microsoft.com/office/officeart/2009/3/layout/RandomtoResultProcess"/>
    <dgm:cxn modelId="{6B165C2A-2B14-49D7-84E4-BF77D8FD6941}" type="presParOf" srcId="{C52D3702-6DBF-4B1F-AEC8-6C0373E8D2A5}" destId="{E544EB13-34AA-4B58-B8B9-7AA30DD7DA8B}" srcOrd="11" destOrd="0" presId="urn:microsoft.com/office/officeart/2009/3/layout/RandomtoResultProcess"/>
    <dgm:cxn modelId="{075FDE74-21E6-403B-8A07-10D1F43705A8}" type="presParOf" srcId="{C52D3702-6DBF-4B1F-AEC8-6C0373E8D2A5}" destId="{9E35449D-8745-4303-9AF6-9E0E394B1F60}" srcOrd="12" destOrd="0" presId="urn:microsoft.com/office/officeart/2009/3/layout/RandomtoResultProcess"/>
    <dgm:cxn modelId="{3F481EB5-E3D8-4908-B7C1-B7C4E1187CD6}" type="presParOf" srcId="{C52D3702-6DBF-4B1F-AEC8-6C0373E8D2A5}" destId="{7F7502A5-E895-498A-9C03-C3E11BE51039}" srcOrd="13" destOrd="0" presId="urn:microsoft.com/office/officeart/2009/3/layout/RandomtoResultProcess"/>
    <dgm:cxn modelId="{9F125E81-A76E-40F5-9066-4B92258B275E}" type="presParOf" srcId="{C52D3702-6DBF-4B1F-AEC8-6C0373E8D2A5}" destId="{23DBA79F-330E-422C-A893-CA53B8635E41}" srcOrd="14" destOrd="0" presId="urn:microsoft.com/office/officeart/2009/3/layout/RandomtoResultProcess"/>
    <dgm:cxn modelId="{373FD8AA-C5A0-4495-8E14-3BB77CBCD9CC}" type="presParOf" srcId="{C52D3702-6DBF-4B1F-AEC8-6C0373E8D2A5}" destId="{D9292123-3365-491C-B700-1C039395CC37}" srcOrd="15" destOrd="0" presId="urn:microsoft.com/office/officeart/2009/3/layout/RandomtoResultProcess"/>
    <dgm:cxn modelId="{CB2031C7-FA8E-4500-82E9-0BB1EA9287E7}" type="presParOf" srcId="{C52D3702-6DBF-4B1F-AEC8-6C0373E8D2A5}" destId="{A88C266A-EA68-4C8C-B214-AE814C4074D3}" srcOrd="16" destOrd="0" presId="urn:microsoft.com/office/officeart/2009/3/layout/RandomtoResultProcess"/>
    <dgm:cxn modelId="{10F33B88-8298-4492-81AB-BD09F83107B4}" type="presParOf" srcId="{C52D3702-6DBF-4B1F-AEC8-6C0373E8D2A5}" destId="{D2EB4C84-818B-419E-9696-C9D6EBDD4C7D}" srcOrd="17" destOrd="0" presId="urn:microsoft.com/office/officeart/2009/3/layout/RandomtoResultProcess"/>
    <dgm:cxn modelId="{687EBFAA-E6D0-4DB3-8F58-90DBED1CB992}" type="presParOf" srcId="{C52D3702-6DBF-4B1F-AEC8-6C0373E8D2A5}" destId="{2952C419-4A7F-4253-9EF4-58DC02839E3B}" srcOrd="18" destOrd="0" presId="urn:microsoft.com/office/officeart/2009/3/layout/RandomtoResultProcess"/>
    <dgm:cxn modelId="{DEFDB18D-C809-4869-9208-EC2F67E312D3}" type="presParOf" srcId="{C52D3702-6DBF-4B1F-AEC8-6C0373E8D2A5}" destId="{A11BB049-9CB6-4A69-BD6C-195B6BD507A5}" srcOrd="19" destOrd="0" presId="urn:microsoft.com/office/officeart/2009/3/layout/RandomtoResultProcess"/>
    <dgm:cxn modelId="{76CC1ABB-2484-4E6F-8E96-F8200C6B661F}" type="presParOf" srcId="{0991457D-1E2B-4717-98B1-97C0EE33F07C}" destId="{F792D202-1891-404F-8B00-2A48027FFE54}" srcOrd="1" destOrd="0" presId="urn:microsoft.com/office/officeart/2009/3/layout/RandomtoResultProcess"/>
    <dgm:cxn modelId="{E2D2D275-94C4-4C7D-A94A-B154ECA2410A}" type="presParOf" srcId="{F792D202-1891-404F-8B00-2A48027FFE54}" destId="{74D403B5-F71C-4547-BAE4-D0579500C053}" srcOrd="0" destOrd="0" presId="urn:microsoft.com/office/officeart/2009/3/layout/RandomtoResultProcess"/>
    <dgm:cxn modelId="{0FACB245-3EC0-4D69-9555-C77696A93241}" type="presParOf" srcId="{F792D202-1891-404F-8B00-2A48027FFE54}" destId="{C6395CB1-C5F3-4595-855E-8CC30CA880D8}" srcOrd="1" destOrd="0" presId="urn:microsoft.com/office/officeart/2009/3/layout/RandomtoResultProcess"/>
    <dgm:cxn modelId="{9CCD6BD7-8179-4C1B-9122-3411C786B2DD}" type="presParOf" srcId="{0991457D-1E2B-4717-98B1-97C0EE33F07C}" destId="{C845C27B-6B0C-4C79-84FF-AD2C28A06EF5}" srcOrd="2" destOrd="0" presId="urn:microsoft.com/office/officeart/2009/3/layout/RandomtoResultProcess"/>
    <dgm:cxn modelId="{A97E6877-508B-44F8-AD09-852B64674EF4}" type="presParOf" srcId="{0991457D-1E2B-4717-98B1-97C0EE33F07C}" destId="{649AE9D3-5DDB-45DA-A5DA-EFFB8C92AB7E}" srcOrd="3" destOrd="0" presId="urn:microsoft.com/office/officeart/2009/3/layout/RandomtoResultProcess"/>
    <dgm:cxn modelId="{344299FB-5A7E-4AE7-9436-353422C353D0}" type="presParOf" srcId="{649AE9D3-5DDB-45DA-A5DA-EFFB8C92AB7E}" destId="{5CF9C57B-1753-47E9-8713-A93DAD531483}" srcOrd="0" destOrd="0" presId="urn:microsoft.com/office/officeart/2009/3/layout/RandomtoResultProcess"/>
    <dgm:cxn modelId="{B570EC77-20F9-45E1-9B34-AA146F132166}" type="presParOf" srcId="{649AE9D3-5DDB-45DA-A5DA-EFFB8C92AB7E}" destId="{5EBB5122-50A0-4E9B-966B-757F8DCB978C}" srcOrd="1" destOrd="0" presId="urn:microsoft.com/office/officeart/2009/3/layout/RandomtoResultProcess"/>
    <dgm:cxn modelId="{286F7EC5-5814-4F1B-AD59-17736BFE8921}" type="presParOf" srcId="{0991457D-1E2B-4717-98B1-97C0EE33F07C}" destId="{160E36CF-31C9-4BF0-9D9B-291F8B3657C1}" srcOrd="4" destOrd="0" presId="urn:microsoft.com/office/officeart/2009/3/layout/RandomtoResultProcess"/>
    <dgm:cxn modelId="{DD863193-E2E3-4E26-988C-20F28CB2CA17}" type="presParOf" srcId="{160E36CF-31C9-4BF0-9D9B-291F8B3657C1}" destId="{893B319E-B6E6-4225-8F8A-5F9F5731932A}" srcOrd="0" destOrd="0" presId="urn:microsoft.com/office/officeart/2009/3/layout/RandomtoResultProcess"/>
    <dgm:cxn modelId="{166956E1-32E6-4336-9026-28B9531455A3}" type="presParOf" srcId="{160E36CF-31C9-4BF0-9D9B-291F8B3657C1}" destId="{EF448BCE-560A-490B-97C6-11DF12DF5CBB}" srcOrd="1" destOrd="0" presId="urn:microsoft.com/office/officeart/2009/3/layout/RandomtoResultProcess"/>
    <dgm:cxn modelId="{D6174CA8-A985-43FB-B8D6-5FAB51460515}" type="presParOf" srcId="{160E36CF-31C9-4BF0-9D9B-291F8B3657C1}" destId="{656ED1F9-2376-46DB-BF60-E4675D9FF206}" srcOrd="2" destOrd="0" presId="urn:microsoft.com/office/officeart/2009/3/layout/RandomtoResultProcess"/>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1C0EFB-490C-4E31-9FCD-E43B7A47E459}">
      <dsp:nvSpPr>
        <dsp:cNvPr id="0" name=""/>
        <dsp:cNvSpPr/>
      </dsp:nvSpPr>
      <dsp:spPr>
        <a:xfrm>
          <a:off x="783003" y="600716"/>
          <a:ext cx="1685684" cy="5555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fr-CA" sz="2300" kern="1200" noProof="0" dirty="0">
              <a:solidFill>
                <a:schemeClr val="tx1"/>
              </a:solidFill>
            </a:rPr>
            <a:t>Déclencheur</a:t>
          </a:r>
        </a:p>
      </dsp:txBody>
      <dsp:txXfrm>
        <a:off x="783003" y="600716"/>
        <a:ext cx="1685684" cy="555509"/>
      </dsp:txXfrm>
    </dsp:sp>
    <dsp:sp modelId="{77570727-DEF0-4197-8FF0-7BE5F7C6F902}">
      <dsp:nvSpPr>
        <dsp:cNvPr id="0" name=""/>
        <dsp:cNvSpPr/>
      </dsp:nvSpPr>
      <dsp:spPr>
        <a:xfrm>
          <a:off x="783003" y="1772094"/>
          <a:ext cx="1685684" cy="10407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fr-CA" sz="2300" kern="1200" noProof="0" dirty="0">
              <a:solidFill>
                <a:schemeClr val="tx1"/>
              </a:solidFill>
            </a:rPr>
            <a:t>Stimulus</a:t>
          </a:r>
        </a:p>
      </dsp:txBody>
      <dsp:txXfrm>
        <a:off x="783003" y="1772094"/>
        <a:ext cx="1685684" cy="1040754"/>
      </dsp:txXfrm>
    </dsp:sp>
    <dsp:sp modelId="{388B3CC8-9611-4DA7-ACED-BE7D0DAB0409}">
      <dsp:nvSpPr>
        <dsp:cNvPr id="0" name=""/>
        <dsp:cNvSpPr/>
      </dsp:nvSpPr>
      <dsp:spPr>
        <a:xfrm>
          <a:off x="781088" y="431765"/>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1C86D0-3E6F-442A-B0D4-1B948F774D41}">
      <dsp:nvSpPr>
        <dsp:cNvPr id="0" name=""/>
        <dsp:cNvSpPr/>
      </dsp:nvSpPr>
      <dsp:spPr>
        <a:xfrm>
          <a:off x="874950" y="244041"/>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021047-F0B6-43B6-8B57-5C56F68CD45C}">
      <dsp:nvSpPr>
        <dsp:cNvPr id="0" name=""/>
        <dsp:cNvSpPr/>
      </dsp:nvSpPr>
      <dsp:spPr>
        <a:xfrm>
          <a:off x="1100218" y="281585"/>
          <a:ext cx="210710" cy="21071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02683C-8D8F-4E35-AA77-21D867E18786}">
      <dsp:nvSpPr>
        <dsp:cNvPr id="0" name=""/>
        <dsp:cNvSpPr/>
      </dsp:nvSpPr>
      <dsp:spPr>
        <a:xfrm>
          <a:off x="1287942" y="75089"/>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6CF5A3-15B3-4900-8549-5A29F3FAA5CC}">
      <dsp:nvSpPr>
        <dsp:cNvPr id="0" name=""/>
        <dsp:cNvSpPr/>
      </dsp:nvSpPr>
      <dsp:spPr>
        <a:xfrm>
          <a:off x="1531983" y="0"/>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D191CB-0407-4784-815E-CBC23B30EC82}">
      <dsp:nvSpPr>
        <dsp:cNvPr id="0" name=""/>
        <dsp:cNvSpPr/>
      </dsp:nvSpPr>
      <dsp:spPr>
        <a:xfrm>
          <a:off x="1832342" y="131406"/>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AF83B0-4040-402F-AB04-B7AD42AA8EA9}">
      <dsp:nvSpPr>
        <dsp:cNvPr id="0" name=""/>
        <dsp:cNvSpPr/>
      </dsp:nvSpPr>
      <dsp:spPr>
        <a:xfrm>
          <a:off x="2020066" y="225268"/>
          <a:ext cx="210710" cy="21071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58B8F8-6A7B-4833-9182-5082AEE8EF55}">
      <dsp:nvSpPr>
        <dsp:cNvPr id="0" name=""/>
        <dsp:cNvSpPr/>
      </dsp:nvSpPr>
      <dsp:spPr>
        <a:xfrm>
          <a:off x="2282879" y="431765"/>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1D51E1-0D9F-481B-81FF-48DF2F26E763}">
      <dsp:nvSpPr>
        <dsp:cNvPr id="0" name=""/>
        <dsp:cNvSpPr/>
      </dsp:nvSpPr>
      <dsp:spPr>
        <a:xfrm>
          <a:off x="2395513" y="638261"/>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44EB13-34AA-4B58-B8B9-7AA30DD7DA8B}">
      <dsp:nvSpPr>
        <dsp:cNvPr id="0" name=""/>
        <dsp:cNvSpPr/>
      </dsp:nvSpPr>
      <dsp:spPr>
        <a:xfrm>
          <a:off x="1419349" y="244041"/>
          <a:ext cx="344799" cy="344799"/>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35449D-8745-4303-9AF6-9E0E394B1F60}">
      <dsp:nvSpPr>
        <dsp:cNvPr id="0" name=""/>
        <dsp:cNvSpPr/>
      </dsp:nvSpPr>
      <dsp:spPr>
        <a:xfrm>
          <a:off x="687226" y="957391"/>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7502A5-E895-498A-9C03-C3E11BE51039}">
      <dsp:nvSpPr>
        <dsp:cNvPr id="0" name=""/>
        <dsp:cNvSpPr/>
      </dsp:nvSpPr>
      <dsp:spPr>
        <a:xfrm>
          <a:off x="799860" y="1126343"/>
          <a:ext cx="210710" cy="21071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DBA79F-330E-422C-A893-CA53B8635E41}">
      <dsp:nvSpPr>
        <dsp:cNvPr id="0" name=""/>
        <dsp:cNvSpPr/>
      </dsp:nvSpPr>
      <dsp:spPr>
        <a:xfrm>
          <a:off x="1081446" y="1276522"/>
          <a:ext cx="306488" cy="3064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292123-3365-491C-B700-1C039395CC37}">
      <dsp:nvSpPr>
        <dsp:cNvPr id="0" name=""/>
        <dsp:cNvSpPr/>
      </dsp:nvSpPr>
      <dsp:spPr>
        <a:xfrm>
          <a:off x="1475666" y="1520563"/>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8C266A-EA68-4C8C-B214-AE814C4074D3}">
      <dsp:nvSpPr>
        <dsp:cNvPr id="0" name=""/>
        <dsp:cNvSpPr/>
      </dsp:nvSpPr>
      <dsp:spPr>
        <a:xfrm>
          <a:off x="1550756" y="1276522"/>
          <a:ext cx="210710" cy="21071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EB4C84-818B-419E-9696-C9D6EBDD4C7D}">
      <dsp:nvSpPr>
        <dsp:cNvPr id="0" name=""/>
        <dsp:cNvSpPr/>
      </dsp:nvSpPr>
      <dsp:spPr>
        <a:xfrm>
          <a:off x="1738480" y="1539336"/>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52C419-4A7F-4253-9EF4-58DC02839E3B}">
      <dsp:nvSpPr>
        <dsp:cNvPr id="0" name=""/>
        <dsp:cNvSpPr/>
      </dsp:nvSpPr>
      <dsp:spPr>
        <a:xfrm>
          <a:off x="1907431" y="1238977"/>
          <a:ext cx="306488" cy="3064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1BB049-9CB6-4A69-BD6C-195B6BD507A5}">
      <dsp:nvSpPr>
        <dsp:cNvPr id="0" name=""/>
        <dsp:cNvSpPr/>
      </dsp:nvSpPr>
      <dsp:spPr>
        <a:xfrm>
          <a:off x="2320424" y="1163888"/>
          <a:ext cx="210710" cy="21071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D403B5-F71C-4547-BAE4-D0579500C053}">
      <dsp:nvSpPr>
        <dsp:cNvPr id="0" name=""/>
        <dsp:cNvSpPr/>
      </dsp:nvSpPr>
      <dsp:spPr>
        <a:xfrm>
          <a:off x="2531134" y="281273"/>
          <a:ext cx="618826" cy="1181407"/>
        </a:xfrm>
        <a:prstGeom prst="chevron">
          <a:avLst>
            <a:gd name="adj" fmla="val 6231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F9C57B-1753-47E9-8713-A93DAD531483}">
      <dsp:nvSpPr>
        <dsp:cNvPr id="0" name=""/>
        <dsp:cNvSpPr/>
      </dsp:nvSpPr>
      <dsp:spPr>
        <a:xfrm>
          <a:off x="3037447" y="281273"/>
          <a:ext cx="618826" cy="1181407"/>
        </a:xfrm>
        <a:prstGeom prst="chevron">
          <a:avLst>
            <a:gd name="adj" fmla="val 6231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93B319E-B6E6-4225-8F8A-5F9F5731932A}">
      <dsp:nvSpPr>
        <dsp:cNvPr id="0" name=""/>
        <dsp:cNvSpPr/>
      </dsp:nvSpPr>
      <dsp:spPr>
        <a:xfrm>
          <a:off x="3782852" y="197461"/>
          <a:ext cx="1434552" cy="1434552"/>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fr-CA" sz="2300" kern="1200" noProof="0" dirty="0"/>
            <a:t>Émotion extrême</a:t>
          </a:r>
        </a:p>
      </dsp:txBody>
      <dsp:txXfrm>
        <a:off x="3992937" y="407546"/>
        <a:ext cx="1014382" cy="1014382"/>
      </dsp:txXfrm>
    </dsp:sp>
    <dsp:sp modelId="{EF448BCE-560A-490B-97C6-11DF12DF5CBB}">
      <dsp:nvSpPr>
        <dsp:cNvPr id="0" name=""/>
        <dsp:cNvSpPr/>
      </dsp:nvSpPr>
      <dsp:spPr>
        <a:xfrm>
          <a:off x="3656274" y="1772094"/>
          <a:ext cx="1687709" cy="10407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fr-CA" sz="2300" kern="1200" noProof="0" dirty="0"/>
            <a:t>Combat, fuite ou immobilité</a:t>
          </a:r>
        </a:p>
      </dsp:txBody>
      <dsp:txXfrm>
        <a:off x="3656274" y="1772094"/>
        <a:ext cx="1687709" cy="1040754"/>
      </dsp:txXfrm>
    </dsp:sp>
  </dsp:spTree>
</dsp:drawing>
</file>

<file path=ppt/diagrams/layout1.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8937F8F6-0981-B945-9286-D3CD9EB0D3C6}" type="datetimeFigureOut">
              <a:rPr lang="fr-CA" smtClean="0"/>
              <a:t>2021-10-26</a:t>
            </a:fld>
            <a:endParaRPr lang="fr-CA" dirty="0"/>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79547730-E00E-2E44-A708-DA3141AF8057}" type="slidenum">
              <a:rPr lang="fr-CA" smtClean="0"/>
              <a:t>‹#›</a:t>
            </a:fld>
            <a:endParaRPr lang="fr-CA" dirty="0"/>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www.psychologytoday.com/ca/tests/personality/emotional-intelligence-test"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education-leadership-ontario.ca/fr/ressources/outils-dautor%C3%A9flexion"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2115/5647/3387/7._Examiner_les_RPL_dordre_social.pdf"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education-leadership-ontario.ca/application/files/2115/5647/3387/7._Examiner_les_RPL_dordre_social.pdf"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application/files/2115/5647/3387/7._Examiner_les_RPL_dordre_social.pdf"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psychologytoday.com/ca/tests/personality/emotional-intelligence-test"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psychologytoday.com/ca/tests/personality/emotional-intelligence-test"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a:solidFill>
                  <a:srgbClr val="10A6B6"/>
                </a:solidFill>
                <a:effectLst/>
                <a:latin typeface="+mn-lt"/>
                <a:ea typeface="+mn-ea"/>
                <a:cs typeface="+mn-cs"/>
              </a:rPr>
              <a:t>I</a:t>
            </a:r>
            <a:r>
              <a:rPr lang="fr-CA" sz="1200" b="1" kern="1200" dirty="0">
                <a:effectLst/>
                <a:latin typeface="+mn-lt"/>
                <a:ea typeface="+mn-ea"/>
                <a:cs typeface="+mn-cs"/>
              </a:rPr>
              <a:t>l s’agit d’une ressource d’apprentissage professionnel ouverte qui est enrichie par les personnes participantes. Celles-ci sont donc encouragées à faire appel à leur vécu et à leurs origines diverses pour que l’apprentissage soit culturellement pertinent et adapté. </a:t>
            </a:r>
            <a:endParaRPr lang="fr-CA" sz="1200" kern="1200" dirty="0">
              <a:effectLst/>
              <a:latin typeface="+mn-lt"/>
              <a:ea typeface="+mn-ea"/>
              <a:cs typeface="+mn-cs"/>
            </a:endParaRPr>
          </a:p>
          <a:p>
            <a:endParaRPr lang="fr-CA" b="1" dirty="0"/>
          </a:p>
          <a:p>
            <a:r>
              <a:rPr lang="fr-CA" b="1" dirty="0"/>
              <a:t>UTILISATION DE CETTE RESSOURCE </a:t>
            </a:r>
          </a:p>
          <a:p>
            <a:r>
              <a:rPr lang="fr-CA" dirty="0"/>
              <a:t>Les ateliers visent à aider les leaders à développer et à renforcer leurs ressources personnelles en leadership. On peut les suivre individuellement, mais les activités seront optimisées par la participation d’autres personnes, que ce soit dans un rôle d’animation, de mentorat ou d’accompagnement. </a:t>
            </a:r>
          </a:p>
          <a:p>
            <a:pPr defTabSz="931774">
              <a:defRPr/>
            </a:pPr>
            <a:r>
              <a:rPr lang="fr-CA" dirty="0"/>
              <a:t>Ce module propose plusieurs activités renvoyant à l’ouvrage </a:t>
            </a:r>
            <a:r>
              <a:rPr lang="fr-CA" i="1" u="sng" dirty="0" err="1">
                <a:solidFill>
                  <a:srgbClr val="0563C1"/>
                </a:solidFill>
                <a:hlinkClick r:id="rId3">
                  <a:extLst>
                    <a:ext uri="{A12FA001-AC4F-418D-AE19-62706E023703}">
                      <ahyp:hlinkClr xmlns:ahyp="http://schemas.microsoft.com/office/drawing/2018/hyperlinkcolor" val="tx"/>
                    </a:ext>
                  </a:extLst>
                </a:hlinkClick>
              </a:rPr>
              <a:t>Onward</a:t>
            </a:r>
            <a:r>
              <a:rPr lang="fr-CA" i="1" u="sng" dirty="0">
                <a:solidFill>
                  <a:srgbClr val="0563C1"/>
                </a:solidFill>
                <a:hlinkClick r:id="rId3">
                  <a:extLst>
                    <a:ext uri="{A12FA001-AC4F-418D-AE19-62706E023703}">
                      <ahyp:hlinkClr xmlns:ahyp="http://schemas.microsoft.com/office/drawing/2018/hyperlinkcolor" val="tx"/>
                    </a:ext>
                  </a:extLst>
                </a:hlinkClick>
              </a:rPr>
              <a:t> – </a:t>
            </a:r>
            <a:r>
              <a:rPr lang="fr-CA" i="1" u="sng" dirty="0" err="1">
                <a:solidFill>
                  <a:srgbClr val="0563C1"/>
                </a:solidFill>
                <a:hlinkClick r:id="rId3">
                  <a:extLst>
                    <a:ext uri="{A12FA001-AC4F-418D-AE19-62706E023703}">
                      <ahyp:hlinkClr xmlns:ahyp="http://schemas.microsoft.com/office/drawing/2018/hyperlinkcolor" val="tx"/>
                    </a:ext>
                  </a:extLst>
                </a:hlinkClick>
              </a:rPr>
              <a:t>Cultivating</a:t>
            </a:r>
            <a:r>
              <a:rPr lang="fr-CA" i="1" u="sng" dirty="0">
                <a:solidFill>
                  <a:srgbClr val="0563C1"/>
                </a:solidFill>
                <a:hlinkClick r:id="rId3">
                  <a:extLst>
                    <a:ext uri="{A12FA001-AC4F-418D-AE19-62706E023703}">
                      <ahyp:hlinkClr xmlns:ahyp="http://schemas.microsoft.com/office/drawing/2018/hyperlinkcolor" val="tx"/>
                    </a:ext>
                  </a:extLst>
                </a:hlinkClick>
              </a:rPr>
              <a:t> </a:t>
            </a:r>
            <a:r>
              <a:rPr lang="fr-CA" i="1" u="sng" dirty="0" err="1">
                <a:solidFill>
                  <a:srgbClr val="0563C1"/>
                </a:solidFill>
                <a:hlinkClick r:id="rId3">
                  <a:extLst>
                    <a:ext uri="{A12FA001-AC4F-418D-AE19-62706E023703}">
                      <ahyp:hlinkClr xmlns:ahyp="http://schemas.microsoft.com/office/drawing/2018/hyperlinkcolor" val="tx"/>
                    </a:ext>
                  </a:extLst>
                </a:hlinkClick>
              </a:rPr>
              <a:t>Emotional</a:t>
            </a:r>
            <a:r>
              <a:rPr lang="fr-CA" i="1" u="sng" dirty="0">
                <a:solidFill>
                  <a:srgbClr val="0563C1"/>
                </a:solidFill>
                <a:hlinkClick r:id="rId3">
                  <a:extLst>
                    <a:ext uri="{A12FA001-AC4F-418D-AE19-62706E023703}">
                      <ahyp:hlinkClr xmlns:ahyp="http://schemas.microsoft.com/office/drawing/2018/hyperlinkcolor" val="tx"/>
                    </a:ext>
                  </a:extLst>
                </a:hlinkClick>
              </a:rPr>
              <a:t> </a:t>
            </a:r>
            <a:r>
              <a:rPr lang="fr-CA" i="1" u="sng" dirty="0" err="1">
                <a:solidFill>
                  <a:srgbClr val="0563C1"/>
                </a:solidFill>
                <a:hlinkClick r:id="rId3">
                  <a:extLst>
                    <a:ext uri="{A12FA001-AC4F-418D-AE19-62706E023703}">
                      <ahyp:hlinkClr xmlns:ahyp="http://schemas.microsoft.com/office/drawing/2018/hyperlinkcolor" val="tx"/>
                    </a:ext>
                  </a:extLst>
                </a:hlinkClick>
              </a:rPr>
              <a:t>Resilience</a:t>
            </a:r>
            <a:r>
              <a:rPr lang="fr-CA" i="1" u="sng" dirty="0">
                <a:solidFill>
                  <a:srgbClr val="0563C1"/>
                </a:solidFill>
                <a:hlinkClick r:id="rId3">
                  <a:extLst>
                    <a:ext uri="{A12FA001-AC4F-418D-AE19-62706E023703}">
                      <ahyp:hlinkClr xmlns:ahyp="http://schemas.microsoft.com/office/drawing/2018/hyperlinkcolor" val="tx"/>
                    </a:ext>
                  </a:extLst>
                </a:hlinkClick>
              </a:rPr>
              <a:t> in </a:t>
            </a:r>
            <a:r>
              <a:rPr lang="fr-CA" i="1" u="sng" dirty="0" err="1">
                <a:solidFill>
                  <a:srgbClr val="0563C1"/>
                </a:solidFill>
                <a:hlinkClick r:id="rId3">
                  <a:extLst>
                    <a:ext uri="{A12FA001-AC4F-418D-AE19-62706E023703}">
                      <ahyp:hlinkClr xmlns:ahyp="http://schemas.microsoft.com/office/drawing/2018/hyperlinkcolor" val="tx"/>
                    </a:ext>
                  </a:extLst>
                </a:hlinkClick>
              </a:rPr>
              <a:t>Educators</a:t>
            </a:r>
            <a:r>
              <a:rPr lang="fr-CA" i="1" dirty="0">
                <a:solidFill>
                  <a:srgbClr val="0563C1"/>
                </a:solidFill>
              </a:rPr>
              <a:t> </a:t>
            </a:r>
            <a:r>
              <a:rPr lang="fr-CA" dirty="0"/>
              <a:t>d’Elena Aguilar (disponible en anglais seulement), et au cahier d’exercices qui l’accompagne (</a:t>
            </a:r>
            <a:r>
              <a:rPr lang="fr-CA" i="1" dirty="0" err="1"/>
              <a:t>Onward</a:t>
            </a:r>
            <a:r>
              <a:rPr lang="fr-CA" i="1" dirty="0"/>
              <a:t> </a:t>
            </a:r>
            <a:r>
              <a:rPr lang="fr-CA" i="1" dirty="0" err="1"/>
              <a:t>Workbook</a:t>
            </a:r>
            <a:r>
              <a:rPr lang="fr-CA" dirty="0"/>
              <a:t>). Les éducatrices et les éducateurs s’en servent pour approfondir leurs connaissances et se perfectionner. </a:t>
            </a:r>
            <a:endParaRPr lang="fr-CA" altLang="en-US" dirty="0">
              <a:latin typeface="Arial" panose="020B0604020202020204" pitchFamily="34" charset="0"/>
              <a:ea typeface="ＭＳ Ｐゴシック" panose="020B0600070205080204" pitchFamily="34" charset="-128"/>
            </a:endParaRPr>
          </a:p>
          <a:p>
            <a:r>
              <a:rPr lang="fr-CA" dirty="0"/>
              <a:t>Il comprend aussi des liens vers différentes ressources qui vous mettront sur la bonne voie.</a:t>
            </a:r>
          </a:p>
          <a:p>
            <a:endParaRPr lang="fr-CA" dirty="0"/>
          </a:p>
          <a:p>
            <a:r>
              <a:rPr lang="fr-CA" dirty="0"/>
              <a:t>Il se peut que cette série sur les ressources personnelles en leadership d’ordre social aborde des sujets qui sont</a:t>
            </a:r>
            <a:r>
              <a:rPr lang="fr-CA" baseline="0" dirty="0"/>
              <a:t> délicats pour certaines personnes. Il peut être utile de demander à une personne de votre Programme d’aide aux employés de participer à l’atelier. Vous pouvez aussi mentionner aux personnes présentes que des services sont disponibles si elles ont besoin de parler d’un certain sujet après coup. </a:t>
            </a:r>
            <a:endParaRPr lang="fr-CA" dirty="0"/>
          </a:p>
          <a:p>
            <a:endParaRPr lang="fr-CA" dirty="0"/>
          </a:p>
          <a:p>
            <a:r>
              <a:rPr lang="fr-CA" dirty="0"/>
              <a:t>Cet atelier virtuel porte sur les réactions émotionnelles appropriées :</a:t>
            </a:r>
            <a:endParaRPr lang="fr-CA" baseline="0" dirty="0"/>
          </a:p>
          <a:p>
            <a:pPr marL="228600" indent="-228600">
              <a:buFont typeface="+mj-lt"/>
              <a:buAutoNum type="arabicPeriod"/>
            </a:pPr>
            <a:r>
              <a:rPr lang="fr-CA" baseline="0" dirty="0"/>
              <a:t>Analyse et recadrage des déclencheurs</a:t>
            </a:r>
          </a:p>
          <a:p>
            <a:pPr marL="228600" indent="-228600">
              <a:buAutoNum type="arabicPeriod"/>
            </a:pPr>
            <a:r>
              <a:rPr lang="fr-CA" b="0" baseline="0" dirty="0"/>
              <a:t>Intelligence émotionnelle – Les participantes et participants auront fait le test d’intelligence émotionnelle </a:t>
            </a:r>
            <a:r>
              <a:rPr lang="fr-CA" dirty="0"/>
              <a:t>(</a:t>
            </a:r>
            <a:r>
              <a:rPr lang="fr-CA" sz="1200" u="sng" kern="1200" dirty="0">
                <a:solidFill>
                  <a:schemeClr val="tx1"/>
                </a:solidFill>
                <a:effectLst/>
                <a:latin typeface="+mn-lt"/>
                <a:ea typeface="+mn-ea"/>
                <a:cs typeface="+mn-cs"/>
                <a:hlinkClick r:id="rId4"/>
              </a:rPr>
              <a:t>https://www.psychologytoday.com/ca/tests/personality/emotional-intelligence-test</a:t>
            </a:r>
            <a:r>
              <a:rPr lang="fr-CA" sz="1200" u="none" kern="1200" baseline="0" dirty="0">
                <a:solidFill>
                  <a:schemeClr val="tx1"/>
                </a:solidFill>
                <a:effectLst/>
                <a:latin typeface="+mn-lt"/>
                <a:ea typeface="+mn-ea"/>
                <a:cs typeface="+mn-cs"/>
              </a:rPr>
              <a:t>) </a:t>
            </a:r>
            <a:r>
              <a:rPr lang="fr-CA" sz="1200" u="none" kern="1200" baseline="0" dirty="0">
                <a:effectLst/>
                <a:latin typeface="+mn-lt"/>
                <a:ea typeface="+mn-ea"/>
                <a:cs typeface="+mn-cs"/>
              </a:rPr>
              <a:t>après l’atelier n</a:t>
            </a:r>
            <a:r>
              <a:rPr lang="fr-CA" sz="1200" u="none" kern="1200" baseline="30000" dirty="0">
                <a:effectLst/>
                <a:latin typeface="+mn-lt"/>
                <a:ea typeface="+mn-ea"/>
                <a:cs typeface="+mn-cs"/>
              </a:rPr>
              <a:t>o</a:t>
            </a:r>
            <a:r>
              <a:rPr lang="fr-CA" sz="1200" u="none" kern="1200" baseline="0" dirty="0">
                <a:effectLst/>
                <a:latin typeface="+mn-lt"/>
                <a:ea typeface="+mn-ea"/>
                <a:cs typeface="+mn-cs"/>
              </a:rPr>
              <a:t> 2 sur la gestion des émotions.</a:t>
            </a:r>
            <a:endParaRPr lang="fr-CA" b="0" baseline="0" dirty="0"/>
          </a:p>
          <a:p>
            <a:pPr marL="228600" indent="-228600">
              <a:buAutoNum type="arabicPeriod"/>
            </a:pPr>
            <a:r>
              <a:rPr lang="fr-CA" b="0" baseline="0" dirty="0"/>
              <a:t>Activités finales visant à renforcer les </a:t>
            </a:r>
            <a:r>
              <a:rPr lang="fr-CA" dirty="0"/>
              <a:t>ressources personnelles en leadership d’ordre social</a:t>
            </a:r>
            <a:endParaRPr lang="fr-CA" b="0" baseline="0" dirty="0"/>
          </a:p>
          <a:p>
            <a:pPr marL="228600" indent="-228600">
              <a:buAutoNum type="arabicPeriod"/>
            </a:pPr>
            <a:endParaRPr lang="fr-CA" b="1" baseline="0"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Il y a des durées suggérées pour les activités qui prendront plus de cinq minutes.</a:t>
            </a:r>
          </a:p>
          <a:p>
            <a:pPr marL="228600" indent="-228600">
              <a:buAutoNum type="arabicPeriod"/>
            </a:pPr>
            <a:endParaRPr lang="en-CA" dirty="0"/>
          </a:p>
        </p:txBody>
      </p:sp>
      <p:sp>
        <p:nvSpPr>
          <p:cNvPr id="4" name="Slide Number Placeholder 3"/>
          <p:cNvSpPr>
            <a:spLocks noGrp="1"/>
          </p:cNvSpPr>
          <p:nvPr>
            <p:ph type="sldNum" sz="quarter" idx="10"/>
          </p:nvPr>
        </p:nvSpPr>
        <p:spPr/>
        <p:txBody>
          <a:bodyPr/>
          <a:lstStyle/>
          <a:p>
            <a:fld id="{58CC9574-A819-4FE4-99A7-1E27AD09ADC2}" type="slidenum">
              <a:rPr lang="fr-CA" smtClean="0"/>
              <a:pPr/>
              <a:t>0</a:t>
            </a:fld>
            <a:endParaRPr lang="fr-CA" dirty="0"/>
          </a:p>
        </p:txBody>
      </p:sp>
    </p:spTree>
    <p:extLst>
      <p:ext uri="{BB962C8B-B14F-4D97-AF65-F5344CB8AC3E}">
        <p14:creationId xmlns:p14="http://schemas.microsoft.com/office/powerpoint/2010/main" val="644922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9</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sz="1200" b="0" kern="1200" dirty="0">
                <a:effectLst/>
              </a:rPr>
              <a:t>Cette activité a pour but de vous aider à acquérir des outils et des stratégies qui élargiront et renforceront vos ressources personnelles en leadership d’ordre social.</a:t>
            </a:r>
          </a:p>
          <a:p>
            <a:pPr eaLnBrk="1" hangingPunct="1">
              <a:lnSpc>
                <a:spcPct val="80000"/>
              </a:lnSpc>
            </a:pPr>
            <a:endParaRPr lang="fr-CA" altLang="en-US" dirty="0">
              <a:ea typeface="ＭＳ Ｐゴシック" panose="020B0600070205080204" pitchFamily="34" charset="-128"/>
            </a:endParaRPr>
          </a:p>
          <a:p>
            <a:pPr eaLnBrk="1" hangingPunct="1">
              <a:lnSpc>
                <a:spcPct val="80000"/>
              </a:lnSpc>
            </a:pPr>
            <a:r>
              <a:rPr lang="fr-CA" altLang="en-US" dirty="0">
                <a:ea typeface="ＭＳ Ｐゴシック" panose="020B0600070205080204" pitchFamily="34" charset="-128"/>
              </a:rPr>
              <a:t>Consultez la page </a:t>
            </a:r>
            <a:r>
              <a:rPr lang="fr-CA" altLang="en-US" b="0" dirty="0">
                <a:ea typeface="ＭＳ Ｐゴシック" panose="020B0600070205080204" pitchFamily="34" charset="-128"/>
              </a:rPr>
              <a:t>20 du guide de réflexion :</a:t>
            </a:r>
            <a:endParaRPr lang="fr-CA" altLang="en-US" dirty="0">
              <a:ea typeface="ＭＳ Ｐゴシック" panose="020B0600070205080204" pitchFamily="34" charset="-128"/>
            </a:endParaRPr>
          </a:p>
          <a:p>
            <a:pPr marL="228600" lvl="0" indent="-228600">
              <a:buFont typeface="+mj-lt"/>
              <a:buAutoNum type="arabicPeriod"/>
            </a:pPr>
            <a:r>
              <a:rPr lang="fr-CA" sz="1200" kern="1200" dirty="0">
                <a:effectLst/>
              </a:rPr>
              <a:t>Revoyez la section sur l’</a:t>
            </a:r>
            <a:r>
              <a:rPr lang="fr-CA" sz="1200" u="sng" kern="1200" dirty="0">
                <a:effectLst/>
                <a:hlinkClick r:id="rId3"/>
              </a:rPr>
              <a:t>autoréflexion de l’ILE</a:t>
            </a:r>
            <a:r>
              <a:rPr lang="fr-CA" sz="1200" kern="1200" dirty="0">
                <a:effectLst/>
              </a:rPr>
              <a:t> concernant les ressources personnelles en leadership d’ordre social et mettez à jour vos réflexions au besoin. </a:t>
            </a:r>
          </a:p>
          <a:p>
            <a:pPr marL="228600" lvl="0" indent="-228600">
              <a:buFont typeface="+mj-lt"/>
              <a:buAutoNum type="arabicPeriod"/>
            </a:pPr>
            <a:r>
              <a:rPr lang="fr-CA" sz="1200" kern="1200" dirty="0">
                <a:effectLst/>
              </a:rPr>
              <a:t>Déterminez sur quelle ressource personnelle en leadership vous allez vous concentrer parmi « Perception des émotions », « Gestion des émotions » et « Réactions émotives appropriées ». Ciblez une lacune</a:t>
            </a:r>
            <a:r>
              <a:rPr lang="fr-CA" dirty="0"/>
              <a:t> </a:t>
            </a:r>
            <a:r>
              <a:rPr lang="fr-CA" sz="1200" kern="1200" dirty="0">
                <a:effectLst/>
              </a:rPr>
              <a:t>et un élément prometteur.</a:t>
            </a:r>
            <a:endParaRPr lang="fr-CA" sz="1200" b="0" kern="1200" dirty="0">
              <a:effectLst/>
            </a:endParaRPr>
          </a:p>
          <a:p>
            <a:pPr marL="228600" lvl="0" indent="-228600">
              <a:buFont typeface="+mj-lt"/>
              <a:buAutoNum type="arabicPeriod"/>
            </a:pPr>
            <a:r>
              <a:rPr lang="fr-CA" sz="1200" kern="1200" dirty="0">
                <a:effectLst/>
              </a:rPr>
              <a:t>Au moment de choisir les outils qui renforceront vos ressources personnelles en leadership, reportez-vous au guide de réflexion et au bulletin </a:t>
            </a:r>
            <a:r>
              <a:rPr lang="fr-CA" sz="1200" i="1" kern="1200" dirty="0">
                <a:effectLst/>
              </a:rPr>
              <a:t>Passer des idées à l’action – </a:t>
            </a:r>
            <a:r>
              <a:rPr lang="fr-CA" sz="1200" u="sng" kern="1200" dirty="0">
                <a:solidFill>
                  <a:schemeClr val="tx1"/>
                </a:solidFill>
                <a:effectLst/>
                <a:hlinkClick r:id="rId4"/>
              </a:rPr>
              <a:t>Examiner les ressources personnelles en leadership d’ordre « social » : percevoir et gérer les émotions et avoir des réactions émotives appropriées</a:t>
            </a:r>
            <a:r>
              <a:rPr lang="fr-CA" sz="1200" kern="1200" dirty="0">
                <a:solidFill>
                  <a:schemeClr val="tx1"/>
                </a:solidFill>
                <a:effectLst/>
              </a:rPr>
              <a:t>. </a:t>
            </a:r>
            <a:r>
              <a:rPr lang="fr-CA" sz="1200" kern="1200" dirty="0">
                <a:effectLst/>
              </a:rPr>
              <a:t>Revenez aussi sur les activités du cahier </a:t>
            </a:r>
            <a:r>
              <a:rPr lang="fr-CA" sz="1200" i="1" kern="1200" dirty="0" err="1">
                <a:effectLst/>
              </a:rPr>
              <a:t>Onward</a:t>
            </a:r>
            <a:r>
              <a:rPr lang="fr-CA" sz="1200" i="1" kern="1200" dirty="0">
                <a:effectLst/>
              </a:rPr>
              <a:t> </a:t>
            </a:r>
            <a:r>
              <a:rPr lang="fr-CA" sz="1200" i="1" kern="1200" dirty="0" err="1">
                <a:effectLst/>
              </a:rPr>
              <a:t>Workbook</a:t>
            </a:r>
            <a:r>
              <a:rPr lang="fr-CA" sz="1200" i="1" kern="1200" dirty="0">
                <a:effectLst/>
              </a:rPr>
              <a:t> </a:t>
            </a:r>
            <a:r>
              <a:rPr lang="fr-CA" sz="1200" kern="1200" dirty="0">
                <a:effectLst/>
              </a:rPr>
              <a:t>et sur vos expériences personnelles.</a:t>
            </a:r>
          </a:p>
          <a:p>
            <a:pPr marL="228600" lvl="0" indent="-228600">
              <a:buFont typeface="+mj-lt"/>
              <a:buAutoNum type="arabicPeriod"/>
            </a:pPr>
            <a:r>
              <a:rPr lang="fr-CA" sz="1200" kern="1200" dirty="0">
                <a:effectLst/>
              </a:rPr>
              <a:t>Pour continuer de cheminer, songez à travailler avec une ou un collègue, une accompagnatrice ou un accompagnateur, ou une mentore ou un mentor.</a:t>
            </a:r>
          </a:p>
          <a:p>
            <a:pPr marL="228600" lvl="0" indent="-228600">
              <a:buFont typeface="+mj-lt"/>
              <a:buAutoNum type="arabicPeriod"/>
            </a:pPr>
            <a:r>
              <a:rPr lang="fr-CA" sz="1200" kern="1200" dirty="0">
                <a:effectLst/>
              </a:rPr>
              <a:t>En vous servant de l’exemple pour orienter votre réflexion, remplissez le gabarit fourni à la page 21 du guide de réflexion.</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altLang="en-US" dirty="0">
                <a:latin typeface="Arial" panose="020B0604020202020204" pitchFamily="34" charset="0"/>
                <a:ea typeface="ＭＳ Ｐゴシック" panose="020B0600070205080204" pitchFamily="34" charset="-128"/>
              </a:rPr>
              <a:t>Choisissez un objectif pour chaque caractéristique (perception des émotions, gestion des émotions et réactions émotionnelles appropriées).</a:t>
            </a:r>
          </a:p>
          <a:p>
            <a:pPr eaLnBrk="1" hangingPunct="1">
              <a:lnSpc>
                <a:spcPct val="80000"/>
              </a:lnSpc>
            </a:pPr>
            <a:r>
              <a:rPr lang="fr-CA" altLang="en-US" dirty="0">
                <a:latin typeface="Arial" panose="020B0604020202020204" pitchFamily="34" charset="0"/>
                <a:ea typeface="ＭＳ Ｐゴシック" panose="020B0600070205080204" pitchFamily="34" charset="-128"/>
              </a:rPr>
              <a:t>Décrivez votre préoccupation pour chacune d’entre elles.</a:t>
            </a:r>
          </a:p>
          <a:p>
            <a:pPr eaLnBrk="1" hangingPunct="1">
              <a:lnSpc>
                <a:spcPct val="80000"/>
              </a:lnSpc>
            </a:pPr>
            <a:r>
              <a:rPr lang="fr-CA" altLang="en-US" dirty="0">
                <a:latin typeface="Arial" panose="020B0604020202020204" pitchFamily="34" charset="0"/>
                <a:ea typeface="ＭＳ Ｐゴシック" panose="020B0600070205080204" pitchFamily="34" charset="-128"/>
              </a:rPr>
              <a:t>Quelle ressource ou quel outil comptez-vous utiliser pour y remédier?</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altLang="en-US" sz="1200" b="0" u="none" kern="1200" baseline="0" dirty="0">
                <a:effectLst/>
                <a:latin typeface="Arial" panose="020B0604020202020204" pitchFamily="34" charset="0"/>
                <a:ea typeface="ＭＳ Ｐゴシック" panose="020B0600070205080204" pitchFamily="34" charset="-128"/>
              </a:rPr>
              <a:t>Pour vous aider, utilisez les résultats de l’autoréflexion de l’ILE sur les ressources personnelles en leadership d’ordre social, les notes que vous avez prises dans le guide de réflexion, le cahier </a:t>
            </a:r>
            <a:r>
              <a:rPr lang="fr-CA" altLang="en-US" sz="1200" b="0" i="1" u="none" kern="1200" baseline="0" dirty="0" err="1">
                <a:effectLst/>
                <a:latin typeface="Arial" panose="020B0604020202020204" pitchFamily="34" charset="0"/>
                <a:ea typeface="ＭＳ Ｐゴシック" panose="020B0600070205080204" pitchFamily="34" charset="-128"/>
              </a:rPr>
              <a:t>Onward</a:t>
            </a:r>
            <a:r>
              <a:rPr lang="fr-CA" altLang="en-US" sz="1200" b="0" i="1" u="none" kern="1200" baseline="0" dirty="0">
                <a:effectLst/>
                <a:latin typeface="Arial" panose="020B0604020202020204" pitchFamily="34" charset="0"/>
                <a:ea typeface="ＭＳ Ｐゴシック" panose="020B0600070205080204" pitchFamily="34" charset="-128"/>
              </a:rPr>
              <a:t> </a:t>
            </a:r>
            <a:r>
              <a:rPr lang="fr-CA" altLang="en-US" sz="1200" b="0" i="1" u="none" kern="1200" baseline="0" dirty="0" err="1">
                <a:effectLst/>
                <a:latin typeface="Arial" panose="020B0604020202020204" pitchFamily="34" charset="0"/>
                <a:ea typeface="ＭＳ Ｐゴシック" panose="020B0600070205080204" pitchFamily="34" charset="-128"/>
              </a:rPr>
              <a:t>Workbook</a:t>
            </a:r>
            <a:r>
              <a:rPr lang="fr-CA" altLang="en-US" sz="1200" b="0" i="1" u="none" kern="1200" baseline="0" dirty="0">
                <a:effectLst/>
                <a:latin typeface="Arial" panose="020B0604020202020204" pitchFamily="34" charset="0"/>
                <a:ea typeface="ＭＳ Ｐゴシック" panose="020B0600070205080204" pitchFamily="34" charset="-128"/>
              </a:rPr>
              <a:t> </a:t>
            </a:r>
            <a:r>
              <a:rPr lang="fr-CA" altLang="en-US" sz="1200" b="0" i="0" u="none" kern="1200" baseline="0" dirty="0">
                <a:effectLst/>
                <a:latin typeface="Arial" panose="020B0604020202020204" pitchFamily="34" charset="0"/>
                <a:ea typeface="ＭＳ Ｐゴシック" panose="020B0600070205080204" pitchFamily="34" charset="-128"/>
              </a:rPr>
              <a:t>et </a:t>
            </a:r>
            <a:r>
              <a:rPr lang="fr-CA" altLang="en-US" sz="1200" b="0" i="0" u="none" kern="1200" baseline="0" dirty="0">
                <a:solidFill>
                  <a:schemeClr val="tx1"/>
                </a:solidFill>
                <a:effectLst/>
                <a:latin typeface="Arial" panose="020B0604020202020204" pitchFamily="34" charset="0"/>
                <a:ea typeface="ＭＳ Ｐゴシック" panose="020B0600070205080204" pitchFamily="34" charset="-128"/>
              </a:rPr>
              <a:t>votre expérience personnelle.</a:t>
            </a:r>
            <a:endParaRPr lang="fr-CA" altLang="en-US" sz="1200" b="0" u="none" kern="1200" baseline="0" dirty="0">
              <a:solidFill>
                <a:schemeClr val="tx1"/>
              </a:solidFill>
              <a:effectLst/>
            </a:endParaRPr>
          </a:p>
          <a:p>
            <a:pPr eaLnBrk="1" hangingPunct="1">
              <a:lnSpc>
                <a:spcPct val="80000"/>
              </a:lnSpc>
            </a:pPr>
            <a:endParaRPr lang="fr-CA" altLang="en-US" sz="1200" b="0" u="none" kern="1200" baseline="0" dirty="0">
              <a:solidFill>
                <a:schemeClr val="tx1"/>
              </a:solidFill>
              <a:effectLst/>
            </a:endParaRPr>
          </a:p>
          <a:p>
            <a:pPr eaLnBrk="1" hangingPunct="1">
              <a:lnSpc>
                <a:spcPct val="80000"/>
              </a:lnSpc>
            </a:pPr>
            <a:r>
              <a:rPr lang="fr-CA" altLang="en-US" sz="1200" b="0" u="none" kern="1200" baseline="0" dirty="0">
                <a:solidFill>
                  <a:schemeClr val="tx1"/>
                </a:solidFill>
                <a:effectLst/>
              </a:rPr>
              <a:t>Durée suggérée : 30 à 40 minutes</a:t>
            </a: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371024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10</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defRPr/>
            </a:pPr>
            <a:r>
              <a:rPr lang="fr-CA" sz="1200" dirty="0"/>
              <a:t>Les 10 stratégies pour réussir décrites à la page 11 du bulletin </a:t>
            </a:r>
            <a:r>
              <a:rPr lang="fr-CA" sz="1200" i="1" dirty="0"/>
              <a:t>Passer des idées à l’action – </a:t>
            </a:r>
            <a:r>
              <a:rPr lang="fr-CA" sz="1200" i="1" dirty="0">
                <a:solidFill>
                  <a:schemeClr val="accent2"/>
                </a:solidFill>
                <a:hlinkClick r:id="rId3"/>
              </a:rPr>
              <a:t>Examiner les ressources personnelles en leadership d’ordre « social » : percevoir et gérer les émotions et avoir des réactions émotives appropriées</a:t>
            </a:r>
            <a:r>
              <a:rPr lang="fr-CA" sz="1200" dirty="0">
                <a:solidFill>
                  <a:schemeClr val="bg1">
                    <a:lumMod val="65000"/>
                  </a:schemeClr>
                </a:solidFill>
              </a:rPr>
              <a:t> </a:t>
            </a:r>
            <a:r>
              <a:rPr lang="fr-CA" sz="1200" dirty="0"/>
              <a:t>ont fait leurs preuves pour l’acquisition et le renforcement des ressources personnelles en leadership d’ordre social.</a:t>
            </a:r>
            <a:endParaRPr lang="en-CA" sz="1200" dirty="0"/>
          </a:p>
          <a:p>
            <a:pPr marL="0" marR="0" lvl="0" indent="0" algn="l" defTabSz="914400" rtl="0" eaLnBrk="1" fontAlgn="auto" latinLnBrk="0" hangingPunct="1">
              <a:lnSpc>
                <a:spcPct val="80000"/>
              </a:lnSpc>
              <a:spcBef>
                <a:spcPts val="0"/>
              </a:spcBef>
              <a:spcAft>
                <a:spcPts val="0"/>
              </a:spcAft>
              <a:buClrTx/>
              <a:buSzTx/>
              <a:buFontTx/>
              <a:buNone/>
              <a:tabLst/>
              <a:defRPr/>
            </a:pPr>
            <a:endParaRPr lang="fr-CA" sz="1200"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altLang="en-US" dirty="0">
                <a:latin typeface="Arial" panose="020B0604020202020204" pitchFamily="34" charset="0"/>
                <a:ea typeface="ＭＳ Ｐゴシック" panose="020B0600070205080204" pitchFamily="34" charset="-128"/>
              </a:rPr>
              <a:t>Consulter les pages 23 et 24 du guide de réflexion.</a:t>
            </a:r>
          </a:p>
          <a:p>
            <a:pPr eaLnBrk="1" hangingPunct="1">
              <a:lnSpc>
                <a:spcPct val="80000"/>
              </a:lnSpc>
            </a:pPr>
            <a:r>
              <a:rPr lang="fr-CA" altLang="en-US" dirty="0">
                <a:latin typeface="Arial" panose="020B0604020202020204" pitchFamily="34" charset="0"/>
                <a:ea typeface="ＭＳ Ｐゴシック" panose="020B0600070205080204" pitchFamily="34" charset="-128"/>
              </a:rPr>
              <a:t>Lire les 10 stratégies pour réussir.</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431218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73892"/>
            <a:ext cx="5486400" cy="409384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dirty="0"/>
              <a:t>L’objectif de cette activité est de comprendre ce que les données ont révélé sur les ressources personnelles en leadership d’ordre social en mettant des stratégies en pratique dans des situations réelles.</a:t>
            </a:r>
          </a:p>
          <a:p>
            <a:r>
              <a:rPr lang="fr-CA" sz="1200" b="0" kern="1200" dirty="0">
                <a:effectLst/>
              </a:rPr>
              <a:t>Consulter la page 25 du guide de réflexion.</a:t>
            </a:r>
          </a:p>
          <a:p>
            <a:pPr lvl="0"/>
            <a:r>
              <a:rPr lang="fr-CA" sz="1200" b="0" kern="1200" dirty="0">
                <a:effectLst/>
              </a:rPr>
              <a:t>Il y a deux mises en situation.</a:t>
            </a:r>
          </a:p>
          <a:p>
            <a:pPr lvl="0"/>
            <a:r>
              <a:rPr lang="fr-CA" sz="1200" b="0" kern="1200" dirty="0">
                <a:effectLst/>
              </a:rPr>
              <a:t>Les participantes et participants vont faire </a:t>
            </a:r>
            <a:r>
              <a:rPr lang="fr-CA" dirty="0"/>
              <a:t>l’</a:t>
            </a:r>
            <a:r>
              <a:rPr lang="fr-CA" sz="1200" b="0" kern="1200" dirty="0">
                <a:effectLst/>
              </a:rPr>
              <a:t>activité deux par deux.</a:t>
            </a:r>
          </a:p>
          <a:p>
            <a:pPr lvl="0"/>
            <a:r>
              <a:rPr lang="fr-CA" sz="1200" b="0" kern="1200" dirty="0">
                <a:effectLst/>
              </a:rPr>
              <a:t>Attribuer une mise en situation à chaque groupe.</a:t>
            </a:r>
          </a:p>
          <a:p>
            <a:pPr lvl="0"/>
            <a:r>
              <a:rPr lang="fr-CA" sz="1200" b="0" kern="1200" dirty="0">
                <a:effectLst/>
              </a:rPr>
              <a:t>Si l’activité est faite en solo, en choisir une des deux.</a:t>
            </a:r>
          </a:p>
          <a:p>
            <a:pPr lvl="0"/>
            <a:endParaRPr lang="fr-CA" sz="1200" b="1" kern="1200" dirty="0">
              <a:effectLst/>
            </a:endParaRPr>
          </a:p>
          <a:p>
            <a:pPr lvl="0"/>
            <a:r>
              <a:rPr lang="fr-CA" sz="1200" b="1" kern="1200" dirty="0">
                <a:effectLst/>
              </a:rPr>
              <a:t>Activité</a:t>
            </a:r>
          </a:p>
          <a:p>
            <a:pPr marL="228600" lvl="0" indent="-228600">
              <a:buFont typeface="+mj-lt"/>
              <a:buAutoNum type="arabicPeriod"/>
            </a:pPr>
            <a:r>
              <a:rPr lang="fr-CA" sz="1200" kern="1200" dirty="0">
                <a:effectLst/>
              </a:rPr>
              <a:t>Lire la mise en situation.</a:t>
            </a:r>
          </a:p>
          <a:p>
            <a:pPr marL="228600" lvl="0" indent="-228600">
              <a:buFont typeface="+mj-lt"/>
              <a:buAutoNum type="arabicPeriod"/>
            </a:pPr>
            <a:r>
              <a:rPr lang="fr-CA" sz="1200" kern="1200" dirty="0">
                <a:effectLst/>
              </a:rPr>
              <a:t>Trouver le problème.</a:t>
            </a:r>
          </a:p>
          <a:p>
            <a:pPr marL="228600" lvl="0" indent="-228600">
              <a:buFont typeface="+mj-lt"/>
              <a:buAutoNum type="arabicPeriod"/>
            </a:pPr>
            <a:r>
              <a:rPr lang="fr-CA" sz="1200" kern="1200" dirty="0">
                <a:effectLst/>
              </a:rPr>
              <a:t>Déterminer quelles personnes sont concernées et quel est leur rôle. </a:t>
            </a:r>
          </a:p>
          <a:p>
            <a:pPr marL="228600" lvl="0" indent="-228600">
              <a:buFont typeface="+mj-lt"/>
              <a:buAutoNum type="arabicPeriod"/>
            </a:pPr>
            <a:r>
              <a:rPr lang="fr-CA" sz="1200" kern="1200" dirty="0">
                <a:effectLst/>
              </a:rPr>
              <a:t>Essayer une ou plusieurs des stratégies de Daniel Goleman dans le but de trouver des solutions potentielles au problème</a:t>
            </a:r>
            <a:r>
              <a:rPr lang="fr-CA" dirty="0"/>
              <a:t> (</a:t>
            </a:r>
            <a:r>
              <a:rPr lang="fr-CA" sz="1200" kern="1200" dirty="0">
                <a:effectLst/>
              </a:rPr>
              <a:t>pages 23 et 24 du </a:t>
            </a:r>
            <a:r>
              <a:rPr lang="fr-CA" dirty="0"/>
              <a:t>guide de réflexion).</a:t>
            </a:r>
            <a:endParaRPr lang="fr-CA" sz="1200" kern="1200" dirty="0">
              <a:effectLst/>
            </a:endParaRPr>
          </a:p>
          <a:p>
            <a:pPr marL="228600" lvl="0" indent="-228600">
              <a:buFont typeface="+mj-lt"/>
              <a:buAutoNum type="arabicPeriod"/>
            </a:pPr>
            <a:r>
              <a:rPr lang="fr-CA" sz="1200" kern="1200" dirty="0">
                <a:effectLst/>
              </a:rPr>
              <a:t>Évaluer les résultats. </a:t>
            </a:r>
          </a:p>
          <a:p>
            <a:pPr marL="228600" lvl="0" indent="-228600">
              <a:buFont typeface="+mj-lt"/>
              <a:buAutoNum type="arabicPeriod"/>
            </a:pPr>
            <a:r>
              <a:rPr lang="fr-CA" sz="1200" kern="1200" dirty="0">
                <a:effectLst/>
              </a:rPr>
              <a:t>Réfléchir aux apprentissages et à la façon dont les ressources personnelles en leadership d’ordre social peuvent mener à des résultats positifs.</a:t>
            </a:r>
          </a:p>
          <a:p>
            <a:pPr marL="228600" lvl="0" indent="-228600">
              <a:buFont typeface="+mj-lt"/>
              <a:buAutoNum type="arabicPeriod"/>
            </a:pPr>
            <a:r>
              <a:rPr lang="fr-CA" sz="1200" kern="1200" dirty="0">
                <a:effectLst/>
              </a:rPr>
              <a:t>Réfléchir aux apprentissages et à la façon dont les ressources personnelles en leadership d’ordre social peuvent mener à des résultats positifs, et en parler au reste du groupe.</a:t>
            </a:r>
          </a:p>
          <a:p>
            <a:pPr marL="228600" lvl="0" indent="-228600">
              <a:buFont typeface="+mj-lt"/>
              <a:buAutoNum type="arabicPeriod"/>
            </a:pPr>
            <a:endParaRPr lang="fr-CA" sz="1200" kern="1200" dirty="0">
              <a:effectLst/>
            </a:endParaRPr>
          </a:p>
          <a:p>
            <a:pPr marL="0" lvl="0" indent="0">
              <a:buFont typeface="+mj-lt"/>
              <a:buNone/>
            </a:pPr>
            <a:r>
              <a:rPr lang="fr-CA" sz="1200" b="0" kern="1200" dirty="0">
                <a:effectLst/>
              </a:rPr>
              <a:t>Durée suggérée : 15 à 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931889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effectLst/>
              </a:rPr>
              <a:t>Visitez le site Web de l’ILE pour découvrir des ressources et des études qui pourraient contribuer à votre perfectionnement professionnel.</a:t>
            </a:r>
            <a:endParaRPr lang="fr-CA" sz="1200" dirty="0"/>
          </a:p>
        </p:txBody>
      </p:sp>
    </p:spTree>
    <p:extLst>
      <p:ext uri="{BB962C8B-B14F-4D97-AF65-F5344CB8AC3E}">
        <p14:creationId xmlns:p14="http://schemas.microsoft.com/office/powerpoint/2010/main" val="30675018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Voilà qui conclut la série d’ateliers sur les ressources personnelles en leadership d’ordre social. </a:t>
            </a:r>
            <a:r>
              <a:rPr lang="fr-CA" altLang="en-US" b="0" baseline="0" dirty="0">
                <a:latin typeface="Arial" panose="020B0604020202020204" pitchFamily="34" charset="0"/>
                <a:ea typeface="ＭＳ Ｐゴシック" panose="020B0600070205080204" pitchFamily="34" charset="-128"/>
              </a:rPr>
              <a:t>Vous avez maintenant les outils </a:t>
            </a:r>
            <a:r>
              <a:rPr lang="fr-CA" altLang="en-US" dirty="0">
                <a:latin typeface="Arial" panose="020B0604020202020204" pitchFamily="34" charset="0"/>
                <a:ea typeface="ＭＳ Ｐゴシック" panose="020B0600070205080204" pitchFamily="34" charset="-128"/>
              </a:rPr>
              <a:t>et les ressources nécessaires pour surmonter les difficultés émotionnelles qui peuvent </a:t>
            </a:r>
            <a:r>
              <a:rPr lang="fr-CA" altLang="en-US" b="0" baseline="0" dirty="0">
                <a:latin typeface="Arial" panose="020B0604020202020204" pitchFamily="34" charset="0"/>
                <a:ea typeface="ＭＳ Ｐゴシック" panose="020B0600070205080204" pitchFamily="34" charset="-128"/>
              </a:rPr>
              <a:t>se présenter à vous en tant que leader scolaire</a:t>
            </a:r>
            <a:r>
              <a:rPr lang="fr-CA" altLang="en-US" baseline="0" dirty="0">
                <a:latin typeface="Arial" panose="020B0604020202020204" pitchFamily="34" charset="0"/>
                <a:ea typeface="ＭＳ Ｐゴシック" panose="020B0600070205080204" pitchFamily="34" charset="-128"/>
              </a:rPr>
              <a:t>.</a:t>
            </a:r>
          </a:p>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1730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Lire la citation</a:t>
            </a:r>
            <a:endParaRPr lang="fr-CA" dirty="0"/>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sz="1200" dirty="0"/>
              <a:t>À l’ensemble du groupe :</a:t>
            </a:r>
          </a:p>
          <a:p>
            <a:pPr marL="385763" indent="-385763">
              <a:buAutoNum type="arabicPeriod"/>
            </a:pPr>
            <a:r>
              <a:rPr lang="fr-CA" sz="1200" dirty="0"/>
              <a:t>Donnez votre nom.</a:t>
            </a:r>
          </a:p>
          <a:p>
            <a:pPr marL="385763" indent="-385763">
              <a:buAutoNum type="arabicPeriod"/>
            </a:pPr>
            <a:r>
              <a:rPr lang="fr-CA" sz="1200" dirty="0"/>
              <a:t>Dites quel est l’événement qui vous a procuré le plus de joie dans votre vie.</a:t>
            </a:r>
          </a:p>
          <a:p>
            <a:pPr marL="385763" indent="-385763">
              <a:buAutoNum type="arabicPeriod"/>
            </a:pPr>
            <a:r>
              <a:rPr lang="fr-CA" sz="1200" dirty="0"/>
              <a:t>Expliquez pourquoi.</a:t>
            </a:r>
          </a:p>
          <a:p>
            <a:pPr marL="0" indent="0">
              <a:buFont typeface="+mj-lt"/>
              <a:buNone/>
            </a:pPr>
            <a:r>
              <a:rPr lang="fr-CA" sz="1200" dirty="0"/>
              <a:t>Si vous travaillez en solo, dans votre journal de réflexion, décrivez l’événement qui vous a procuré le plus de joie dans votre vie et expliquez pourquoi</a:t>
            </a:r>
            <a:r>
              <a:rPr lang="fr-CA" sz="1200" b="1" dirty="0"/>
              <a:t>.</a:t>
            </a:r>
            <a:endParaRPr lang="fr-CA" sz="1200" b="1" strike="sngStrike" baseline="0" dirty="0"/>
          </a:p>
          <a:p>
            <a:r>
              <a:rPr lang="fr-CA" sz="1200" b="0" dirty="0"/>
              <a:t>Si vous travaillez à plusieurs, l’activité peut être de n’importe quelle durée, selon vos besoins et ceux des autres. Elle peut être réalisée en grand </a:t>
            </a:r>
            <a:r>
              <a:rPr lang="fr-CA" dirty="0"/>
              <a:t>groupe, en petits groupes ou deux par deux.</a:t>
            </a:r>
            <a:endParaRPr lang="fr-CA" sz="1200" dirty="0"/>
          </a:p>
          <a:p>
            <a:pPr marL="0" indent="0">
              <a:buNone/>
            </a:pPr>
            <a:endParaRPr lang="fr-CA" dirty="0"/>
          </a:p>
          <a:p>
            <a:pPr marL="0" indent="0">
              <a:buNone/>
            </a:pPr>
            <a:r>
              <a:rPr lang="fr-CA" dirty="0"/>
              <a:t>Durée suggérée :</a:t>
            </a:r>
            <a:r>
              <a:rPr lang="fr-CA" baseline="0" dirty="0"/>
              <a:t> 10 à 15 minutes</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baseline="0" dirty="0">
                <a:effectLst/>
              </a:rPr>
              <a:t>Essayez de rester en surface quand vous vous </a:t>
            </a:r>
            <a:r>
              <a:rPr lang="fr-CA" dirty="0"/>
              <a:t>remémorez des émotions désagréables, ou revenez sur les émotions majeures avec une personne de confiance ou une ou un thérapeute par la suite.</a:t>
            </a:r>
            <a:endParaRPr lang="fr-CA" sz="1200" kern="1200" dirty="0">
              <a:effectLst/>
            </a:endParaRPr>
          </a:p>
          <a:p>
            <a:endParaRPr lang="fr-CA" sz="1200" kern="1200" baseline="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dirty="0"/>
              <a:t>Un </a:t>
            </a:r>
            <a:r>
              <a:rPr lang="fr-CA" sz="1200" b="1" dirty="0"/>
              <a:t>DÉCLENCHEUR</a:t>
            </a:r>
            <a:r>
              <a:rPr lang="fr-CA" sz="1200" b="0" dirty="0"/>
              <a:t> est un événement ou une situation qui provoque une réaction émotionnelle désagréable. Il s’ensuit une réaction de combat, de fuite ou d’immobilité</a:t>
            </a:r>
            <a:r>
              <a:rPr lang="fr-CA" sz="1200" dirty="0"/>
              <a:t>.</a:t>
            </a:r>
          </a:p>
          <a:p>
            <a:r>
              <a:rPr lang="fr-CA" sz="1200" kern="1200" baseline="0" dirty="0">
                <a:effectLst/>
              </a:rPr>
              <a:t>Il s’agit de n’importe quel événement qui vous cause une émotion extrême ou « vous pousse à bout ». </a:t>
            </a:r>
          </a:p>
          <a:p>
            <a:r>
              <a:rPr lang="fr-CA" sz="1200" kern="1200" baseline="0" dirty="0">
                <a:effectLst/>
              </a:rPr>
              <a:t>La réaction est soit le combat (faire preuve d’agressivité envers l’autre personne, se quereller avec elle ou l’humilier), soit la fuite (quitter les lieux, faire comme s’il ne s’était rien passé), soit l’immobilité (ne pas être capable de réagir, être dans les vapes). </a:t>
            </a:r>
          </a:p>
          <a:p>
            <a:r>
              <a:rPr lang="fr-CA" sz="1200" kern="1200" baseline="0" dirty="0">
                <a:effectLst/>
              </a:rPr>
              <a:t>Ce sont des réactions naturelles quand on perçoit une menace. </a:t>
            </a:r>
          </a:p>
          <a:p>
            <a:r>
              <a:rPr lang="fr-CA" sz="1200" kern="1200" baseline="0" dirty="0">
                <a:effectLst/>
              </a:rPr>
              <a:t>Pour être une bonne ou un bon leader, vous devez prendre conscience de vos déclencheurs et être prête ou prêt à faire le nécessaire pour évoluer.</a:t>
            </a:r>
          </a:p>
          <a:p>
            <a:r>
              <a:rPr lang="fr-CA" dirty="0"/>
              <a:t>Si vous connaissez vos déclencheurs</a:t>
            </a:r>
            <a:r>
              <a:rPr lang="fr-CA" sz="1200" kern="1200" dirty="0">
                <a:effectLst/>
              </a:rPr>
              <a:t>, vous serez mieux en mesure d’avoir des réactions émotionnelles appropriées. </a:t>
            </a: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467194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4</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baseline="0" dirty="0">
                <a:effectLst/>
              </a:rPr>
              <a:t>Lire les déclencheurs courants ci-dessus.</a:t>
            </a:r>
          </a:p>
          <a:p>
            <a:endParaRPr lang="fr-CA" sz="1200" kern="1200" baseline="0" dirty="0">
              <a:effectLst/>
            </a:endParaRPr>
          </a:p>
          <a:p>
            <a:pPr marL="0" indent="0">
              <a:buNone/>
            </a:pPr>
            <a:endParaRPr lang="fr-CA" dirty="0"/>
          </a:p>
          <a:p>
            <a:pPr eaLnBrk="1" hangingPunct="1">
              <a:lnSpc>
                <a:spcPct val="80000"/>
              </a:lnSpc>
            </a:pPr>
            <a:r>
              <a:rPr lang="fr-CA" altLang="en-US" dirty="0">
                <a:latin typeface="Arial" panose="020B0604020202020204" pitchFamily="34" charset="0"/>
                <a:ea typeface="ＭＳ Ｐゴシック" panose="020B0600070205080204" pitchFamily="34" charset="-128"/>
              </a:rPr>
              <a:t>Cette liste présente certains déclencheurs courants</a:t>
            </a:r>
            <a:r>
              <a:rPr lang="fr-CA" altLang="en-US" baseline="0" dirty="0">
                <a:latin typeface="Arial" panose="020B0604020202020204" pitchFamily="34" charset="0"/>
                <a:ea typeface="ＭＳ Ｐゴシック" panose="020B0600070205080204" pitchFamily="34" charset="-128"/>
              </a:rPr>
              <a:t> (choses qui nous « poussent à bout »). </a:t>
            </a:r>
            <a:r>
              <a:rPr lang="fr-CA" altLang="en-US" dirty="0">
                <a:latin typeface="Arial" panose="020B0604020202020204" pitchFamily="34" charset="0"/>
                <a:ea typeface="ＭＳ Ｐゴシック" panose="020B0600070205080204" pitchFamily="34" charset="-128"/>
              </a:rPr>
              <a:t>En tant que leader, vous devez </a:t>
            </a:r>
            <a:r>
              <a:rPr lang="fr-CA" altLang="en-US" baseline="0" dirty="0">
                <a:latin typeface="Arial" panose="020B0604020202020204" pitchFamily="34" charset="0"/>
                <a:ea typeface="ＭＳ Ｐゴシック" panose="020B0600070205080204" pitchFamily="34" charset="-128"/>
              </a:rPr>
              <a:t>être capable de nommer vos déclencheurs, afin de vous doter d’outils qui vous aideront à avoir une réaction émotionnelle appropriée</a:t>
            </a:r>
            <a:r>
              <a:rPr lang="fr-CA" altLang="en-US" b="0" baseline="0" dirty="0">
                <a:latin typeface="Arial" panose="020B0604020202020204" pitchFamily="34" charset="0"/>
                <a:ea typeface="ＭＳ Ｐゴシック" panose="020B0600070205080204" pitchFamily="34" charset="-128"/>
              </a:rPr>
              <a:t>. </a:t>
            </a:r>
            <a:endParaRPr lang="fr-CA" altLang="en-US" b="1" i="1" baseline="0"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32396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5</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dirty="0"/>
              <a:t>Lire l’exemple qui figure aux pages </a:t>
            </a:r>
            <a:r>
              <a:rPr lang="fr-CA" b="1" u="none" dirty="0"/>
              <a:t>17 et 18 </a:t>
            </a:r>
            <a:r>
              <a:rPr lang="fr-CA" u="none" dirty="0"/>
              <a:t>du guide de réflexion</a:t>
            </a:r>
            <a:r>
              <a:rPr lang="fr-CA" dirty="0"/>
              <a:t>.</a:t>
            </a:r>
          </a:p>
          <a:p>
            <a:pPr marL="0" indent="0">
              <a:buNone/>
            </a:pPr>
            <a:endParaRPr lang="fr-CA" sz="1200" baseline="0" dirty="0"/>
          </a:p>
          <a:p>
            <a:pPr marL="0" indent="0">
              <a:buNone/>
            </a:pPr>
            <a:r>
              <a:rPr lang="fr-CA" sz="1200" baseline="0" dirty="0"/>
              <a:t>Demander aux participantes et aux participants de penser à une situation professionnelle qui a déclenché chez elles et eux une réaction.</a:t>
            </a:r>
          </a:p>
          <a:p>
            <a:pPr marL="0" indent="0">
              <a:buNone/>
            </a:pPr>
            <a:endParaRPr lang="fr-CA" sz="1200" baseline="0" dirty="0"/>
          </a:p>
          <a:p>
            <a:pPr marL="0" indent="0">
              <a:buNone/>
            </a:pPr>
            <a:r>
              <a:rPr lang="fr-CA" sz="1200" baseline="0" dirty="0"/>
              <a:t>À l’aide du tableau figurant à la page 17 du guide de réflexion, en petits groupes ou deux par deux, faites l’exercice « Analyse des déclencheurs ».</a:t>
            </a:r>
          </a:p>
          <a:p>
            <a:pPr marL="0" indent="0">
              <a:buNone/>
            </a:pPr>
            <a:r>
              <a:rPr lang="fr-CA" sz="1200" baseline="0" dirty="0"/>
              <a:t>Nommez quelque chose qui vous irrite en </a:t>
            </a:r>
            <a:r>
              <a:rPr lang="fr-CA" sz="1200" b="0" baseline="0" dirty="0"/>
              <a:t>évitant de trop approfondir les choses, ou choisissez un déclencheur qui ne causera pas une réaction de combat, de fuite ou d’immobilité.</a:t>
            </a:r>
            <a:endParaRPr lang="fr-CA" sz="1200" baseline="0" dirty="0"/>
          </a:p>
          <a:p>
            <a:pPr marL="0" indent="0">
              <a:buNone/>
            </a:pPr>
            <a:endParaRPr lang="fr-CA" dirty="0"/>
          </a:p>
          <a:p>
            <a:pPr marL="0" indent="0">
              <a:buNone/>
            </a:pPr>
            <a:r>
              <a:rPr lang="fr-CA" dirty="0"/>
              <a:t>Durée suggérée </a:t>
            </a:r>
            <a:r>
              <a:rPr lang="fr-CA" baseline="0" dirty="0"/>
              <a:t>: 15 à 20 minutes</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106686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6</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baseline="0" dirty="0">
                <a:latin typeface="Arial" panose="020B0604020202020204" pitchFamily="34" charset="0"/>
                <a:ea typeface="ＭＳ Ｐゴシック" panose="020B0600070205080204" pitchFamily="34" charset="-128"/>
              </a:rPr>
              <a:t>Il y a beaucoup de personnes qui font des choses qui nous irritent, mais si on prend le temps de comprendre, on peut changer notre vision des choses de manière positive.</a:t>
            </a:r>
          </a:p>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7</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sz="1200" kern="1200" dirty="0">
                <a:effectLst/>
              </a:rPr>
              <a:t>Dans le bulletin </a:t>
            </a:r>
            <a:r>
              <a:rPr lang="fr-CA" sz="1200" i="1" kern="1200" dirty="0">
                <a:effectLst/>
              </a:rPr>
              <a:t>Passer des idées à l’action </a:t>
            </a:r>
            <a:r>
              <a:rPr lang="fr-CA" sz="1200" i="1" kern="1200" dirty="0">
                <a:solidFill>
                  <a:schemeClr val="tx1"/>
                </a:solidFill>
                <a:effectLst/>
              </a:rPr>
              <a:t>– </a:t>
            </a:r>
            <a:r>
              <a:rPr lang="fr-CA" sz="1200" u="sng" kern="1200" dirty="0">
                <a:solidFill>
                  <a:schemeClr val="tx1"/>
                </a:solidFill>
                <a:effectLst/>
                <a:hlinkClick r:id="rId3"/>
              </a:rPr>
              <a:t>Examiner les ressources personnelles en leadership d’ordre « social » : percevoir et gérer les émotions et avoir des réactions émotives appropriées</a:t>
            </a:r>
            <a:r>
              <a:rPr lang="fr-CA" sz="1200" kern="1200" dirty="0">
                <a:solidFill>
                  <a:schemeClr val="tx1"/>
                </a:solidFill>
                <a:effectLst/>
              </a:rPr>
              <a:t>, Daniel </a:t>
            </a:r>
            <a:r>
              <a:rPr lang="fr-CA" sz="1200" kern="1200" dirty="0">
                <a:effectLst/>
              </a:rPr>
              <a:t>Goleman affirme que l’intelligence </a:t>
            </a:r>
            <a:r>
              <a:rPr lang="fr-CA" sz="1200" kern="1200" dirty="0">
                <a:solidFill>
                  <a:schemeClr val="tx1"/>
                </a:solidFill>
                <a:effectLst/>
              </a:rPr>
              <a:t>émotionnelle « est indissociable du leadership » (p. 4). </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sz="1200" kern="1200" dirty="0">
              <a:effectLst/>
            </a:endParaRPr>
          </a:p>
          <a:p>
            <a:r>
              <a:rPr lang="fr-CA" sz="1200" dirty="0"/>
              <a:t>D’après Daniel Goleman, l’intelligence émotionnelle comporte quatre volets : </a:t>
            </a:r>
          </a:p>
          <a:p>
            <a:pPr marL="457200" indent="-457200">
              <a:buFont typeface="+mj-lt"/>
              <a:buAutoNum type="arabicPeriod"/>
            </a:pPr>
            <a:r>
              <a:rPr lang="fr-CA" sz="1200" i="1" dirty="0"/>
              <a:t>Conscience de soi</a:t>
            </a:r>
            <a:r>
              <a:rPr lang="fr-CA" sz="1200" dirty="0"/>
              <a:t> – conscience de soi émotionnelle, autoévaluation juste, confiance en soi. </a:t>
            </a:r>
          </a:p>
          <a:p>
            <a:pPr marL="457200" indent="-457200">
              <a:buFont typeface="+mj-lt"/>
              <a:buAutoNum type="arabicPeriod"/>
            </a:pPr>
            <a:r>
              <a:rPr lang="fr-CA" sz="1200" i="1" dirty="0"/>
              <a:t>Autogestion</a:t>
            </a:r>
            <a:r>
              <a:rPr lang="fr-CA" sz="1200" dirty="0"/>
              <a:t> – maîtrise de soi, fiabilité, souci du travail bien fait, adaptabilité, rendement, orientation, et sens de l’initiative. </a:t>
            </a:r>
          </a:p>
          <a:p>
            <a:pPr marL="457200" indent="-457200">
              <a:buFont typeface="+mj-lt"/>
              <a:buAutoNum type="arabicPeriod"/>
            </a:pPr>
            <a:r>
              <a:rPr lang="fr-CA" sz="1200" i="1" dirty="0"/>
              <a:t>Conscience sociale </a:t>
            </a:r>
            <a:r>
              <a:rPr lang="fr-CA" sz="1200" dirty="0"/>
              <a:t>– empathie, conscience organisationnelle, goût du service.</a:t>
            </a:r>
          </a:p>
          <a:p>
            <a:pPr marL="457200" indent="-457200">
              <a:buFont typeface="+mj-lt"/>
              <a:buAutoNum type="arabicPeriod"/>
            </a:pPr>
            <a:r>
              <a:rPr lang="fr-CA" sz="1200" i="1" dirty="0"/>
              <a:t>Gestion des habiletés sociales et des relations </a:t>
            </a:r>
            <a:r>
              <a:rPr lang="fr-CA" sz="1200" dirty="0"/>
              <a:t>– leadership visionnaire, influence, développement des autres, communication, initiateur de changement, gestion des conflits, établissement de liens, travail d’équipe, collaboration.</a:t>
            </a:r>
          </a:p>
          <a:p>
            <a:pPr marL="0" marR="0" lvl="0" indent="0" algn="l" defTabSz="914400" rtl="0" eaLnBrk="1" fontAlgn="auto" latinLnBrk="0" hangingPunct="1">
              <a:lnSpc>
                <a:spcPct val="80000"/>
              </a:lnSpc>
              <a:spcBef>
                <a:spcPts val="0"/>
              </a:spcBef>
              <a:spcAft>
                <a:spcPts val="0"/>
              </a:spcAft>
              <a:buClrTx/>
              <a:buSzTx/>
              <a:buFontTx/>
              <a:buNone/>
              <a:tabLst/>
              <a:defRPr/>
            </a:pPr>
            <a:r>
              <a:rPr lang="fr-CA" sz="1200" kern="1200" dirty="0">
                <a:effectLst/>
              </a:rPr>
              <a:t>Pour être mieux en mesure d’avoir des réactions émotives appropriées, il est essentiel de comprendre ces volets et de déterminer sur quoi l’on doit se concentrer.</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baseline="0" dirty="0">
                <a:solidFill>
                  <a:srgbClr val="C00000"/>
                </a:solidFill>
              </a:rPr>
              <a:t>Revenez sur les résultats de votre test d’intelligence émotionnelle : </a:t>
            </a:r>
            <a:r>
              <a:rPr lang="fr-CA" sz="1200" u="sng" kern="1200" dirty="0">
                <a:solidFill>
                  <a:schemeClr val="tx1"/>
                </a:solidFill>
                <a:effectLst/>
                <a:hlinkClick r:id="rId4"/>
              </a:rPr>
              <a:t>https://www.psychologytoday.com/ca/tests/personality/emotional-intelligence-test</a:t>
            </a:r>
            <a:r>
              <a:rPr lang="fr-CA" sz="1200" u="sng" kern="1200" dirty="0">
                <a:solidFill>
                  <a:schemeClr val="tx1"/>
                </a:solidFill>
                <a:effectLst/>
              </a:rPr>
              <a:t> </a:t>
            </a:r>
            <a:r>
              <a:rPr lang="fr-CA" sz="1200" kern="1200" dirty="0">
                <a:effectLst/>
              </a:rPr>
              <a:t>(disponible en anglais seulement)</a:t>
            </a:r>
            <a:r>
              <a:rPr lang="fr-CA" sz="1200" kern="1200" baseline="0" dirty="0">
                <a:effectLst/>
              </a:rPr>
              <a:t>. </a:t>
            </a:r>
            <a:r>
              <a:rPr lang="fr-CA" sz="1200" u="none" kern="1200" baseline="0" dirty="0">
                <a:effectLst/>
              </a:rPr>
              <a:t>Il était accompagné de commentaires suffisants pour faire l’activité </a:t>
            </a:r>
            <a:r>
              <a:rPr lang="fr-CA" dirty="0"/>
              <a:t>suivante.</a:t>
            </a:r>
            <a:endParaRPr lang="fr-CA" sz="1200" u="none" kern="1200" baseline="0" dirty="0">
              <a:effectLst/>
            </a:endParaRPr>
          </a:p>
          <a:p>
            <a:pPr eaLnBrk="1" hangingPunct="1">
              <a:lnSpc>
                <a:spcPct val="80000"/>
              </a:lnSpc>
            </a:pPr>
            <a:endParaRPr lang="fr-CA" altLang="en-US" sz="1200" b="0" u="none" kern="1200" baseline="0" dirty="0">
              <a:solidFill>
                <a:schemeClr val="tx1"/>
              </a:solidFill>
              <a:effectLst/>
            </a:endParaRPr>
          </a:p>
          <a:p>
            <a:pPr eaLnBrk="1" hangingPunct="1">
              <a:lnSpc>
                <a:spcPct val="80000"/>
              </a:lnSpc>
            </a:pPr>
            <a:r>
              <a:rPr lang="fr-CA" altLang="en-US" sz="1200" b="0" u="none" kern="1200" baseline="0" dirty="0">
                <a:solidFill>
                  <a:schemeClr val="tx1"/>
                </a:solidFill>
                <a:effectLst/>
              </a:rPr>
              <a:t>Durée suggérée : 5 à 10 minutes</a:t>
            </a: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380838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8</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baseline="0" dirty="0">
                <a:solidFill>
                  <a:srgbClr val="C00000"/>
                </a:solidFill>
              </a:rPr>
              <a:t>Revenez sur les résultats de votre test d’intelligence émotionnelle : </a:t>
            </a:r>
            <a:r>
              <a:rPr lang="fr-CA" sz="1200" u="sng" kern="1200" dirty="0">
                <a:solidFill>
                  <a:schemeClr val="tx1"/>
                </a:solidFill>
                <a:effectLst/>
                <a:hlinkClick r:id="rId3"/>
              </a:rPr>
              <a:t>https://www.psychologytoday.com/ca/tests/personality/emotional-intelligence-test</a:t>
            </a:r>
            <a:r>
              <a:rPr lang="fr-CA" sz="1200" u="none" kern="1200" baseline="0" dirty="0">
                <a:solidFill>
                  <a:schemeClr val="tx1"/>
                </a:solidFill>
                <a:effectLst/>
              </a:rPr>
              <a:t>. </a:t>
            </a:r>
            <a:endParaRPr lang="fr-CA" baseline="0" dirty="0">
              <a:solidFill>
                <a:srgbClr val="C00000"/>
              </a:solidFill>
            </a:endParaRPr>
          </a:p>
          <a:p>
            <a:pPr eaLnBrk="1" hangingPunct="1">
              <a:lnSpc>
                <a:spcPct val="80000"/>
              </a:lnSpc>
            </a:pPr>
            <a:r>
              <a:rPr lang="fr-CA" sz="1200" u="none" kern="1200" baseline="0" dirty="0">
                <a:effectLst/>
              </a:rPr>
              <a:t>Faites l’activité en page 19 du guide de réflexion</a:t>
            </a:r>
            <a:r>
              <a:rPr lang="fr-CA" sz="1200" b="0" u="none" kern="1200" baseline="0" dirty="0">
                <a:effectLst/>
              </a:rPr>
              <a:t>.</a:t>
            </a:r>
          </a:p>
          <a:p>
            <a:pPr eaLnBrk="1" hangingPunct="1">
              <a:lnSpc>
                <a:spcPct val="80000"/>
              </a:lnSpc>
            </a:pPr>
            <a:r>
              <a:rPr lang="fr-CA" altLang="en-US" sz="1200" b="0" u="none" kern="1200" baseline="0" dirty="0">
                <a:effectLst/>
              </a:rPr>
              <a:t>Dites en quoi ce savoir vous aidera à avoir des réactions émotives appropriées. </a:t>
            </a:r>
            <a:r>
              <a:rPr lang="fr-CA" b="0" dirty="0"/>
              <a:t>(Inviter les participantes et participants à</a:t>
            </a:r>
            <a:r>
              <a:rPr lang="fr-CA" b="0" baseline="0" dirty="0"/>
              <a:t> faire référence </a:t>
            </a:r>
            <a:r>
              <a:rPr lang="fr-CA" dirty="0"/>
              <a:t>à</a:t>
            </a:r>
            <a:r>
              <a:rPr lang="fr-CA" b="0" baseline="0" dirty="0"/>
              <a:t> certaines caractéristiques de la diapositive précédente dans leur réponse.)</a:t>
            </a:r>
            <a:endParaRPr lang="fr-CA" altLang="en-US" sz="1200" b="1" u="none" kern="1200" baseline="0" dirty="0">
              <a:effectLst/>
            </a:endParaRPr>
          </a:p>
          <a:p>
            <a:pPr eaLnBrk="1" hangingPunct="1">
              <a:lnSpc>
                <a:spcPct val="80000"/>
              </a:lnSpc>
            </a:pPr>
            <a:r>
              <a:rPr lang="fr-CA" altLang="en-US" sz="1200" b="1" u="none" kern="1200" baseline="0" dirty="0">
                <a:effectLst/>
              </a:rPr>
              <a:t>Pistes possibles</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 Si j’ai une bonne conscience de moi-même, je saurai quand quelque chose m’irrite, et je pourrai alors faire appel à mes ressources pour avoir une réaction appropriée. »</a:t>
            </a:r>
            <a:endParaRPr lang="fr-CA" b="0" baseline="0"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 Si j’ai conscience de mon influence</a:t>
            </a:r>
            <a:r>
              <a:rPr lang="fr-CA" b="0" baseline="0" dirty="0"/>
              <a:t> (habiletés sociales), je saurai communiquer de façon adéquate au lieu de piquer une crise. »</a:t>
            </a:r>
            <a:endParaRPr lang="fr-CA" altLang="en-US" sz="1200" b="1" u="none" kern="1200" baseline="0" dirty="0">
              <a:effectLst/>
            </a:endParaRPr>
          </a:p>
          <a:p>
            <a:r>
              <a:rPr lang="fr-CA" dirty="0"/>
              <a:t>Que dégagez-vous des propos entendus?</a:t>
            </a:r>
          </a:p>
          <a:p>
            <a:r>
              <a:rPr lang="fr-CA" dirty="0"/>
              <a:t>Quels éléments sont communs à tous les exemples?</a:t>
            </a:r>
          </a:p>
          <a:p>
            <a:r>
              <a:rPr lang="fr-CA" dirty="0"/>
              <a:t>Avez-vous d’autres exemples de situations que vous voyez régulièrement?</a:t>
            </a:r>
          </a:p>
          <a:p>
            <a:r>
              <a:rPr lang="fr-CA" dirty="0"/>
              <a:t>D’après ces exemples, à quel point est-il important de savoir gérer ses émotions?</a:t>
            </a:r>
          </a:p>
          <a:p>
            <a:pPr eaLnBrk="1" hangingPunct="1">
              <a:lnSpc>
                <a:spcPct val="80000"/>
              </a:lnSpc>
            </a:pPr>
            <a:endParaRPr lang="fr-CA" altLang="en-US" sz="1200" b="0" u="none" kern="1200" baseline="0" dirty="0">
              <a:effectLst/>
            </a:endParaRPr>
          </a:p>
          <a:p>
            <a:pPr eaLnBrk="1" hangingPunct="1">
              <a:lnSpc>
                <a:spcPct val="80000"/>
              </a:lnSpc>
            </a:pPr>
            <a:r>
              <a:rPr lang="fr-CA" altLang="en-US" sz="1200" b="0" u="none" kern="1200" baseline="0" dirty="0">
                <a:effectLst/>
              </a:rPr>
              <a:t>Durée suggérée : 10 à 20 minutes</a:t>
            </a:r>
            <a:endParaRPr lang="fr-CA" altLang="en-US" dirty="0">
              <a:latin typeface="Arial" panose="020B0604020202020204" pitchFamily="34" charset="0"/>
              <a:ea typeface="ＭＳ Ｐゴシック" panose="020B0600070205080204" pitchFamily="34" charset="-128"/>
            </a:endParaRPr>
          </a:p>
          <a:p>
            <a:pPr marL="0" indent="0">
              <a:buNone/>
            </a:pPr>
            <a:endParaRPr lang="fr-CA" b="0"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817786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fr-CA" dirty="0"/>
              <a:t>Click to </a:t>
            </a:r>
            <a:r>
              <a:rPr lang="fr-CA" dirty="0" err="1"/>
              <a:t>edit</a:t>
            </a:r>
            <a:r>
              <a:rPr lang="fr-CA" dirty="0"/>
              <a:t> Master </a:t>
            </a:r>
            <a:r>
              <a:rPr lang="fr-CA" dirty="0" err="1"/>
              <a:t>title</a:t>
            </a:r>
            <a:r>
              <a:rPr lang="fr-CA" dirty="0"/>
              <a:t>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dirty="0"/>
              <a:t>Click to </a:t>
            </a:r>
            <a:r>
              <a:rPr lang="fr-CA" dirty="0" err="1"/>
              <a:t>edit</a:t>
            </a:r>
            <a:r>
              <a:rPr lang="fr-CA" dirty="0"/>
              <a:t> Master </a:t>
            </a:r>
            <a:r>
              <a:rPr lang="fr-CA" dirty="0" err="1"/>
              <a:t>subtitle</a:t>
            </a:r>
            <a:r>
              <a:rPr lang="fr-CA" dirty="0"/>
              <a:t>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fr-CA" smtClean="0"/>
              <a:t>2021-10-26</a:t>
            </a:fld>
            <a:endParaRPr lang="fr-CA" dirty="0"/>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hasCustomPrompt="1"/>
          </p:nvPr>
        </p:nvSpPr>
        <p:spPr/>
        <p:txBody>
          <a:bodyPr/>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hasCustomPrompt="1"/>
          </p:nvPr>
        </p:nvSpPr>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fr-CA" smtClean="0"/>
              <a:t>2021-10-26</a:t>
            </a:fld>
            <a:endParaRPr lang="fr-CA" dirty="0"/>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hasCustomPrompt="1"/>
          </p:nvPr>
        </p:nvSpPr>
        <p:spPr>
          <a:xfrm>
            <a:off x="8724900" y="365125"/>
            <a:ext cx="2628900" cy="5811838"/>
          </a:xfrm>
        </p:spPr>
        <p:txBody>
          <a:bodyPr vert="eaVert"/>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hasCustomPrompt="1"/>
          </p:nvPr>
        </p:nvSpPr>
        <p:spPr>
          <a:xfrm>
            <a:off x="838200" y="365125"/>
            <a:ext cx="7734300" cy="5811838"/>
          </a:xfrm>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fr-CA" smtClean="0"/>
              <a:t>2021-10-26</a:t>
            </a:fld>
            <a:endParaRPr lang="fr-CA" dirty="0"/>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hasCustomPrompt="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fr-CA" smtClean="0"/>
              <a:t>2021-10-26</a:t>
            </a:fld>
            <a:endParaRPr lang="fr-CA" dirty="0"/>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hasCustomPrompt="1"/>
          </p:nvPr>
        </p:nvSpPr>
        <p:spPr>
          <a:xfrm>
            <a:off x="831850" y="1709738"/>
            <a:ext cx="10515600" cy="2852737"/>
          </a:xfrm>
        </p:spPr>
        <p:txBody>
          <a:bodyPr anchor="b"/>
          <a:lstStyle>
            <a:lvl1pPr>
              <a:defRPr sz="6000"/>
            </a:lvl1p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CA"/>
              <a:t>Click to edit Master text styles</a:t>
            </a:r>
            <a:endParaRPr lang="fr-CA" dirty="0"/>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fr-CA" smtClean="0"/>
              <a:t>2021-10-26</a:t>
            </a:fld>
            <a:endParaRPr lang="fr-CA" dirty="0"/>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hasCustomPrompt="1"/>
          </p:nvPr>
        </p:nvSpPr>
        <p:spPr>
          <a:xfrm>
            <a:off x="838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hasCustomPrompt="1"/>
          </p:nvPr>
        </p:nvSpPr>
        <p:spPr>
          <a:xfrm>
            <a:off x="6172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fr-CA" smtClean="0"/>
              <a:t>2021-10-26</a:t>
            </a:fld>
            <a:endParaRPr lang="fr-CA" dirty="0"/>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hasCustomPrompt="1"/>
          </p:nvPr>
        </p:nvSpPr>
        <p:spPr>
          <a:xfrm>
            <a:off x="839788" y="365125"/>
            <a:ext cx="10515600" cy="1325563"/>
          </a:xfrm>
        </p:spPr>
        <p:txBody>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hasCustomPrompt="1"/>
          </p:nvPr>
        </p:nvSpPr>
        <p:spPr>
          <a:xfrm>
            <a:off x="839788" y="2505075"/>
            <a:ext cx="5157787"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hasCustomPrompt="1"/>
          </p:nvPr>
        </p:nvSpPr>
        <p:spPr>
          <a:xfrm>
            <a:off x="6172200" y="2505075"/>
            <a:ext cx="5183188"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fr-CA" smtClean="0"/>
              <a:t>2021-10-26</a:t>
            </a:fld>
            <a:endParaRPr lang="fr-CA" dirty="0"/>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hasCustomPrompt="1"/>
          </p:nvPr>
        </p:nvSpPr>
        <p:spPr/>
        <p:txBody>
          <a:bodyPr/>
          <a:lstStyle/>
          <a:p>
            <a:r>
              <a:rPr lang="fr-CA"/>
              <a:t>Click to edit Master title style</a:t>
            </a:r>
            <a:endParaRPr lang="fr-CA" dirty="0"/>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fr-CA" smtClean="0"/>
              <a:t>2021-10-26</a:t>
            </a:fld>
            <a:endParaRPr lang="fr-CA" dirty="0"/>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fr-CA" smtClean="0"/>
              <a:t>2021-10-26</a:t>
            </a:fld>
            <a:endParaRPr lang="fr-CA" dirty="0"/>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fr-CA" smtClean="0"/>
              <a:t>2021-10-26</a:t>
            </a:fld>
            <a:endParaRPr lang="fr-CA" dirty="0"/>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fr-CA" smtClean="0"/>
              <a:t>2021-10-26</a:t>
            </a:fld>
            <a:endParaRPr lang="fr-CA" dirty="0"/>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fr-CA" smtClean="0"/>
              <a:t>2021-10-26</a:t>
            </a:fld>
            <a:endParaRPr lang="fr-CA" dirty="0"/>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fr-CA" smtClean="0"/>
              <a:t>‹#›</a:t>
            </a:fld>
            <a:endParaRPr lang="fr-CA" dirty="0"/>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1.jpe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8" Type="http://schemas.openxmlformats.org/officeDocument/2006/relationships/tags" Target="../tags/tag76.xml"/><Relationship Id="rId3" Type="http://schemas.openxmlformats.org/officeDocument/2006/relationships/tags" Target="../tags/tag71.xml"/><Relationship Id="rId7" Type="http://schemas.openxmlformats.org/officeDocument/2006/relationships/tags" Target="../tags/tag75.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tags" Target="../tags/tag74.xml"/><Relationship Id="rId11" Type="http://schemas.openxmlformats.org/officeDocument/2006/relationships/image" Target="../media/image1.jpeg"/><Relationship Id="rId5" Type="http://schemas.openxmlformats.org/officeDocument/2006/relationships/tags" Target="../tags/tag73.xml"/><Relationship Id="rId10" Type="http://schemas.openxmlformats.org/officeDocument/2006/relationships/notesSlide" Target="../notesSlides/notesSlide10.xml"/><Relationship Id="rId4" Type="http://schemas.openxmlformats.org/officeDocument/2006/relationships/tags" Target="../tags/tag72.xml"/><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84.xml"/><Relationship Id="rId13" Type="http://schemas.openxmlformats.org/officeDocument/2006/relationships/hyperlink" Target="https://www.education-leadership-ontario.ca/application/files/2115/5647/3387/7._Examiner_les_RPL_dordre_social.pdf" TargetMode="External"/><Relationship Id="rId3" Type="http://schemas.openxmlformats.org/officeDocument/2006/relationships/tags" Target="../tags/tag79.xml"/><Relationship Id="rId7" Type="http://schemas.openxmlformats.org/officeDocument/2006/relationships/tags" Target="../tags/tag83.xml"/><Relationship Id="rId12" Type="http://schemas.openxmlformats.org/officeDocument/2006/relationships/image" Target="../media/image1.jpeg"/><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tags" Target="../tags/tag82.xml"/><Relationship Id="rId11" Type="http://schemas.openxmlformats.org/officeDocument/2006/relationships/notesSlide" Target="../notesSlides/notesSlide11.xml"/><Relationship Id="rId5" Type="http://schemas.openxmlformats.org/officeDocument/2006/relationships/tags" Target="../tags/tag81.xml"/><Relationship Id="rId10" Type="http://schemas.openxmlformats.org/officeDocument/2006/relationships/slideLayout" Target="../slideLayouts/slideLayout2.xml"/><Relationship Id="rId4" Type="http://schemas.openxmlformats.org/officeDocument/2006/relationships/tags" Target="../tags/tag80.xml"/><Relationship Id="rId9" Type="http://schemas.openxmlformats.org/officeDocument/2006/relationships/tags" Target="../tags/tag85.xml"/><Relationship Id="rId14" Type="http://schemas.openxmlformats.org/officeDocument/2006/relationships/image" Target="../media/image2.png"/></Relationships>
</file>

<file path=ppt/slides/_rels/slide12.xml.rels><?xml version="1.0" encoding="UTF-8" standalone="yes"?>
<Relationships xmlns="http://schemas.openxmlformats.org/package/2006/relationships"><Relationship Id="rId8" Type="http://schemas.openxmlformats.org/officeDocument/2006/relationships/tags" Target="../tags/tag93.xml"/><Relationship Id="rId3" Type="http://schemas.openxmlformats.org/officeDocument/2006/relationships/tags" Target="../tags/tag88.xml"/><Relationship Id="rId7" Type="http://schemas.openxmlformats.org/officeDocument/2006/relationships/tags" Target="../tags/tag92.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tags" Target="../tags/tag91.xml"/><Relationship Id="rId11" Type="http://schemas.openxmlformats.org/officeDocument/2006/relationships/image" Target="../media/image1.jpeg"/><Relationship Id="rId5" Type="http://schemas.openxmlformats.org/officeDocument/2006/relationships/tags" Target="../tags/tag90.xml"/><Relationship Id="rId10" Type="http://schemas.openxmlformats.org/officeDocument/2006/relationships/notesSlide" Target="../notesSlides/notesSlide12.xml"/><Relationship Id="rId4" Type="http://schemas.openxmlformats.org/officeDocument/2006/relationships/tags" Target="../tags/tag89.xml"/><Relationship Id="rId9"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hyperlink" Target="https://twitter.com/IELOntario" TargetMode="Externa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hyperlink" Target="http://www.education-leadership-ontario.ca/fr" TargetMode="Externa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image" Target="../media/image3.jpeg"/><Relationship Id="rId5" Type="http://schemas.openxmlformats.org/officeDocument/2006/relationships/tags" Target="../tags/tag98.xml"/><Relationship Id="rId10" Type="http://schemas.openxmlformats.org/officeDocument/2006/relationships/notesSlide" Target="../notesSlides/notesSlide13.xml"/><Relationship Id="rId4" Type="http://schemas.openxmlformats.org/officeDocument/2006/relationships/tags" Target="../tags/tag97.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04.xml"/><Relationship Id="rId7" Type="http://schemas.openxmlformats.org/officeDocument/2006/relationships/tags" Target="../tags/tag108.xml"/><Relationship Id="rId12" Type="http://schemas.openxmlformats.org/officeDocument/2006/relationships/image" Target="https://previews.123rf.com/images/riddy/riddy0912/riddy091200058/6070428-patch.jpg" TargetMode="Externa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image" Target="../media/image4.jpeg"/><Relationship Id="rId5" Type="http://schemas.openxmlformats.org/officeDocument/2006/relationships/tags" Target="../tags/tag106.xml"/><Relationship Id="rId10" Type="http://schemas.openxmlformats.org/officeDocument/2006/relationships/image" Target="../media/image3.jpeg"/><Relationship Id="rId4" Type="http://schemas.openxmlformats.org/officeDocument/2006/relationships/tags" Target="../tags/tag105.xml"/><Relationship Id="rId9"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7.xml"/><Relationship Id="rId7" Type="http://schemas.openxmlformats.org/officeDocument/2006/relationships/tags" Target="../tags/tag11.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tags" Target="../tags/tag10.xml"/><Relationship Id="rId5" Type="http://schemas.openxmlformats.org/officeDocument/2006/relationships/tags" Target="../tags/tag9.xml"/><Relationship Id="rId10" Type="http://schemas.openxmlformats.org/officeDocument/2006/relationships/image" Target="../media/image1.jpeg"/><Relationship Id="rId4" Type="http://schemas.openxmlformats.org/officeDocument/2006/relationships/tags" Target="../tags/tag8.xml"/><Relationship Id="rId9"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tags" Target="../tags/tag19.xml"/><Relationship Id="rId3" Type="http://schemas.openxmlformats.org/officeDocument/2006/relationships/tags" Target="../tags/tag14.xml"/><Relationship Id="rId7" Type="http://schemas.openxmlformats.org/officeDocument/2006/relationships/tags" Target="../tags/tag18.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11" Type="http://schemas.openxmlformats.org/officeDocument/2006/relationships/image" Target="../media/image1.jpeg"/><Relationship Id="rId5" Type="http://schemas.openxmlformats.org/officeDocument/2006/relationships/tags" Target="../tags/tag16.xml"/><Relationship Id="rId10" Type="http://schemas.openxmlformats.org/officeDocument/2006/relationships/notesSlide" Target="../notesSlides/notesSlide3.xml"/><Relationship Id="rId4" Type="http://schemas.openxmlformats.org/officeDocument/2006/relationships/tags" Target="../tags/tag15.xml"/><Relationship Id="rId9"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27.xml"/><Relationship Id="rId13" Type="http://schemas.openxmlformats.org/officeDocument/2006/relationships/diagramData" Target="../diagrams/data1.xml"/><Relationship Id="rId3" Type="http://schemas.openxmlformats.org/officeDocument/2006/relationships/tags" Target="../tags/tag22.xml"/><Relationship Id="rId7" Type="http://schemas.openxmlformats.org/officeDocument/2006/relationships/tags" Target="../tags/tag26.xml"/><Relationship Id="rId12" Type="http://schemas.openxmlformats.org/officeDocument/2006/relationships/image" Target="../media/image1.jpeg"/><Relationship Id="rId17" Type="http://schemas.microsoft.com/office/2007/relationships/diagramDrawing" Target="../diagrams/drawing1.xml"/><Relationship Id="rId2" Type="http://schemas.openxmlformats.org/officeDocument/2006/relationships/tags" Target="../tags/tag21.xml"/><Relationship Id="rId16" Type="http://schemas.openxmlformats.org/officeDocument/2006/relationships/diagramColors" Target="../diagrams/colors1.xml"/><Relationship Id="rId1" Type="http://schemas.openxmlformats.org/officeDocument/2006/relationships/tags" Target="../tags/tag20.xml"/><Relationship Id="rId6" Type="http://schemas.openxmlformats.org/officeDocument/2006/relationships/tags" Target="../tags/tag25.xml"/><Relationship Id="rId11" Type="http://schemas.openxmlformats.org/officeDocument/2006/relationships/notesSlide" Target="../notesSlides/notesSlide4.xml"/><Relationship Id="rId5" Type="http://schemas.openxmlformats.org/officeDocument/2006/relationships/tags" Target="../tags/tag24.xml"/><Relationship Id="rId15" Type="http://schemas.openxmlformats.org/officeDocument/2006/relationships/diagramQuickStyle" Target="../diagrams/quickStyle1.xml"/><Relationship Id="rId10" Type="http://schemas.openxmlformats.org/officeDocument/2006/relationships/slideLayout" Target="../slideLayouts/slideLayout2.xml"/><Relationship Id="rId4" Type="http://schemas.openxmlformats.org/officeDocument/2006/relationships/tags" Target="../tags/tag23.xml"/><Relationship Id="rId9" Type="http://schemas.openxmlformats.org/officeDocument/2006/relationships/tags" Target="../tags/tag28.xml"/><Relationship Id="rId1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image" Target="../media/image1.jpeg"/><Relationship Id="rId5" Type="http://schemas.openxmlformats.org/officeDocument/2006/relationships/tags" Target="../tags/tag33.xml"/><Relationship Id="rId10" Type="http://schemas.openxmlformats.org/officeDocument/2006/relationships/notesSlide" Target="../notesSlides/notesSlide5.xml"/><Relationship Id="rId4" Type="http://schemas.openxmlformats.org/officeDocument/2006/relationships/tags" Target="../tags/tag32.xml"/><Relationship Id="rId9"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11" Type="http://schemas.openxmlformats.org/officeDocument/2006/relationships/image" Target="../media/image1.jpeg"/><Relationship Id="rId5" Type="http://schemas.openxmlformats.org/officeDocument/2006/relationships/tags" Target="../tags/tag41.xml"/><Relationship Id="rId10" Type="http://schemas.openxmlformats.org/officeDocument/2006/relationships/notesSlide" Target="../notesSlides/notesSlide6.xml"/><Relationship Id="rId4" Type="http://schemas.openxmlformats.org/officeDocument/2006/relationships/tags" Target="../tags/tag40.xml"/><Relationship Id="rId9"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5" Type="http://schemas.openxmlformats.org/officeDocument/2006/relationships/tags" Target="../tags/tag49.xml"/><Relationship Id="rId10" Type="http://schemas.openxmlformats.org/officeDocument/2006/relationships/image" Target="../media/image1.jpeg"/><Relationship Id="rId4" Type="http://schemas.openxmlformats.org/officeDocument/2006/relationships/tags" Target="../tags/tag48.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8" Type="http://schemas.openxmlformats.org/officeDocument/2006/relationships/tags" Target="../tags/tag59.xml"/><Relationship Id="rId3" Type="http://schemas.openxmlformats.org/officeDocument/2006/relationships/tags" Target="../tags/tag54.xml"/><Relationship Id="rId7" Type="http://schemas.openxmlformats.org/officeDocument/2006/relationships/tags" Target="../tags/tag58.xml"/><Relationship Id="rId12" Type="http://schemas.openxmlformats.org/officeDocument/2006/relationships/image" Target="../media/image1.jpeg"/><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tags" Target="../tags/tag57.xml"/><Relationship Id="rId11" Type="http://schemas.openxmlformats.org/officeDocument/2006/relationships/notesSlide" Target="../notesSlides/notesSlide8.xml"/><Relationship Id="rId5" Type="http://schemas.openxmlformats.org/officeDocument/2006/relationships/tags" Target="../tags/tag56.xml"/><Relationship Id="rId10" Type="http://schemas.openxmlformats.org/officeDocument/2006/relationships/slideLayout" Target="../slideLayouts/slideLayout2.xml"/><Relationship Id="rId4" Type="http://schemas.openxmlformats.org/officeDocument/2006/relationships/tags" Target="../tags/tag55.xml"/><Relationship Id="rId9" Type="http://schemas.openxmlformats.org/officeDocument/2006/relationships/tags" Target="../tags/tag60.xml"/></Relationships>
</file>

<file path=ppt/slides/_rels/slide9.xml.rels><?xml version="1.0" encoding="UTF-8" standalone="yes"?>
<Relationships xmlns="http://schemas.openxmlformats.org/package/2006/relationships"><Relationship Id="rId8" Type="http://schemas.openxmlformats.org/officeDocument/2006/relationships/tags" Target="../tags/tag68.xml"/><Relationship Id="rId3" Type="http://schemas.openxmlformats.org/officeDocument/2006/relationships/tags" Target="../tags/tag63.xml"/><Relationship Id="rId7" Type="http://schemas.openxmlformats.org/officeDocument/2006/relationships/tags" Target="../tags/tag67.xml"/><Relationship Id="rId12" Type="http://schemas.openxmlformats.org/officeDocument/2006/relationships/hyperlink" Target="https://www.psychologytoday.com/ca/tests/personality/emotional-intelligence-test" TargetMode="External"/><Relationship Id="rId2" Type="http://schemas.openxmlformats.org/officeDocument/2006/relationships/tags" Target="../tags/tag62.xml"/><Relationship Id="rId1" Type="http://schemas.openxmlformats.org/officeDocument/2006/relationships/tags" Target="../tags/tag61.xml"/><Relationship Id="rId6" Type="http://schemas.openxmlformats.org/officeDocument/2006/relationships/tags" Target="../tags/tag66.xml"/><Relationship Id="rId11" Type="http://schemas.openxmlformats.org/officeDocument/2006/relationships/image" Target="../media/image1.jpeg"/><Relationship Id="rId5" Type="http://schemas.openxmlformats.org/officeDocument/2006/relationships/tags" Target="../tags/tag65.xml"/><Relationship Id="rId10" Type="http://schemas.openxmlformats.org/officeDocument/2006/relationships/notesSlide" Target="../notesSlides/notesSlide9.xml"/><Relationship Id="rId4" Type="http://schemas.openxmlformats.org/officeDocument/2006/relationships/tags" Target="../tags/tag64.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982397" y="2699326"/>
            <a:ext cx="10227206" cy="255454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altLang="en-US" b="1" kern="0" dirty="0">
                <a:latin typeface="+mn-lt"/>
              </a:rPr>
              <a:t>Renforcer ses ressources personnelles en leadership</a:t>
            </a:r>
          </a:p>
          <a:p>
            <a:pPr algn="ctr">
              <a:spcBef>
                <a:spcPct val="0"/>
              </a:spcBef>
              <a:buNone/>
              <a:defRPr/>
            </a:pPr>
            <a:r>
              <a:rPr lang="fr-CA" altLang="en-US" b="1" kern="0" dirty="0">
                <a:latin typeface="+mn-lt"/>
              </a:rPr>
              <a:t>pour les leaders au sein des conseils scolaires publics</a:t>
            </a:r>
          </a:p>
          <a:p>
            <a:pPr algn="ctr" eaLnBrk="1" hangingPunct="1">
              <a:spcBef>
                <a:spcPct val="0"/>
              </a:spcBef>
              <a:buFontTx/>
              <a:buNone/>
              <a:defRPr/>
            </a:pPr>
            <a:endParaRPr lang="fr-CA" altLang="en-US" b="1" kern="0" dirty="0">
              <a:latin typeface="Gill Sans MT" panose="020B0502020104020203" pitchFamily="34" charset="77"/>
            </a:endParaRPr>
          </a:p>
          <a:p>
            <a:pPr algn="ctr" eaLnBrk="1" hangingPunct="1">
              <a:spcBef>
                <a:spcPct val="0"/>
              </a:spcBef>
              <a:buFontTx/>
              <a:buNone/>
              <a:defRPr/>
            </a:pPr>
            <a:r>
              <a:rPr lang="fr-CA" altLang="en-US" kern="0" dirty="0">
                <a:latin typeface="+mn-lt"/>
              </a:rPr>
              <a:t>RPL d’ordre social – Session 3.3</a:t>
            </a:r>
          </a:p>
          <a:p>
            <a:pPr algn="ctr">
              <a:spcBef>
                <a:spcPct val="0"/>
              </a:spcBef>
              <a:buNone/>
              <a:defRPr/>
            </a:pPr>
            <a:r>
              <a:rPr lang="fr-CA" altLang="en-US" kern="0" dirty="0">
                <a:latin typeface="+mn-lt"/>
              </a:rPr>
              <a:t>Réactions émotionnelles appropriées</a:t>
            </a:r>
          </a:p>
        </p:txBody>
      </p:sp>
      <p:pic>
        <p:nvPicPr>
          <p:cNvPr id="6" name="Picture 6" descr="logo short">
            <a:extLst>
              <a:ext uri="{FF2B5EF4-FFF2-40B4-BE49-F238E27FC236}">
                <a16:creationId xmlns:a16="http://schemas.microsoft.com/office/drawing/2014/main" id="{A7DAF064-A69F-4946-AE44-5B895E2F3349}"/>
              </a:ext>
            </a:extLst>
          </p:cNvPr>
          <p:cNvPicPr>
            <a:picLocks noGrp="1" noChangeAspect="1" noChangeArrowheads="1"/>
          </p:cNvPicPr>
          <p:nvPr>
            <p:ph type="title"/>
            <p:custDataLst>
              <p:tags r:id="rId2"/>
            </p:custDataLst>
          </p:nvPr>
        </p:nvPicPr>
        <p:blipFill>
          <a:blip r:embed="rId7"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7" name="Text Box 7">
            <a:extLst>
              <a:ext uri="{FF2B5EF4-FFF2-40B4-BE49-F238E27FC236}">
                <a16:creationId xmlns:a16="http://schemas.microsoft.com/office/drawing/2014/main" id="{F3CC8017-669A-AC48-A3B5-F81BC963A506}"/>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490D6EC6-51AA-2341-B531-2952B9F23EE1}"/>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custDataLst>
              <p:tags r:id="rId7"/>
            </p:custDataLst>
          </p:nvPr>
        </p:nvSpPr>
        <p:spPr>
          <a:xfrm>
            <a:off x="442690" y="2512265"/>
            <a:ext cx="11189867" cy="834184"/>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finale – Renforcer ses ressources personnelles en leadership d’ordre social</a:t>
            </a:r>
          </a:p>
        </p:txBody>
      </p:sp>
      <p:sp>
        <p:nvSpPr>
          <p:cNvPr id="6" name="Rectangle 5"/>
          <p:cNvSpPr/>
          <p:nvPr>
            <p:custDataLst>
              <p:tags r:id="rId8"/>
            </p:custDataLst>
          </p:nvPr>
        </p:nvSpPr>
        <p:spPr>
          <a:xfrm>
            <a:off x="789426" y="3384143"/>
            <a:ext cx="11089401" cy="2677656"/>
          </a:xfrm>
          <a:prstGeom prst="rect">
            <a:avLst/>
          </a:prstGeom>
        </p:spPr>
        <p:txBody>
          <a:bodyPr wrap="square">
            <a:spAutoFit/>
          </a:bodyPr>
          <a:lstStyle/>
          <a:p>
            <a:r>
              <a:rPr lang="fr-CA" sz="2800" dirty="0"/>
              <a:t>Cette activité a pour but de vous aider à acquérir des outils et des stratégies qui élargiront et renforceront vos ressources personnelles en leadership d’ordre social.</a:t>
            </a:r>
          </a:p>
          <a:p>
            <a:pPr lvl="1"/>
            <a:endParaRPr lang="fr-CA" sz="2800" dirty="0"/>
          </a:p>
          <a:p>
            <a:pPr marL="914400" lvl="1" indent="-457200">
              <a:buFont typeface="Arial" panose="020B0604020202020204" pitchFamily="34" charset="0"/>
              <a:buChar char="•"/>
            </a:pPr>
            <a:r>
              <a:rPr lang="fr-CA" sz="2800" dirty="0"/>
              <a:t>Consultez la page 20 du guide de réflexion. </a:t>
            </a:r>
          </a:p>
          <a:p>
            <a:endParaRPr lang="en-CA" sz="2800" dirty="0"/>
          </a:p>
        </p:txBody>
      </p:sp>
    </p:spTree>
    <p:extLst>
      <p:ext uri="{BB962C8B-B14F-4D97-AF65-F5344CB8AC3E}">
        <p14:creationId xmlns:p14="http://schemas.microsoft.com/office/powerpoint/2010/main" val="265543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custDataLst>
              <p:tags r:id="rId7"/>
            </p:custDataLst>
          </p:nvPr>
        </p:nvSpPr>
        <p:spPr>
          <a:xfrm>
            <a:off x="607581" y="2267636"/>
            <a:ext cx="10634437"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finale – 10 stratégies pour réussir</a:t>
            </a:r>
          </a:p>
        </p:txBody>
      </p:sp>
      <p:sp>
        <p:nvSpPr>
          <p:cNvPr id="6" name="Rectangle 5"/>
          <p:cNvSpPr/>
          <p:nvPr>
            <p:custDataLst>
              <p:tags r:id="rId8"/>
            </p:custDataLst>
          </p:nvPr>
        </p:nvSpPr>
        <p:spPr>
          <a:xfrm>
            <a:off x="4919242" y="3009389"/>
            <a:ext cx="7109488" cy="3539430"/>
          </a:xfrm>
          <a:prstGeom prst="rect">
            <a:avLst/>
          </a:prstGeom>
        </p:spPr>
        <p:txBody>
          <a:bodyPr wrap="square">
            <a:spAutoFit/>
          </a:bodyPr>
          <a:lstStyle/>
          <a:p>
            <a:r>
              <a:rPr lang="fr-CA" sz="2800" dirty="0"/>
              <a:t>Les 10 stratégies pour réussir décrites à la page 11 du bulletin </a:t>
            </a:r>
            <a:r>
              <a:rPr lang="fr-CA" sz="2800" i="1" dirty="0"/>
              <a:t>Passer des idées à l’action – </a:t>
            </a:r>
            <a:r>
              <a:rPr lang="fr-CA" sz="2800" i="1" dirty="0">
                <a:solidFill>
                  <a:schemeClr val="accent2"/>
                </a:solidFill>
                <a:hlinkClick r:id="rId13"/>
              </a:rPr>
              <a:t>Examiner les ressources personnelles en leadership d’ordre « social » : percevoir et gérer les émotions et avoir des réactions émotives appropriées</a:t>
            </a:r>
            <a:r>
              <a:rPr lang="fr-CA" sz="2800" dirty="0">
                <a:solidFill>
                  <a:schemeClr val="accent2"/>
                </a:solidFill>
              </a:rPr>
              <a:t> </a:t>
            </a:r>
            <a:r>
              <a:rPr lang="fr-CA" sz="2800" dirty="0"/>
              <a:t>ont fait leurs preuves pour l’acquisition et le renforcement des ressources personnelles en leadership d’ordre social.</a:t>
            </a:r>
            <a:endParaRPr lang="en-CA" sz="2800" dirty="0"/>
          </a:p>
        </p:txBody>
      </p:sp>
      <p:pic>
        <p:nvPicPr>
          <p:cNvPr id="8" name="Image 7">
            <a:extLst>
              <a:ext uri="{FF2B5EF4-FFF2-40B4-BE49-F238E27FC236}">
                <a16:creationId xmlns:a16="http://schemas.microsoft.com/office/drawing/2014/main" id="{0CA95926-98BE-410D-B324-AE56639241A8}"/>
              </a:ext>
            </a:extLst>
          </p:cNvPr>
          <p:cNvPicPr>
            <a:picLocks noChangeAspect="1"/>
          </p:cNvPicPr>
          <p:nvPr>
            <p:custDataLst>
              <p:tags r:id="rId9"/>
            </p:custDataLst>
          </p:nvPr>
        </p:nvPicPr>
        <p:blipFill>
          <a:blip r:embed="rId14"/>
          <a:stretch>
            <a:fillRect/>
          </a:stretch>
        </p:blipFill>
        <p:spPr>
          <a:xfrm>
            <a:off x="1489961" y="2973491"/>
            <a:ext cx="2835372" cy="3703657"/>
          </a:xfrm>
          <a:prstGeom prst="rect">
            <a:avLst/>
          </a:prstGeom>
        </p:spPr>
      </p:pic>
    </p:spTree>
    <p:extLst>
      <p:ext uri="{BB962C8B-B14F-4D97-AF65-F5344CB8AC3E}">
        <p14:creationId xmlns:p14="http://schemas.microsoft.com/office/powerpoint/2010/main" val="2000969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custDataLst>
              <p:tags r:id="rId7"/>
            </p:custDataLst>
          </p:nvPr>
        </p:nvSpPr>
        <p:spPr>
          <a:xfrm>
            <a:off x="592591" y="2211218"/>
            <a:ext cx="10634437" cy="834184"/>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 Examiner des ressources personnelles en leadership d’ordre social</a:t>
            </a:r>
          </a:p>
        </p:txBody>
      </p:sp>
      <p:sp>
        <p:nvSpPr>
          <p:cNvPr id="6" name="Rectangle 5"/>
          <p:cNvSpPr/>
          <p:nvPr>
            <p:custDataLst>
              <p:tags r:id="rId8"/>
            </p:custDataLst>
          </p:nvPr>
        </p:nvSpPr>
        <p:spPr>
          <a:xfrm>
            <a:off x="359764" y="3005549"/>
            <a:ext cx="11832236" cy="3477875"/>
          </a:xfrm>
          <a:prstGeom prst="rect">
            <a:avLst/>
          </a:prstGeom>
        </p:spPr>
        <p:txBody>
          <a:bodyPr wrap="square">
            <a:spAutoFit/>
          </a:bodyPr>
          <a:lstStyle/>
          <a:p>
            <a:r>
              <a:rPr lang="fr-CA" sz="2200" b="1" dirty="0"/>
              <a:t>Première mise en situation : </a:t>
            </a:r>
            <a:r>
              <a:rPr lang="fr-CA" sz="2200" dirty="0"/>
              <a:t>Il n’y a pas eu autant d’inscriptions à l’école élémentaire ABC que prévu, ce qui met en péril le budget et les ressources. La surintendante de l’école rencontre la direction d’école pour trouver une solution qui fera en sorte que les priorités d’amélioration seront respectées.</a:t>
            </a:r>
          </a:p>
          <a:p>
            <a:r>
              <a:rPr lang="fr-CA" sz="2200" dirty="0"/>
              <a:t> </a:t>
            </a:r>
          </a:p>
          <a:p>
            <a:r>
              <a:rPr lang="fr-CA" sz="2200" b="1" dirty="0"/>
              <a:t>Deuxième mise en situation :</a:t>
            </a:r>
            <a:r>
              <a:rPr lang="fr-CA" sz="2200" dirty="0"/>
              <a:t> Le directeur d’une petite école secondaire en milieu rural s’inquiète de ne pas donner de rétroaction honnête et détaillée. Il a fait des erreurs pendant sa première année : il s’est comporté de façon erratique, causant le départ de plusieurs membres du personnel, dont certains étaient très aimés de la collectivité. Maintenant hésitant à donner de la rétroaction, le directeur d’école discute avec un collègue en qui il a confiance à propos de la marche à suivre à l’aube de sa deuxième année. </a:t>
            </a:r>
            <a:endParaRPr lang="en-CA" sz="2200" dirty="0"/>
          </a:p>
        </p:txBody>
      </p:sp>
    </p:spTree>
    <p:extLst>
      <p:ext uri="{BB962C8B-B14F-4D97-AF65-F5344CB8AC3E}">
        <p14:creationId xmlns:p14="http://schemas.microsoft.com/office/powerpoint/2010/main" val="2517461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dirty="0"/>
              <a:t>Ressources pour les leaders </a:t>
            </a:r>
          </a:p>
          <a:p>
            <a:pPr algn="ctr"/>
            <a:r>
              <a:rPr lang="fr-CA" sz="3600" dirty="0">
                <a:hlinkClick r:id="rId12"/>
              </a:rPr>
              <a:t>www.education-leadership-ontario.ca/fr</a:t>
            </a:r>
            <a:r>
              <a:rPr lang="fr-CA" sz="3600" dirty="0"/>
              <a:t> </a:t>
            </a:r>
            <a:r>
              <a:rPr lang="fr-CA" sz="3600" u="sng" dirty="0">
                <a:hlinkClick r:id="rId13"/>
              </a:rPr>
              <a:t>https://twitter.com/IELOntario</a:t>
            </a:r>
            <a:r>
              <a:rPr lang="fr-CA" sz="3600" dirty="0"/>
              <a:t> </a:t>
            </a:r>
          </a:p>
          <a:p>
            <a:pPr algn="ctr"/>
            <a:r>
              <a:rPr lang="fr-CA" sz="3600" u="sng" dirty="0">
                <a:hlinkClick r:id="rId14"/>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dirty="0">
                <a:hlinkClick r:id="rId12"/>
              </a:rPr>
              <a:t>www.education-leadership-Ontario.ca/fr</a:t>
            </a:r>
            <a:r>
              <a:rPr lang="fr-CA" sz="4400" dirty="0"/>
              <a:t> </a:t>
            </a:r>
          </a:p>
        </p:txBody>
      </p:sp>
    </p:spTree>
    <p:extLst>
      <p:ext uri="{BB962C8B-B14F-4D97-AF65-F5344CB8AC3E}">
        <p14:creationId xmlns:p14="http://schemas.microsoft.com/office/powerpoint/2010/main" val="1243929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1"/>
            <a:ext cx="3647266" cy="393008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p:txBody>
      </p:sp>
      <p:pic>
        <p:nvPicPr>
          <p:cNvPr id="13" name="Picture 1">
            <a:extLst>
              <a:ext uri="{FF2B5EF4-FFF2-40B4-BE49-F238E27FC236}">
                <a16:creationId xmlns:a16="http://schemas.microsoft.com/office/drawing/2014/main" id="{1BFBD25B-F089-1243-9ED1-7E63D5A57D68}"/>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5872163" y="2714625"/>
            <a:ext cx="5643562" cy="366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0569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406569" y="2789093"/>
            <a:ext cx="11378861" cy="2523768"/>
          </a:xfrm>
          <a:prstGeom prst="rect">
            <a:avLst/>
          </a:prstGeom>
          <a:noFill/>
        </p:spPr>
        <p:txBody>
          <a:bodyPr wrap="square" rtlCol="0">
            <a:spAutoFit/>
          </a:bodyPr>
          <a:lstStyle/>
          <a:p>
            <a:r>
              <a:rPr lang="fr-CA" sz="2800" dirty="0"/>
              <a:t>« Pour favoriser considérablement une vie professionnelle intérieure positive, il faut d’abord éliminer les obstacles qui lui font échec. Pourquoi? Parce que si le progrès crée le bonheur et atténue la frustration, l’échec, à l’inverse, atténue le bonheur et crée la frustration, mais avec un facteur de deux dans le premier cas, et de trois dans le deuxième. »</a:t>
            </a:r>
          </a:p>
          <a:p>
            <a:pPr algn="r"/>
            <a:r>
              <a:rPr lang="en-CA" dirty="0"/>
              <a:t>– </a:t>
            </a:r>
            <a:r>
              <a:rPr lang="en-CA" i="1" dirty="0"/>
              <a:t>The Progress Principle</a:t>
            </a:r>
            <a:r>
              <a:rPr lang="en-CA" dirty="0"/>
              <a:t>, Amabile et Kramer (2011) </a:t>
            </a:r>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2"/>
            </p:custDataLst>
          </p:nvPr>
        </p:nvSpPr>
        <p:spPr>
          <a:xfrm>
            <a:off x="1781785" y="3256338"/>
            <a:ext cx="7886495" cy="2625156"/>
          </a:xfrm>
        </p:spPr>
        <p:txBody>
          <a:bodyPr>
            <a:normAutofit/>
          </a:bodyPr>
          <a:lstStyle/>
          <a:p>
            <a:pPr marL="0" indent="0">
              <a:buNone/>
            </a:pPr>
            <a:r>
              <a:rPr lang="fr-CA" sz="2400" dirty="0"/>
              <a:t>À l’ensemble du groupe :</a:t>
            </a:r>
          </a:p>
          <a:p>
            <a:pPr marL="385763" indent="-385763">
              <a:buAutoNum type="arabicPeriod"/>
            </a:pPr>
            <a:r>
              <a:rPr lang="fr-CA" sz="2400" dirty="0"/>
              <a:t>Donnez votre nom.</a:t>
            </a:r>
          </a:p>
          <a:p>
            <a:pPr marL="385763" indent="-385763">
              <a:buAutoNum type="arabicPeriod"/>
            </a:pPr>
            <a:r>
              <a:rPr lang="fr-CA" sz="2400" dirty="0"/>
              <a:t>Dites quel est l’événement qui vous a procuré le plus de joie dans votre vie.</a:t>
            </a:r>
          </a:p>
          <a:p>
            <a:pPr marL="385763" indent="-385763">
              <a:buAutoNum type="arabicPeriod"/>
            </a:pPr>
            <a:r>
              <a:rPr lang="fr-CA" sz="2400" dirty="0"/>
              <a:t>Expliquez pourquoi.</a:t>
            </a:r>
          </a:p>
          <a:p>
            <a:pPr marL="0" indent="0">
              <a:buNone/>
            </a:pP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8"/>
            </p:custDataLst>
          </p:nvPr>
        </p:nvSpPr>
        <p:spPr>
          <a:xfrm>
            <a:off x="1828436" y="2522029"/>
            <a:ext cx="6492604" cy="8572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brise-glace : accueillir la joie</a:t>
            </a: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2"/>
            </p:custDataLst>
          </p:nvPr>
        </p:nvSpPr>
        <p:spPr>
          <a:xfrm>
            <a:off x="5974284" y="3595566"/>
            <a:ext cx="5670466" cy="1656692"/>
          </a:xfrm>
        </p:spPr>
        <p:txBody>
          <a:bodyPr>
            <a:normAutofit lnSpcReduction="10000"/>
          </a:bodyPr>
          <a:lstStyle/>
          <a:p>
            <a:pPr marL="0" indent="0">
              <a:buNone/>
            </a:pPr>
            <a:r>
              <a:rPr lang="fr-CA" sz="2400" dirty="0"/>
              <a:t>Un</a:t>
            </a:r>
            <a:r>
              <a:rPr lang="fr-CA" sz="2400" b="1" dirty="0"/>
              <a:t> DÉCLENCHEUR</a:t>
            </a:r>
            <a:r>
              <a:rPr lang="fr-CA" sz="2400" dirty="0"/>
              <a:t> est un événement ou une situation qui provoque une réaction émotionnelle désagréable. Il s’ensuit une réaction de combat, de fuite ou d’immobilité.</a:t>
            </a: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8"/>
            </p:custDataLst>
          </p:nvPr>
        </p:nvSpPr>
        <p:spPr>
          <a:xfrm>
            <a:off x="589144" y="2220146"/>
            <a:ext cx="10770281" cy="857250"/>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3200" b="1" dirty="0">
                <a:solidFill>
                  <a:schemeClr val="accent1">
                    <a:lumMod val="75000"/>
                  </a:schemeClr>
                </a:solidFill>
                <a:latin typeface="+mn-lt"/>
              </a:rPr>
              <a:t>Réactions émotionnelles appropriées</a:t>
            </a:r>
          </a:p>
          <a:p>
            <a:pPr algn="ctr"/>
            <a:r>
              <a:rPr lang="fr-CA" sz="3200" b="1" dirty="0">
                <a:solidFill>
                  <a:schemeClr val="accent1">
                    <a:lumMod val="75000"/>
                  </a:schemeClr>
                </a:solidFill>
                <a:latin typeface="+mn-lt"/>
              </a:rPr>
              <a:t>Analyse des déclencheurs</a:t>
            </a:r>
          </a:p>
        </p:txBody>
      </p:sp>
      <p:graphicFrame>
        <p:nvGraphicFramePr>
          <p:cNvPr id="2" name="Diagram 1"/>
          <p:cNvGraphicFramePr/>
          <p:nvPr>
            <p:custDataLst>
              <p:tags r:id="rId9"/>
            </p:custDataLst>
            <p:extLst>
              <p:ext uri="{D42A27DB-BD31-4B8C-83A1-F6EECF244321}">
                <p14:modId xmlns:p14="http://schemas.microsoft.com/office/powerpoint/2010/main" val="17498395"/>
              </p:ext>
            </p:extLst>
          </p:nvPr>
        </p:nvGraphicFramePr>
        <p:xfrm>
          <a:off x="0" y="3256338"/>
          <a:ext cx="6031210" cy="2812849"/>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1287926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7"/>
            </p:custDataLst>
          </p:nvPr>
        </p:nvSpPr>
        <p:spPr>
          <a:xfrm>
            <a:off x="589144" y="2220146"/>
            <a:ext cx="10770281" cy="8572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Réactions émotionnelles appropriées – Déclencheurs courants</a:t>
            </a:r>
          </a:p>
        </p:txBody>
      </p:sp>
      <p:sp>
        <p:nvSpPr>
          <p:cNvPr id="6" name="Content Placeholder 5"/>
          <p:cNvSpPr>
            <a:spLocks noGrp="1"/>
          </p:cNvSpPr>
          <p:nvPr>
            <p:ph idx="1"/>
            <p:custDataLst>
              <p:tags r:id="rId8"/>
            </p:custDataLst>
          </p:nvPr>
        </p:nvSpPr>
        <p:spPr>
          <a:xfrm>
            <a:off x="589144" y="3300104"/>
            <a:ext cx="11182990" cy="3307894"/>
          </a:xfrm>
        </p:spPr>
        <p:txBody>
          <a:bodyPr numCol="2">
            <a:normAutofit lnSpcReduction="10000"/>
          </a:bodyPr>
          <a:lstStyle/>
          <a:p>
            <a:pPr fontAlgn="t"/>
            <a:r>
              <a:rPr lang="fr-CA" sz="2000" dirty="0"/>
              <a:t>Anniversaire d’un décès ou d’un traumatisme</a:t>
            </a:r>
          </a:p>
          <a:p>
            <a:pPr fontAlgn="t"/>
            <a:r>
              <a:rPr lang="fr-CA" sz="2000" dirty="0"/>
              <a:t>Nouvelles terrifiantes</a:t>
            </a:r>
          </a:p>
          <a:p>
            <a:pPr fontAlgn="t"/>
            <a:r>
              <a:rPr lang="fr-CA" sz="2000" dirty="0"/>
              <a:t>Trop à faire, ne pas savoir par où commencer</a:t>
            </a:r>
          </a:p>
          <a:p>
            <a:pPr fontAlgn="t"/>
            <a:r>
              <a:rPr lang="fr-CA" sz="2000" dirty="0"/>
              <a:t>Conflits familiaux</a:t>
            </a:r>
          </a:p>
          <a:p>
            <a:pPr fontAlgn="t"/>
            <a:r>
              <a:rPr lang="fr-CA" sz="2000" dirty="0"/>
              <a:t>Rupture amoureuse</a:t>
            </a:r>
          </a:p>
          <a:p>
            <a:pPr fontAlgn="t"/>
            <a:r>
              <a:rPr lang="fr-CA" sz="2000" dirty="0"/>
              <a:t>Passer trop de temps sans voir des gens</a:t>
            </a:r>
          </a:p>
          <a:p>
            <a:pPr fontAlgn="t"/>
            <a:r>
              <a:rPr lang="fr-CA" sz="2000" dirty="0"/>
              <a:t>Se faire juger, critiquer, embêter ou rabaisser</a:t>
            </a:r>
          </a:p>
          <a:p>
            <a:pPr fontAlgn="t"/>
            <a:r>
              <a:rPr lang="fr-CA" sz="2000" dirty="0"/>
              <a:t>Problèmes financiers, réception d’une grosse facture</a:t>
            </a:r>
          </a:p>
          <a:p>
            <a:pPr fontAlgn="t"/>
            <a:endParaRPr lang="fr-CA" sz="2000" dirty="0"/>
          </a:p>
          <a:p>
            <a:pPr fontAlgn="t"/>
            <a:r>
              <a:rPr lang="fr-CA" sz="2000" dirty="0"/>
              <a:t>Maladie physique</a:t>
            </a:r>
          </a:p>
          <a:p>
            <a:pPr fontAlgn="t"/>
            <a:r>
              <a:rPr lang="fr-CA" sz="2000" dirty="0"/>
              <a:t>Harcèlement sexuel</a:t>
            </a:r>
          </a:p>
          <a:p>
            <a:pPr fontAlgn="t"/>
            <a:r>
              <a:rPr lang="fr-CA" sz="2000" dirty="0"/>
              <a:t>Se faire crier dessus</a:t>
            </a:r>
          </a:p>
          <a:p>
            <a:pPr fontAlgn="t"/>
            <a:r>
              <a:rPr lang="fr-CA" sz="2000" dirty="0"/>
              <a:t>Bruits agressants ou exposition à des choses désagréables</a:t>
            </a:r>
          </a:p>
          <a:p>
            <a:pPr fontAlgn="t"/>
            <a:r>
              <a:rPr lang="fr-CA" sz="2000" dirty="0"/>
              <a:t>Côtoyer une personne qui nous malmène</a:t>
            </a:r>
          </a:p>
          <a:p>
            <a:pPr fontAlgn="t"/>
            <a:r>
              <a:rPr lang="fr-CA" sz="2000" dirty="0"/>
              <a:t>Certaines odeurs, certains goûts, certains bruits</a:t>
            </a:r>
          </a:p>
        </p:txBody>
      </p:sp>
    </p:spTree>
    <p:extLst>
      <p:ext uri="{BB962C8B-B14F-4D97-AF65-F5344CB8AC3E}">
        <p14:creationId xmlns:p14="http://schemas.microsoft.com/office/powerpoint/2010/main" val="1251052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2"/>
            </p:custDataLst>
          </p:nvPr>
        </p:nvSpPr>
        <p:spPr>
          <a:xfrm>
            <a:off x="1610535" y="3788373"/>
            <a:ext cx="9681384" cy="1823452"/>
          </a:xfrm>
        </p:spPr>
        <p:txBody>
          <a:bodyPr>
            <a:normAutofit/>
          </a:bodyPr>
          <a:lstStyle/>
          <a:p>
            <a:pPr marL="0" indent="0">
              <a:buNone/>
            </a:pPr>
            <a:r>
              <a:rPr lang="fr-CA" sz="2400" b="1" dirty="0"/>
              <a:t>Faites l’exercice d’analyse des déclencheurs en vous aidant du guide de réflexion (pages 17 et 18).</a:t>
            </a: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8"/>
            </p:custDataLst>
          </p:nvPr>
        </p:nvSpPr>
        <p:spPr>
          <a:xfrm>
            <a:off x="521638" y="2814834"/>
            <a:ext cx="10770281" cy="857250"/>
          </a:xfrm>
          <a:prstGeom prst="rect">
            <a:avLst/>
          </a:prstGeom>
        </p:spPr>
        <p:txBody>
          <a:bodyPr vert="horz" lIns="68580" tIns="34290" rIns="68580" bIns="3429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Réactions émotionnelles appropriées – Analyse des déclencheurs</a:t>
            </a:r>
          </a:p>
        </p:txBody>
      </p:sp>
    </p:spTree>
    <p:extLst>
      <p:ext uri="{BB962C8B-B14F-4D97-AF65-F5344CB8AC3E}">
        <p14:creationId xmlns:p14="http://schemas.microsoft.com/office/powerpoint/2010/main" val="317922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3" name="TextBox 12">
            <a:extLst>
              <a:ext uri="{FF2B5EF4-FFF2-40B4-BE49-F238E27FC236}">
                <a16:creationId xmlns:a16="http://schemas.microsoft.com/office/drawing/2014/main" id="{949CD4DC-F8B0-4844-B666-A1E02A47BA39}"/>
              </a:ext>
            </a:extLst>
          </p:cNvPr>
          <p:cNvSpPr txBox="1"/>
          <p:nvPr>
            <p:custDataLst>
              <p:tags r:id="rId7"/>
            </p:custDataLst>
          </p:nvPr>
        </p:nvSpPr>
        <p:spPr>
          <a:xfrm>
            <a:off x="400389" y="2297189"/>
            <a:ext cx="11378861" cy="3416320"/>
          </a:xfrm>
          <a:prstGeom prst="rect">
            <a:avLst/>
          </a:prstGeom>
          <a:noFill/>
        </p:spPr>
        <p:txBody>
          <a:bodyPr wrap="square" rtlCol="0">
            <a:spAutoFit/>
          </a:bodyPr>
          <a:lstStyle/>
          <a:p>
            <a:r>
              <a:rPr lang="fr-CA" sz="2800" dirty="0"/>
              <a:t>« L’accès à nos émotions est quand même important pour nous adapter et pour survivre. La peur est une émotion puissante qui joue un rôle important dans notre vie. Lorsque nous craignons quelque chose, nous agissons habituellement de façon à réduire notre peur. Se servir de la peur pour nous motiver à résoudre les questions importantes est une utilisation intelligente. Les émotions régissent nos comportements dans une optique d’adaptation qui nous aide à surmonter des difficultés. » </a:t>
            </a:r>
          </a:p>
          <a:p>
            <a:pPr algn="r"/>
            <a:r>
              <a:rPr lang="fr-CA" sz="2000" dirty="0"/>
              <a:t>– The </a:t>
            </a:r>
            <a:r>
              <a:rPr lang="fr-CA" sz="2000" dirty="0" err="1"/>
              <a:t>Emotionally</a:t>
            </a:r>
            <a:r>
              <a:rPr lang="fr-CA" sz="2000" dirty="0"/>
              <a:t> Intelligent Manager, Caruso et </a:t>
            </a:r>
            <a:r>
              <a:rPr lang="fr-CA" sz="2000" dirty="0" err="1"/>
              <a:t>Salovey</a:t>
            </a:r>
            <a:r>
              <a:rPr lang="fr-CA" sz="2000" dirty="0"/>
              <a:t> (2004</a:t>
            </a:r>
            <a:r>
              <a:rPr lang="en-CA" sz="2000" dirty="0"/>
              <a:t>)</a:t>
            </a:r>
            <a:endParaRPr lang="fr-CA" dirty="0"/>
          </a:p>
        </p:txBody>
      </p:sp>
    </p:spTree>
    <p:extLst>
      <p:ext uri="{BB962C8B-B14F-4D97-AF65-F5344CB8AC3E}">
        <p14:creationId xmlns:p14="http://schemas.microsoft.com/office/powerpoint/2010/main" val="1501441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custDataLst>
              <p:tags r:id="rId7"/>
            </p:custDataLst>
          </p:nvPr>
        </p:nvSpPr>
        <p:spPr>
          <a:xfrm>
            <a:off x="442691" y="1973108"/>
            <a:ext cx="5399650"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Intelligence émotionnelle</a:t>
            </a:r>
          </a:p>
        </p:txBody>
      </p:sp>
      <p:sp>
        <p:nvSpPr>
          <p:cNvPr id="6" name="Rectangle 5"/>
          <p:cNvSpPr/>
          <p:nvPr>
            <p:custDataLst>
              <p:tags r:id="rId8"/>
            </p:custDataLst>
          </p:nvPr>
        </p:nvSpPr>
        <p:spPr>
          <a:xfrm>
            <a:off x="1006453" y="2684727"/>
            <a:ext cx="11089401" cy="3416320"/>
          </a:xfrm>
          <a:prstGeom prst="rect">
            <a:avLst/>
          </a:prstGeom>
        </p:spPr>
        <p:txBody>
          <a:bodyPr wrap="square">
            <a:spAutoFit/>
          </a:bodyPr>
          <a:lstStyle/>
          <a:p>
            <a:r>
              <a:rPr lang="fr-CA" sz="2400" dirty="0"/>
              <a:t>D’après Daniel Goleman, l’intelligence émotionnelle comporte quatre volets : </a:t>
            </a:r>
          </a:p>
          <a:p>
            <a:pPr marL="457200" indent="-457200">
              <a:buFont typeface="+mj-lt"/>
              <a:buAutoNum type="arabicPeriod"/>
            </a:pPr>
            <a:r>
              <a:rPr lang="fr-CA" sz="2400" b="1" i="1" dirty="0"/>
              <a:t>Conscience de soi</a:t>
            </a:r>
            <a:r>
              <a:rPr lang="fr-CA" sz="2400" b="1" dirty="0"/>
              <a:t> –</a:t>
            </a:r>
            <a:r>
              <a:rPr lang="fr-CA" sz="2400" dirty="0"/>
              <a:t> conscience de soi émotionnelle, autoévaluation juste, confiance en soi. </a:t>
            </a:r>
          </a:p>
          <a:p>
            <a:pPr marL="457200" indent="-457200">
              <a:buFont typeface="+mj-lt"/>
              <a:buAutoNum type="arabicPeriod"/>
            </a:pPr>
            <a:r>
              <a:rPr lang="fr-CA" sz="2400" b="1" i="1" dirty="0"/>
              <a:t>Autogestion</a:t>
            </a:r>
            <a:r>
              <a:rPr lang="fr-CA" sz="2400" b="1" dirty="0"/>
              <a:t> –</a:t>
            </a:r>
            <a:r>
              <a:rPr lang="fr-CA" sz="2400" dirty="0"/>
              <a:t> maîtrise de soi, fiabilité, souci du travail bien fait, adaptabilité, rendement, orientation, et sens de l’initiative. </a:t>
            </a:r>
          </a:p>
          <a:p>
            <a:pPr marL="457200" indent="-457200">
              <a:buFont typeface="+mj-lt"/>
              <a:buAutoNum type="arabicPeriod"/>
            </a:pPr>
            <a:r>
              <a:rPr lang="fr-CA" sz="2400" b="1" i="1" dirty="0"/>
              <a:t>Conscience sociale </a:t>
            </a:r>
            <a:r>
              <a:rPr lang="fr-CA" sz="2400" b="1" dirty="0"/>
              <a:t>–</a:t>
            </a:r>
            <a:r>
              <a:rPr lang="fr-CA" sz="2400" dirty="0"/>
              <a:t> empathie, conscience organisationnelle, goût du service.</a:t>
            </a:r>
          </a:p>
          <a:p>
            <a:pPr marL="457200" indent="-457200">
              <a:buFont typeface="+mj-lt"/>
              <a:buAutoNum type="arabicPeriod"/>
            </a:pPr>
            <a:r>
              <a:rPr lang="fr-CA" sz="2400" b="1" i="1" dirty="0"/>
              <a:t>Gestion des habiletés sociales et des relations </a:t>
            </a:r>
            <a:r>
              <a:rPr lang="fr-CA" sz="2400" b="1" dirty="0"/>
              <a:t>–</a:t>
            </a:r>
            <a:r>
              <a:rPr lang="fr-CA" sz="2400" dirty="0"/>
              <a:t> leadership visionnaire, influence, développement des autres, communication, initiateur de changement, gestion des conflits, établissement de liens, travail d’équipe, collaboration. </a:t>
            </a:r>
          </a:p>
        </p:txBody>
      </p:sp>
      <p:sp>
        <p:nvSpPr>
          <p:cNvPr id="2" name="TextBox 1"/>
          <p:cNvSpPr txBox="1"/>
          <p:nvPr>
            <p:custDataLst>
              <p:tags r:id="rId9"/>
            </p:custDataLst>
          </p:nvPr>
        </p:nvSpPr>
        <p:spPr>
          <a:xfrm>
            <a:off x="1669012" y="6395235"/>
            <a:ext cx="10655481" cy="369332"/>
          </a:xfrm>
          <a:prstGeom prst="rect">
            <a:avLst/>
          </a:prstGeom>
          <a:noFill/>
        </p:spPr>
        <p:txBody>
          <a:bodyPr wrap="none" rtlCol="0">
            <a:spAutoFit/>
          </a:bodyPr>
          <a:lstStyle/>
          <a:p>
            <a:r>
              <a:rPr lang="fr-CA" dirty="0"/>
              <a:t>Extrait de </a:t>
            </a:r>
            <a:r>
              <a:rPr lang="fr-CA" i="1" dirty="0"/>
              <a:t>Passer des idées à l’action – Examiner les ressources personnelles en leadership d’ordre « social » </a:t>
            </a:r>
            <a:r>
              <a:rPr lang="fr-CA" dirty="0"/>
              <a:t>, p. 5</a:t>
            </a:r>
          </a:p>
        </p:txBody>
      </p:sp>
    </p:spTree>
    <p:extLst>
      <p:ext uri="{BB962C8B-B14F-4D97-AF65-F5344CB8AC3E}">
        <p14:creationId xmlns:p14="http://schemas.microsoft.com/office/powerpoint/2010/main" val="248160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custDataLst>
              <p:tags r:id="rId7"/>
            </p:custDataLst>
          </p:nvPr>
        </p:nvSpPr>
        <p:spPr>
          <a:xfrm>
            <a:off x="2297325" y="2005810"/>
            <a:ext cx="5399650"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Intelligence émotionnelle</a:t>
            </a:r>
          </a:p>
        </p:txBody>
      </p:sp>
      <p:sp>
        <p:nvSpPr>
          <p:cNvPr id="6" name="Rectangle 5"/>
          <p:cNvSpPr/>
          <p:nvPr>
            <p:custDataLst>
              <p:tags r:id="rId8"/>
            </p:custDataLst>
          </p:nvPr>
        </p:nvSpPr>
        <p:spPr>
          <a:xfrm>
            <a:off x="789426" y="3133294"/>
            <a:ext cx="11089401" cy="2369880"/>
          </a:xfrm>
          <a:prstGeom prst="rect">
            <a:avLst/>
          </a:prstGeom>
        </p:spPr>
        <p:txBody>
          <a:bodyPr wrap="square">
            <a:spAutoFit/>
          </a:bodyPr>
          <a:lstStyle/>
          <a:p>
            <a:r>
              <a:rPr lang="fr-CA" sz="2800" dirty="0">
                <a:solidFill>
                  <a:schemeClr val="accent1">
                    <a:lumMod val="75000"/>
                  </a:schemeClr>
                </a:solidFill>
              </a:rPr>
              <a:t>Activité</a:t>
            </a:r>
          </a:p>
          <a:p>
            <a:pPr marL="342900" indent="-342900">
              <a:buFont typeface="Arial" panose="020B0604020202020204" pitchFamily="34" charset="0"/>
              <a:buChar char="•"/>
            </a:pPr>
            <a:r>
              <a:rPr lang="fr-CA" sz="2400" dirty="0"/>
              <a:t>Revenez sur les résultats de votre test d’intelligence émotionnelle : </a:t>
            </a:r>
            <a:r>
              <a:rPr lang="fr-CA" sz="2400" u="sng" dirty="0">
                <a:hlinkClick r:id="rId12"/>
              </a:rPr>
              <a:t>https://www.psychologytoday.com/ca/tests/personality/emotional-intelligence-test</a:t>
            </a:r>
            <a:r>
              <a:rPr lang="fr-CA" sz="2400" dirty="0"/>
              <a:t>.</a:t>
            </a:r>
          </a:p>
          <a:p>
            <a:pPr marL="342900" indent="-342900">
              <a:buFont typeface="Arial" panose="020B0604020202020204" pitchFamily="34" charset="0"/>
              <a:buChar char="•"/>
            </a:pPr>
            <a:r>
              <a:rPr lang="fr-CA" sz="2400" dirty="0"/>
              <a:t>Faites l’activité en page 19 du guide de réflexion.</a:t>
            </a:r>
          </a:p>
          <a:p>
            <a:pPr marL="342900" indent="-342900">
              <a:buFont typeface="Arial" panose="020B0604020202020204" pitchFamily="34" charset="0"/>
              <a:buChar char="•"/>
            </a:pPr>
            <a:r>
              <a:rPr lang="fr-CA" altLang="en-US" sz="2400" dirty="0"/>
              <a:t>Dites en quoi ce savoir vous aidera à avoir des réactions émotives appropriées.</a:t>
            </a:r>
          </a:p>
          <a:p>
            <a:endParaRPr lang="en-CA" sz="2400" dirty="0"/>
          </a:p>
        </p:txBody>
      </p:sp>
    </p:spTree>
    <p:extLst>
      <p:ext uri="{BB962C8B-B14F-4D97-AF65-F5344CB8AC3E}">
        <p14:creationId xmlns:p14="http://schemas.microsoft.com/office/powerpoint/2010/main" val="12747066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6"/>
</p:tagLst>
</file>

<file path=ppt/tags/tag100.xml><?xml version="1.0" encoding="utf-8"?>
<p:tagLst xmlns:a="http://schemas.openxmlformats.org/drawingml/2006/main" xmlns:r="http://schemas.openxmlformats.org/officeDocument/2006/relationships" xmlns:p="http://schemas.openxmlformats.org/presentationml/2006/main">
  <p:tag name="NUM" val="7"/>
</p:tagLst>
</file>

<file path=ppt/tags/tag101.xml><?xml version="1.0" encoding="utf-8"?>
<p:tagLst xmlns:a="http://schemas.openxmlformats.org/drawingml/2006/main" xmlns:r="http://schemas.openxmlformats.org/officeDocument/2006/relationships" xmlns:p="http://schemas.openxmlformats.org/presentationml/2006/main">
  <p:tag name="NUM" val="8"/>
</p:tagLst>
</file>

<file path=ppt/tags/tag102.xml><?xml version="1.0" encoding="utf-8"?>
<p:tagLst xmlns:a="http://schemas.openxmlformats.org/drawingml/2006/main" xmlns:r="http://schemas.openxmlformats.org/officeDocument/2006/relationships" xmlns:p="http://schemas.openxmlformats.org/presentationml/2006/main">
  <p:tag name="NUM" val="1"/>
</p:tagLst>
</file>

<file path=ppt/tags/tag103.xml><?xml version="1.0" encoding="utf-8"?>
<p:tagLst xmlns:a="http://schemas.openxmlformats.org/drawingml/2006/main" xmlns:r="http://schemas.openxmlformats.org/officeDocument/2006/relationships" xmlns:p="http://schemas.openxmlformats.org/presentationml/2006/main">
  <p:tag name="NUM" val="2"/>
</p:tagLst>
</file>

<file path=ppt/tags/tag104.xml><?xml version="1.0" encoding="utf-8"?>
<p:tagLst xmlns:a="http://schemas.openxmlformats.org/drawingml/2006/main" xmlns:r="http://schemas.openxmlformats.org/officeDocument/2006/relationships" xmlns:p="http://schemas.openxmlformats.org/presentationml/2006/main">
  <p:tag name="NUM" val="3"/>
</p:tagLst>
</file>

<file path=ppt/tags/tag105.xml><?xml version="1.0" encoding="utf-8"?>
<p:tagLst xmlns:a="http://schemas.openxmlformats.org/drawingml/2006/main" xmlns:r="http://schemas.openxmlformats.org/officeDocument/2006/relationships" xmlns:p="http://schemas.openxmlformats.org/presentationml/2006/main">
  <p:tag name="NUM" val="4"/>
</p:tagLst>
</file>

<file path=ppt/tags/tag106.xml><?xml version="1.0" encoding="utf-8"?>
<p:tagLst xmlns:a="http://schemas.openxmlformats.org/drawingml/2006/main" xmlns:r="http://schemas.openxmlformats.org/officeDocument/2006/relationships" xmlns:p="http://schemas.openxmlformats.org/presentationml/2006/main">
  <p:tag name="NUM" val="5"/>
</p:tagLst>
</file>

<file path=ppt/tags/tag107.xml><?xml version="1.0" encoding="utf-8"?>
<p:tagLst xmlns:a="http://schemas.openxmlformats.org/drawingml/2006/main" xmlns:r="http://schemas.openxmlformats.org/officeDocument/2006/relationships" xmlns:p="http://schemas.openxmlformats.org/presentationml/2006/main">
  <p:tag name="NUM" val="6"/>
</p:tagLst>
</file>

<file path=ppt/tags/tag108.xml><?xml version="1.0" encoding="utf-8"?>
<p:tagLst xmlns:a="http://schemas.openxmlformats.org/drawingml/2006/main" xmlns:r="http://schemas.openxmlformats.org/officeDocument/2006/relationships" xmlns:p="http://schemas.openxmlformats.org/presentationml/2006/main">
  <p:tag name="NUM" val="7"/>
</p:tagLst>
</file>

<file path=ppt/tags/tag11.xml><?xml version="1.0" encoding="utf-8"?>
<p:tagLst xmlns:a="http://schemas.openxmlformats.org/drawingml/2006/main" xmlns:r="http://schemas.openxmlformats.org/officeDocument/2006/relationships" xmlns:p="http://schemas.openxmlformats.org/presentationml/2006/main">
  <p:tag name="NUM" val="7"/>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4"/>
</p:tagLst>
</file>

<file path=ppt/tags/tag16.xml><?xml version="1.0" encoding="utf-8"?>
<p:tagLst xmlns:a="http://schemas.openxmlformats.org/drawingml/2006/main" xmlns:r="http://schemas.openxmlformats.org/officeDocument/2006/relationships" xmlns:p="http://schemas.openxmlformats.org/presentationml/2006/main">
  <p:tag name="NUM" val="5"/>
</p:tagLst>
</file>

<file path=ppt/tags/tag17.xml><?xml version="1.0" encoding="utf-8"?>
<p:tagLst xmlns:a="http://schemas.openxmlformats.org/drawingml/2006/main" xmlns:r="http://schemas.openxmlformats.org/officeDocument/2006/relationships" xmlns:p="http://schemas.openxmlformats.org/presentationml/2006/main">
  <p:tag name="NUM" val="6"/>
</p:tagLst>
</file>

<file path=ppt/tags/tag18.xml><?xml version="1.0" encoding="utf-8"?>
<p:tagLst xmlns:a="http://schemas.openxmlformats.org/drawingml/2006/main" xmlns:r="http://schemas.openxmlformats.org/officeDocument/2006/relationships" xmlns:p="http://schemas.openxmlformats.org/presentationml/2006/main">
  <p:tag name="NUM" val="7"/>
</p:tagLst>
</file>

<file path=ppt/tags/tag19.xml><?xml version="1.0" encoding="utf-8"?>
<p:tagLst xmlns:a="http://schemas.openxmlformats.org/drawingml/2006/main" xmlns:r="http://schemas.openxmlformats.org/officeDocument/2006/relationships" xmlns:p="http://schemas.openxmlformats.org/presentationml/2006/main">
  <p:tag name="NUM" val="8"/>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3"/>
</p:tagLst>
</file>

<file path=ppt/tags/tag23.xml><?xml version="1.0" encoding="utf-8"?>
<p:tagLst xmlns:a="http://schemas.openxmlformats.org/drawingml/2006/main" xmlns:r="http://schemas.openxmlformats.org/officeDocument/2006/relationships" xmlns:p="http://schemas.openxmlformats.org/presentationml/2006/main">
  <p:tag name="NUM" val="4"/>
</p:tagLst>
</file>

<file path=ppt/tags/tag24.xml><?xml version="1.0" encoding="utf-8"?>
<p:tagLst xmlns:a="http://schemas.openxmlformats.org/drawingml/2006/main" xmlns:r="http://schemas.openxmlformats.org/officeDocument/2006/relationships" xmlns:p="http://schemas.openxmlformats.org/presentationml/2006/main">
  <p:tag name="NUM" val="5"/>
</p:tagLst>
</file>

<file path=ppt/tags/tag25.xml><?xml version="1.0" encoding="utf-8"?>
<p:tagLst xmlns:a="http://schemas.openxmlformats.org/drawingml/2006/main" xmlns:r="http://schemas.openxmlformats.org/officeDocument/2006/relationships" xmlns:p="http://schemas.openxmlformats.org/presentationml/2006/main">
  <p:tag name="NUM" val="6"/>
</p:tagLst>
</file>

<file path=ppt/tags/tag26.xml><?xml version="1.0" encoding="utf-8"?>
<p:tagLst xmlns:a="http://schemas.openxmlformats.org/drawingml/2006/main" xmlns:r="http://schemas.openxmlformats.org/officeDocument/2006/relationships" xmlns:p="http://schemas.openxmlformats.org/presentationml/2006/main">
  <p:tag name="NUM" val="7"/>
</p:tagLst>
</file>

<file path=ppt/tags/tag27.xml><?xml version="1.0" encoding="utf-8"?>
<p:tagLst xmlns:a="http://schemas.openxmlformats.org/drawingml/2006/main" xmlns:r="http://schemas.openxmlformats.org/officeDocument/2006/relationships" xmlns:p="http://schemas.openxmlformats.org/presentationml/2006/main">
  <p:tag name="NUM" val="8"/>
</p:tagLst>
</file>

<file path=ppt/tags/tag28.xml><?xml version="1.0" encoding="utf-8"?>
<p:tagLst xmlns:a="http://schemas.openxmlformats.org/drawingml/2006/main" xmlns:r="http://schemas.openxmlformats.org/officeDocument/2006/relationships" xmlns:p="http://schemas.openxmlformats.org/presentationml/2006/main">
  <p:tag name="NUM" val="9"/>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5"/>
</p:tagLst>
</file>

<file path=ppt/tags/tag34.xml><?xml version="1.0" encoding="utf-8"?>
<p:tagLst xmlns:a="http://schemas.openxmlformats.org/drawingml/2006/main" xmlns:r="http://schemas.openxmlformats.org/officeDocument/2006/relationships" xmlns:p="http://schemas.openxmlformats.org/presentationml/2006/main">
  <p:tag name="NUM" val="6"/>
</p:tagLst>
</file>

<file path=ppt/tags/tag35.xml><?xml version="1.0" encoding="utf-8"?>
<p:tagLst xmlns:a="http://schemas.openxmlformats.org/drawingml/2006/main" xmlns:r="http://schemas.openxmlformats.org/officeDocument/2006/relationships" xmlns:p="http://schemas.openxmlformats.org/presentationml/2006/main">
  <p:tag name="NUM" val="7"/>
</p:tagLst>
</file>

<file path=ppt/tags/tag36.xml><?xml version="1.0" encoding="utf-8"?>
<p:tagLst xmlns:a="http://schemas.openxmlformats.org/drawingml/2006/main" xmlns:r="http://schemas.openxmlformats.org/officeDocument/2006/relationships" xmlns:p="http://schemas.openxmlformats.org/presentationml/2006/main">
  <p:tag name="NUM" val="8"/>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4"/>
</p:tagLst>
</file>

<file path=ppt/tags/tag41.xml><?xml version="1.0" encoding="utf-8"?>
<p:tagLst xmlns:a="http://schemas.openxmlformats.org/drawingml/2006/main" xmlns:r="http://schemas.openxmlformats.org/officeDocument/2006/relationships" xmlns:p="http://schemas.openxmlformats.org/presentationml/2006/main">
  <p:tag name="NUM" val="5"/>
</p:tagLst>
</file>

<file path=ppt/tags/tag42.xml><?xml version="1.0" encoding="utf-8"?>
<p:tagLst xmlns:a="http://schemas.openxmlformats.org/drawingml/2006/main" xmlns:r="http://schemas.openxmlformats.org/officeDocument/2006/relationships" xmlns:p="http://schemas.openxmlformats.org/presentationml/2006/main">
  <p:tag name="NUM" val="6"/>
</p:tagLst>
</file>

<file path=ppt/tags/tag43.xml><?xml version="1.0" encoding="utf-8"?>
<p:tagLst xmlns:a="http://schemas.openxmlformats.org/drawingml/2006/main" xmlns:r="http://schemas.openxmlformats.org/officeDocument/2006/relationships" xmlns:p="http://schemas.openxmlformats.org/presentationml/2006/main">
  <p:tag name="NUM" val="7"/>
</p:tagLst>
</file>

<file path=ppt/tags/tag44.xml><?xml version="1.0" encoding="utf-8"?>
<p:tagLst xmlns:a="http://schemas.openxmlformats.org/drawingml/2006/main" xmlns:r="http://schemas.openxmlformats.org/officeDocument/2006/relationships" xmlns:p="http://schemas.openxmlformats.org/presentationml/2006/main">
  <p:tag name="NUM" val="8"/>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50.xml><?xml version="1.0" encoding="utf-8"?>
<p:tagLst xmlns:a="http://schemas.openxmlformats.org/drawingml/2006/main" xmlns:r="http://schemas.openxmlformats.org/officeDocument/2006/relationships" xmlns:p="http://schemas.openxmlformats.org/presentationml/2006/main">
  <p:tag name="NUM" val="6"/>
</p:tagLst>
</file>

<file path=ppt/tags/tag51.xml><?xml version="1.0" encoding="utf-8"?>
<p:tagLst xmlns:a="http://schemas.openxmlformats.org/drawingml/2006/main" xmlns:r="http://schemas.openxmlformats.org/officeDocument/2006/relationships" xmlns:p="http://schemas.openxmlformats.org/presentationml/2006/main">
  <p:tag name="NUM" val="7"/>
</p:tagLst>
</file>

<file path=ppt/tags/tag52.xml><?xml version="1.0" encoding="utf-8"?>
<p:tagLst xmlns:a="http://schemas.openxmlformats.org/drawingml/2006/main" xmlns:r="http://schemas.openxmlformats.org/officeDocument/2006/relationships" xmlns:p="http://schemas.openxmlformats.org/presentationml/2006/main">
  <p:tag name="NUM" val="1"/>
</p:tagLst>
</file>

<file path=ppt/tags/tag53.xml><?xml version="1.0" encoding="utf-8"?>
<p:tagLst xmlns:a="http://schemas.openxmlformats.org/drawingml/2006/main" xmlns:r="http://schemas.openxmlformats.org/officeDocument/2006/relationships" xmlns:p="http://schemas.openxmlformats.org/presentationml/2006/main">
  <p:tag name="NUM" val="2"/>
</p:tagLst>
</file>

<file path=ppt/tags/tag54.xml><?xml version="1.0" encoding="utf-8"?>
<p:tagLst xmlns:a="http://schemas.openxmlformats.org/drawingml/2006/main" xmlns:r="http://schemas.openxmlformats.org/officeDocument/2006/relationships" xmlns:p="http://schemas.openxmlformats.org/presentationml/2006/main">
  <p:tag name="NUM" val="3"/>
</p:tagLst>
</file>

<file path=ppt/tags/tag55.xml><?xml version="1.0" encoding="utf-8"?>
<p:tagLst xmlns:a="http://schemas.openxmlformats.org/drawingml/2006/main" xmlns:r="http://schemas.openxmlformats.org/officeDocument/2006/relationships" xmlns:p="http://schemas.openxmlformats.org/presentationml/2006/main">
  <p:tag name="NUM" val="4"/>
</p:tagLst>
</file>

<file path=ppt/tags/tag56.xml><?xml version="1.0" encoding="utf-8"?>
<p:tagLst xmlns:a="http://schemas.openxmlformats.org/drawingml/2006/main" xmlns:r="http://schemas.openxmlformats.org/officeDocument/2006/relationships" xmlns:p="http://schemas.openxmlformats.org/presentationml/2006/main">
  <p:tag name="NUM" val="5"/>
</p:tagLst>
</file>

<file path=ppt/tags/tag57.xml><?xml version="1.0" encoding="utf-8"?>
<p:tagLst xmlns:a="http://schemas.openxmlformats.org/drawingml/2006/main" xmlns:r="http://schemas.openxmlformats.org/officeDocument/2006/relationships" xmlns:p="http://schemas.openxmlformats.org/presentationml/2006/main">
  <p:tag name="NUM" val="6"/>
</p:tagLst>
</file>

<file path=ppt/tags/tag58.xml><?xml version="1.0" encoding="utf-8"?>
<p:tagLst xmlns:a="http://schemas.openxmlformats.org/drawingml/2006/main" xmlns:r="http://schemas.openxmlformats.org/officeDocument/2006/relationships" xmlns:p="http://schemas.openxmlformats.org/presentationml/2006/main">
  <p:tag name="NUM" val="7"/>
</p:tagLst>
</file>

<file path=ppt/tags/tag59.xml><?xml version="1.0" encoding="utf-8"?>
<p:tagLst xmlns:a="http://schemas.openxmlformats.org/drawingml/2006/main" xmlns:r="http://schemas.openxmlformats.org/officeDocument/2006/relationships" xmlns:p="http://schemas.openxmlformats.org/presentationml/2006/main">
  <p:tag name="NUM" val="8"/>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60.xml><?xml version="1.0" encoding="utf-8"?>
<p:tagLst xmlns:a="http://schemas.openxmlformats.org/drawingml/2006/main" xmlns:r="http://schemas.openxmlformats.org/officeDocument/2006/relationships" xmlns:p="http://schemas.openxmlformats.org/presentationml/2006/main">
  <p:tag name="NUM" val="9"/>
</p:tagLst>
</file>

<file path=ppt/tags/tag61.xml><?xml version="1.0" encoding="utf-8"?>
<p:tagLst xmlns:a="http://schemas.openxmlformats.org/drawingml/2006/main" xmlns:r="http://schemas.openxmlformats.org/officeDocument/2006/relationships" xmlns:p="http://schemas.openxmlformats.org/presentationml/2006/main">
  <p:tag name="NUM" val="1"/>
</p:tagLst>
</file>

<file path=ppt/tags/tag62.xml><?xml version="1.0" encoding="utf-8"?>
<p:tagLst xmlns:a="http://schemas.openxmlformats.org/drawingml/2006/main" xmlns:r="http://schemas.openxmlformats.org/officeDocument/2006/relationships" xmlns:p="http://schemas.openxmlformats.org/presentationml/2006/main">
  <p:tag name="NUM" val="2"/>
</p:tagLst>
</file>

<file path=ppt/tags/tag63.xml><?xml version="1.0" encoding="utf-8"?>
<p:tagLst xmlns:a="http://schemas.openxmlformats.org/drawingml/2006/main" xmlns:r="http://schemas.openxmlformats.org/officeDocument/2006/relationships" xmlns:p="http://schemas.openxmlformats.org/presentationml/2006/main">
  <p:tag name="NUM" val="3"/>
</p:tagLst>
</file>

<file path=ppt/tags/tag64.xml><?xml version="1.0" encoding="utf-8"?>
<p:tagLst xmlns:a="http://schemas.openxmlformats.org/drawingml/2006/main" xmlns:r="http://schemas.openxmlformats.org/officeDocument/2006/relationships" xmlns:p="http://schemas.openxmlformats.org/presentationml/2006/main">
  <p:tag name="NUM" val="4"/>
</p:tagLst>
</file>

<file path=ppt/tags/tag65.xml><?xml version="1.0" encoding="utf-8"?>
<p:tagLst xmlns:a="http://schemas.openxmlformats.org/drawingml/2006/main" xmlns:r="http://schemas.openxmlformats.org/officeDocument/2006/relationships" xmlns:p="http://schemas.openxmlformats.org/presentationml/2006/main">
  <p:tag name="NUM" val="5"/>
</p:tagLst>
</file>

<file path=ppt/tags/tag66.xml><?xml version="1.0" encoding="utf-8"?>
<p:tagLst xmlns:a="http://schemas.openxmlformats.org/drawingml/2006/main" xmlns:r="http://schemas.openxmlformats.org/officeDocument/2006/relationships" xmlns:p="http://schemas.openxmlformats.org/presentationml/2006/main">
  <p:tag name="NUM" val="6"/>
</p:tagLst>
</file>

<file path=ppt/tags/tag67.xml><?xml version="1.0" encoding="utf-8"?>
<p:tagLst xmlns:a="http://schemas.openxmlformats.org/drawingml/2006/main" xmlns:r="http://schemas.openxmlformats.org/officeDocument/2006/relationships" xmlns:p="http://schemas.openxmlformats.org/presentationml/2006/main">
  <p:tag name="NUM" val="7"/>
</p:tagLst>
</file>

<file path=ppt/tags/tag68.xml><?xml version="1.0" encoding="utf-8"?>
<p:tagLst xmlns:a="http://schemas.openxmlformats.org/drawingml/2006/main" xmlns:r="http://schemas.openxmlformats.org/officeDocument/2006/relationships" xmlns:p="http://schemas.openxmlformats.org/presentationml/2006/main">
  <p:tag name="NUM" val="8"/>
</p:tagLst>
</file>

<file path=ppt/tags/tag69.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70.xml><?xml version="1.0" encoding="utf-8"?>
<p:tagLst xmlns:a="http://schemas.openxmlformats.org/drawingml/2006/main" xmlns:r="http://schemas.openxmlformats.org/officeDocument/2006/relationships" xmlns:p="http://schemas.openxmlformats.org/presentationml/2006/main">
  <p:tag name="NUM" val="2"/>
</p:tagLst>
</file>

<file path=ppt/tags/tag71.xml><?xml version="1.0" encoding="utf-8"?>
<p:tagLst xmlns:a="http://schemas.openxmlformats.org/drawingml/2006/main" xmlns:r="http://schemas.openxmlformats.org/officeDocument/2006/relationships" xmlns:p="http://schemas.openxmlformats.org/presentationml/2006/main">
  <p:tag name="NUM" val="3"/>
</p:tagLst>
</file>

<file path=ppt/tags/tag72.xml><?xml version="1.0" encoding="utf-8"?>
<p:tagLst xmlns:a="http://schemas.openxmlformats.org/drawingml/2006/main" xmlns:r="http://schemas.openxmlformats.org/officeDocument/2006/relationships" xmlns:p="http://schemas.openxmlformats.org/presentationml/2006/main">
  <p:tag name="NUM" val="4"/>
</p:tagLst>
</file>

<file path=ppt/tags/tag73.xml><?xml version="1.0" encoding="utf-8"?>
<p:tagLst xmlns:a="http://schemas.openxmlformats.org/drawingml/2006/main" xmlns:r="http://schemas.openxmlformats.org/officeDocument/2006/relationships" xmlns:p="http://schemas.openxmlformats.org/presentationml/2006/main">
  <p:tag name="NUM" val="5"/>
</p:tagLst>
</file>

<file path=ppt/tags/tag74.xml><?xml version="1.0" encoding="utf-8"?>
<p:tagLst xmlns:a="http://schemas.openxmlformats.org/drawingml/2006/main" xmlns:r="http://schemas.openxmlformats.org/officeDocument/2006/relationships" xmlns:p="http://schemas.openxmlformats.org/presentationml/2006/main">
  <p:tag name="NUM" val="6"/>
</p:tagLst>
</file>

<file path=ppt/tags/tag75.xml><?xml version="1.0" encoding="utf-8"?>
<p:tagLst xmlns:a="http://schemas.openxmlformats.org/drawingml/2006/main" xmlns:r="http://schemas.openxmlformats.org/officeDocument/2006/relationships" xmlns:p="http://schemas.openxmlformats.org/presentationml/2006/main">
  <p:tag name="NUM" val="7"/>
</p:tagLst>
</file>

<file path=ppt/tags/tag76.xml><?xml version="1.0" encoding="utf-8"?>
<p:tagLst xmlns:a="http://schemas.openxmlformats.org/drawingml/2006/main" xmlns:r="http://schemas.openxmlformats.org/officeDocument/2006/relationships" xmlns:p="http://schemas.openxmlformats.org/presentationml/2006/main">
  <p:tag name="NUM" val="8"/>
</p:tagLst>
</file>

<file path=ppt/tags/tag77.xml><?xml version="1.0" encoding="utf-8"?>
<p:tagLst xmlns:a="http://schemas.openxmlformats.org/drawingml/2006/main" xmlns:r="http://schemas.openxmlformats.org/officeDocument/2006/relationships" xmlns:p="http://schemas.openxmlformats.org/presentationml/2006/main">
  <p:tag name="NUM" val="1"/>
</p:tagLst>
</file>

<file path=ppt/tags/tag78.xml><?xml version="1.0" encoding="utf-8"?>
<p:tagLst xmlns:a="http://schemas.openxmlformats.org/drawingml/2006/main" xmlns:r="http://schemas.openxmlformats.org/officeDocument/2006/relationships" xmlns:p="http://schemas.openxmlformats.org/presentationml/2006/main">
  <p:tag name="NUM" val="2"/>
</p:tagLst>
</file>

<file path=ppt/tags/tag79.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4"/>
</p:tagLst>
</file>

<file path=ppt/tags/tag80.xml><?xml version="1.0" encoding="utf-8"?>
<p:tagLst xmlns:a="http://schemas.openxmlformats.org/drawingml/2006/main" xmlns:r="http://schemas.openxmlformats.org/officeDocument/2006/relationships" xmlns:p="http://schemas.openxmlformats.org/presentationml/2006/main">
  <p:tag name="NUM" val="4"/>
</p:tagLst>
</file>

<file path=ppt/tags/tag81.xml><?xml version="1.0" encoding="utf-8"?>
<p:tagLst xmlns:a="http://schemas.openxmlformats.org/drawingml/2006/main" xmlns:r="http://schemas.openxmlformats.org/officeDocument/2006/relationships" xmlns:p="http://schemas.openxmlformats.org/presentationml/2006/main">
  <p:tag name="NUM" val="5"/>
</p:tagLst>
</file>

<file path=ppt/tags/tag82.xml><?xml version="1.0" encoding="utf-8"?>
<p:tagLst xmlns:a="http://schemas.openxmlformats.org/drawingml/2006/main" xmlns:r="http://schemas.openxmlformats.org/officeDocument/2006/relationships" xmlns:p="http://schemas.openxmlformats.org/presentationml/2006/main">
  <p:tag name="NUM" val="6"/>
</p:tagLst>
</file>

<file path=ppt/tags/tag83.xml><?xml version="1.0" encoding="utf-8"?>
<p:tagLst xmlns:a="http://schemas.openxmlformats.org/drawingml/2006/main" xmlns:r="http://schemas.openxmlformats.org/officeDocument/2006/relationships" xmlns:p="http://schemas.openxmlformats.org/presentationml/2006/main">
  <p:tag name="NUM" val="7"/>
</p:tagLst>
</file>

<file path=ppt/tags/tag84.xml><?xml version="1.0" encoding="utf-8"?>
<p:tagLst xmlns:a="http://schemas.openxmlformats.org/drawingml/2006/main" xmlns:r="http://schemas.openxmlformats.org/officeDocument/2006/relationships" xmlns:p="http://schemas.openxmlformats.org/presentationml/2006/main">
  <p:tag name="NUM" val="8"/>
</p:tagLst>
</file>

<file path=ppt/tags/tag85.xml><?xml version="1.0" encoding="utf-8"?>
<p:tagLst xmlns:a="http://schemas.openxmlformats.org/drawingml/2006/main" xmlns:r="http://schemas.openxmlformats.org/officeDocument/2006/relationships" xmlns:p="http://schemas.openxmlformats.org/presentationml/2006/main">
  <p:tag name="NUM" val="9"/>
</p:tagLst>
</file>

<file path=ppt/tags/tag86.xml><?xml version="1.0" encoding="utf-8"?>
<p:tagLst xmlns:a="http://schemas.openxmlformats.org/drawingml/2006/main" xmlns:r="http://schemas.openxmlformats.org/officeDocument/2006/relationships" xmlns:p="http://schemas.openxmlformats.org/presentationml/2006/main">
  <p:tag name="NUM" val="1"/>
</p:tagLst>
</file>

<file path=ppt/tags/tag87.xml><?xml version="1.0" encoding="utf-8"?>
<p:tagLst xmlns:a="http://schemas.openxmlformats.org/drawingml/2006/main" xmlns:r="http://schemas.openxmlformats.org/officeDocument/2006/relationships" xmlns:p="http://schemas.openxmlformats.org/presentationml/2006/main">
  <p:tag name="NUM" val="2"/>
</p:tagLst>
</file>

<file path=ppt/tags/tag88.xml><?xml version="1.0" encoding="utf-8"?>
<p:tagLst xmlns:a="http://schemas.openxmlformats.org/drawingml/2006/main" xmlns:r="http://schemas.openxmlformats.org/officeDocument/2006/relationships" xmlns:p="http://schemas.openxmlformats.org/presentationml/2006/main">
  <p:tag name="NUM" val="3"/>
</p:tagLst>
</file>

<file path=ppt/tags/tag89.xml><?xml version="1.0" encoding="utf-8"?>
<p:tagLst xmlns:a="http://schemas.openxmlformats.org/drawingml/2006/main" xmlns:r="http://schemas.openxmlformats.org/officeDocument/2006/relationships" xmlns:p="http://schemas.openxmlformats.org/presentationml/2006/main">
  <p:tag name="NUM" val="4"/>
</p:tagLst>
</file>

<file path=ppt/tags/tag9.xml><?xml version="1.0" encoding="utf-8"?>
<p:tagLst xmlns:a="http://schemas.openxmlformats.org/drawingml/2006/main" xmlns:r="http://schemas.openxmlformats.org/officeDocument/2006/relationships" xmlns:p="http://schemas.openxmlformats.org/presentationml/2006/main">
  <p:tag name="NUM" val="5"/>
</p:tagLst>
</file>

<file path=ppt/tags/tag90.xml><?xml version="1.0" encoding="utf-8"?>
<p:tagLst xmlns:a="http://schemas.openxmlformats.org/drawingml/2006/main" xmlns:r="http://schemas.openxmlformats.org/officeDocument/2006/relationships" xmlns:p="http://schemas.openxmlformats.org/presentationml/2006/main">
  <p:tag name="NUM" val="5"/>
</p:tagLst>
</file>

<file path=ppt/tags/tag91.xml><?xml version="1.0" encoding="utf-8"?>
<p:tagLst xmlns:a="http://schemas.openxmlformats.org/drawingml/2006/main" xmlns:r="http://schemas.openxmlformats.org/officeDocument/2006/relationships" xmlns:p="http://schemas.openxmlformats.org/presentationml/2006/main">
  <p:tag name="NUM" val="6"/>
</p:tagLst>
</file>

<file path=ppt/tags/tag92.xml><?xml version="1.0" encoding="utf-8"?>
<p:tagLst xmlns:a="http://schemas.openxmlformats.org/drawingml/2006/main" xmlns:r="http://schemas.openxmlformats.org/officeDocument/2006/relationships" xmlns:p="http://schemas.openxmlformats.org/presentationml/2006/main">
  <p:tag name="NUM" val="7"/>
</p:tagLst>
</file>

<file path=ppt/tags/tag93.xml><?xml version="1.0" encoding="utf-8"?>
<p:tagLst xmlns:a="http://schemas.openxmlformats.org/drawingml/2006/main" xmlns:r="http://schemas.openxmlformats.org/officeDocument/2006/relationships" xmlns:p="http://schemas.openxmlformats.org/presentationml/2006/main">
  <p:tag name="NUM" val="8"/>
</p:tagLst>
</file>

<file path=ppt/tags/tag94.xml><?xml version="1.0" encoding="utf-8"?>
<p:tagLst xmlns:a="http://schemas.openxmlformats.org/drawingml/2006/main" xmlns:r="http://schemas.openxmlformats.org/officeDocument/2006/relationships" xmlns:p="http://schemas.openxmlformats.org/presentationml/2006/main">
  <p:tag name="NUM" val="1"/>
</p:tagLst>
</file>

<file path=ppt/tags/tag95.xml><?xml version="1.0" encoding="utf-8"?>
<p:tagLst xmlns:a="http://schemas.openxmlformats.org/drawingml/2006/main" xmlns:r="http://schemas.openxmlformats.org/officeDocument/2006/relationships" xmlns:p="http://schemas.openxmlformats.org/presentationml/2006/main">
  <p:tag name="NUM" val="2"/>
</p:tagLst>
</file>

<file path=ppt/tags/tag96.xml><?xml version="1.0" encoding="utf-8"?>
<p:tagLst xmlns:a="http://schemas.openxmlformats.org/drawingml/2006/main" xmlns:r="http://schemas.openxmlformats.org/officeDocument/2006/relationships" xmlns:p="http://schemas.openxmlformats.org/presentationml/2006/main">
  <p:tag name="NUM" val="3"/>
</p:tagLst>
</file>

<file path=ppt/tags/tag97.xml><?xml version="1.0" encoding="utf-8"?>
<p:tagLst xmlns:a="http://schemas.openxmlformats.org/drawingml/2006/main" xmlns:r="http://schemas.openxmlformats.org/officeDocument/2006/relationships" xmlns:p="http://schemas.openxmlformats.org/presentationml/2006/main">
  <p:tag name="NUM" val="4"/>
</p:tagLst>
</file>

<file path=ppt/tags/tag98.xml><?xml version="1.0" encoding="utf-8"?>
<p:tagLst xmlns:a="http://schemas.openxmlformats.org/drawingml/2006/main" xmlns:r="http://schemas.openxmlformats.org/officeDocument/2006/relationships" xmlns:p="http://schemas.openxmlformats.org/presentationml/2006/main">
  <p:tag name="NUM" val="5"/>
</p:tagLst>
</file>

<file path=ppt/tags/tag99.xml><?xml version="1.0" encoding="utf-8"?>
<p:tagLst xmlns:a="http://schemas.openxmlformats.org/drawingml/2006/main" xmlns:r="http://schemas.openxmlformats.org/officeDocument/2006/relationships" xmlns:p="http://schemas.openxmlformats.org/presentationml/2006/main">
  <p:tag name="NUM" val="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2292026B359941BCD898E456654A68" ma:contentTypeVersion="10" ma:contentTypeDescription="Create a new document." ma:contentTypeScope="" ma:versionID="9a69d406d0e40b1e867e2774d0bdd4e9">
  <xsd:schema xmlns:xsd="http://www.w3.org/2001/XMLSchema" xmlns:xs="http://www.w3.org/2001/XMLSchema" xmlns:p="http://schemas.microsoft.com/office/2006/metadata/properties" xmlns:ns3="df9bd1cb-3ec8-4162-a6b7-d2e9db16af8b" targetNamespace="http://schemas.microsoft.com/office/2006/metadata/properties" ma:root="true" ma:fieldsID="94d411486dc50e995b0e09862be62c86" ns3:_="">
    <xsd:import namespace="df9bd1cb-3ec8-4162-a6b7-d2e9db16af8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9bd1cb-3ec8-4162-a6b7-d2e9db16af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9C03BB3-007C-4443-907D-18D5628F5F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9bd1cb-3ec8-4162-a6b7-d2e9db16a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AAF62D-5CBD-447B-9B7A-AA39CEEAE04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EC46302-2FEE-4C03-98FD-F95AE15702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14743</TotalTime>
  <Words>3027</Words>
  <Application>Microsoft Macintosh PowerPoint</Application>
  <PresentationFormat>Widescreen</PresentationFormat>
  <Paragraphs>219</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296</cp:revision>
  <cp:lastPrinted>2021-03-13T19:27:44Z</cp:lastPrinted>
  <dcterms:created xsi:type="dcterms:W3CDTF">2019-11-01T17:17:10Z</dcterms:created>
  <dcterms:modified xsi:type="dcterms:W3CDTF">2021-10-26T18:44:24Z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iteId">
    <vt:lpwstr>cddc1229-ac2a-4b97-b78a-0e5cacb5865c</vt:lpwstr>
  </property>
  <property fmtid="{D5CDD505-2E9C-101B-9397-08002B2CF9AE}" pid="4" name="MSIP_Label_034a106e-6316-442c-ad35-738afd673d2b_Owner">
    <vt:lpwstr>Julie.Reid@ontario.ca</vt:lpwstr>
  </property>
  <property fmtid="{D5CDD505-2E9C-101B-9397-08002B2CF9AE}" pid="5" name="MSIP_Label_034a106e-6316-442c-ad35-738afd673d2b_SetDate">
    <vt:lpwstr>2021-03-15T22:17:01.4742749Z</vt:lpwstr>
  </property>
  <property fmtid="{D5CDD505-2E9C-101B-9397-08002B2CF9AE}" pid="6" name="MSIP_Label_034a106e-6316-442c-ad35-738afd673d2b_Name">
    <vt:lpwstr>OPS - Unclassified Information</vt:lpwstr>
  </property>
  <property fmtid="{D5CDD505-2E9C-101B-9397-08002B2CF9AE}" pid="7" name="MSIP_Label_034a106e-6316-442c-ad35-738afd673d2b_Application">
    <vt:lpwstr>Microsoft Azure Information Protection</vt:lpwstr>
  </property>
  <property fmtid="{D5CDD505-2E9C-101B-9397-08002B2CF9AE}" pid="8" name="MSIP_Label_034a106e-6316-442c-ad35-738afd673d2b_ActionId">
    <vt:lpwstr>8eaa5d48-fad0-44c0-b107-59922599200d</vt:lpwstr>
  </property>
  <property fmtid="{D5CDD505-2E9C-101B-9397-08002B2CF9AE}" pid="9" name="MSIP_Label_034a106e-6316-442c-ad35-738afd673d2b_Extended_MSFT_Method">
    <vt:lpwstr>Automatic</vt:lpwstr>
  </property>
  <property fmtid="{D5CDD505-2E9C-101B-9397-08002B2CF9AE}" pid="10" name="Sensitivity">
    <vt:lpwstr>OPS - Unclassified Information</vt:lpwstr>
  </property>
  <property fmtid="{D5CDD505-2E9C-101B-9397-08002B2CF9AE}" pid="11" name="ContentTypeId">
    <vt:lpwstr>0x010100C42292026B359941BCD898E456654A68</vt:lpwstr>
  </property>
</Properties>
</file>