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ppt/theme/themeOverride1.xml" ContentType="application/vnd.openxmlformats-officedocument.themeOverr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9.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10.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1.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12.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3.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9"/>
  </p:notesMasterIdLst>
  <p:sldIdLst>
    <p:sldId id="363" r:id="rId5"/>
    <p:sldId id="395" r:id="rId6"/>
    <p:sldId id="396" r:id="rId7"/>
    <p:sldId id="367" r:id="rId8"/>
    <p:sldId id="368" r:id="rId9"/>
    <p:sldId id="377" r:id="rId10"/>
    <p:sldId id="385" r:id="rId11"/>
    <p:sldId id="370" r:id="rId12"/>
    <p:sldId id="386" r:id="rId13"/>
    <p:sldId id="391" r:id="rId14"/>
    <p:sldId id="392" r:id="rId15"/>
    <p:sldId id="376" r:id="rId16"/>
    <p:sldId id="320" r:id="rId17"/>
    <p:sldId id="34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15" clrIdx="0">
    <p:extLst>
      <p:ext uri="{19B8F6BF-5375-455C-9EA6-DF929625EA0E}">
        <p15:presenceInfo xmlns:p15="http://schemas.microsoft.com/office/powerpoint/2012/main" userId="fbed50d324201291" providerId="Windows Live"/>
      </p:ext>
    </p:extLst>
  </p:cmAuthor>
  <p:cmAuthor id="2" name="Geneviève H." initials="GH" lastIdx="11"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05B3"/>
    <a:srgbClr val="10A6B6"/>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61"/>
    <p:restoredTop sz="70040" autoAdjust="0"/>
  </p:normalViewPr>
  <p:slideViewPr>
    <p:cSldViewPr snapToGrid="0" snapToObjects="1">
      <p:cViewPr varScale="1">
        <p:scale>
          <a:sx n="90" d="100"/>
          <a:sy n="90" d="100"/>
        </p:scale>
        <p:origin x="2224" y="184"/>
      </p:cViewPr>
      <p:guideLst/>
    </p:cSldViewPr>
  </p:slideViewPr>
  <p:notesTextViewPr>
    <p:cViewPr>
      <p:scale>
        <a:sx n="1" d="1"/>
        <a:sy n="1" d="1"/>
      </p:scale>
      <p:origin x="0" y="0"/>
    </p:cViewPr>
  </p:notesTextViewPr>
  <p:notesViewPr>
    <p:cSldViewPr snapToGrid="0" snapToObjects="1">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youtu.be/ldNnKVGxabA" TargetMode="External"/><Relationship Id="rId7" Type="http://schemas.openxmlformats.org/officeDocument/2006/relationships/hyperlink" Target="https://www.youtube.com/watch?v=HSc9Xogha1o"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www.youtube.com/watch?v=pmK76hOamXQ" TargetMode="External"/><Relationship Id="rId5" Type="http://schemas.openxmlformats.org/officeDocument/2006/relationships/hyperlink" Target="https://www.youtube.com/watch?v=tEmt1Znux58" TargetMode="External"/><Relationship Id="rId4" Type="http://schemas.openxmlformats.org/officeDocument/2006/relationships/hyperlink" Target="https://youtu.be/CQjGqtH-2YI"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edu.gov.on.ca/fre/policyfunding/leadership/ideasintoactionbulletin7fr.pdf"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9aNsrtLYzvg"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youtu.be/ihwcw_ofuM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youtu.be/8lM8pgMgjE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6229350"/>
          </a:xfrm>
        </p:spPr>
        <p:txBody>
          <a:bodyPr/>
          <a:lstStyle/>
          <a:p>
            <a:r>
              <a:rPr lang="fr-CA" sz="1200" b="1" kern="1200" dirty="0">
                <a:effectLst/>
                <a:latin typeface="+mn-lt"/>
                <a:ea typeface="+mn-ea"/>
                <a:cs typeface="+mn-cs"/>
              </a:rPr>
              <a:t>Il s’agit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ateliers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 module propose plusieurs activités renvoyant à l’ouvrage </a:t>
            </a:r>
            <a:r>
              <a:rPr lang="fr-CA" i="1" u="sng" dirty="0" err="1">
                <a:solidFill>
                  <a:srgbClr val="0563C1"/>
                </a:solidFill>
                <a:hlinkClick r:id="rId3">
                  <a:extLst>
                    <a:ext uri="{A12FA001-AC4F-418D-AE19-62706E023703}">
                      <ahyp:hlinkClr xmlns:ahyp="http://schemas.microsoft.com/office/drawing/2018/hyperlinkcolor" val="tx"/>
                    </a:ext>
                  </a:extLst>
                </a:hlinkClick>
              </a:rPr>
              <a:t>Onward</a:t>
            </a:r>
            <a:r>
              <a:rPr lang="fr-CA" i="1" u="sng" dirty="0">
                <a:solidFill>
                  <a:srgbClr val="0563C1"/>
                </a:solidFill>
                <a:hlinkClick r:id="rId3">
                  <a:extLst>
                    <a:ext uri="{A12FA001-AC4F-418D-AE19-62706E023703}">
                      <ahyp:hlinkClr xmlns:ahyp="http://schemas.microsoft.com/office/drawing/2018/hyperlinkcolor" val="tx"/>
                    </a:ext>
                  </a:extLst>
                </a:hlinkClick>
              </a:rPr>
              <a:t> – </a:t>
            </a:r>
            <a:r>
              <a:rPr lang="fr-CA" i="1" u="sng" dirty="0" err="1">
                <a:solidFill>
                  <a:srgbClr val="0563C1"/>
                </a:solidFill>
                <a:hlinkClick r:id="rId3">
                  <a:extLst>
                    <a:ext uri="{A12FA001-AC4F-418D-AE19-62706E023703}">
                      <ahyp:hlinkClr xmlns:ahyp="http://schemas.microsoft.com/office/drawing/2018/hyperlinkcolor" val="tx"/>
                    </a:ext>
                  </a:extLst>
                </a:hlinkClick>
              </a:rPr>
              <a:t>Cultivating</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Emotional</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Resilience</a:t>
            </a:r>
            <a:r>
              <a:rPr lang="fr-CA" i="1" u="sng" dirty="0">
                <a:solidFill>
                  <a:srgbClr val="0563C1"/>
                </a:solidFill>
                <a:hlinkClick r:id="rId3">
                  <a:extLst>
                    <a:ext uri="{A12FA001-AC4F-418D-AE19-62706E023703}">
                      <ahyp:hlinkClr xmlns:ahyp="http://schemas.microsoft.com/office/drawing/2018/hyperlinkcolor" val="tx"/>
                    </a:ext>
                  </a:extLst>
                </a:hlinkClick>
              </a:rPr>
              <a:t> in </a:t>
            </a:r>
            <a:r>
              <a:rPr lang="fr-CA" i="1" u="sng" dirty="0" err="1">
                <a:solidFill>
                  <a:srgbClr val="0563C1"/>
                </a:solidFill>
                <a:hlinkClick r:id="rId3">
                  <a:extLst>
                    <a:ext uri="{A12FA001-AC4F-418D-AE19-62706E023703}">
                      <ahyp:hlinkClr xmlns:ahyp="http://schemas.microsoft.com/office/drawing/2018/hyperlinkcolor" val="tx"/>
                    </a:ext>
                  </a:extLst>
                </a:hlinkClick>
              </a:rPr>
              <a:t>Educators</a:t>
            </a:r>
            <a:r>
              <a:rPr lang="fr-CA" i="1" dirty="0">
                <a:solidFill>
                  <a:srgbClr val="0563C1"/>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 </a:t>
            </a:r>
            <a:endParaRPr lang="fr-CA" dirty="0"/>
          </a:p>
          <a:p>
            <a:pPr>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y a des durées suggérées pour les activités principales. Si aucune durée n’est donnée, c’est que l’activité prendra moins de cinq minutes.</a:t>
            </a:r>
          </a:p>
          <a:p>
            <a:endParaRPr lang="fr-CA" dirty="0"/>
          </a:p>
          <a:p>
            <a:r>
              <a:rPr lang="fr-CA" dirty="0"/>
              <a:t>Cet atelier virtuel de deux heures</a:t>
            </a:r>
            <a:r>
              <a:rPr lang="fr-CA" baseline="0" dirty="0"/>
              <a:t> porte sur la gestion des </a:t>
            </a:r>
            <a:r>
              <a:rPr lang="fr-CA" dirty="0"/>
              <a:t>émotions </a:t>
            </a:r>
            <a:r>
              <a:rPr lang="fr-CA" baseline="0" dirty="0"/>
              <a:t>:</a:t>
            </a:r>
          </a:p>
          <a:p>
            <a:pPr marL="228600" indent="-228600">
              <a:buFont typeface="+mj-lt"/>
              <a:buAutoNum type="arabicPeriod"/>
            </a:pPr>
            <a:r>
              <a:rPr lang="fr-CA" dirty="0"/>
              <a:t>Transformation des </a:t>
            </a:r>
            <a:r>
              <a:rPr lang="fr-CA" baseline="0" dirty="0"/>
              <a:t>émotions désagréables en pensées positives</a:t>
            </a:r>
          </a:p>
          <a:p>
            <a:pPr marL="228600" indent="-228600">
              <a:buAutoNum type="arabicPeriod"/>
            </a:pPr>
            <a:r>
              <a:rPr lang="fr-CA" baseline="0" dirty="0"/>
              <a:t>Gestion des distorsions cognitives</a:t>
            </a:r>
          </a:p>
          <a:p>
            <a:pPr marL="228600" indent="-228600">
              <a:buAutoNum type="arabicPeriod"/>
            </a:pPr>
            <a:r>
              <a:rPr lang="fr-CA" u="none" baseline="0" dirty="0"/>
              <a:t>Recours à la pleine conscience pour gérer ses émotion</a:t>
            </a:r>
            <a:r>
              <a:rPr lang="fr-CA" baseline="0" dirty="0"/>
              <a:t>s</a:t>
            </a:r>
          </a:p>
          <a:p>
            <a:pPr marL="228600" indent="-228600">
              <a:buAutoNum type="arabicPeriod"/>
            </a:pPr>
            <a:endParaRPr lang="fr-CA" dirty="0"/>
          </a:p>
          <a:p>
            <a:r>
              <a:rPr lang="fr-CA" dirty="0"/>
              <a:t>À moins d’indication contraire, prévoir une à cinq minutes par diapositive.</a:t>
            </a:r>
            <a:endParaRPr lang="fr-CA" baseline="0"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dirty="0"/>
              <a:t>Ressource 3 : Comment respirer. </a:t>
            </a:r>
            <a:r>
              <a:rPr lang="fr-CA" dirty="0"/>
              <a:t>Consultez la page 17</a:t>
            </a:r>
            <a:r>
              <a:rPr lang="fr-CA" sz="1200" b="0" i="0" u="none" strike="noStrike" kern="1200" baseline="0" dirty="0"/>
              <a:t> du guide de réflexion ou les pages 114 et 115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t>L’objectif de cette activité est de se concentrer sur la respiration.</a:t>
            </a:r>
          </a:p>
          <a:p>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la respiration (page 114) ou visionnez la vidéo</a:t>
            </a:r>
            <a:r>
              <a:rPr lang="fr-CA" dirty="0"/>
              <a:t> </a:t>
            </a:r>
            <a:r>
              <a:rPr lang="fr-CA" sz="1200" b="0" u="sng" kern="1200" dirty="0">
                <a:solidFill>
                  <a:schemeClr val="tx1"/>
                </a:solidFill>
                <a:effectLst/>
                <a:hlinkClick r:id="rId3"/>
              </a:rPr>
              <a:t>https://youtu.be/ldNnKVGxabA</a:t>
            </a:r>
            <a:r>
              <a:rPr lang="fr-CA" dirty="0">
                <a:effectLst/>
              </a:rPr>
              <a:t> (disponible en anglais seulement).</a:t>
            </a:r>
            <a:endParaRPr lang="fr-CA" sz="1200" b="0" kern="1200" dirty="0">
              <a:effectLst/>
            </a:endParaRPr>
          </a:p>
          <a:p>
            <a:r>
              <a:rPr lang="fr-CA" sz="1200" b="0" kern="1200" dirty="0">
                <a:effectLst/>
              </a:rPr>
              <a:t>La vidéo propose un rythme de respiration 6-2-7, un peu différent du rythme 6-2-6 </a:t>
            </a:r>
            <a:r>
              <a:rPr lang="fr-CA" sz="1200" b="0" i="0" u="none" strike="noStrike" kern="1200" baseline="0" dirty="0"/>
              <a:t>du cahier </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kern="1200" dirty="0">
                <a:effectLst/>
              </a:rPr>
              <a:t>.</a:t>
            </a:r>
          </a:p>
          <a:p>
            <a:endParaRPr lang="fr-CA" sz="1200" b="1" i="0" u="none" strike="noStrike" kern="1200" baseline="0" dirty="0"/>
          </a:p>
          <a:p>
            <a:r>
              <a:rPr lang="fr-CA" sz="1200" b="1" i="0" u="none" strike="noStrike" kern="1200" baseline="0" dirty="0"/>
              <a:t>L’exercice de respiration (</a:t>
            </a:r>
            <a:r>
              <a:rPr lang="fr-CA" sz="1200" b="1" i="1" u="none" strike="noStrike" kern="1200" baseline="0" dirty="0" err="1"/>
              <a:t>Onward</a:t>
            </a:r>
            <a:r>
              <a:rPr lang="fr-CA" sz="1200" b="1" i="1" u="none" strike="noStrike" kern="1200" baseline="0" dirty="0"/>
              <a:t> </a:t>
            </a:r>
            <a:r>
              <a:rPr lang="fr-CA" sz="1200" b="1" i="1" u="none" strike="noStrike" kern="1200" baseline="0" dirty="0" err="1"/>
              <a:t>Workbook</a:t>
            </a:r>
            <a:r>
              <a:rPr lang="fr-CA" sz="1200" b="1" i="0" u="none" strike="noStrike" kern="1200" baseline="0" dirty="0"/>
              <a:t>, p. 114) </a:t>
            </a:r>
            <a:r>
              <a:rPr lang="fr-CA" sz="1200" b="0" i="0" u="none" strike="noStrike" kern="1200" baseline="0" dirty="0"/>
              <a:t>compte trois parties :</a:t>
            </a:r>
          </a:p>
          <a:p>
            <a:pPr marL="171450" indent="-171450">
              <a:buFont typeface="Arial" panose="020B0604020202020204" pitchFamily="34" charset="0"/>
              <a:buChar char="•"/>
            </a:pPr>
            <a:r>
              <a:rPr lang="fr-CA" sz="1200" b="0" i="0" u="none" strike="noStrike" kern="1200" baseline="0" dirty="0"/>
              <a:t>Inspirez en comptant jusqu’à six.</a:t>
            </a:r>
          </a:p>
          <a:p>
            <a:pPr marL="171450" indent="-171450">
              <a:buFont typeface="Arial" panose="020B0604020202020204" pitchFamily="34" charset="0"/>
              <a:buChar char="•"/>
            </a:pPr>
            <a:r>
              <a:rPr lang="fr-CA" sz="1200" b="0" i="0" u="none" strike="noStrike" kern="1200" baseline="0" dirty="0"/>
              <a:t>Retenez votre respiration en comptant jusqu’à deux.</a:t>
            </a:r>
          </a:p>
          <a:p>
            <a:pPr marL="171450" indent="-171450">
              <a:buFont typeface="Arial" panose="020B0604020202020204" pitchFamily="34" charset="0"/>
              <a:buChar char="•"/>
            </a:pPr>
            <a:r>
              <a:rPr lang="fr-CA" sz="1200" b="0" i="0" u="none" strike="noStrike" kern="1200" baseline="0" dirty="0"/>
              <a:t>Expirez en comptant jusqu’à six.</a:t>
            </a:r>
          </a:p>
          <a:p>
            <a:r>
              <a:rPr lang="fr-CA" sz="1200" b="0" i="0" u="none" strike="noStrike" kern="1200" baseline="0" dirty="0"/>
              <a:t>Refaites l’exercice cinq fois pour en maximiser les effets. Il permet de modifier véritablement l’activité cérébrale qui contribue à l’intensité de l’expérience.</a:t>
            </a:r>
            <a:endParaRPr lang="fr-CA" altLang="en-US" dirty="0">
              <a:latin typeface="Arial" panose="020B0604020202020204" pitchFamily="34" charset="0"/>
              <a:ea typeface="ＭＳ Ｐゴシック" panose="020B0600070205080204" pitchFamily="34" charset="-128"/>
            </a:endParaRPr>
          </a:p>
          <a:p>
            <a:endParaRPr lang="fr-CA" sz="1200" b="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effectLst/>
              </a:rPr>
              <a:t>Ensuite, rendez-vous à la page 17 du guide de réflexion et répondez à la question suivante : Comment vous rappellerez-vous de respirer pour gérer vos émotions?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est possible de compléter l’activité en regardant les vidéos suggérées à la page 17 et en disant quelle technique on utilise pour gérer ses émotions et pourquoi.</a:t>
            </a:r>
            <a:endParaRPr lang="fr-CA" sz="1200" b="1" i="0" u="none" strike="noStrike" kern="1200" baseline="0" dirty="0">
              <a:effectLst/>
            </a:endParaRPr>
          </a:p>
          <a:p>
            <a:endParaRPr lang="fr-CA" sz="1200" b="1" i="0" u="none" strike="noStrike" kern="1200" baseline="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Durée suggérée : 5 minutes</a:t>
            </a:r>
            <a:endParaRPr lang="fr-CA" sz="1200" b="1" i="0" u="none" strike="noStrike" kern="1200" baseline="0" dirty="0"/>
          </a:p>
          <a:p>
            <a:endParaRPr lang="fr-CA" sz="1200" b="1" i="0" u="none" strike="noStrike" kern="1200" baseline="0" dirty="0"/>
          </a:p>
          <a:p>
            <a:r>
              <a:rPr lang="fr-CA" sz="1200" b="1" kern="1200" dirty="0">
                <a:effectLst/>
              </a:rPr>
              <a:t>Visionner les vidéos suivantes ou d’autres vidéos sur la pleine conscience (disponibles en </a:t>
            </a:r>
            <a:r>
              <a:rPr lang="fr-CA" b="1" dirty="0"/>
              <a:t>anglais seulement). </a:t>
            </a:r>
            <a:r>
              <a:rPr lang="fr-CA" dirty="0"/>
              <a:t>(Voir </a:t>
            </a:r>
            <a:r>
              <a:rPr lang="fr-CA" sz="1200" b="0" kern="1200" dirty="0">
                <a:effectLst/>
              </a:rPr>
              <a:t>page 17 du guide de réflexion.)</a:t>
            </a:r>
          </a:p>
          <a:p>
            <a:r>
              <a:rPr lang="fr-CA" sz="1200" kern="1200" dirty="0">
                <a:effectLst/>
              </a:rPr>
              <a:t>Respiration 2-1 – </a:t>
            </a:r>
            <a:r>
              <a:rPr lang="fr-CA" sz="1200" u="sng" kern="1200" dirty="0">
                <a:solidFill>
                  <a:schemeClr val="tx1"/>
                </a:solidFill>
                <a:effectLst/>
                <a:hlinkClick r:id="rId4"/>
              </a:rPr>
              <a:t>https://youtu.be/CQjGqtH-2YI</a:t>
            </a:r>
            <a:r>
              <a:rPr lang="fr-CA" sz="1200" kern="1200" dirty="0">
                <a:solidFill>
                  <a:schemeClr val="tx1"/>
                </a:solidFill>
                <a:effectLst/>
              </a:rPr>
              <a:t> (4 min 16 s)</a:t>
            </a:r>
          </a:p>
          <a:p>
            <a:r>
              <a:rPr lang="fr-CA" sz="1200" kern="1200" dirty="0">
                <a:effectLst/>
              </a:rPr>
              <a:t>Respiration 4-4-4 – </a:t>
            </a:r>
            <a:r>
              <a:rPr lang="fr-CA" sz="1200" u="sng" kern="1200" dirty="0">
                <a:solidFill>
                  <a:schemeClr val="tx1"/>
                </a:solidFill>
                <a:effectLst/>
                <a:hlinkClick r:id="rId5"/>
              </a:rPr>
              <a:t>https://www.youtube.com/watch?v=tEmt1Znux58</a:t>
            </a:r>
            <a:r>
              <a:rPr lang="fr-CA" sz="1200" u="sng" kern="1200" dirty="0">
                <a:solidFill>
                  <a:schemeClr val="tx1"/>
                </a:solidFill>
                <a:effectLst/>
              </a:rPr>
              <a:t> </a:t>
            </a:r>
            <a:r>
              <a:rPr lang="fr-CA" sz="1200" kern="1200" dirty="0">
                <a:solidFill>
                  <a:schemeClr val="tx1"/>
                </a:solidFill>
                <a:effectLst/>
              </a:rPr>
              <a:t>(2 min 47 s)</a:t>
            </a:r>
          </a:p>
          <a:p>
            <a:r>
              <a:rPr lang="fr-CA" sz="1200" kern="1200" dirty="0">
                <a:effectLst/>
              </a:rPr>
              <a:t>Respiration 4-2-6 – </a:t>
            </a:r>
            <a:r>
              <a:rPr lang="fr-CA" sz="1200" u="sng" kern="1200" dirty="0">
                <a:solidFill>
                  <a:schemeClr val="tx1"/>
                </a:solidFill>
                <a:effectLst/>
                <a:hlinkClick r:id="rId6"/>
              </a:rPr>
              <a:t>https://www.youtube.com/watch?v=pmK76hOamXQ</a:t>
            </a:r>
            <a:r>
              <a:rPr lang="fr-CA" sz="1200" kern="1200" dirty="0">
                <a:solidFill>
                  <a:schemeClr val="tx1"/>
                </a:solidFill>
                <a:effectLst/>
              </a:rPr>
              <a:t> (2 min 26 s)</a:t>
            </a:r>
          </a:p>
          <a:p>
            <a:r>
              <a:rPr lang="fr-CA" sz="1200" kern="1200" dirty="0">
                <a:effectLst/>
              </a:rPr>
              <a:t>Méditation chrétienne – </a:t>
            </a:r>
            <a:r>
              <a:rPr lang="fr-CA" sz="1200" u="sng" kern="1200" dirty="0">
                <a:solidFill>
                  <a:schemeClr val="tx1"/>
                </a:solidFill>
                <a:effectLst/>
                <a:hlinkClick r:id="rId7"/>
              </a:rPr>
              <a:t>https://www.youtube.com/watch?v=HSc9Xogha1o</a:t>
            </a:r>
            <a:r>
              <a:rPr lang="fr-CA" sz="1200" kern="1200" dirty="0">
                <a:solidFill>
                  <a:schemeClr val="tx1"/>
                </a:solidFill>
                <a:effectLst/>
              </a:rPr>
              <a:t> (28 min 54 s)</a:t>
            </a:r>
          </a:p>
          <a:p>
            <a:r>
              <a:rPr lang="fr-CA" sz="1200" kern="1200" dirty="0">
                <a:solidFill>
                  <a:schemeClr val="tx1"/>
                </a:solidFill>
                <a:effectLst/>
              </a:rPr>
              <a:t> </a:t>
            </a:r>
          </a:p>
          <a:p>
            <a:r>
              <a:rPr lang="fr-CA" sz="1200" kern="1200" dirty="0">
                <a:effectLst/>
              </a:rPr>
              <a:t>Quelles ressources utiliseriez-vous pour gérer vos émotions, et pourquoi?</a:t>
            </a:r>
          </a:p>
          <a:p>
            <a:endParaRPr lang="fr-CA" sz="1200" b="1" i="0" u="none" strike="noStrike" kern="1200" baseline="0" dirty="0">
              <a:solidFill>
                <a:schemeClr val="tx1"/>
              </a:solidFill>
              <a:latin typeface="+mn-lt"/>
              <a:ea typeface="+mn-ea"/>
              <a:cs typeface="+mn-cs"/>
            </a:endParaRPr>
          </a:p>
        </p:txBody>
      </p:sp>
    </p:spTree>
    <p:extLst>
      <p:ext uri="{BB962C8B-B14F-4D97-AF65-F5344CB8AC3E}">
        <p14:creationId xmlns:p14="http://schemas.microsoft.com/office/powerpoint/2010/main" val="678506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b="1" noProof="0" dirty="0"/>
              <a:t>Exprimez-vous</a:t>
            </a:r>
          </a:p>
          <a:p>
            <a:pPr marL="0" indent="0">
              <a:buNone/>
            </a:pPr>
            <a:r>
              <a:rPr lang="fr-CA" noProof="0" dirty="0"/>
              <a:t>Que faites-vous personnellement (ou qu’avez-vous vu d’autres personnes faire) pour gérer les émotions?</a:t>
            </a:r>
            <a:endParaRPr lang="fr-CA" sz="1200" noProof="0" dirty="0"/>
          </a:p>
          <a:p>
            <a:pPr marL="0" indent="0">
              <a:buNone/>
            </a:pPr>
            <a:endParaRPr lang="fr-CA" b="1" noProof="0" dirty="0"/>
          </a:p>
          <a:p>
            <a:r>
              <a:rPr lang="fr-CA" noProof="0" dirty="0"/>
              <a:t>Qu’est-ce qui ressort des témoignages?</a:t>
            </a:r>
          </a:p>
          <a:p>
            <a:r>
              <a:rPr lang="fr-CA" noProof="0" dirty="0"/>
              <a:t>Quels éléments sont communs à tous les exemples?</a:t>
            </a:r>
          </a:p>
          <a:p>
            <a:r>
              <a:rPr lang="fr-CA" noProof="0" dirty="0"/>
              <a:t>Avez-vous d’autres exemples de techniques que vous voyez régulièrement?</a:t>
            </a:r>
          </a:p>
          <a:p>
            <a:r>
              <a:rPr lang="fr-CA" dirty="0"/>
              <a:t>D’après ce qui a été dit,</a:t>
            </a:r>
            <a:r>
              <a:rPr lang="fr-CA" noProof="0" dirty="0"/>
              <a:t> à quel point est-il important de savoir gérer ses émotions?</a:t>
            </a:r>
          </a:p>
          <a:p>
            <a:endParaRPr lang="fr-CA" altLang="en-US"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noProof="0" dirty="0"/>
              <a:t>Durée suggérée </a:t>
            </a:r>
            <a:r>
              <a:rPr lang="fr-CA" baseline="0" noProof="0" dirty="0"/>
              <a:t>: 5 minutes</a:t>
            </a:r>
            <a:endParaRPr lang="fr-CA" noProof="0" dirty="0"/>
          </a:p>
          <a:p>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26757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noProof="0" dirty="0">
                <a:solidFill>
                  <a:srgbClr val="C00000"/>
                </a:solidFill>
              </a:rPr>
              <a:t>Lisez le bulletin </a:t>
            </a:r>
            <a:r>
              <a:rPr lang="fr-CA" i="1" noProof="0" dirty="0">
                <a:solidFill>
                  <a:srgbClr val="C00000"/>
                </a:solidFill>
              </a:rPr>
              <a:t>Passer des idées à l’action </a:t>
            </a:r>
            <a:r>
              <a:rPr lang="fr-CA" noProof="0" dirty="0">
                <a:solidFill>
                  <a:srgbClr val="C00000"/>
                </a:solidFill>
              </a:rPr>
              <a:t>n</a:t>
            </a:r>
            <a:r>
              <a:rPr lang="fr-CA" baseline="30000" noProof="0" dirty="0">
                <a:solidFill>
                  <a:srgbClr val="C00000"/>
                </a:solidFill>
              </a:rPr>
              <a:t>o</a:t>
            </a:r>
            <a:r>
              <a:rPr lang="fr-CA" noProof="0" dirty="0">
                <a:solidFill>
                  <a:srgbClr val="C00000"/>
                </a:solidFill>
              </a:rPr>
              <a:t> 7, soit</a:t>
            </a:r>
            <a:r>
              <a:rPr lang="fr-CA" noProof="0" dirty="0">
                <a:solidFill>
                  <a:schemeClr val="accent2"/>
                </a:solidFill>
              </a:rPr>
              <a:t> </a:t>
            </a:r>
            <a:r>
              <a:rPr lang="fr-CA" b="1" i="1" u="sng" strike="noStrike" dirty="0">
                <a:solidFill>
                  <a:srgbClr val="000000"/>
                </a:solidFill>
                <a:effectLst/>
                <a:hlinkClick r:id="rId3"/>
              </a:rPr>
              <a:t>Examiner les ressources personnelles en leadership d’ordre « social » : </a:t>
            </a:r>
            <a:r>
              <a:rPr lang="fr-CA" b="1" i="1" u="sng" strike="noStrike" dirty="0">
                <a:solidFill>
                  <a:srgbClr val="38761D"/>
                </a:solidFill>
                <a:effectLst/>
                <a:hlinkClick r:id="rId3"/>
              </a:rPr>
              <a:t>p</a:t>
            </a:r>
            <a:r>
              <a:rPr lang="fr-CA" b="1" i="1" u="sng" strike="noStrike" dirty="0">
                <a:solidFill>
                  <a:srgbClr val="000000"/>
                </a:solidFill>
                <a:effectLst/>
                <a:hlinkClick r:id="rId3"/>
              </a:rPr>
              <a:t>ercevoir et gérer les émotions et avoir des réactions émotives appropriées</a:t>
            </a:r>
            <a:r>
              <a:rPr lang="fr-CA" i="1" dirty="0">
                <a:solidFill>
                  <a:schemeClr val="accent2"/>
                </a:solidFill>
              </a:rPr>
              <a:t>,</a:t>
            </a:r>
            <a:r>
              <a:rPr lang="fr-CA" sz="1200" b="1" i="1" u="none" strike="noStrike" kern="1200" noProof="0" dirty="0">
                <a:solidFill>
                  <a:schemeClr val="tx1"/>
                </a:solidFill>
                <a:effectLst/>
              </a:rPr>
              <a:t> </a:t>
            </a:r>
            <a:r>
              <a:rPr lang="fr-CA" sz="1200" u="none" strike="noStrike" kern="1200" noProof="0" dirty="0">
                <a:solidFill>
                  <a:schemeClr val="tx1"/>
                </a:solidFill>
                <a:effectLst/>
              </a:rPr>
              <a:t>où </a:t>
            </a:r>
            <a:r>
              <a:rPr lang="fr-CA" sz="1200" u="none" strike="noStrike" kern="1200" noProof="0" dirty="0">
                <a:effectLst/>
              </a:rPr>
              <a:t>figurent </a:t>
            </a:r>
            <a:r>
              <a:rPr lang="fr-CA" noProof="0" dirty="0"/>
              <a:t>10 stratégies éprouvées (page 11) qui reposent sur une ou plusieurs approches de développement et de renforcement des ressources personnelles en leadership d’ordre social. </a:t>
            </a:r>
          </a:p>
          <a:p>
            <a:endParaRPr lang="fr-CA" sz="1200" b="1" i="1" u="none" strike="noStrike" kern="1200" noProof="0" dirty="0">
              <a:solidFill>
                <a:schemeClr val="tx1"/>
              </a:solidFill>
              <a:effectLst/>
            </a:endParaRPr>
          </a:p>
          <a:p>
            <a:r>
              <a:rPr lang="fr-CA" noProof="0" dirty="0">
                <a:solidFill>
                  <a:srgbClr val="C00000"/>
                </a:solidFill>
              </a:rPr>
              <a:t>Ces stratégies guideront les prochaines étapes de votre plan d’action</a:t>
            </a:r>
            <a:r>
              <a:rPr lang="fr-CA" baseline="0" noProof="0" dirty="0">
                <a:solidFill>
                  <a:srgbClr val="C00000"/>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noProof="0" dirty="0">
                <a:solidFill>
                  <a:srgbClr val="C00000"/>
                </a:solidFill>
              </a:rPr>
              <a:t>L’outil d’autoréflexion de l’ILE utilisé lors de l’atelier précédent vous aidera aussi en ce sens.</a:t>
            </a:r>
          </a:p>
          <a:p>
            <a:endParaRPr lang="fr-CA" baseline="0" noProof="0" dirty="0">
              <a:solidFill>
                <a:srgbClr val="C00000"/>
              </a:solidFill>
            </a:endParaRPr>
          </a:p>
          <a:p>
            <a:r>
              <a:rPr lang="fr-CA" strike="noStrike" baseline="0" noProof="0" dirty="0">
                <a:solidFill>
                  <a:srgbClr val="C00000"/>
                </a:solidFill>
              </a:rPr>
              <a:t>Faites un test d’intelligence émotionnelle avant </a:t>
            </a:r>
            <a:r>
              <a:rPr lang="fr-CA" dirty="0">
                <a:solidFill>
                  <a:srgbClr val="C00000"/>
                </a:solidFill>
              </a:rPr>
              <a:t>le prochain atelier.</a:t>
            </a:r>
            <a:endParaRPr lang="fr-CA" baseline="0" noProof="0" dirty="0">
              <a:solidFill>
                <a:srgbClr val="C00000"/>
              </a:solidFill>
            </a:endParaRPr>
          </a:p>
          <a:p>
            <a:r>
              <a:rPr lang="fr-CA" baseline="0" noProof="0" dirty="0">
                <a:solidFill>
                  <a:srgbClr val="C00000"/>
                </a:solidFill>
              </a:rPr>
              <a:t>Vous en trouverez un ici : </a:t>
            </a:r>
            <a:r>
              <a:rPr lang="fr-CA" sz="1200" u="sng" kern="1200" noProof="0" dirty="0">
                <a:solidFill>
                  <a:schemeClr val="tx1"/>
                </a:solidFill>
                <a:effectLst/>
                <a:hlinkClick r:id="rId4"/>
              </a:rPr>
              <a:t>https://www.psychologytoday.com/ca/tests/personality/emotional-intelligence-test</a:t>
            </a:r>
            <a:r>
              <a:rPr lang="fr-CA" sz="1200" u="sng" kern="1200" noProof="0" dirty="0">
                <a:solidFill>
                  <a:schemeClr val="tx1"/>
                </a:solidFill>
                <a:effectLst/>
              </a:rPr>
              <a:t> </a:t>
            </a:r>
            <a:r>
              <a:rPr lang="fr-CA" sz="1200" kern="1200" noProof="0" dirty="0">
                <a:effectLst/>
              </a:rPr>
              <a:t>(disponible en anglais seulement)</a:t>
            </a:r>
            <a:r>
              <a:rPr lang="fr-CA" sz="1200" kern="1200" baseline="0" noProof="0" dirty="0">
                <a:effectLst/>
              </a:rPr>
              <a:t>. </a:t>
            </a:r>
            <a:r>
              <a:rPr lang="fr-CA" sz="1200" u="none" kern="1200" baseline="0" noProof="0" dirty="0">
                <a:effectLst/>
              </a:rPr>
              <a:t>Ce test est accompagné d’explications suffisantes pour faire les activités du prochain atelier, qui portera sur les réactions émotionnelles appropriées</a:t>
            </a:r>
            <a:r>
              <a:rPr lang="fr-CA" dirty="0"/>
              <a:t>. Moyennant une petite somme, il </a:t>
            </a:r>
            <a:r>
              <a:rPr lang="fr-CA" sz="1200" u="none" kern="1200" baseline="0" noProof="0" dirty="0">
                <a:effectLst/>
              </a:rPr>
              <a:t>est possible d’obtenir un rapport plus complet à l’issue du test.</a:t>
            </a:r>
          </a:p>
          <a:p>
            <a:endParaRPr lang="fr-CA" sz="1200" u="none" kern="1200" baseline="0" noProof="0" dirty="0">
              <a:solidFill>
                <a:schemeClr val="tx1"/>
              </a:solidFill>
              <a:effectLst/>
              <a:latin typeface="+mn-lt"/>
              <a:ea typeface="+mn-ea"/>
              <a:cs typeface="+mn-cs"/>
            </a:endParaRPr>
          </a:p>
        </p:txBody>
      </p:sp>
    </p:spTree>
    <p:extLst>
      <p:ext uri="{BB962C8B-B14F-4D97-AF65-F5344CB8AC3E}">
        <p14:creationId xmlns:p14="http://schemas.microsoft.com/office/powerpoint/2010/main" val="2371625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a:t>
            </a:r>
            <a:r>
              <a:rPr lang="fr-CA">
                <a:effectLst/>
              </a:rPr>
              <a:t>de l’ILE </a:t>
            </a:r>
            <a:r>
              <a:rPr lang="fr-CA" dirty="0">
                <a:effectLst/>
              </a:rPr>
              <a:t>pour découvrir des ressources et des études qui pourraient contribuer à votre perfectionnement professionnel.</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Voilà qui conclut cet atelier sur la gestion des émotions. Vous avez maintenant les outils nécessaires pour surmonter les difficultés émotionnelles qui peuvent se présenter à vous </a:t>
            </a:r>
            <a:r>
              <a:rPr lang="fr-CA" altLang="en-US" baseline="0" dirty="0">
                <a:latin typeface="Arial" panose="020B0604020202020204" pitchFamily="34" charset="0"/>
                <a:ea typeface="ＭＳ Ｐゴシック" panose="020B0600070205080204" pitchFamily="34" charset="-128"/>
              </a:rPr>
              <a:t>en tant que leader scolaire catholique.</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Lire la diapo</a:t>
            </a:r>
            <a:r>
              <a:rPr lang="fr-CA" dirty="0"/>
              <a:t>.</a:t>
            </a:r>
          </a:p>
          <a:p>
            <a:r>
              <a:rPr lang="en-CA" dirty="0"/>
              <a:t>Source: ‘Primal Leadership: The Hidden Driver of Great Performance’ </a:t>
            </a:r>
          </a:p>
          <a:p>
            <a:r>
              <a:rPr lang="fr-CA" dirty="0"/>
              <a:t>(</a:t>
            </a:r>
            <a:r>
              <a:rPr lang="fr-CA" dirty="0" err="1"/>
              <a:t>Goleman</a:t>
            </a:r>
            <a:r>
              <a:rPr lang="fr-CA" dirty="0"/>
              <a:t>, </a:t>
            </a:r>
            <a:r>
              <a:rPr lang="fr-CA" dirty="0" err="1"/>
              <a:t>Boyatzis</a:t>
            </a:r>
            <a:r>
              <a:rPr lang="fr-CA" dirty="0"/>
              <a:t> et McKee, 2001) </a:t>
            </a:r>
            <a:endParaRPr lang="en-CA" dirty="0"/>
          </a:p>
          <a:p>
            <a:r>
              <a:rPr lang="fr-CA" dirty="0"/>
              <a:t>(traduction libre)</a:t>
            </a:r>
            <a:endParaRPr lang="en-CA" dirty="0"/>
          </a:p>
          <a:p>
            <a:pPr eaLnBrk="1" hangingPunct="1">
              <a:lnSpc>
                <a:spcPct val="80000"/>
              </a:lnSpc>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dirty="0"/>
              <a:t>À l’ensemble du groupe :</a:t>
            </a:r>
          </a:p>
          <a:p>
            <a:pPr marL="385763" indent="-385763">
              <a:buAutoNum type="arabicPeriod"/>
            </a:pPr>
            <a:r>
              <a:rPr lang="fr-CA" sz="1200" dirty="0"/>
              <a:t>Donnez votre nom.</a:t>
            </a:r>
          </a:p>
          <a:p>
            <a:pPr marL="385763" indent="-385763">
              <a:buAutoNum type="arabicPeriod"/>
            </a:pPr>
            <a:r>
              <a:rPr lang="fr-CA" sz="1200" dirty="0"/>
              <a:t>Dites ce qui vous aide à trouver la paix.</a:t>
            </a:r>
          </a:p>
          <a:p>
            <a:pPr marL="385763" indent="-385763">
              <a:buAutoNum type="arabicPeriod"/>
            </a:pPr>
            <a:r>
              <a:rPr lang="fr-CA" sz="1200" dirty="0"/>
              <a:t>Expliquez pourquoi.</a:t>
            </a:r>
          </a:p>
          <a:p>
            <a:pPr marL="0" indent="0">
              <a:buFont typeface="+mj-lt"/>
              <a:buNone/>
            </a:pPr>
            <a:endParaRPr lang="fr-CA" sz="1200" dirty="0"/>
          </a:p>
          <a:p>
            <a:pPr marL="0" indent="0">
              <a:buFont typeface="+mj-lt"/>
              <a:buNone/>
            </a:pPr>
            <a:r>
              <a:rPr lang="fr-CA" sz="1200" dirty="0"/>
              <a:t>Selon le groupe, il se peut que l’activité dure plus longtemps que prévu. </a:t>
            </a:r>
            <a:endParaRPr lang="fr-CA" dirty="0"/>
          </a:p>
          <a:p>
            <a:pPr marL="0" indent="0">
              <a:buNone/>
            </a:pPr>
            <a:endParaRPr lang="fr-CA" dirty="0"/>
          </a:p>
          <a:p>
            <a:pPr marL="0" indent="0">
              <a:buNone/>
            </a:pPr>
            <a:r>
              <a:rPr lang="fr-CA" dirty="0"/>
              <a:t>Si vous faites l’activité en solo, demandez-vous ce qui vous aide à trouver la paix et pourquoi.</a:t>
            </a:r>
          </a:p>
          <a:p>
            <a:pPr marL="0" indent="0">
              <a:buNone/>
            </a:pPr>
            <a:endParaRPr lang="fr-CA" dirty="0"/>
          </a:p>
          <a:p>
            <a:pPr marL="0" indent="0">
              <a:buNone/>
            </a:pPr>
            <a:r>
              <a:rPr lang="fr-CA" dirty="0"/>
              <a:t>Durée suggérée </a:t>
            </a:r>
            <a:r>
              <a:rPr lang="fr-CA" baseline="0" dirty="0"/>
              <a:t>: 10 à 15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Comment gérer ses émotions</a:t>
            </a:r>
            <a:endParaRPr lang="fr-CA" altLang="en-US" baseline="0"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baseline="0" dirty="0">
              <a:latin typeface="Arial" panose="020B0604020202020204" pitchFamily="34" charset="0"/>
              <a:ea typeface="ＭＳ Ｐゴシック" panose="020B0600070205080204" pitchFamily="34" charset="-128"/>
            </a:endParaRPr>
          </a:p>
          <a:p>
            <a:pPr marL="514350" indent="-514350">
              <a:buFont typeface="+mj-lt"/>
              <a:buAutoNum type="arabicPeriod"/>
            </a:pPr>
            <a:r>
              <a:rPr lang="fr-CA" dirty="0"/>
              <a:t>Rappelez-vous que les émotions ne sont pas éternelles. (C’est vous qui décidez combien de temps elles pèseront sur vous.)</a:t>
            </a:r>
          </a:p>
          <a:p>
            <a:pPr marL="514350" indent="-514350">
              <a:buFont typeface="+mj-lt"/>
              <a:buAutoNum type="arabicPeriod"/>
            </a:pPr>
            <a:r>
              <a:rPr lang="fr-CA" dirty="0"/>
              <a:t>Prenez conscience que la manière dont vous pensez à vos émotions influe sur la manière dont vous les vivez. (Avez-vous un esprit de croissance?</a:t>
            </a:r>
            <a:r>
              <a:rPr lang="fr-CA" baseline="0" dirty="0"/>
              <a:t> Les émotions sont-elles des guides ou des occasions d’apprentissage?</a:t>
            </a:r>
            <a:r>
              <a:rPr lang="fr-CA" dirty="0"/>
              <a:t>)</a:t>
            </a:r>
          </a:p>
          <a:p>
            <a:pPr marL="514350" indent="-514350">
              <a:buFont typeface="+mj-lt"/>
              <a:buAutoNum type="arabicPeriod"/>
            </a:pPr>
            <a:r>
              <a:rPr lang="fr-CA" dirty="0"/>
              <a:t>Sachez que vous êtes en mesure de changer votre réaction. (Une bonne ou un bon leader sait réguler ses émotions pour voir les choses sous un nouvel angle</a:t>
            </a:r>
            <a:r>
              <a:rPr lang="fr-CA" baseline="0" dirty="0"/>
              <a:t>.</a:t>
            </a:r>
            <a:r>
              <a:rPr lang="fr-CA" dirty="0"/>
              <a:t>)</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619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rPr>
              <a:t>Note : </a:t>
            </a:r>
            <a:r>
              <a:rPr lang="fr-CA" sz="1200" kern="1200" baseline="0" dirty="0">
                <a:solidFill>
                  <a:schemeClr val="tx1"/>
                </a:solidFill>
                <a:effectLst/>
              </a:rPr>
              <a:t>Encourager les participantes et </a:t>
            </a:r>
            <a:r>
              <a:rPr lang="fr-CA" sz="1200" kern="1200" baseline="0" dirty="0">
                <a:effectLst/>
              </a:rPr>
              <a:t>participants à rester en surface quand </a:t>
            </a:r>
            <a:r>
              <a:rPr lang="fr-CA" dirty="0"/>
              <a:t>elles et ils se remémorent des émotions désagréables, ou à revenir sur les émotions majeures avec une personne de confiance ou une ou un thérapeute par la suite.</a:t>
            </a:r>
            <a:endParaRPr lang="fr-CA" sz="1200" kern="1200" dirty="0">
              <a:solidFill>
                <a:schemeClr val="tx1"/>
              </a:solidFill>
              <a:effectLst/>
            </a:endParaRPr>
          </a:p>
          <a:p>
            <a:endParaRPr lang="fr-CA" sz="1200" kern="1200" dirty="0">
              <a:solidFill>
                <a:schemeClr val="tx1"/>
              </a:solidFill>
              <a:effectLst/>
            </a:endParaRPr>
          </a:p>
          <a:p>
            <a:r>
              <a:rPr lang="fr-CA" sz="1200" kern="1200" dirty="0">
                <a:solidFill>
                  <a:schemeClr val="tx1"/>
                </a:solidFill>
                <a:effectLst/>
              </a:rPr>
              <a:t>Visionner la vidéo </a:t>
            </a:r>
            <a:r>
              <a:rPr lang="fr-CA" sz="1200" i="1" kern="1200" dirty="0">
                <a:solidFill>
                  <a:schemeClr val="tx1"/>
                </a:solidFill>
                <a:effectLst/>
              </a:rPr>
              <a:t>How to Control </a:t>
            </a:r>
            <a:r>
              <a:rPr lang="fr-CA" sz="1200" i="1" kern="1200" dirty="0" err="1">
                <a:solidFill>
                  <a:schemeClr val="tx1"/>
                </a:solidFill>
                <a:effectLst/>
              </a:rPr>
              <a:t>your</a:t>
            </a:r>
            <a:r>
              <a:rPr lang="fr-CA" sz="1200" i="1" kern="1200" dirty="0">
                <a:solidFill>
                  <a:schemeClr val="tx1"/>
                </a:solidFill>
                <a:effectLst/>
              </a:rPr>
              <a:t> </a:t>
            </a:r>
            <a:r>
              <a:rPr lang="fr-CA" sz="1200" i="1" kern="1200" dirty="0" err="1">
                <a:solidFill>
                  <a:schemeClr val="tx1"/>
                </a:solidFill>
                <a:effectLst/>
              </a:rPr>
              <a:t>Emotions</a:t>
            </a:r>
            <a:r>
              <a:rPr lang="fr-CA" sz="1200" i="1" kern="1200" dirty="0">
                <a:solidFill>
                  <a:schemeClr val="tx1"/>
                </a:solidFill>
                <a:effectLst/>
              </a:rPr>
              <a:t> and Use </a:t>
            </a:r>
            <a:r>
              <a:rPr lang="fr-CA" sz="1200" i="1" kern="1200" dirty="0" err="1">
                <a:solidFill>
                  <a:schemeClr val="tx1"/>
                </a:solidFill>
                <a:effectLst/>
              </a:rPr>
              <a:t>Them</a:t>
            </a:r>
            <a:r>
              <a:rPr lang="fr-CA" sz="1200" i="1" kern="1200" dirty="0">
                <a:solidFill>
                  <a:schemeClr val="tx1"/>
                </a:solidFill>
                <a:effectLst/>
              </a:rPr>
              <a:t> to </a:t>
            </a:r>
            <a:r>
              <a:rPr lang="fr-CA" sz="1200" i="1" kern="1200" dirty="0" err="1">
                <a:solidFill>
                  <a:schemeClr val="tx1"/>
                </a:solidFill>
                <a:effectLst/>
              </a:rPr>
              <a:t>your</a:t>
            </a:r>
            <a:r>
              <a:rPr lang="fr-CA" sz="1200" i="1" kern="1200" dirty="0">
                <a:solidFill>
                  <a:schemeClr val="tx1"/>
                </a:solidFill>
                <a:effectLst/>
              </a:rPr>
              <a:t> </a:t>
            </a:r>
            <a:r>
              <a:rPr lang="fr-CA" sz="1200" i="1" kern="1200" dirty="0" err="1">
                <a:solidFill>
                  <a:schemeClr val="tx1"/>
                </a:solidFill>
                <a:effectLst/>
              </a:rPr>
              <a:t>Advantage</a:t>
            </a:r>
            <a:r>
              <a:rPr lang="fr-CA" sz="1200" i="1" kern="1200" dirty="0">
                <a:solidFill>
                  <a:schemeClr val="tx1"/>
                </a:solidFill>
                <a:effectLst/>
              </a:rPr>
              <a:t> </a:t>
            </a:r>
            <a:r>
              <a:rPr lang="fr-CA" sz="1200" kern="1200" dirty="0">
                <a:solidFill>
                  <a:schemeClr val="tx1"/>
                </a:solidFill>
                <a:effectLst/>
              </a:rPr>
              <a:t>: </a:t>
            </a:r>
            <a:r>
              <a:rPr lang="fr-CA" sz="1200" u="sng" kern="1200" dirty="0">
                <a:solidFill>
                  <a:schemeClr val="tx1"/>
                </a:solidFill>
                <a:effectLst/>
                <a:hlinkClick r:id="rId3"/>
              </a:rPr>
              <a:t>https://www.youtube.com/watch?v=9aNsrtLYzvg</a:t>
            </a:r>
            <a:r>
              <a:rPr lang="fr-CA" dirty="0"/>
              <a:t> (disponible en anglais seulement).</a:t>
            </a:r>
            <a:r>
              <a:rPr lang="fr-CA" sz="1200" kern="1200" dirty="0">
                <a:effectLst/>
              </a:rPr>
              <a:t> Elle touche à une grande partie des thèmes abordés, notamment la transformation des émotions désagréables en pensées productives et la pleine conscience.</a:t>
            </a:r>
            <a:endParaRPr lang="fr-CA" sz="1200" kern="1200" baseline="0" dirty="0">
              <a:effectLst/>
            </a:endParaRPr>
          </a:p>
          <a:p>
            <a:endParaRPr lang="fr-CA" sz="1200" kern="1200" baseline="0" dirty="0">
              <a:effectLst/>
            </a:endParaRPr>
          </a:p>
          <a:p>
            <a:r>
              <a:rPr lang="fr-CA" dirty="0"/>
              <a:t>Lire les quatre points de la diapositive :</a:t>
            </a:r>
            <a:endParaRPr lang="fr-CA" sz="1200" kern="1200" baseline="0" dirty="0">
              <a:effectLst/>
            </a:endParaRPr>
          </a:p>
          <a:p>
            <a:pPr marL="228600" indent="-228600">
              <a:buFont typeface="+mj-lt"/>
              <a:buAutoNum type="arabicPeriod"/>
            </a:pPr>
            <a:r>
              <a:rPr lang="fr-CA" sz="1200" dirty="0"/>
              <a:t>Il est normal d’éprouver des émotions désagréables.</a:t>
            </a:r>
          </a:p>
          <a:p>
            <a:pPr marL="228600" indent="-228600">
              <a:buFont typeface="+mj-lt"/>
              <a:buAutoNum type="arabicPeriod"/>
            </a:pPr>
            <a:r>
              <a:rPr lang="fr-CA" sz="1200" dirty="0"/>
              <a:t>Il est essentiel de voir ces émotions comme des occasions de développement.</a:t>
            </a:r>
          </a:p>
          <a:p>
            <a:pPr marL="228600" indent="-228600">
              <a:buFont typeface="+mj-lt"/>
              <a:buAutoNum type="arabicPeriod"/>
            </a:pPr>
            <a:r>
              <a:rPr lang="fr-CA" sz="1200" dirty="0"/>
              <a:t>Nos réactions émotionnelles, qu’elles se manifestent à l’intérieur ou à l’extérieur de nous, peuvent nous apprendre beaucoup.</a:t>
            </a:r>
          </a:p>
          <a:p>
            <a:pPr marL="228600" indent="-228600">
              <a:buFont typeface="+mj-lt"/>
              <a:buAutoNum type="arabicPeriod"/>
            </a:pPr>
            <a:r>
              <a:rPr lang="fr-CA" sz="1200" dirty="0"/>
              <a:t>La colère, par exemple, peut être une grande source de motivation.</a:t>
            </a:r>
          </a:p>
          <a:p>
            <a:endParaRPr lang="fr-CA" sz="1200" kern="1200"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L’objectif de cette activité, c’est que les participantes et participants montrent comment elles et ils font appel à leurs ressources personnelles en leadership d’ordre psychologique (optimisme, résilience, proactivité et auto-</a:t>
            </a:r>
            <a:r>
              <a:rPr lang="fr-CA" dirty="0"/>
              <a:t>efficacité) pour transformer les </a:t>
            </a:r>
            <a:r>
              <a:rPr lang="fr-CA" sz="1200" kern="1200" dirty="0">
                <a:effectLst/>
              </a:rPr>
              <a:t>émotions désagréables en pensées productives</a:t>
            </a:r>
            <a:r>
              <a:rPr lang="fr-CA"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Lisez l’exemple en page 14 du guide de réflexion.</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En solo ou deux par deux, complétez la question à la page 15 du guide de réflexion.</a:t>
            </a:r>
            <a:endParaRPr lang="fr-CA" sz="1200" b="0" u="sng" kern="1200" dirty="0">
              <a:effectLst/>
            </a:endParaRPr>
          </a:p>
          <a:p>
            <a:endParaRPr lang="fr-CA" sz="1200" kern="1200" dirty="0">
              <a:solidFill>
                <a:schemeClr val="tx1"/>
              </a:solidFill>
              <a:effectLst/>
            </a:endParaRPr>
          </a:p>
          <a:p>
            <a:r>
              <a:rPr lang="fr-CA" sz="1200" kern="1200" dirty="0">
                <a:solidFill>
                  <a:schemeClr val="tx1"/>
                </a:solidFill>
                <a:effectLst/>
              </a:rPr>
              <a:t>Durée suggérée </a:t>
            </a:r>
            <a:r>
              <a:rPr lang="fr-CA" sz="1200" kern="1200" baseline="0" dirty="0">
                <a:solidFill>
                  <a:schemeClr val="tx1"/>
                </a:solidFill>
                <a:effectLst/>
              </a:rPr>
              <a:t>: 20 à 30 minutes</a:t>
            </a:r>
          </a:p>
          <a:p>
            <a:endParaRPr lang="fr-CA" sz="1200" kern="1200" baseline="0" dirty="0">
              <a:solidFill>
                <a:schemeClr val="tx1"/>
              </a:solidFill>
              <a:effectLst/>
            </a:endParaRPr>
          </a:p>
          <a:p>
            <a:r>
              <a:rPr lang="fr-CA" dirty="0"/>
              <a:t>Faites part de vos commentaires à l’ensemble du groupe. </a:t>
            </a:r>
          </a:p>
          <a:p>
            <a:endParaRPr lang="fr-CA" dirty="0"/>
          </a:p>
          <a:p>
            <a:r>
              <a:rPr lang="fr-CA" u="none" dirty="0"/>
              <a:t>Posez-vous les questions suivantes :</a:t>
            </a:r>
          </a:p>
          <a:p>
            <a:r>
              <a:rPr lang="fr-CA" dirty="0"/>
              <a:t>Qu’est-ce qui ressort des propos entendus?</a:t>
            </a:r>
          </a:p>
          <a:p>
            <a:r>
              <a:rPr lang="fr-CA" dirty="0"/>
              <a:t>Quels éléments sont communs à tous les exemples?</a:t>
            </a:r>
          </a:p>
          <a:p>
            <a:r>
              <a:rPr lang="fr-CA" dirty="0"/>
              <a:t>Selon vous, à quel point est-il important de savoir gérer ses émotions?</a:t>
            </a:r>
          </a:p>
          <a:p>
            <a:endParaRPr lang="fr-CA" dirty="0"/>
          </a:p>
          <a:p>
            <a:r>
              <a:rPr lang="fr-CA" sz="1200" kern="1200" dirty="0">
                <a:solidFill>
                  <a:schemeClr val="tx1"/>
                </a:solidFill>
                <a:effectLst/>
              </a:rPr>
              <a:t>Durée suggérée </a:t>
            </a:r>
            <a:r>
              <a:rPr lang="fr-CA" sz="1200" kern="1200" baseline="0" dirty="0">
                <a:solidFill>
                  <a:schemeClr val="tx1"/>
                </a:solidFill>
                <a:effectLst/>
              </a:rPr>
              <a:t>: 10 minutes</a:t>
            </a: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400" kern="1200" baseline="0" dirty="0">
                <a:effectLst/>
              </a:rPr>
              <a:t>Encourager les participantes et participants à rester en </a:t>
            </a:r>
            <a:r>
              <a:rPr lang="fr-CA" sz="1400" dirty="0"/>
              <a:t>surface</a:t>
            </a:r>
            <a:r>
              <a:rPr lang="fr-CA" sz="1400" kern="1200" baseline="0" dirty="0">
                <a:effectLst/>
              </a:rPr>
              <a:t> quand </a:t>
            </a:r>
            <a:r>
              <a:rPr lang="fr-CA" sz="1400" dirty="0"/>
              <a:t>elles et ils se remémorent des émotions désagréables, ou à revenir sur les émotions majeures avec une personne de confiance ou une ou un thérapeute par la suite</a:t>
            </a:r>
            <a:r>
              <a:rPr lang="fr-CA" sz="1400" kern="1200" baseline="0" dirty="0">
                <a:effectLst/>
              </a:rPr>
              <a:t>.</a:t>
            </a:r>
            <a:endParaRPr lang="fr-CA" sz="1400" kern="1200" dirty="0">
              <a:effectLst/>
            </a:endParaRPr>
          </a:p>
          <a:p>
            <a:pPr marL="0" indent="0">
              <a:buNone/>
            </a:pPr>
            <a:endParaRPr lang="fr-CA" sz="1400" b="1" dirty="0">
              <a:solidFill>
                <a:srgbClr val="00B050"/>
              </a:solidFill>
            </a:endParaRPr>
          </a:p>
          <a:p>
            <a:r>
              <a:rPr lang="fr-CA" sz="1400" b="0" dirty="0">
                <a:solidFill>
                  <a:srgbClr val="00B050"/>
                </a:solidFill>
              </a:rPr>
              <a:t>Consulter les pages </a:t>
            </a:r>
            <a:r>
              <a:rPr lang="fr-CA" sz="1400" b="0" baseline="0" dirty="0">
                <a:solidFill>
                  <a:srgbClr val="00B050"/>
                </a:solidFill>
              </a:rPr>
              <a:t>15 et 16 du guide de réflexion et la page 121 du cahier </a:t>
            </a:r>
            <a:r>
              <a:rPr lang="fr-CA" sz="1400" b="0" i="1" baseline="0" dirty="0" err="1">
                <a:solidFill>
                  <a:srgbClr val="00B050"/>
                </a:solidFill>
              </a:rPr>
              <a:t>Onward</a:t>
            </a:r>
            <a:r>
              <a:rPr lang="fr-CA" sz="1400" b="0" i="1" baseline="0" dirty="0">
                <a:solidFill>
                  <a:srgbClr val="00B050"/>
                </a:solidFill>
              </a:rPr>
              <a:t> </a:t>
            </a:r>
            <a:r>
              <a:rPr lang="fr-CA" sz="1400" b="0" i="1" baseline="0" dirty="0" err="1">
                <a:solidFill>
                  <a:srgbClr val="00B050"/>
                </a:solidFill>
              </a:rPr>
              <a:t>Workbook</a:t>
            </a:r>
            <a:r>
              <a:rPr lang="fr-CA" sz="1400" b="0" i="1" baseline="0" dirty="0">
                <a:solidFill>
                  <a:srgbClr val="00B050"/>
                </a:solidFill>
              </a:rPr>
              <a:t> </a:t>
            </a:r>
            <a:r>
              <a:rPr lang="fr-CA" sz="1400" b="0" baseline="0" dirty="0">
                <a:solidFill>
                  <a:srgbClr val="00B050"/>
                </a:solidFill>
              </a:rPr>
              <a:t>(disponible en anglais seulement), ou visiter </a:t>
            </a:r>
            <a:r>
              <a:rPr lang="fr-CA" sz="1400" b="0" dirty="0">
                <a:hlinkClick r:id="rId3"/>
              </a:rPr>
              <a:t>http://www.anxietycanada.com/sites/default/files/ThinkingTraps.pdf</a:t>
            </a:r>
            <a:r>
              <a:rPr lang="fr-CA" sz="1400" b="0" dirty="0"/>
              <a:t> </a:t>
            </a:r>
            <a:r>
              <a:rPr lang="fr-CA" sz="1400" b="0" baseline="0" dirty="0">
                <a:solidFill>
                  <a:srgbClr val="00B050"/>
                </a:solidFill>
              </a:rPr>
              <a:t>(disponible en anglais seulement).</a:t>
            </a:r>
            <a:endParaRPr lang="fr-CA" sz="1400" b="0" dirty="0">
              <a:solidFill>
                <a:srgbClr val="00B050"/>
              </a:solidFill>
            </a:endParaRPr>
          </a:p>
          <a:p>
            <a:pPr marL="0" indent="0">
              <a:buNone/>
            </a:pPr>
            <a:r>
              <a:rPr lang="fr-CA" sz="1400" b="1" dirty="0">
                <a:solidFill>
                  <a:srgbClr val="00B05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Les distorsions cognitives (pensées désordonnées ou pièges mentaux) peuvent alimenter les émotions désagréables et nous donner de la difficulté à surmonter une situation difficile. Cela peut donner lieu à</a:t>
            </a:r>
            <a:r>
              <a:rPr lang="fr-CA" sz="1200" dirty="0"/>
              <a:t> des expériences pénibles et des réactions inappropriées. En tant que leaders, nous devons à tout prix éviter ces pièges, qui se manifestent généralement</a:t>
            </a:r>
            <a:r>
              <a:rPr lang="fr-CA" sz="1200" baseline="0" dirty="0"/>
              <a:t> en réaction à une émotion désagréable. En prenant conscience de ces pensées </a:t>
            </a:r>
            <a:r>
              <a:rPr lang="fr-CA" sz="1200" baseline="0" dirty="0" err="1"/>
              <a:t>restreignantes</a:t>
            </a:r>
            <a:r>
              <a:rPr lang="fr-CA" sz="1200" baseline="0" dirty="0"/>
              <a:t>, nous pouvons les prendre en charge.</a:t>
            </a:r>
          </a:p>
          <a:p>
            <a:pPr marL="0" indent="0">
              <a:buNone/>
            </a:pPr>
            <a:endParaRPr lang="fr-CA" sz="1200" dirty="0"/>
          </a:p>
          <a:p>
            <a:r>
              <a:rPr lang="fr-CA" sz="1200" kern="1200" baseline="0" dirty="0">
                <a:effectLst/>
              </a:rPr>
              <a:t>Voici quelques exemples (page 121 de l’</a:t>
            </a:r>
            <a:r>
              <a:rPr lang="fr-CA" sz="1200" i="1" kern="1200" baseline="0" dirty="0" err="1">
                <a:effectLst/>
              </a:rPr>
              <a:t>Onward</a:t>
            </a:r>
            <a:r>
              <a:rPr lang="fr-CA" sz="1200" i="1" kern="1200" baseline="0" dirty="0">
                <a:effectLst/>
              </a:rPr>
              <a:t> </a:t>
            </a:r>
            <a:r>
              <a:rPr lang="fr-CA" sz="1200" i="1" kern="1200" baseline="0" dirty="0" err="1">
                <a:effectLst/>
              </a:rPr>
              <a:t>Workbook</a:t>
            </a:r>
            <a:r>
              <a:rPr lang="fr-CA" sz="1200" kern="1200" baseline="0" dirty="0">
                <a:effectLst/>
              </a:rPr>
              <a:t>).</a:t>
            </a:r>
          </a:p>
          <a:p>
            <a:pPr>
              <a:defRPr/>
            </a:pPr>
            <a:r>
              <a:rPr lang="fr-CA" sz="1200" kern="1200" baseline="0" dirty="0">
                <a:effectLst/>
              </a:rPr>
              <a:t>Pour en obtenir d’autres, consulter le </a:t>
            </a:r>
            <a:r>
              <a:rPr lang="fr-CA" sz="1200" kern="1200" baseline="0" dirty="0">
                <a:solidFill>
                  <a:schemeClr val="tx1"/>
                </a:solidFill>
                <a:effectLst/>
                <a:latin typeface="+mn-lt"/>
                <a:ea typeface="+mn-ea"/>
                <a:cs typeface="+mn-cs"/>
              </a:rPr>
              <a:t>site d’</a:t>
            </a:r>
            <a:r>
              <a:rPr lang="fr-CA" sz="1200" u="sng" kern="1200" dirty="0">
                <a:solidFill>
                  <a:schemeClr val="tx1"/>
                </a:solidFill>
                <a:effectLst/>
                <a:latin typeface="+mn-lt"/>
                <a:ea typeface="+mn-ea"/>
                <a:cs typeface="+mn-cs"/>
                <a:hlinkClick r:id="rId3"/>
              </a:rPr>
              <a:t>Anxi</a:t>
            </a:r>
            <a:r>
              <a:rPr lang="fr-CA" u="sng" dirty="0">
                <a:hlinkClick r:id="rId3"/>
              </a:rPr>
              <a:t>été</a:t>
            </a:r>
            <a:r>
              <a:rPr lang="fr-CA" sz="1200" u="sng" kern="1200" dirty="0">
                <a:solidFill>
                  <a:schemeClr val="tx1"/>
                </a:solidFill>
                <a:effectLst/>
                <a:latin typeface="+mn-lt"/>
                <a:ea typeface="+mn-ea"/>
                <a:cs typeface="+mn-cs"/>
                <a:hlinkClick r:id="rId3"/>
              </a:rPr>
              <a:t> Canada</a:t>
            </a:r>
            <a:r>
              <a:rPr lang="fr-CA" sz="1200" kern="1200" baseline="0" dirty="0">
                <a:effectLst/>
              </a:rPr>
              <a:t>.</a:t>
            </a:r>
            <a:endParaRPr lang="fr-CA" sz="1200" u="sng" kern="1200" dirty="0">
              <a:effectLst/>
            </a:endParaRPr>
          </a:p>
          <a:p>
            <a:pPr lvl="0"/>
            <a:endParaRPr lang="fr-CA" sz="1200" b="1" dirty="0"/>
          </a:p>
          <a:p>
            <a:pPr lvl="0"/>
            <a:r>
              <a:rPr lang="fr-CA" sz="1200" b="1" u="none" dirty="0"/>
              <a:t>Raisonnement « tout blanc ou tout noir » : </a:t>
            </a:r>
            <a:r>
              <a:rPr lang="fr-CA" sz="1200" dirty="0"/>
              <a:t>Il n’y a ni entre-deux ni marge d’erreur. Exemple : « J’ai raté une partie de ma présentation, donc tout était mauvais de A à Z. »</a:t>
            </a:r>
            <a:endParaRPr lang="fr-CA" sz="1200" i="0" u="sng" dirty="0"/>
          </a:p>
          <a:p>
            <a:pPr lvl="0"/>
            <a:r>
              <a:rPr lang="fr-CA" sz="1200" b="1" dirty="0"/>
              <a:t>Généralisation excessive : </a:t>
            </a:r>
            <a:r>
              <a:rPr lang="fr-CA" sz="1200" dirty="0"/>
              <a:t>Utiliser les mots « toujours » ou « jamais » pour décrire une situation. Exemple : « Je dis toujours ce qu’il ne faut pas dire. »</a:t>
            </a:r>
          </a:p>
          <a:p>
            <a:r>
              <a:rPr lang="fr-CA" sz="1200" b="1" dirty="0"/>
              <a:t>Pensée catastrophiste : </a:t>
            </a:r>
            <a:r>
              <a:rPr lang="fr-CA" sz="1200" dirty="0"/>
              <a:t>Croire que les choses vont mal tourner et qu’il n’y a aucun espoir. Exemple : </a:t>
            </a:r>
            <a:r>
              <a:rPr lang="fr-CA" dirty="0"/>
              <a:t>« </a:t>
            </a:r>
            <a:r>
              <a:rPr lang="fr-CA" sz="1200" dirty="0"/>
              <a:t>Il n’y a aucun moyen que ça s’arrange. »</a:t>
            </a:r>
          </a:p>
          <a:p>
            <a:pPr lvl="0"/>
            <a:r>
              <a:rPr lang="fr-CA" sz="1200" b="1" dirty="0"/>
              <a:t>Filtrage mental : </a:t>
            </a:r>
            <a:r>
              <a:rPr lang="fr-CA" sz="1200" dirty="0"/>
              <a:t>Tirer des conclusions à partir d’un seul fait, d’une seule situation ou d’un seul événement. Exemple : « Dans ma première année au poste de direction d’école, personne ne m’a soutenu. »</a:t>
            </a:r>
          </a:p>
          <a:p>
            <a:pPr lvl="0"/>
            <a:r>
              <a:rPr lang="fr-CA" sz="1200" b="1" dirty="0"/>
              <a:t>Personnalisation : </a:t>
            </a:r>
            <a:r>
              <a:rPr lang="fr-CA" sz="1200" dirty="0"/>
              <a:t>Se rendre responsable de la situation, même si ce n’est pas le cas. Exemple : « Tout ça, c’est de ma faute. »</a:t>
            </a:r>
          </a:p>
          <a:p>
            <a:r>
              <a:rPr lang="fr-CA" sz="1200" b="1" dirty="0"/>
              <a:t>Lecture de pensées : </a:t>
            </a:r>
            <a:r>
              <a:rPr lang="fr-CA" sz="1200" dirty="0"/>
              <a:t>Penser deviner le comportement d’une personne sans communication directe de celle-ci. Exemple : </a:t>
            </a:r>
            <a:r>
              <a:rPr lang="fr-CA" dirty="0"/>
              <a:t>« Cette employée n’a aucun respect pour moi parce qu’elle ne m’a pas présenté au parent. »</a:t>
            </a:r>
            <a:endParaRPr lang="fr-CA" sz="1200" dirty="0"/>
          </a:p>
          <a:p>
            <a:r>
              <a:rPr lang="fr-CA" sz="1200" b="1" dirty="0"/>
              <a:t>Rejet du positif : </a:t>
            </a:r>
            <a:r>
              <a:rPr lang="fr-CA" sz="1200" dirty="0"/>
              <a:t>Être incapable d’accepter que le succès peut durer. Exemple : </a:t>
            </a:r>
            <a:r>
              <a:rPr lang="fr-CA" dirty="0"/>
              <a:t>« Aujourd’hui, ça a marché, mais demain, je sais que </a:t>
            </a:r>
            <a:r>
              <a:rPr lang="fr-CA" sz="1200" dirty="0"/>
              <a:t>tout va s’écrouler. »</a:t>
            </a:r>
          </a:p>
          <a:p>
            <a:r>
              <a:rPr lang="fr-CA" sz="1200" b="1" dirty="0"/>
              <a:t>Exagération ou minimisation : </a:t>
            </a:r>
            <a:r>
              <a:rPr lang="fr-CA" sz="1200" dirty="0"/>
              <a:t>Rendre les choses plus dramatiques qu’elles ne le sont en réalité ou, au contraire, minimiser l’importance de quelque chose de majeur</a:t>
            </a:r>
            <a:r>
              <a:rPr lang="fr-CA" dirty="0"/>
              <a:t>.</a:t>
            </a:r>
            <a:r>
              <a:rPr lang="fr-CA" sz="1200" dirty="0"/>
              <a:t> Exemple : </a:t>
            </a:r>
            <a:r>
              <a:rPr lang="fr-CA" dirty="0"/>
              <a:t>« Ce n’est pas grave si l’enseignante </a:t>
            </a:r>
            <a:r>
              <a:rPr lang="fr-CA" u="none" dirty="0"/>
              <a:t>n’a pas respecté </a:t>
            </a:r>
            <a:r>
              <a:rPr lang="fr-CA" dirty="0"/>
              <a:t>le </a:t>
            </a:r>
            <a:r>
              <a:rPr lang="fr-CA" sz="1200" dirty="0"/>
              <a:t>plan d’enseignement individualisé, l’élève a quand même réussi. »</a:t>
            </a:r>
          </a:p>
          <a:p>
            <a:endParaRPr lang="fr-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50312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latin typeface="+mn-lt"/>
                <a:ea typeface="+mn-ea"/>
                <a:cs typeface="+mn-cs"/>
              </a:rPr>
              <a:t>Lire la mise en situation.</a:t>
            </a:r>
          </a:p>
          <a:p>
            <a:r>
              <a:rPr lang="fr-CA" sz="1200" kern="1200" baseline="0" dirty="0">
                <a:effectLst/>
                <a:latin typeface="+mn-lt"/>
                <a:ea typeface="+mn-ea"/>
                <a:cs typeface="+mn-cs"/>
              </a:rPr>
              <a:t>Activité : Consulter la page 15 du guide de réflexion.</a:t>
            </a:r>
          </a:p>
          <a:p>
            <a:r>
              <a:rPr lang="fr-CA" dirty="0"/>
              <a:t>Lire l’exemple.</a:t>
            </a: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latin typeface="+mn-lt"/>
                <a:ea typeface="+mn-ea"/>
                <a:cs typeface="+mn-cs"/>
              </a:rPr>
              <a:t>Poser la question suivante (si vous travaillez en solo, consultez la page 15 du guide)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latin typeface="+mn-lt"/>
                <a:ea typeface="+mn-ea"/>
                <a:cs typeface="+mn-cs"/>
              </a:rPr>
              <a:t>En quoi les distorsions cognitives de cette direction d’école jouent-elles sur ses émotions? Que devrait-elle plutôt se dire?</a:t>
            </a:r>
          </a:p>
          <a:p>
            <a:endParaRPr lang="fr-CA" sz="1200" kern="1200" baseline="0" dirty="0">
              <a:effectLst/>
              <a:latin typeface="+mn-lt"/>
              <a:ea typeface="+mn-ea"/>
              <a:cs typeface="+mn-cs"/>
            </a:endParaRPr>
          </a:p>
          <a:p>
            <a:r>
              <a:rPr lang="fr-CA" sz="1200" kern="1200" baseline="0" dirty="0">
                <a:effectLst/>
                <a:latin typeface="+mn-lt"/>
                <a:ea typeface="+mn-ea"/>
                <a:cs typeface="+mn-cs"/>
              </a:rPr>
              <a:t>En solo ou deux par deux, répondez à la question « Recadrer une distorsion cognitive », à la page 16 du guide de réflexion :</a:t>
            </a:r>
          </a:p>
          <a:p>
            <a:endParaRPr lang="fr-CA" sz="1200" kern="1200" baseline="0" dirty="0">
              <a:effectLst/>
              <a:latin typeface="+mn-lt"/>
              <a:ea typeface="+mn-ea"/>
              <a:cs typeface="+mn-cs"/>
            </a:endParaRPr>
          </a:p>
          <a:p>
            <a:r>
              <a:rPr lang="fr-CA" sz="1200" kern="1200" baseline="0" dirty="0">
                <a:effectLst/>
                <a:latin typeface="+mn-lt"/>
                <a:ea typeface="+mn-ea"/>
                <a:cs typeface="+mn-cs"/>
              </a:rPr>
              <a:t>Décrivez une situation où un piège mental s’est refermé sur vous.</a:t>
            </a:r>
          </a:p>
          <a:p>
            <a:r>
              <a:rPr lang="fr-CA" sz="1200" kern="1200" baseline="0" dirty="0">
                <a:effectLst/>
                <a:latin typeface="+mn-lt"/>
                <a:ea typeface="+mn-ea"/>
                <a:cs typeface="+mn-cs"/>
              </a:rPr>
              <a:t>Comment pourriez-vous recadrer votre distorsion cognitive? Quelle pensée serait plus productive et vous aiderait à prévenir une réaction émotionnelle?</a:t>
            </a:r>
          </a:p>
          <a:p>
            <a:endParaRPr lang="fr-CA" sz="1200" kern="1200" baseline="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Durée suggérée </a:t>
            </a:r>
            <a:r>
              <a:rPr lang="fr-CA" sz="1200" kern="1200" baseline="0" dirty="0">
                <a:effectLst/>
                <a:latin typeface="+mn-lt"/>
                <a:ea typeface="+mn-ea"/>
                <a:cs typeface="+mn-cs"/>
              </a:rPr>
              <a:t>: 20 à 30 minutes</a:t>
            </a:r>
            <a:endParaRPr lang="fr-CA" sz="1200" kern="1200" dirty="0">
              <a:effectLst/>
              <a:latin typeface="+mn-lt"/>
              <a:ea typeface="+mn-ea"/>
              <a:cs typeface="+mn-cs"/>
            </a:endParaRPr>
          </a:p>
          <a:p>
            <a:endParaRPr lang="en-CA" sz="1200" kern="1200" dirty="0">
              <a:effectLst/>
              <a:latin typeface="+mn-lt"/>
              <a:ea typeface="+mn-ea"/>
              <a:cs typeface="+mn-cs"/>
            </a:endParaRPr>
          </a:p>
        </p:txBody>
      </p:sp>
    </p:spTree>
    <p:extLst>
      <p:ext uri="{BB962C8B-B14F-4D97-AF65-F5344CB8AC3E}">
        <p14:creationId xmlns:p14="http://schemas.microsoft.com/office/powerpoint/2010/main" val="2492797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5543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dirty="0"/>
              <a:t>Ressource 1 : Balayage corporel.</a:t>
            </a:r>
            <a:r>
              <a:rPr lang="fr-CA" sz="1200" b="0" i="0" u="none" strike="noStrike" kern="1200" baseline="0" dirty="0"/>
              <a:t> </a:t>
            </a:r>
            <a:r>
              <a:rPr lang="fr-CA" dirty="0"/>
              <a:t>Consultez la page 16</a:t>
            </a:r>
            <a:r>
              <a:rPr lang="fr-CA" sz="1200" b="0" i="0" u="none" strike="noStrike" kern="1200" baseline="0" dirty="0"/>
              <a:t> du guide de réflexion ou la page 98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dirty="0"/>
              <a:t>. </a:t>
            </a:r>
          </a:p>
          <a:p>
            <a:r>
              <a:rPr lang="fr-CA" sz="1200" b="0" i="0" u="none" strike="noStrike" kern="1200" baseline="0" dirty="0"/>
              <a:t>Cette activité vise à détendre son corps, à découvrir où se logent les émotions et à se préparer à la méditation chrétienne.</a:t>
            </a:r>
          </a:p>
          <a:p>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le balayage </a:t>
            </a:r>
            <a:r>
              <a:rPr lang="fr-CA" sz="1200" b="0" i="0" u="none" strike="noStrike" kern="1200" baseline="0" dirty="0">
                <a:solidFill>
                  <a:schemeClr val="tx1"/>
                </a:solidFill>
              </a:rPr>
              <a:t>corporel (page 98) ou visionnez la vidéo </a:t>
            </a:r>
            <a:r>
              <a:rPr lang="fr-CA" sz="1200" b="0" u="sng" kern="1200" dirty="0">
                <a:solidFill>
                  <a:schemeClr val="tx1"/>
                </a:solidFill>
                <a:effectLst/>
                <a:hlinkClick r:id="rId3"/>
              </a:rPr>
              <a:t>https://youtu.be/ihwcw_ofuME</a:t>
            </a:r>
            <a:r>
              <a:rPr lang="fr-CA" sz="1200" b="0" kern="1200" dirty="0">
                <a:solidFill>
                  <a:srgbClr val="7030A0"/>
                </a:solidFill>
                <a:effectLst/>
              </a:rPr>
              <a:t> </a:t>
            </a:r>
            <a:r>
              <a:rPr lang="fr-CA" sz="1200" b="0" kern="1200" dirty="0">
                <a:effectLst/>
              </a:rPr>
              <a:t>(disponible en anglais seulement)</a:t>
            </a:r>
            <a:r>
              <a:rPr lang="fr-CA" sz="1200" b="0" i="0" u="none" strike="noStrike" kern="1200" baseline="0" dirty="0"/>
              <a:t>.</a:t>
            </a:r>
            <a:endParaRPr lang="fr-CA" sz="1200" b="1" i="0" u="none" strike="noStrike" kern="1200" baseline="0" dirty="0"/>
          </a:p>
          <a:p>
            <a:endParaRPr lang="fr-CA" sz="1200" b="1" i="0" u="none" strike="noStrike" kern="1200" baseline="0" dirty="0">
              <a:effectLst/>
            </a:endParaRPr>
          </a:p>
          <a:p>
            <a:r>
              <a:rPr lang="fr-CA" sz="1200" b="1" i="0" u="none" strike="noStrike" kern="1200" baseline="0" dirty="0"/>
              <a:t>Balayage corporel </a:t>
            </a:r>
            <a:r>
              <a:rPr lang="fr-CA" sz="1200" b="0" i="0" u="none" strike="noStrike" kern="1200" baseline="0" dirty="0"/>
              <a:t>(traduction libre d’un 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0" u="none" strike="noStrike" kern="1200" baseline="0" dirty="0"/>
              <a:t>, p. 98) </a:t>
            </a:r>
          </a:p>
          <a:p>
            <a:r>
              <a:rPr lang="fr-CA" sz="1200" b="0" i="0" u="none" strike="noStrike" kern="1200" baseline="0" dirty="0"/>
              <a:t>Fermez les yeux si vous êtes à l’aise et prenez contact avec votre corps.</a:t>
            </a:r>
          </a:p>
          <a:p>
            <a:r>
              <a:rPr lang="fr-CA" sz="1200" b="0" i="0" u="none" strike="noStrike" kern="1200" baseline="0" dirty="0"/>
              <a:t>Que vous soyez en position assise ou couchée, sentez la pression qu’exerce votre corps contre la chaise ou le sol.</a:t>
            </a:r>
          </a:p>
          <a:p>
            <a:r>
              <a:rPr lang="fr-CA" sz="1200" b="0" i="0" u="none" strike="noStrike" kern="1200" baseline="0" dirty="0"/>
              <a:t>Prenez trois grandes respirations. À chaque inspiration, vous faites entrer plus d’oxygène dans votre organisme, et donc plus de vie. </a:t>
            </a:r>
          </a:p>
          <a:p>
            <a:r>
              <a:rPr lang="fr-CA" sz="1200" b="0" i="0" u="none" strike="noStrike" kern="1200" baseline="0" dirty="0"/>
              <a:t>À chaque expiration, vous t</a:t>
            </a:r>
            <a:r>
              <a:rPr lang="fr-CA" dirty="0"/>
              <a:t>entez de détendre votre corps plus profondément.</a:t>
            </a:r>
            <a:endParaRPr lang="fr-CA" sz="1200" b="0" i="0" u="none" strike="noStrike" kern="1200" baseline="0" dirty="0"/>
          </a:p>
          <a:p>
            <a:r>
              <a:rPr lang="fr-CA" sz="1200" b="0" i="0" u="none" strike="noStrike" kern="1200" baseline="0" dirty="0"/>
              <a:t>Prenez conscience de la sensation de vos pieds sur le sol ou de votre dos contre le sol.</a:t>
            </a:r>
          </a:p>
          <a:p>
            <a:r>
              <a:rPr lang="fr-CA" sz="1200" b="0" i="0" u="none" strike="noStrike" kern="1200" baseline="0" dirty="0"/>
              <a:t>Portez attention au poids, à la pression et à la chaleur de votre corps.</a:t>
            </a:r>
          </a:p>
          <a:p>
            <a:r>
              <a:rPr lang="fr-CA" sz="1200" b="0" i="0" u="none" strike="noStrike" kern="1200" baseline="0" dirty="0"/>
              <a:t>Sentez vos jambes contre la chaise. Y a-t-il de la pression? Une lourdeur? </a:t>
            </a:r>
            <a:r>
              <a:rPr lang="fr-CA" dirty="0"/>
              <a:t>Une</a:t>
            </a:r>
            <a:r>
              <a:rPr lang="fr-CA" sz="1200" b="0" i="0" u="none" strike="noStrike" kern="1200" baseline="0" dirty="0"/>
              <a:t> légèreté? Sentez votre dos contre la chaise. Ou votre corps contre le sol. </a:t>
            </a:r>
            <a:r>
              <a:rPr lang="fr-CA" dirty="0"/>
              <a:t>P</a:t>
            </a:r>
            <a:r>
              <a:rPr lang="fr-CA" sz="1200" b="0" i="0" u="none" strike="noStrike" kern="1200" baseline="0" dirty="0"/>
              <a:t>ensez simplement aux sensations.</a:t>
            </a:r>
          </a:p>
          <a:p>
            <a:r>
              <a:rPr lang="fr-CA" sz="1200" b="0" i="0" u="none" strike="noStrike" kern="1200" baseline="0" dirty="0"/>
              <a:t>Portez attention </a:t>
            </a:r>
            <a:r>
              <a:rPr lang="fr-CA" dirty="0"/>
              <a:t>à votre abdomen. </a:t>
            </a:r>
            <a:r>
              <a:rPr lang="fr-CA" sz="1200" b="0" i="0" u="none" strike="noStrike" kern="1200" baseline="0" dirty="0"/>
              <a:t>Si votre ventre est tendu, relâchez-le. </a:t>
            </a:r>
            <a:r>
              <a:rPr lang="fr-CA" dirty="0"/>
              <a:t>Respirez</a:t>
            </a:r>
            <a:r>
              <a:rPr lang="fr-CA" sz="1200" b="0" i="0" u="none" strike="noStrike" kern="1200" baseline="0" dirty="0"/>
              <a:t>.</a:t>
            </a:r>
          </a:p>
          <a:p>
            <a:r>
              <a:rPr lang="fr-CA" sz="1200" b="0" i="0" u="none" strike="noStrike" kern="1200" baseline="0" dirty="0"/>
              <a:t>Sentez vos mains. Est-ce qu’elles sont tendues? Essayez de les détendre.</a:t>
            </a:r>
          </a:p>
          <a:p>
            <a:r>
              <a:rPr lang="fr-CA" sz="1200" b="0" i="0" u="none" strike="noStrike" kern="1200" baseline="0" dirty="0"/>
              <a:t>Sentez vos bras, et les sensations dans vos bras. Relâchez vos épaules.</a:t>
            </a:r>
          </a:p>
          <a:p>
            <a:r>
              <a:rPr lang="fr-CA" sz="1200" b="0" i="0" u="none" strike="noStrike" kern="1200" baseline="0" dirty="0"/>
              <a:t>Sentez votre cou et votre gorge. Détendez-les.</a:t>
            </a:r>
          </a:p>
          <a:p>
            <a:r>
              <a:rPr lang="fr-CA" sz="1200" b="0" i="0" u="none" strike="noStrike" kern="1200" baseline="0" dirty="0"/>
              <a:t>Relâchez votre mâchoire.</a:t>
            </a:r>
          </a:p>
          <a:p>
            <a:r>
              <a:rPr lang="fr-CA" sz="1200" b="0" i="0" u="none" strike="noStrike" kern="1200" baseline="0" dirty="0"/>
              <a:t>Sentez votre visage et ses muscles. Relâchez tout.</a:t>
            </a:r>
          </a:p>
          <a:p>
            <a:r>
              <a:rPr lang="fr-CA" sz="1200" b="0" i="0" u="none" strike="noStrike" kern="1200" baseline="0" dirty="0"/>
              <a:t>Puis portez attention au corps dans son ensemble. Prenez une autre inspiration.</a:t>
            </a:r>
          </a:p>
          <a:p>
            <a:r>
              <a:rPr lang="fr-CA" sz="1200" b="0" i="0" u="none" strike="noStrike" kern="1200" baseline="0" dirty="0"/>
              <a:t>Faites de votre mieux pour prendre conscience de tout votre corps. Respirez. Quand vous aurez terminé, ouvrez les yeux.</a:t>
            </a:r>
            <a:endParaRPr lang="fr-CA" baseline="0" dirty="0"/>
          </a:p>
          <a:p>
            <a:pPr eaLnBrk="1" hangingPunct="1">
              <a:lnSpc>
                <a:spcPct val="80000"/>
              </a:lnSpc>
            </a:pPr>
            <a:endParaRPr lang="fr-CA" altLang="en-US" dirty="0">
              <a:ea typeface="ＭＳ Ｐゴシック" panose="020B0600070205080204" pitchFamily="34" charset="-128"/>
            </a:endParaRPr>
          </a:p>
          <a:p>
            <a:pPr eaLnBrk="1" hangingPunct="1">
              <a:lnSpc>
                <a:spcPct val="80000"/>
              </a:lnSpc>
            </a:pPr>
            <a:r>
              <a:rPr lang="fr-CA" altLang="en-US" dirty="0">
                <a:ea typeface="ＭＳ Ｐゴシック" panose="020B0600070205080204" pitchFamily="34" charset="-128"/>
              </a:rPr>
              <a:t>Une fois le balayage corporel terminé, consultez la page 15 du guide de réflexion et répondez à la question suivante : Qu’est-ce que cette activité vous a révélé sur vos niveaux de stress?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Durée suggérée : 10 minutes</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362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noProof="0" dirty="0"/>
              <a:t>Ressource 2 : Exercice de relaxation. </a:t>
            </a:r>
            <a:r>
              <a:rPr lang="fr-CA" dirty="0"/>
              <a:t>Consultez la page 16</a:t>
            </a:r>
            <a:r>
              <a:rPr lang="fr-CA" sz="1200" b="0" i="0" u="none" strike="noStrike" kern="1200" baseline="0" dirty="0"/>
              <a:t> du guide de réflexion ou la page 120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noProof="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noProof="0" dirty="0"/>
              <a:t>L’objectif de cette activité est d’apprendre à être dans l’instant présent.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la relaxation (page 120) ou visionnez la vidéo </a:t>
            </a:r>
            <a:r>
              <a:rPr lang="fr-CA" sz="1200" b="1" u="sng" kern="1200" noProof="0" dirty="0">
                <a:solidFill>
                  <a:schemeClr val="tx1"/>
                </a:solidFill>
                <a:effectLst/>
                <a:hlinkClick r:id="rId3"/>
              </a:rPr>
              <a:t>https://youtu.be/8lM8pgMgjEs</a:t>
            </a:r>
            <a:r>
              <a:rPr lang="fr-CA" dirty="0">
                <a:effectLst/>
              </a:rPr>
              <a:t> (disponible en anglais seuleme</a:t>
            </a:r>
            <a:r>
              <a:rPr lang="fr-CA" dirty="0"/>
              <a:t>nt).</a:t>
            </a:r>
            <a:endParaRPr lang="fr-CA" sz="1200" b="1" kern="1200" noProof="0" dirty="0">
              <a:effectLst/>
            </a:endParaRPr>
          </a:p>
          <a:p>
            <a:endParaRPr lang="fr-CA" sz="1200" b="1" i="0" u="none" strike="noStrike" kern="1200" baseline="0" noProof="0" dirty="0">
              <a:solidFill>
                <a:schemeClr val="tx1"/>
              </a:solidFill>
            </a:endParaRPr>
          </a:p>
          <a:p>
            <a:r>
              <a:rPr lang="fr-CA" sz="1200" b="0" i="0" u="none" strike="noStrike" kern="1200" baseline="0" noProof="0" dirty="0">
                <a:solidFill>
                  <a:schemeClr val="tx1"/>
                </a:solidFill>
              </a:rPr>
              <a:t>Cet exercice peut vous aider à </a:t>
            </a:r>
            <a:r>
              <a:rPr lang="fr-CA" sz="1200" b="0" i="0" u="none" strike="noStrike" kern="1200" baseline="0" noProof="0" dirty="0"/>
              <a:t>vous calmer et à vous détendre rapidement. Essayez de le faire quand vous sentez monter en vous une émotion désagréable comme la peur ou la colère. En sollicitant les cinq sens, vous vous ancrerez dans le moment présent. (Cet exercice est parfois appelé le 5-4-3-2-1.)</a:t>
            </a:r>
          </a:p>
          <a:p>
            <a:r>
              <a:rPr lang="fr-CA" sz="1200" b="0" i="0" u="none" strike="noStrike" kern="1200" baseline="0" noProof="0" dirty="0"/>
              <a:t>1. Fermez les yeux ou regardez dans le vide pour vous concentrer sur ce qui se passe en vous.</a:t>
            </a:r>
          </a:p>
          <a:p>
            <a:r>
              <a:rPr lang="fr-CA" sz="1200" b="0" i="0" u="none" strike="noStrike" kern="1200" baseline="0" noProof="0" dirty="0"/>
              <a:t>2. </a:t>
            </a:r>
            <a:r>
              <a:rPr lang="fr-CA" dirty="0"/>
              <a:t>Lentement, prenez cinq grandes respirations</a:t>
            </a:r>
            <a:r>
              <a:rPr lang="fr-CA" sz="1200" b="0" i="0" u="none" strike="noStrike" kern="1200" baseline="0" noProof="0" dirty="0"/>
              <a:t>.</a:t>
            </a:r>
          </a:p>
          <a:p>
            <a:r>
              <a:rPr lang="fr-CA" sz="1200" b="0" i="0" u="none" strike="noStrike" kern="1200" baseline="0" noProof="0" dirty="0"/>
              <a:t>3. </a:t>
            </a:r>
            <a:r>
              <a:rPr lang="fr-CA" dirty="0"/>
              <a:t>Ouvrez les yeux et nommez cinq choses que vous voyez autour de vous.</a:t>
            </a:r>
            <a:endParaRPr lang="fr-CA" sz="1200" b="0" i="0" u="none" strike="noStrike" kern="1200" baseline="0" noProof="0" dirty="0"/>
          </a:p>
          <a:p>
            <a:r>
              <a:rPr lang="fr-CA" sz="1200" b="0" i="0" u="none" strike="noStrike" kern="1200" baseline="0" noProof="0" dirty="0"/>
              <a:t>4. Nommez quatre choses que vous pouvez toucher.</a:t>
            </a:r>
          </a:p>
          <a:p>
            <a:r>
              <a:rPr lang="fr-CA" sz="1200" b="0" i="0" u="none" strike="noStrike" kern="1200" baseline="0" noProof="0" dirty="0"/>
              <a:t>5. Nommez trois choses que vous entendez.</a:t>
            </a:r>
          </a:p>
          <a:p>
            <a:r>
              <a:rPr lang="fr-CA" sz="1200" b="0" i="0" u="none" strike="noStrike" kern="1200" baseline="0" noProof="0" dirty="0"/>
              <a:t>6. Nommez deux choses que vous sentez.</a:t>
            </a:r>
          </a:p>
          <a:p>
            <a:r>
              <a:rPr lang="fr-CA" sz="1200" b="0" i="0" u="none" strike="noStrike" kern="1200" baseline="0" noProof="0" dirty="0"/>
              <a:t>7. Nommez une chose que vous goûtez en ce moment.</a:t>
            </a:r>
          </a:p>
          <a:p>
            <a:endParaRPr lang="fr-CA" altLang="en-US" sz="1200" b="0" i="0" u="none" strike="noStrike" kern="1200" baseline="0"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en-US" noProof="0" dirty="0">
                <a:ea typeface="ＭＳ Ｐゴシック" panose="020B0600070205080204" pitchFamily="34" charset="-128"/>
              </a:rPr>
              <a:t>Une fois l’</a:t>
            </a:r>
            <a:r>
              <a:rPr lang="fr-CA" altLang="en-US" dirty="0">
                <a:ea typeface="ＭＳ Ｐゴシック" panose="020B0600070205080204" pitchFamily="34" charset="-128"/>
              </a:rPr>
              <a:t>exercice de relaxation </a:t>
            </a:r>
            <a:r>
              <a:rPr lang="fr-CA" altLang="en-US" noProof="0" dirty="0">
                <a:ea typeface="ＭＳ Ｐゴシック" panose="020B0600070205080204" pitchFamily="34" charset="-128"/>
              </a:rPr>
              <a:t>terminé, consultez la page 16 du guide de réflexion et répondez aux questions suivantes : </a:t>
            </a:r>
            <a:r>
              <a:rPr lang="fr-CA" altLang="en-US" dirty="0"/>
              <a:t>Cet exercice vous a-t-il apporté de la quiétude? </a:t>
            </a:r>
            <a:r>
              <a:rPr lang="fr-CA" dirty="0"/>
              <a:t>Quand utiliseriez-vous cette technique?</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noProof="0" dirty="0"/>
              <a:t>Durée suggérée : 10 minutes</a:t>
            </a:r>
            <a:endParaRPr lang="fr-CA" noProof="0" dirty="0"/>
          </a:p>
          <a:p>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8208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1.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8.xml"/><Relationship Id="rId7" Type="http://schemas.openxmlformats.org/officeDocument/2006/relationships/tags" Target="../tags/tag72.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5" Type="http://schemas.openxmlformats.org/officeDocument/2006/relationships/tags" Target="../tags/tag70.xml"/><Relationship Id="rId10" Type="http://schemas.openxmlformats.org/officeDocument/2006/relationships/image" Target="../media/image1.jpeg"/><Relationship Id="rId4" Type="http://schemas.openxmlformats.org/officeDocument/2006/relationships/tags" Target="../tags/tag69.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5.xml"/><Relationship Id="rId7" Type="http://schemas.openxmlformats.org/officeDocument/2006/relationships/tags" Target="../tags/tag79.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10" Type="http://schemas.openxmlformats.org/officeDocument/2006/relationships/image" Target="../media/image1.jpeg"/><Relationship Id="rId4" Type="http://schemas.openxmlformats.org/officeDocument/2006/relationships/tags" Target="../tags/tag76.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image" Target="../media/image1.jpeg"/><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notesSlide" Target="../notesSlides/notesSlide1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slideLayout" Target="../slideLayouts/slideLayout2.xml"/><Relationship Id="rId5" Type="http://schemas.openxmlformats.org/officeDocument/2006/relationships/tags" Target="../tags/tag84.xml"/><Relationship Id="rId15" Type="http://schemas.openxmlformats.org/officeDocument/2006/relationships/hyperlink" Target="https://www.education-leadership-ontario.ca/fr/ressources/outils-dautor%C3%A9flexion" TargetMode="External"/><Relationship Id="rId10" Type="http://schemas.openxmlformats.org/officeDocument/2006/relationships/tags" Target="../tags/tag89.xml"/><Relationship Id="rId4" Type="http://schemas.openxmlformats.org/officeDocument/2006/relationships/tags" Target="../tags/tag83.xml"/><Relationship Id="rId9" Type="http://schemas.openxmlformats.org/officeDocument/2006/relationships/tags" Target="../tags/tag88.xml"/><Relationship Id="rId14" Type="http://schemas.openxmlformats.org/officeDocument/2006/relationships/hyperlink" Target="https://www.psychologytoday.com/ca/tests/personality/emotional-intelligence-test" TargetMode="External"/></Relationships>
</file>

<file path=ppt/slides/_rels/slide13.xml.rels><?xml version="1.0" encoding="UTF-8" standalone="yes"?>
<Relationships xmlns="http://schemas.openxmlformats.org/package/2006/relationships"><Relationship Id="rId8" Type="http://schemas.openxmlformats.org/officeDocument/2006/relationships/tags" Target="../tags/tag97.xml"/><Relationship Id="rId13" Type="http://schemas.openxmlformats.org/officeDocument/2006/relationships/hyperlink" Target="https://twitter.com/IELOntario" TargetMode="External"/><Relationship Id="rId3" Type="http://schemas.openxmlformats.org/officeDocument/2006/relationships/tags" Target="../tags/tag92.xml"/><Relationship Id="rId7" Type="http://schemas.openxmlformats.org/officeDocument/2006/relationships/tags" Target="../tags/tag96.xml"/><Relationship Id="rId12" Type="http://schemas.openxmlformats.org/officeDocument/2006/relationships/hyperlink" Target="http://www.education-leadership-ontario.ca/fr" TargetMode="Externa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image" Target="../media/image2.jpeg"/><Relationship Id="rId5" Type="http://schemas.openxmlformats.org/officeDocument/2006/relationships/tags" Target="../tags/tag94.xml"/><Relationship Id="rId10" Type="http://schemas.openxmlformats.org/officeDocument/2006/relationships/notesSlide" Target="../notesSlides/notesSlide13.xml"/><Relationship Id="rId4" Type="http://schemas.openxmlformats.org/officeDocument/2006/relationships/tags" Target="../tags/tag93.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0.xml"/><Relationship Id="rId7" Type="http://schemas.openxmlformats.org/officeDocument/2006/relationships/tags" Target="../tags/tag104.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image" Target="../media/image3.jpeg"/><Relationship Id="rId5" Type="http://schemas.openxmlformats.org/officeDocument/2006/relationships/tags" Target="../tags/tag102.xml"/><Relationship Id="rId10" Type="http://schemas.openxmlformats.org/officeDocument/2006/relationships/image" Target="../media/image2.jpeg"/><Relationship Id="rId4" Type="http://schemas.openxmlformats.org/officeDocument/2006/relationships/tags" Target="../tags/tag101.xml"/><Relationship Id="rId9"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10" Type="http://schemas.openxmlformats.org/officeDocument/2006/relationships/image" Target="../media/image1.jpeg"/><Relationship Id="rId4" Type="http://schemas.openxmlformats.org/officeDocument/2006/relationships/tags" Target="../tags/tag8.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image" Target="../media/image1.jpeg"/><Relationship Id="rId5" Type="http://schemas.openxmlformats.org/officeDocument/2006/relationships/tags" Target="../tags/tag16.xml"/><Relationship Id="rId10" Type="http://schemas.openxmlformats.org/officeDocument/2006/relationships/notesSlide" Target="../notesSlides/notesSlide3.xml"/><Relationship Id="rId4" Type="http://schemas.openxmlformats.org/officeDocument/2006/relationships/tags" Target="../tags/tag15.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image" Target="../media/image1.jpeg"/><Relationship Id="rId5" Type="http://schemas.openxmlformats.org/officeDocument/2006/relationships/tags" Target="../tags/tag24.xml"/><Relationship Id="rId10" Type="http://schemas.openxmlformats.org/officeDocument/2006/relationships/notesSlide" Target="../notesSlides/notesSlide4.xml"/><Relationship Id="rId4" Type="http://schemas.openxmlformats.org/officeDocument/2006/relationships/tags" Target="../tags/tag23.xml"/><Relationship Id="rId9"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10" Type="http://schemas.openxmlformats.org/officeDocument/2006/relationships/image" Target="../media/image1.jpeg"/><Relationship Id="rId4" Type="http://schemas.openxmlformats.org/officeDocument/2006/relationships/tags" Target="../tags/tag3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image" Target="../media/image1.jpe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notesSlide" Target="../notesSlides/notesSlide6.xml"/><Relationship Id="rId5" Type="http://schemas.openxmlformats.org/officeDocument/2006/relationships/tags" Target="../tags/tag39.xml"/><Relationship Id="rId10" Type="http://schemas.openxmlformats.org/officeDocument/2006/relationships/slideLayout" Target="../slideLayouts/slideLayout4.xml"/><Relationship Id="rId4" Type="http://schemas.openxmlformats.org/officeDocument/2006/relationships/tags" Target="../tags/tag38.xml"/><Relationship Id="rId9" Type="http://schemas.openxmlformats.org/officeDocument/2006/relationships/tags" Target="../tags/tag43.xml"/></Relationships>
</file>

<file path=ppt/slides/_rels/slide7.xml.rels><?xml version="1.0" encoding="UTF-8" standalone="yes"?>
<Relationships xmlns="http://schemas.openxmlformats.org/package/2006/relationships"><Relationship Id="rId8" Type="http://schemas.openxmlformats.org/officeDocument/2006/relationships/tags" Target="../tags/tag51.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1.jpeg"/><Relationship Id="rId5" Type="http://schemas.openxmlformats.org/officeDocument/2006/relationships/tags" Target="../tags/tag48.xml"/><Relationship Id="rId10" Type="http://schemas.openxmlformats.org/officeDocument/2006/relationships/notesSlide" Target="../notesSlides/notesSlide7.xml"/><Relationship Id="rId4" Type="http://schemas.openxmlformats.org/officeDocument/2006/relationships/tags" Target="../tags/tag47.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58.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themeOverride" Target="../theme/themeOverride1.xml"/><Relationship Id="rId6" Type="http://schemas.openxmlformats.org/officeDocument/2006/relationships/tags" Target="../tags/tag56.xml"/><Relationship Id="rId11" Type="http://schemas.openxmlformats.org/officeDocument/2006/relationships/image" Target="../media/image1.jpeg"/><Relationship Id="rId5" Type="http://schemas.openxmlformats.org/officeDocument/2006/relationships/tags" Target="../tags/tag55.xml"/><Relationship Id="rId10" Type="http://schemas.openxmlformats.org/officeDocument/2006/relationships/notesSlide" Target="../notesSlides/notesSlide8.xml"/><Relationship Id="rId4" Type="http://schemas.openxmlformats.org/officeDocument/2006/relationships/tags" Target="../tags/tag54.xml"/><Relationship Id="rId9"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1.xml"/><Relationship Id="rId7" Type="http://schemas.openxmlformats.org/officeDocument/2006/relationships/tags" Target="../tags/tag65.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tags" Target="../tags/tag64.xml"/><Relationship Id="rId5" Type="http://schemas.openxmlformats.org/officeDocument/2006/relationships/tags" Target="../tags/tag63.xml"/><Relationship Id="rId10" Type="http://schemas.openxmlformats.org/officeDocument/2006/relationships/image" Target="../media/image1.jpeg"/><Relationship Id="rId4" Type="http://schemas.openxmlformats.org/officeDocument/2006/relationships/tags" Target="../tags/tag62.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059543" y="2547130"/>
            <a:ext cx="10247086"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b="1" kern="0" dirty="0">
                <a:latin typeface="+mn-lt"/>
              </a:rPr>
              <a:t>Renforcer ses ressources personnelles en leadership</a:t>
            </a:r>
          </a:p>
          <a:p>
            <a:pPr lvl="0" algn="ctr">
              <a:spcBef>
                <a:spcPct val="0"/>
              </a:spcBef>
              <a:buNone/>
              <a:defRPr/>
            </a:pPr>
            <a:r>
              <a:rPr lang="fr-CA" altLang="en-US" b="1" kern="0" dirty="0">
                <a:solidFill>
                  <a:prstClr val="black"/>
                </a:solidFill>
                <a:latin typeface="+mn-lt"/>
                <a:ea typeface="+mn-ea"/>
              </a:rPr>
              <a:t>pour les leaders au sein des conseils scolaires publics</a:t>
            </a:r>
          </a:p>
          <a:p>
            <a:pPr algn="ctr" eaLnBrk="1" hangingPunct="1">
              <a:spcBef>
                <a:spcPct val="0"/>
              </a:spcBef>
              <a:buFontTx/>
              <a:buNone/>
              <a:defRPr/>
            </a:pPr>
            <a:endParaRPr lang="fr-CA" altLang="en-US" b="1" kern="0" dirty="0">
              <a:latin typeface="+mn-lt"/>
            </a:endParaRPr>
          </a:p>
          <a:p>
            <a:pPr algn="ctr" eaLnBrk="1" hangingPunct="1">
              <a:spcBef>
                <a:spcPct val="0"/>
              </a:spcBef>
              <a:buFontTx/>
              <a:buNone/>
              <a:defRPr/>
            </a:pPr>
            <a:r>
              <a:rPr lang="fr-CA" altLang="en-US" b="1" kern="0" dirty="0">
                <a:latin typeface="+mn-lt"/>
              </a:rPr>
              <a:t>RPL d’ordre social – Session 3.2</a:t>
            </a:r>
          </a:p>
          <a:p>
            <a:pPr algn="ctr">
              <a:spcBef>
                <a:spcPct val="0"/>
              </a:spcBef>
              <a:buNone/>
              <a:defRPr/>
            </a:pPr>
            <a:r>
              <a:rPr lang="fr-CA" altLang="en-US" sz="3200" b="1" kern="0" dirty="0">
                <a:latin typeface="+mn-lt"/>
              </a:rPr>
              <a:t>Gestion des émotions</a:t>
            </a:r>
          </a:p>
        </p:txBody>
      </p:sp>
      <p:pic>
        <p:nvPicPr>
          <p:cNvPr id="6" name="Picture 6" descr="logo short">
            <a:extLst>
              <a:ext uri="{FF2B5EF4-FFF2-40B4-BE49-F238E27FC236}">
                <a16:creationId xmlns:a16="http://schemas.microsoft.com/office/drawing/2014/main" id="{FE2A9F60-32C1-AF46-8D3A-180FF349F1A2}"/>
              </a:ext>
            </a:extLst>
          </p:cNvPr>
          <p:cNvPicPr>
            <a:picLocks noGrp="1" noChangeAspect="1" noChangeArrowheads="1"/>
          </p:cNvPicPr>
          <p:nvPr>
            <p:ph type="title"/>
            <p:custDataLst>
              <p:tags r:id="rId2"/>
            </p:custDataLst>
          </p:nvPr>
        </p:nvPicPr>
        <p:blipFill>
          <a:blip r:embed="rId7"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7B1955D7-F516-1640-95A9-58321C7BDD46}"/>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612C7BFA-9AB1-054F-81CF-79CE7541291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157491" y="2902001"/>
            <a:ext cx="8628434" cy="3418260"/>
          </a:xfrm>
          <a:prstGeom prst="rect">
            <a:avLst/>
          </a:prstGeom>
        </p:spPr>
        <p:txBody>
          <a:bodyPr vert="horz" lIns="68580" tIns="34290" rIns="68580" bIns="3429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La pleine conscience pour gérer ses émotions</a:t>
            </a:r>
            <a:endParaRPr lang="fr-CA" sz="3200" b="1" dirty="0">
              <a:solidFill>
                <a:schemeClr val="accent1">
                  <a:lumMod val="75000"/>
                </a:schemeClr>
              </a:solidFill>
            </a:endParaRPr>
          </a:p>
          <a:p>
            <a:endParaRPr lang="fr-CA" sz="3300" b="1" dirty="0"/>
          </a:p>
          <a:p>
            <a:r>
              <a:rPr lang="fr-CA" sz="3300" b="1" dirty="0"/>
              <a:t>Ressource 3 : Comment respirer</a:t>
            </a:r>
          </a:p>
          <a:p>
            <a:endParaRPr lang="fr-CA" sz="3600" dirty="0"/>
          </a:p>
          <a:p>
            <a:r>
              <a:rPr lang="fr-CA" sz="3100" dirty="0">
                <a:latin typeface="+mn-lt"/>
              </a:rPr>
              <a:t>L’objectif de l’exercice :</a:t>
            </a:r>
          </a:p>
          <a:p>
            <a:pPr marL="457200" indent="-457200">
              <a:buFont typeface="Arial" panose="020B0604020202020204" pitchFamily="34" charset="0"/>
              <a:buChar char="•"/>
            </a:pPr>
            <a:r>
              <a:rPr lang="fr-CA" sz="3100" dirty="0">
                <a:latin typeface="+mn-lt"/>
              </a:rPr>
              <a:t>Calmer son système limbique.</a:t>
            </a:r>
          </a:p>
          <a:p>
            <a:pPr marL="457200" indent="-457200">
              <a:buFont typeface="Arial" panose="020B0604020202020204" pitchFamily="34" charset="0"/>
              <a:buChar char="•"/>
            </a:pPr>
            <a:r>
              <a:rPr lang="fr-CA" sz="3100" dirty="0">
                <a:latin typeface="+mn-lt"/>
              </a:rPr>
              <a:t>Faire le vide.</a:t>
            </a:r>
          </a:p>
          <a:p>
            <a:pPr marL="457200" indent="-457200">
              <a:buFont typeface="Arial" panose="020B0604020202020204" pitchFamily="34" charset="0"/>
              <a:buChar char="•"/>
            </a:pPr>
            <a:r>
              <a:rPr lang="fr-CA" sz="3100" dirty="0">
                <a:latin typeface="+mn-lt"/>
              </a:rPr>
              <a:t>Se préparer à avoir une discussion difficile.</a:t>
            </a:r>
          </a:p>
          <a:p>
            <a:endParaRPr lang="en-CA" sz="3300" b="1" dirty="0"/>
          </a:p>
        </p:txBody>
      </p:sp>
    </p:spTree>
    <p:extLst>
      <p:ext uri="{BB962C8B-B14F-4D97-AF65-F5344CB8AC3E}">
        <p14:creationId xmlns:p14="http://schemas.microsoft.com/office/powerpoint/2010/main" val="1384323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7"/>
            </p:custDataLst>
          </p:nvPr>
        </p:nvSpPr>
        <p:spPr>
          <a:xfrm>
            <a:off x="1171575" y="2571078"/>
            <a:ext cx="9701213" cy="2880320"/>
          </a:xfrm>
        </p:spPr>
        <p:txBody>
          <a:bodyPr>
            <a:normAutofit/>
          </a:bodyPr>
          <a:lstStyle/>
          <a:p>
            <a:pPr marL="0" indent="0">
              <a:buNone/>
            </a:pPr>
            <a:r>
              <a:rPr lang="fr-CA" sz="4200" b="1" dirty="0">
                <a:solidFill>
                  <a:schemeClr val="accent1">
                    <a:lumMod val="75000"/>
                  </a:schemeClr>
                </a:solidFill>
              </a:rPr>
              <a:t>Exprimez-vous</a:t>
            </a:r>
          </a:p>
          <a:p>
            <a:pPr marL="0" indent="0">
              <a:buNone/>
            </a:pPr>
            <a:r>
              <a:rPr lang="fr-CA" sz="4200" dirty="0"/>
              <a:t>Que faites-vous (ou qu’avez-vous vu d’autres personnes faire) pour gérer les émotions?</a:t>
            </a:r>
          </a:p>
          <a:p>
            <a:pPr marL="385763" indent="-385763">
              <a:buFont typeface="+mj-lt"/>
              <a:buAutoNum type="arabicPeriod"/>
            </a:pPr>
            <a:endParaRPr lang="fr-CA" dirty="0"/>
          </a:p>
          <a:p>
            <a:endParaRPr lang="en-CA" dirty="0"/>
          </a:p>
        </p:txBody>
      </p:sp>
    </p:spTree>
    <p:extLst>
      <p:ext uri="{BB962C8B-B14F-4D97-AF65-F5344CB8AC3E}">
        <p14:creationId xmlns:p14="http://schemas.microsoft.com/office/powerpoint/2010/main" val="197785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custDataLst>
              <p:tags r:id="rId7"/>
            </p:custDataLst>
          </p:nvPr>
        </p:nvSpPr>
        <p:spPr>
          <a:xfrm>
            <a:off x="2028222" y="2528848"/>
            <a:ext cx="5943600" cy="530915"/>
          </a:xfrm>
          <a:prstGeom prst="rect">
            <a:avLst/>
          </a:prstGeom>
          <a:noFill/>
        </p:spPr>
        <p:txBody>
          <a:bodyPr wrap="square" rtlCol="0">
            <a:noAutofit/>
          </a:bodyPr>
          <a:lstStyle/>
          <a:p>
            <a:r>
              <a:rPr lang="fr-CA" sz="3200" b="1" dirty="0">
                <a:solidFill>
                  <a:schemeClr val="accent1">
                    <a:lumMod val="75000"/>
                  </a:schemeClr>
                </a:solidFill>
              </a:rPr>
              <a:t>Suite des choses</a:t>
            </a:r>
            <a:endParaRPr lang="fr-CA"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custDataLst>
              <p:tags r:id="rId8"/>
            </p:custDataLst>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fr-CA" sz="12750" b="1">
                  <a:solidFill>
                    <a:srgbClr val="F26200">
                      <a:alpha val="40000"/>
                    </a:srgbClr>
                  </a:solidFill>
                  <a:latin typeface="+mj-lt"/>
                  <a:cs typeface="Arial" pitchFamily="34" charset="0"/>
                </a:rPr>
                <a:t>1</a:t>
              </a:r>
              <a:endParaRPr lang="fr-CA" sz="12750" b="1" dirty="0">
                <a:solidFill>
                  <a:srgbClr val="F26200">
                    <a:alpha val="40000"/>
                  </a:srgbClr>
                </a:solidFill>
                <a:latin typeface="+mj-lt"/>
                <a:cs typeface="Arial" pitchFamily="34" charset="0"/>
              </a:endParaRP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fontScale="85000" lnSpcReduction="10000"/>
            </a:bodyPr>
            <a:lstStyle/>
            <a:p>
              <a:pPr algn="ctr">
                <a:lnSpc>
                  <a:spcPct val="80000"/>
                </a:lnSpc>
              </a:pPr>
              <a:endParaRPr lang="fr-CA" b="1" spc="45" dirty="0">
                <a:solidFill>
                  <a:schemeClr val="bg1"/>
                </a:solidFill>
                <a:effectLst>
                  <a:outerShdw blurRad="50800" dist="25400" dir="5400000" algn="t" rotWithShape="0">
                    <a:prstClr val="black">
                      <a:alpha val="15000"/>
                    </a:prstClr>
                  </a:outerShdw>
                </a:effectLst>
              </a:endParaRPr>
            </a:p>
            <a:p>
              <a:pPr algn="ctr">
                <a:lnSpc>
                  <a:spcPct val="80000"/>
                </a:lnSpc>
              </a:pPr>
              <a:r>
                <a:rPr lang="fr-CA" b="1" spc="45" dirty="0">
                  <a:solidFill>
                    <a:schemeClr val="bg1"/>
                  </a:solidFill>
                  <a:effectLst>
                    <a:outerShdw blurRad="50800" dist="25400" dir="5400000" algn="t" rotWithShape="0">
                      <a:prstClr val="black">
                        <a:alpha val="15000"/>
                      </a:prstClr>
                    </a:outerShdw>
                  </a:effectLst>
                </a:rPr>
                <a:t>Lisez la page 11 de	</a:t>
              </a:r>
            </a:p>
            <a:p>
              <a:pPr algn="ctr">
                <a:lnSpc>
                  <a:spcPct val="80000"/>
                </a:lnSpc>
              </a:pPr>
              <a:r>
                <a:rPr lang="fr-CA" b="1" i="1" spc="45" dirty="0">
                  <a:solidFill>
                    <a:schemeClr val="bg1"/>
                  </a:solidFill>
                  <a:effectLst>
                    <a:outerShdw blurRad="50800" dist="25400" dir="5400000" algn="t" rotWithShape="0">
                      <a:prstClr val="black">
                        <a:alpha val="15000"/>
                      </a:prstClr>
                    </a:outerShdw>
                  </a:effectLst>
                </a:rPr>
                <a:t>Passer des idées à l’action</a:t>
              </a:r>
              <a:endParaRPr lang="fr-CA" b="1" i="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custDataLst>
              <p:tags r:id="rId9"/>
            </p:custDataLst>
          </p:nvPr>
        </p:nvGrpSpPr>
        <p:grpSpPr>
          <a:xfrm>
            <a:off x="7803357" y="3022416"/>
            <a:ext cx="1543050" cy="2054409"/>
            <a:chOff x="3543300" y="1591943"/>
            <a:chExt cx="205740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fr-CA" sz="12750" b="1">
                  <a:solidFill>
                    <a:srgbClr val="2A7A9E">
                      <a:alpha val="40000"/>
                    </a:srgbClr>
                  </a:solidFill>
                  <a:latin typeface="+mj-lt"/>
                  <a:cs typeface="Arial" pitchFamily="34" charset="0"/>
                </a:rPr>
                <a:t>3</a:t>
              </a:r>
              <a:endParaRPr lang="fr-CA" sz="12750" b="1" dirty="0">
                <a:solidFill>
                  <a:srgbClr val="2A7A9E">
                    <a:alpha val="40000"/>
                  </a:srgbClr>
                </a:solidFill>
                <a:latin typeface="+mj-lt"/>
                <a:cs typeface="Arial" pitchFamily="34" charset="0"/>
              </a:endParaRPr>
            </a:p>
          </p:txBody>
        </p:sp>
        <p:sp>
          <p:nvSpPr>
            <p:cNvPr id="16" name="TextBox 15">
              <a:extLst>
                <a:ext uri="{FF2B5EF4-FFF2-40B4-BE49-F238E27FC236}">
                  <a16:creationId xmlns:a16="http://schemas.microsoft.com/office/drawing/2014/main" id="{E746F56C-D365-2F4D-BF6A-4492DA2CA4C2}"/>
                </a:ext>
              </a:extLst>
            </p:cNvPr>
            <p:cNvSpPr txBox="1"/>
            <p:nvPr/>
          </p:nvSpPr>
          <p:spPr>
            <a:xfrm>
              <a:off x="3601872" y="2380724"/>
              <a:ext cx="1944724" cy="1319353"/>
            </a:xfrm>
            <a:prstGeom prst="rect">
              <a:avLst/>
            </a:prstGeom>
            <a:noFill/>
          </p:spPr>
          <p:txBody>
            <a:bodyPr wrap="square" rtlCol="0">
              <a:normAutofit fontScale="92500"/>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Faites un </a:t>
              </a:r>
              <a:r>
                <a:rPr lang="fr-CA" sz="1725" b="1" spc="45" dirty="0">
                  <a:solidFill>
                    <a:schemeClr val="bg1"/>
                  </a:solidFill>
                  <a:effectLst>
                    <a:outerShdw blurRad="50800" dist="25400" dir="5400000" algn="t" rotWithShape="0">
                      <a:prstClr val="black">
                        <a:alpha val="15000"/>
                      </a:prstClr>
                    </a:outerShdw>
                  </a:effectLst>
                  <a:hlinkClick r:id="rId14">
                    <a:extLst>
                      <a:ext uri="{A12FA001-AC4F-418D-AE19-62706E023703}">
                        <ahyp:hlinkClr xmlns:ahyp="http://schemas.microsoft.com/office/drawing/2018/hyperlinkcolor" val="tx"/>
                      </a:ext>
                    </a:extLst>
                  </a:hlinkClick>
                </a:rPr>
                <a:t>test d’intelligence émotionnelle</a:t>
              </a:r>
              <a:endParaRPr lang="fr-CA" sz="1725"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custDataLst>
              <p:tags r:id="rId10"/>
            </p:custDataLst>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fr-CA" sz="12750" b="1">
                  <a:solidFill>
                    <a:srgbClr val="65B131">
                      <a:alpha val="64000"/>
                    </a:srgbClr>
                  </a:solidFill>
                  <a:latin typeface="+mj-lt"/>
                  <a:cs typeface="Arial" pitchFamily="34" charset="0"/>
                </a:rPr>
                <a:t>2</a:t>
              </a:r>
              <a:endParaRPr lang="fr-CA" sz="12750" b="1" dirty="0">
                <a:solidFill>
                  <a:srgbClr val="65B131">
                    <a:alpha val="64000"/>
                  </a:srgbClr>
                </a:solidFill>
                <a:latin typeface="+mj-lt"/>
                <a:cs typeface="Arial" pitchFamily="34" charset="0"/>
              </a:endParaRP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1" y="2354351"/>
              <a:ext cx="1865559" cy="1581383"/>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Utilisez l</a:t>
              </a:r>
              <a:r>
                <a:rPr lang="fr-CA" sz="1725" b="1" spc="45" dirty="0">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’outil d’</a:t>
              </a:r>
              <a:r>
                <a:rPr lang="fr-CA" sz="1725" b="1" spc="45" dirty="0" err="1">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auto-réflexion</a:t>
              </a:r>
              <a:r>
                <a:rPr lang="fr-CA" sz="1725" b="1" spc="45" dirty="0">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 de l’ILE</a:t>
              </a:r>
              <a:endParaRPr lang="fr-CA"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dirty="0">
                <a:hlinkClick r:id="rId12"/>
              </a:rPr>
              <a:t>www.education-leadership-Ontario.ca/fr</a:t>
            </a:r>
            <a:r>
              <a:rPr lang="fr-CA" sz="4400" dirty="0"/>
              <a:t> </a:t>
            </a:r>
          </a:p>
        </p:txBody>
      </p:sp>
    </p:spTree>
    <p:extLst>
      <p:ext uri="{BB962C8B-B14F-4D97-AF65-F5344CB8AC3E}">
        <p14:creationId xmlns:p14="http://schemas.microsoft.com/office/powerpoint/2010/main" val="124392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sp>
        <p:nvSpPr>
          <p:cNvPr id="2" name="Rectangle 2">
            <a:extLst>
              <a:ext uri="{FF2B5EF4-FFF2-40B4-BE49-F238E27FC236}">
                <a16:creationId xmlns:a16="http://schemas.microsoft.com/office/drawing/2014/main" id="{3229D171-3E80-F146-9E2F-A7ACBC0822F8}"/>
              </a:ext>
            </a:extLst>
          </p:cNvPr>
          <p:cNvSpPr>
            <a:spLocks noChangeArrowheads="1"/>
          </p:cNvSpPr>
          <p:nvPr/>
        </p:nvSpPr>
        <p:spPr bwMode="auto">
          <a:xfrm>
            <a:off x="5872162" y="2714625"/>
            <a:ext cx="1709091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B81F9DE8-9A30-814E-818F-79C56D6C57D7}"/>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005696" y="2995575"/>
            <a:ext cx="10180608" cy="3416320"/>
          </a:xfrm>
          <a:prstGeom prst="rect">
            <a:avLst/>
          </a:prstGeom>
          <a:noFill/>
        </p:spPr>
        <p:txBody>
          <a:bodyPr wrap="square" rtlCol="0">
            <a:spAutoFit/>
          </a:bodyPr>
          <a:lstStyle/>
          <a:p>
            <a:r>
              <a:rPr lang="fr-CA" sz="2400" dirty="0"/>
              <a:t>« L’intelligence émotionnelle traverse une organisation comme l'électricité sur les fils téléphoniques. … Le leadership émotionnel, ce n’est pas seulement mettre un visage de jeu à tous les jours. Cela signifie comprendre votre impact sur les autres - puis ajuster votre style en conséquence. Il s'agit d'un processus difficile de découverte de soi, mais essentiel avant de pouvoir assumer vos responsabilités de leadership. »</a:t>
            </a:r>
            <a:endParaRPr lang="en-CA" sz="2400" dirty="0"/>
          </a:p>
          <a:p>
            <a:pPr algn="r"/>
            <a:r>
              <a:rPr lang="en-CA" sz="2400" dirty="0"/>
              <a:t>Source: ‘Primal Leadership: The Hidden Driver of Great Performance’ </a:t>
            </a:r>
          </a:p>
          <a:p>
            <a:pPr algn="r"/>
            <a:r>
              <a:rPr lang="fr-CA" sz="2400" dirty="0"/>
              <a:t>(</a:t>
            </a:r>
            <a:r>
              <a:rPr lang="fr-CA" sz="2400" dirty="0" err="1"/>
              <a:t>Goleman</a:t>
            </a:r>
            <a:r>
              <a:rPr lang="fr-CA" sz="2400" dirty="0"/>
              <a:t>, </a:t>
            </a:r>
            <a:r>
              <a:rPr lang="fr-CA" sz="2400" dirty="0" err="1"/>
              <a:t>Boyatzis</a:t>
            </a:r>
            <a:r>
              <a:rPr lang="fr-CA" sz="2400" dirty="0"/>
              <a:t> et McKee, 2001) </a:t>
            </a:r>
            <a:endParaRPr lang="en-CA" sz="2400" dirty="0"/>
          </a:p>
          <a:p>
            <a:pPr algn="r"/>
            <a:r>
              <a:rPr lang="fr-CA" sz="2400" dirty="0"/>
              <a:t>(traduction libre)</a:t>
            </a:r>
            <a:endParaRPr lang="en-CA" sz="2400" dirty="0"/>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856961" y="3641234"/>
            <a:ext cx="7886495" cy="2625156"/>
          </a:xfrm>
        </p:spPr>
        <p:txBody>
          <a:bodyPr>
            <a:normAutofit/>
          </a:bodyPr>
          <a:lstStyle/>
          <a:p>
            <a:pPr marL="0" indent="0">
              <a:buNone/>
            </a:pPr>
            <a:r>
              <a:rPr lang="fr-CA" sz="2400" dirty="0"/>
              <a:t>À l’ensemble du groupe :</a:t>
            </a:r>
          </a:p>
          <a:p>
            <a:pPr marL="385763" indent="-385763">
              <a:buAutoNum type="arabicPeriod"/>
            </a:pPr>
            <a:r>
              <a:rPr lang="fr-CA" sz="2400" dirty="0"/>
              <a:t>Donnez votre nom.</a:t>
            </a:r>
          </a:p>
          <a:p>
            <a:pPr marL="385763" indent="-385763">
              <a:buAutoNum type="arabicPeriod"/>
            </a:pPr>
            <a:r>
              <a:rPr lang="fr-CA" sz="2400" dirty="0"/>
              <a:t>Dites ce qui vous aide à trouver la paix.</a:t>
            </a:r>
          </a:p>
          <a:p>
            <a:pPr marL="385763" indent="-385763">
              <a:buAutoNum type="arabicPeriod"/>
            </a:pPr>
            <a:r>
              <a:rPr lang="fr-CA" sz="2400" dirty="0"/>
              <a:t>Expliquez pourquoi.</a:t>
            </a:r>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56961" y="2602610"/>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trouver la paix</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Title 1"/>
          <p:cNvSpPr txBox="1">
            <a:spLocks/>
          </p:cNvSpPr>
          <p:nvPr>
            <p:custDataLst>
              <p:tags r:id="rId7"/>
            </p:custDataLst>
          </p:nvPr>
        </p:nvSpPr>
        <p:spPr>
          <a:xfrm>
            <a:off x="623409" y="201161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rgbClr val="00B050"/>
                </a:solidFill>
              </a:rPr>
              <a:t> </a:t>
            </a:r>
            <a:r>
              <a:rPr lang="fr-CA" sz="3200" b="1" dirty="0">
                <a:solidFill>
                  <a:schemeClr val="accent1">
                    <a:lumMod val="75000"/>
                  </a:schemeClr>
                </a:solidFill>
                <a:latin typeface="+mn-lt"/>
              </a:rPr>
              <a:t>Comment gérer ses émotions</a:t>
            </a:r>
            <a:endParaRPr lang="fr-CA" sz="3200" b="1" dirty="0">
              <a:solidFill>
                <a:schemeClr val="bg1">
                  <a:lumMod val="65000"/>
                </a:schemeClr>
              </a:solidFill>
              <a:latin typeface="+mn-lt"/>
            </a:endParaRPr>
          </a:p>
        </p:txBody>
      </p:sp>
      <p:sp>
        <p:nvSpPr>
          <p:cNvPr id="10" name="Content Placeholder 2"/>
          <p:cNvSpPr>
            <a:spLocks noGrp="1"/>
          </p:cNvSpPr>
          <p:nvPr>
            <p:ph sz="half" idx="1"/>
            <p:custDataLst>
              <p:tags r:id="rId8"/>
            </p:custDataLst>
          </p:nvPr>
        </p:nvSpPr>
        <p:spPr>
          <a:xfrm>
            <a:off x="818256" y="3283628"/>
            <a:ext cx="5062953" cy="3304031"/>
          </a:xfrm>
        </p:spPr>
        <p:txBody>
          <a:bodyPr>
            <a:normAutofit fontScale="92500"/>
          </a:bodyPr>
          <a:lstStyle/>
          <a:p>
            <a:pPr marL="514350" indent="-514350">
              <a:buFont typeface="+mj-lt"/>
              <a:buAutoNum type="arabicPeriod"/>
            </a:pPr>
            <a:r>
              <a:rPr lang="fr-CA" dirty="0"/>
              <a:t>Rappelez-vous que les émotions ne sont pas éternelles.</a:t>
            </a:r>
          </a:p>
          <a:p>
            <a:pPr marL="514350" indent="-514350">
              <a:buFont typeface="+mj-lt"/>
              <a:buAutoNum type="arabicPeriod"/>
            </a:pPr>
            <a:r>
              <a:rPr lang="fr-CA" dirty="0"/>
              <a:t>Prenez conscience que la manière dont vous pensez à vos émotions influe sur la manière dont vous les vivez.</a:t>
            </a:r>
          </a:p>
          <a:p>
            <a:pPr marL="514350" indent="-514350">
              <a:buFont typeface="+mj-lt"/>
              <a:buAutoNum type="arabicPeriod"/>
            </a:pPr>
            <a:r>
              <a:rPr lang="fr-CA" dirty="0"/>
              <a:t>Sachez que vous êtes en mesure de changer votre réaction.</a:t>
            </a:r>
          </a:p>
        </p:txBody>
      </p:sp>
      <p:graphicFrame>
        <p:nvGraphicFramePr>
          <p:cNvPr id="6" name="Table 5">
            <a:extLst>
              <a:ext uri="{FF2B5EF4-FFF2-40B4-BE49-F238E27FC236}">
                <a16:creationId xmlns:a16="http://schemas.microsoft.com/office/drawing/2014/main" id="{5EA90D0D-2CA2-DD47-BF9C-69535B51916C}"/>
              </a:ext>
            </a:extLst>
          </p:cNvPr>
          <p:cNvGraphicFramePr>
            <a:graphicFrameLocks noGrp="1"/>
          </p:cNvGraphicFramePr>
          <p:nvPr>
            <p:extLst>
              <p:ext uri="{D42A27DB-BD31-4B8C-83A1-F6EECF244321}">
                <p14:modId xmlns:p14="http://schemas.microsoft.com/office/powerpoint/2010/main" val="681784798"/>
              </p:ext>
            </p:extLst>
          </p:nvPr>
        </p:nvGraphicFramePr>
        <p:xfrm>
          <a:off x="6772608" y="2591308"/>
          <a:ext cx="4407535" cy="4019868"/>
        </p:xfrm>
        <a:graphic>
          <a:graphicData uri="http://schemas.openxmlformats.org/drawingml/2006/table">
            <a:tbl>
              <a:tblPr firstRow="1" firstCol="1" bandRow="1">
                <a:tableStyleId>{5C22544A-7EE6-4342-B048-85BDC9FD1C3A}</a:tableStyleId>
              </a:tblPr>
              <a:tblGrid>
                <a:gridCol w="4407535">
                  <a:extLst>
                    <a:ext uri="{9D8B030D-6E8A-4147-A177-3AD203B41FA5}">
                      <a16:colId xmlns:a16="http://schemas.microsoft.com/office/drawing/2014/main" val="1731148558"/>
                    </a:ext>
                  </a:extLst>
                </a:gridCol>
              </a:tblGrid>
              <a:tr h="3752341">
                <a:tc>
                  <a:txBody>
                    <a:bodyPr/>
                    <a:lstStyle/>
                    <a:p>
                      <a:pPr>
                        <a:lnSpc>
                          <a:spcPct val="115000"/>
                        </a:lnSpc>
                        <a:spcAft>
                          <a:spcPts val="1000"/>
                        </a:spcAft>
                      </a:pPr>
                      <a:r>
                        <a:rPr lang="fr-CA" sz="3200" i="1" dirty="0">
                          <a:effectLst/>
                        </a:rPr>
                        <a:t>Ne laissez pas vos émotions vous empêcher de faire ce que vous devez faire.</a:t>
                      </a:r>
                      <a:endParaRPr lang="en-CA" sz="3200" i="1" dirty="0">
                        <a:effectLst/>
                      </a:endParaRPr>
                    </a:p>
                    <a:p>
                      <a:pPr>
                        <a:lnSpc>
                          <a:spcPct val="115000"/>
                        </a:lnSpc>
                        <a:spcAft>
                          <a:spcPts val="1000"/>
                        </a:spcAft>
                      </a:pPr>
                      <a:r>
                        <a:rPr lang="fr-CA" sz="3200" i="1" dirty="0">
                          <a:effectLst/>
                        </a:rPr>
                        <a:t>Contrôlez vos émotions, sinon ce sont elles qui vous contrôleront.</a:t>
                      </a:r>
                      <a:endParaRPr lang="en-CA" sz="3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5157992"/>
                  </a:ext>
                </a:extLst>
              </a:tr>
            </a:tbl>
          </a:graphicData>
        </a:graphic>
      </p:graphicFrame>
    </p:spTree>
    <p:extLst>
      <p:ext uri="{BB962C8B-B14F-4D97-AF65-F5344CB8AC3E}">
        <p14:creationId xmlns:p14="http://schemas.microsoft.com/office/powerpoint/2010/main" val="165812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Content Placeholder 1"/>
          <p:cNvSpPr>
            <a:spLocks noGrp="1"/>
          </p:cNvSpPr>
          <p:nvPr>
            <p:ph idx="1"/>
            <p:custDataLst>
              <p:tags r:id="rId7"/>
            </p:custDataLst>
          </p:nvPr>
        </p:nvSpPr>
        <p:spPr>
          <a:xfrm>
            <a:off x="601416" y="2387258"/>
            <a:ext cx="11590583" cy="3881758"/>
          </a:xfrm>
        </p:spPr>
        <p:txBody>
          <a:bodyPr>
            <a:normAutofit fontScale="92500" lnSpcReduction="10000"/>
          </a:bodyPr>
          <a:lstStyle/>
          <a:p>
            <a:pPr marL="0" indent="0">
              <a:buNone/>
            </a:pPr>
            <a:r>
              <a:rPr lang="fr-CA" sz="3500" b="1" dirty="0">
                <a:solidFill>
                  <a:schemeClr val="accent1"/>
                </a:solidFill>
              </a:rPr>
              <a:t>Transformer les émotions désagréables en pensées productives </a:t>
            </a:r>
          </a:p>
          <a:p>
            <a:pPr marL="0" indent="0">
              <a:buNone/>
            </a:pPr>
            <a:endParaRPr lang="fr-CA" sz="2400" dirty="0"/>
          </a:p>
          <a:p>
            <a:r>
              <a:rPr lang="fr-CA" sz="2400" dirty="0"/>
              <a:t>Il est normal d’éprouver des émotions désagréables.</a:t>
            </a:r>
          </a:p>
          <a:p>
            <a:r>
              <a:rPr lang="fr-CA" sz="2400" dirty="0"/>
              <a:t>Il est essentiel de voir ces émotions comme des occasions de développement.</a:t>
            </a:r>
          </a:p>
          <a:p>
            <a:r>
              <a:rPr lang="fr-CA" sz="2400" dirty="0"/>
              <a:t>Nos réactions émotionnelles, qu’elles se manifestent à l’intérieur ou à l’extérieur de nous, peuvent nous apprendre beaucoup.</a:t>
            </a:r>
          </a:p>
          <a:p>
            <a:r>
              <a:rPr lang="fr-CA" sz="2400" dirty="0"/>
              <a:t>La colère, par exemple, peut être une grande source de motivation.</a:t>
            </a:r>
          </a:p>
          <a:p>
            <a:pPr marL="0" indent="0">
              <a:buNone/>
            </a:pPr>
            <a:endParaRPr lang="fr-CA" sz="2400" dirty="0"/>
          </a:p>
          <a:p>
            <a:pPr marL="0" indent="0">
              <a:lnSpc>
                <a:spcPct val="100000"/>
              </a:lnSpc>
              <a:spcBef>
                <a:spcPts val="0"/>
              </a:spcBef>
              <a:buNone/>
              <a:defRPr/>
            </a:pPr>
            <a:r>
              <a:rPr lang="fr-CA" sz="2400" dirty="0"/>
              <a:t>Lisez l’exemple en page 14 du guide de réflexion.</a:t>
            </a:r>
          </a:p>
          <a:p>
            <a:pPr marL="0" indent="0">
              <a:lnSpc>
                <a:spcPct val="100000"/>
              </a:lnSpc>
              <a:spcBef>
                <a:spcPts val="0"/>
              </a:spcBef>
              <a:buNone/>
              <a:defRPr/>
            </a:pPr>
            <a:r>
              <a:rPr lang="fr-CA" sz="2400" dirty="0"/>
              <a:t>En solo ou deux par deux, faites l’activité de la page 15. </a:t>
            </a:r>
            <a:endParaRPr lang="fr-CA" sz="2400" dirty="0">
              <a:highlight>
                <a:srgbClr val="FFFF00"/>
              </a:highlight>
            </a:endParaRP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tretch>
            <a:fillRect/>
          </a:stretch>
        </p:blipFill>
        <p:spPr>
          <a:xfrm>
            <a:off x="1791582" y="1071071"/>
            <a:ext cx="1028700" cy="857250"/>
          </a:xfrm>
          <a:noFill/>
        </p:spPr>
      </p:pic>
      <p:sp>
        <p:nvSpPr>
          <p:cNvPr id="2" name="Content Placeholder 1"/>
          <p:cNvSpPr>
            <a:spLocks noGrp="1"/>
          </p:cNvSpPr>
          <p:nvPr>
            <p:ph sz="half" idx="1"/>
            <p:custDataLst>
              <p:tags r:id="rId2"/>
            </p:custDataLst>
          </p:nvPr>
        </p:nvSpPr>
        <p:spPr>
          <a:xfrm>
            <a:off x="797272" y="3391033"/>
            <a:ext cx="5181600" cy="2749339"/>
          </a:xfrm>
        </p:spPr>
        <p:txBody>
          <a:bodyPr>
            <a:normAutofit/>
          </a:bodyPr>
          <a:lstStyle/>
          <a:p>
            <a:pPr lvl="0"/>
            <a:r>
              <a:rPr lang="fr-CA" sz="3200" dirty="0"/>
              <a:t>Raisonnement « tout blanc ou tout noir »	</a:t>
            </a:r>
          </a:p>
          <a:p>
            <a:pPr lvl="0"/>
            <a:r>
              <a:rPr lang="fr-CA" sz="3200" dirty="0"/>
              <a:t>Généralisation excessive</a:t>
            </a:r>
          </a:p>
          <a:p>
            <a:r>
              <a:rPr lang="fr-CA" sz="3200" dirty="0"/>
              <a:t>Pensée catastrophiste </a:t>
            </a:r>
          </a:p>
          <a:p>
            <a:r>
              <a:rPr lang="fr-CA" sz="3200" dirty="0"/>
              <a:t>Filtrage mental</a:t>
            </a:r>
            <a:endParaRPr lang="en-US" b="1" dirty="0"/>
          </a:p>
        </p:txBody>
      </p:sp>
      <p:sp>
        <p:nvSpPr>
          <p:cNvPr id="6" name="Content Placeholder 5"/>
          <p:cNvSpPr>
            <a:spLocks noGrp="1"/>
          </p:cNvSpPr>
          <p:nvPr>
            <p:ph sz="half" idx="2"/>
            <p:custDataLst>
              <p:tags r:id="rId3"/>
            </p:custDataLst>
          </p:nvPr>
        </p:nvSpPr>
        <p:spPr>
          <a:xfrm>
            <a:off x="6144082" y="3372623"/>
            <a:ext cx="5046077" cy="3415352"/>
          </a:xfrm>
        </p:spPr>
        <p:txBody>
          <a:bodyPr>
            <a:normAutofit/>
          </a:bodyPr>
          <a:lstStyle/>
          <a:p>
            <a:r>
              <a:rPr lang="fr-CA" sz="3200" dirty="0"/>
              <a:t>Personnalisation</a:t>
            </a:r>
          </a:p>
          <a:p>
            <a:r>
              <a:rPr lang="fr-CA" sz="3200" dirty="0"/>
              <a:t>Lecture de pensées</a:t>
            </a:r>
          </a:p>
          <a:p>
            <a:r>
              <a:rPr lang="fr-CA" sz="3200" dirty="0"/>
              <a:t>Rejet du positif</a:t>
            </a:r>
          </a:p>
          <a:p>
            <a:r>
              <a:rPr lang="fr-CA" sz="3200" dirty="0"/>
              <a:t>Exagération ou minimisation</a:t>
            </a:r>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5"/>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6"/>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7"/>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8"/>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custDataLst>
              <p:tags r:id="rId9"/>
            </p:custDataLst>
          </p:nvPr>
        </p:nvSpPr>
        <p:spPr>
          <a:xfrm>
            <a:off x="892111" y="2549439"/>
            <a:ext cx="6909648" cy="535531"/>
          </a:xfrm>
          <a:prstGeom prst="rect">
            <a:avLst/>
          </a:prstGeom>
        </p:spPr>
        <p:txBody>
          <a:bodyPr wrap="none">
            <a:spAutoFit/>
          </a:bodyPr>
          <a:lstStyle/>
          <a:p>
            <a:pPr lvl="0">
              <a:lnSpc>
                <a:spcPct val="90000"/>
              </a:lnSpc>
              <a:spcBef>
                <a:spcPts val="1000"/>
              </a:spcBef>
            </a:pPr>
            <a:r>
              <a:rPr lang="fr-CA" sz="3200" b="1" dirty="0">
                <a:solidFill>
                  <a:schemeClr val="accent1">
                    <a:lumMod val="75000"/>
                  </a:schemeClr>
                </a:solidFill>
              </a:rPr>
              <a:t>Distorsions cognitives (pièges mentaux)</a:t>
            </a:r>
          </a:p>
        </p:txBody>
      </p:sp>
    </p:spTree>
    <p:extLst>
      <p:ext uri="{BB962C8B-B14F-4D97-AF65-F5344CB8AC3E}">
        <p14:creationId xmlns:p14="http://schemas.microsoft.com/office/powerpoint/2010/main" val="81774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tretch>
            <a:fillRect/>
          </a:stretch>
        </p:blipFill>
        <p:spPr>
          <a:xfrm>
            <a:off x="1727669" y="1027906"/>
            <a:ext cx="1028700" cy="857250"/>
          </a:xfrm>
          <a:noFill/>
        </p:spPr>
      </p:pic>
      <p:sp>
        <p:nvSpPr>
          <p:cNvPr id="2" name="Content Placeholder 1"/>
          <p:cNvSpPr>
            <a:spLocks noGrp="1"/>
          </p:cNvSpPr>
          <p:nvPr>
            <p:ph idx="1"/>
            <p:custDataLst>
              <p:tags r:id="rId2"/>
            </p:custDataLst>
          </p:nvPr>
        </p:nvSpPr>
        <p:spPr>
          <a:xfrm>
            <a:off x="997760" y="2427042"/>
            <a:ext cx="10367802" cy="3716008"/>
          </a:xfrm>
        </p:spPr>
        <p:txBody>
          <a:bodyPr>
            <a:normAutofit fontScale="92500" lnSpcReduction="10000"/>
          </a:bodyPr>
          <a:lstStyle/>
          <a:p>
            <a:pPr marL="0" indent="0">
              <a:lnSpc>
                <a:spcPct val="100000"/>
              </a:lnSpc>
              <a:buNone/>
            </a:pPr>
            <a:r>
              <a:rPr lang="fr-CA" sz="3500" b="1" dirty="0">
                <a:solidFill>
                  <a:schemeClr val="accent1"/>
                </a:solidFill>
              </a:rPr>
              <a:t>Recadrer une distorsion cognitive</a:t>
            </a:r>
          </a:p>
          <a:p>
            <a:endParaRPr lang="fr-CA" sz="2400" b="1" dirty="0"/>
          </a:p>
          <a:p>
            <a:pPr marL="0" lvl="0" indent="0">
              <a:buNone/>
            </a:pPr>
            <a:r>
              <a:rPr lang="fr-CA" sz="2400" i="1" dirty="0"/>
              <a:t>Ma principale distorsion cognitive est la personnalisation. Par exemple, si quelqu’un se plaint des activités prévues durant la journée pédagogique, j’ai l’impression que cette personne est fâchée contre moi parce que c’est moi le directeur d’école. Ça joue sur mes émotions, parce que j’essaye de compenser en disant « oui » quand cette personne me demande quelque chose par la suite. Je suis ensuite déçu de mon comportement. J’aimerais plutôt être capable de ne pas en faire une affaire personnelle, de ne pas céder et d’être compatissant envers moi-même. J’aimerais me dire des choses positives, par exemple : « Je n’ai pas à plaire à tout le monde » ou « J’ai commis une erreur. Ce n’est pas une raison pour me flageller. J’ai fait du mieux que j’ai pu dans les circonstances. »</a:t>
            </a:r>
            <a:endParaRPr lang="en-US" b="1"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custDataLst>
              <p:tags r:id="rId8"/>
            </p:custDataLst>
          </p:nvPr>
        </p:nvSpPr>
        <p:spPr>
          <a:xfrm>
            <a:off x="1123966" y="2255710"/>
            <a:ext cx="184731" cy="535531"/>
          </a:xfrm>
          <a:prstGeom prst="rect">
            <a:avLst/>
          </a:prstGeom>
        </p:spPr>
        <p:txBody>
          <a:bodyPr wrap="none">
            <a:spAutoFit/>
          </a:bodyPr>
          <a:lstStyle/>
          <a:p>
            <a:pPr lvl="0">
              <a:lnSpc>
                <a:spcPct val="90000"/>
              </a:lnSpc>
              <a:spcBef>
                <a:spcPts val="1000"/>
              </a:spcBef>
            </a:pPr>
            <a:endParaRPr lang="en-US" sz="3200" b="1" dirty="0">
              <a:solidFill>
                <a:prstClr val="black"/>
              </a:solidFill>
            </a:endParaRPr>
          </a:p>
        </p:txBody>
      </p:sp>
    </p:spTree>
    <p:extLst>
      <p:ext uri="{BB962C8B-B14F-4D97-AF65-F5344CB8AC3E}">
        <p14:creationId xmlns:p14="http://schemas.microsoft.com/office/powerpoint/2010/main" val="480716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2"/>
            </p:custDataLst>
          </p:nvPr>
        </p:nvPicPr>
        <p:blipFill>
          <a:blip r:embed="rId11" cstate="email">
            <a:extLst>
              <a:ext uri="{28A0092B-C50C-407E-A947-70E740481C1C}">
                <a14:useLocalDpi xmlns:a14="http://schemas.microsoft.com/office/drawing/2010/main" val="0"/>
              </a:ext>
            </a:extLst>
          </a:blip>
          <a:srcRect/>
          <a:stretch>
            <a:fillRect/>
          </a:stretch>
        </p:blipFill>
        <p:spPr>
          <a:xfrm>
            <a:off x="0"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8"/>
            </p:custDataLst>
          </p:nvPr>
        </p:nvSpPr>
        <p:spPr>
          <a:xfrm>
            <a:off x="284812" y="2684728"/>
            <a:ext cx="11632367" cy="3231256"/>
          </a:xfrm>
          <a:prstGeom prst="rect">
            <a:avLst/>
          </a:prstGeom>
        </p:spPr>
        <p:txBody>
          <a:bodyPr vert="horz" lIns="68580" tIns="34290" rIns="68580" bIns="3429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600" b="1" dirty="0">
                <a:solidFill>
                  <a:schemeClr val="accent1"/>
                </a:solidFill>
                <a:latin typeface="+mn-lt"/>
              </a:rPr>
              <a:t>La pleine conscience pour gérer ses émotions</a:t>
            </a:r>
            <a:endParaRPr lang="fr-CA" sz="3300" b="1" dirty="0">
              <a:solidFill>
                <a:schemeClr val="accent1"/>
              </a:solidFill>
              <a:latin typeface="+mn-lt"/>
            </a:endParaRPr>
          </a:p>
          <a:p>
            <a:endParaRPr lang="fr-CA" sz="3300" b="1" dirty="0"/>
          </a:p>
          <a:p>
            <a:r>
              <a:rPr lang="fr-CA" sz="3300" b="1" dirty="0"/>
              <a:t>Ressource 1 : Balayage corporel</a:t>
            </a:r>
          </a:p>
          <a:p>
            <a:endParaRPr lang="fr-CA" sz="3600" dirty="0"/>
          </a:p>
          <a:p>
            <a:pPr lvl="3"/>
            <a:r>
              <a:rPr lang="fr-CA" sz="3300" dirty="0"/>
              <a:t>L’objectif de l’exercice :</a:t>
            </a:r>
          </a:p>
          <a:p>
            <a:pPr marL="1828800" lvl="3" indent="-457200">
              <a:buFont typeface="Arial" panose="020B0604020202020204" pitchFamily="34" charset="0"/>
              <a:buChar char="•"/>
            </a:pPr>
            <a:r>
              <a:rPr lang="fr-CA" sz="3300" dirty="0"/>
              <a:t>Détendre son corps.</a:t>
            </a:r>
          </a:p>
          <a:p>
            <a:pPr marL="1828800" lvl="3" indent="-457200">
              <a:buFont typeface="Arial" panose="020B0604020202020204" pitchFamily="34" charset="0"/>
              <a:buChar char="•"/>
            </a:pPr>
            <a:r>
              <a:rPr lang="fr-CA" sz="3300" dirty="0"/>
              <a:t>Découvrir où se logent les émotions dans le corps.</a:t>
            </a:r>
          </a:p>
          <a:p>
            <a:pPr marL="1828800" lvl="3" indent="-457200">
              <a:buFont typeface="Arial" panose="020B0604020202020204" pitchFamily="34" charset="0"/>
              <a:buChar char="•"/>
            </a:pPr>
            <a:r>
              <a:rPr lang="fr-CA" sz="3300" dirty="0"/>
              <a:t>Se préparer à la méditation chrétienne.</a:t>
            </a:r>
          </a:p>
          <a:p>
            <a:endParaRPr lang="en-CA" sz="3300" b="1" dirty="0"/>
          </a:p>
        </p:txBody>
      </p:sp>
    </p:spTree>
    <p:extLst>
      <p:ext uri="{BB962C8B-B14F-4D97-AF65-F5344CB8AC3E}">
        <p14:creationId xmlns:p14="http://schemas.microsoft.com/office/powerpoint/2010/main" val="20972065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074363" y="2902001"/>
            <a:ext cx="8628434" cy="3418260"/>
          </a:xfrm>
          <a:prstGeom prst="rect">
            <a:avLst/>
          </a:prstGeom>
        </p:spPr>
        <p:txBody>
          <a:bodyPr vert="horz" lIns="68580" tIns="34290" rIns="68580" bIns="3429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La pleine conscience pour gérer ses émotions</a:t>
            </a:r>
            <a:endParaRPr lang="fr-CA" sz="3200" b="1" dirty="0">
              <a:solidFill>
                <a:schemeClr val="accent1">
                  <a:lumMod val="75000"/>
                </a:schemeClr>
              </a:solidFill>
            </a:endParaRPr>
          </a:p>
          <a:p>
            <a:endParaRPr lang="fr-CA" sz="3300" b="1" dirty="0"/>
          </a:p>
          <a:p>
            <a:r>
              <a:rPr lang="fr-CA" sz="3300" b="1" dirty="0"/>
              <a:t>Ressource 2 : Exercice de relaxation</a:t>
            </a:r>
          </a:p>
          <a:p>
            <a:endParaRPr lang="fr-CA" sz="3600" dirty="0"/>
          </a:p>
          <a:p>
            <a:pPr lvl="2"/>
            <a:r>
              <a:rPr lang="fr-CA" sz="3300" dirty="0"/>
              <a:t>L’objectif de l’exercice :</a:t>
            </a:r>
          </a:p>
          <a:p>
            <a:pPr marL="1371600" lvl="2" indent="-457200">
              <a:buFont typeface="Arial" panose="020B0604020202020204" pitchFamily="34" charset="0"/>
              <a:buChar char="•"/>
            </a:pPr>
            <a:r>
              <a:rPr lang="fr-CA" sz="3300" dirty="0"/>
              <a:t>Être dans l’instant présent.</a:t>
            </a:r>
          </a:p>
          <a:p>
            <a:pPr marL="1371600" lvl="2" indent="-457200">
              <a:buFont typeface="Arial" panose="020B0604020202020204" pitchFamily="34" charset="0"/>
              <a:buChar char="•"/>
            </a:pPr>
            <a:r>
              <a:rPr lang="fr-CA" sz="3300" dirty="0"/>
              <a:t>Se recentrer après une situation difficile.</a:t>
            </a:r>
          </a:p>
          <a:p>
            <a:pPr marL="1371600" lvl="2" indent="-457200">
              <a:buFont typeface="Arial" panose="020B0604020202020204" pitchFamily="34" charset="0"/>
              <a:buChar char="•"/>
            </a:pPr>
            <a:r>
              <a:rPr lang="fr-CA" sz="3300" dirty="0"/>
              <a:t>Retrouver l’équilibre.</a:t>
            </a:r>
          </a:p>
          <a:p>
            <a:endParaRPr lang="en-CA" sz="3300" b="1" dirty="0"/>
          </a:p>
        </p:txBody>
      </p:sp>
    </p:spTree>
    <p:extLst>
      <p:ext uri="{BB962C8B-B14F-4D97-AF65-F5344CB8AC3E}">
        <p14:creationId xmlns:p14="http://schemas.microsoft.com/office/powerpoint/2010/main" val="39545865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6"/>
</p:tagLst>
</file>

<file path=ppt/tags/tag100.xml><?xml version="1.0" encoding="utf-8"?>
<p:tagLst xmlns:a="http://schemas.openxmlformats.org/drawingml/2006/main" xmlns:r="http://schemas.openxmlformats.org/officeDocument/2006/relationships" xmlns:p="http://schemas.openxmlformats.org/presentationml/2006/main">
  <p:tag name="NUM" val="3"/>
</p:tagLst>
</file>

<file path=ppt/tags/tag101.xml><?xml version="1.0" encoding="utf-8"?>
<p:tagLst xmlns:a="http://schemas.openxmlformats.org/drawingml/2006/main" xmlns:r="http://schemas.openxmlformats.org/officeDocument/2006/relationships" xmlns:p="http://schemas.openxmlformats.org/presentationml/2006/main">
  <p:tag name="NUM" val="4"/>
</p:tagLst>
</file>

<file path=ppt/tags/tag102.xml><?xml version="1.0" encoding="utf-8"?>
<p:tagLst xmlns:a="http://schemas.openxmlformats.org/drawingml/2006/main" xmlns:r="http://schemas.openxmlformats.org/officeDocument/2006/relationships" xmlns:p="http://schemas.openxmlformats.org/presentationml/2006/main">
  <p:tag name="NUM" val="5"/>
</p:tagLst>
</file>

<file path=ppt/tags/tag103.xml><?xml version="1.0" encoding="utf-8"?>
<p:tagLst xmlns:a="http://schemas.openxmlformats.org/drawingml/2006/main" xmlns:r="http://schemas.openxmlformats.org/officeDocument/2006/relationships" xmlns:p="http://schemas.openxmlformats.org/presentationml/2006/main">
  <p:tag name="NUM" val="6"/>
</p:tagLst>
</file>

<file path=ppt/tags/tag104.xml><?xml version="1.0" encoding="utf-8"?>
<p:tagLst xmlns:a="http://schemas.openxmlformats.org/drawingml/2006/main" xmlns:r="http://schemas.openxmlformats.org/officeDocument/2006/relationships" xmlns:p="http://schemas.openxmlformats.org/presentationml/2006/main">
  <p:tag name="NUM" val="7"/>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8"/>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7"/>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6"/>
</p:tagLst>
</file>

<file path=ppt/tags/tag41.xml><?xml version="1.0" encoding="utf-8"?>
<p:tagLst xmlns:a="http://schemas.openxmlformats.org/drawingml/2006/main" xmlns:r="http://schemas.openxmlformats.org/officeDocument/2006/relationships" xmlns:p="http://schemas.openxmlformats.org/presentationml/2006/main">
  <p:tag name="NUM" val="7"/>
</p:tagLst>
</file>

<file path=ppt/tags/tag42.xml><?xml version="1.0" encoding="utf-8"?>
<p:tagLst xmlns:a="http://schemas.openxmlformats.org/drawingml/2006/main" xmlns:r="http://schemas.openxmlformats.org/officeDocument/2006/relationships" xmlns:p="http://schemas.openxmlformats.org/presentationml/2006/main">
  <p:tag name="NUM" val="8"/>
</p:tagLst>
</file>

<file path=ppt/tags/tag43.xml><?xml version="1.0" encoding="utf-8"?>
<p:tagLst xmlns:a="http://schemas.openxmlformats.org/drawingml/2006/main" xmlns:r="http://schemas.openxmlformats.org/officeDocument/2006/relationships" xmlns:p="http://schemas.openxmlformats.org/presentationml/2006/main">
  <p:tag name="NUM" val="9"/>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5"/>
</p:tagLst>
</file>

<file path=ppt/tags/tag49.xml><?xml version="1.0" encoding="utf-8"?>
<p:tagLst xmlns:a="http://schemas.openxmlformats.org/drawingml/2006/main" xmlns:r="http://schemas.openxmlformats.org/officeDocument/2006/relationships" xmlns:p="http://schemas.openxmlformats.org/presentationml/2006/main">
  <p:tag name="NUM" val="6"/>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7"/>
</p:tagLst>
</file>

<file path=ppt/tags/tag51.xml><?xml version="1.0" encoding="utf-8"?>
<p:tagLst xmlns:a="http://schemas.openxmlformats.org/drawingml/2006/main" xmlns:r="http://schemas.openxmlformats.org/officeDocument/2006/relationships" xmlns:p="http://schemas.openxmlformats.org/presentationml/2006/main">
  <p:tag name="NUM" val="8"/>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5"/>
</p:tagLst>
</file>

<file path=ppt/tags/tag57.xml><?xml version="1.0" encoding="utf-8"?>
<p:tagLst xmlns:a="http://schemas.openxmlformats.org/drawingml/2006/main" xmlns:r="http://schemas.openxmlformats.org/officeDocument/2006/relationships" xmlns:p="http://schemas.openxmlformats.org/presentationml/2006/main">
  <p:tag name="NUM" val="6"/>
</p:tagLst>
</file>

<file path=ppt/tags/tag58.xml><?xml version="1.0" encoding="utf-8"?>
<p:tagLst xmlns:a="http://schemas.openxmlformats.org/drawingml/2006/main" xmlns:r="http://schemas.openxmlformats.org/officeDocument/2006/relationships" xmlns:p="http://schemas.openxmlformats.org/presentationml/2006/main">
  <p:tag name="NUM" val="7"/>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4"/>
</p:tagLst>
</file>

<file path=ppt/tags/tag63.xml><?xml version="1.0" encoding="utf-8"?>
<p:tagLst xmlns:a="http://schemas.openxmlformats.org/drawingml/2006/main" xmlns:r="http://schemas.openxmlformats.org/officeDocument/2006/relationships" xmlns:p="http://schemas.openxmlformats.org/presentationml/2006/main">
  <p:tag name="NUM" val="5"/>
</p:tagLst>
</file>

<file path=ppt/tags/tag64.xml><?xml version="1.0" encoding="utf-8"?>
<p:tagLst xmlns:a="http://schemas.openxmlformats.org/drawingml/2006/main" xmlns:r="http://schemas.openxmlformats.org/officeDocument/2006/relationships" xmlns:p="http://schemas.openxmlformats.org/presentationml/2006/main">
  <p:tag name="NUM" val="6"/>
</p:tagLst>
</file>

<file path=ppt/tags/tag65.xml><?xml version="1.0" encoding="utf-8"?>
<p:tagLst xmlns:a="http://schemas.openxmlformats.org/drawingml/2006/main" xmlns:r="http://schemas.openxmlformats.org/officeDocument/2006/relationships" xmlns:p="http://schemas.openxmlformats.org/presentationml/2006/main">
  <p:tag name="NUM" val="7"/>
</p:tagLst>
</file>

<file path=ppt/tags/tag66.xml><?xml version="1.0" encoding="utf-8"?>
<p:tagLst xmlns:a="http://schemas.openxmlformats.org/drawingml/2006/main" xmlns:r="http://schemas.openxmlformats.org/officeDocument/2006/relationships" xmlns:p="http://schemas.openxmlformats.org/presentationml/2006/main">
  <p:tag name="NUM" val="1"/>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5"/>
</p:tagLst>
</file>

<file path=ppt/tags/tag71.xml><?xml version="1.0" encoding="utf-8"?>
<p:tagLst xmlns:a="http://schemas.openxmlformats.org/drawingml/2006/main" xmlns:r="http://schemas.openxmlformats.org/officeDocument/2006/relationships" xmlns:p="http://schemas.openxmlformats.org/presentationml/2006/main">
  <p:tag name="NUM" val="6"/>
</p:tagLst>
</file>

<file path=ppt/tags/tag72.xml><?xml version="1.0" encoding="utf-8"?>
<p:tagLst xmlns:a="http://schemas.openxmlformats.org/drawingml/2006/main" xmlns:r="http://schemas.openxmlformats.org/officeDocument/2006/relationships" xmlns:p="http://schemas.openxmlformats.org/presentationml/2006/main">
  <p:tag name="NUM" val="7"/>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8"/>
</p:tagLst>
</file>

<file path=ppt/tags/tag88.xml><?xml version="1.0" encoding="utf-8"?>
<p:tagLst xmlns:a="http://schemas.openxmlformats.org/drawingml/2006/main" xmlns:r="http://schemas.openxmlformats.org/officeDocument/2006/relationships" xmlns:p="http://schemas.openxmlformats.org/presentationml/2006/main">
  <p:tag name="NUM" val="9"/>
</p:tagLst>
</file>

<file path=ppt/tags/tag89.xml><?xml version="1.0" encoding="utf-8"?>
<p:tagLst xmlns:a="http://schemas.openxmlformats.org/drawingml/2006/main" xmlns:r="http://schemas.openxmlformats.org/officeDocument/2006/relationships" xmlns:p="http://schemas.openxmlformats.org/presentationml/2006/main">
  <p:tag name="NUM" val="10"/>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ags/tag90.xml><?xml version="1.0" encoding="utf-8"?>
<p:tagLst xmlns:a="http://schemas.openxmlformats.org/drawingml/2006/main" xmlns:r="http://schemas.openxmlformats.org/officeDocument/2006/relationships" xmlns:p="http://schemas.openxmlformats.org/presentationml/2006/main">
  <p:tag name="NUM" val="1"/>
</p:tagLst>
</file>

<file path=ppt/tags/tag91.xml><?xml version="1.0" encoding="utf-8"?>
<p:tagLst xmlns:a="http://schemas.openxmlformats.org/drawingml/2006/main" xmlns:r="http://schemas.openxmlformats.org/officeDocument/2006/relationships" xmlns:p="http://schemas.openxmlformats.org/presentationml/2006/main">
  <p:tag name="NUM" val="2"/>
</p:tagLst>
</file>

<file path=ppt/tags/tag92.xml><?xml version="1.0" encoding="utf-8"?>
<p:tagLst xmlns:a="http://schemas.openxmlformats.org/drawingml/2006/main" xmlns:r="http://schemas.openxmlformats.org/officeDocument/2006/relationships" xmlns:p="http://schemas.openxmlformats.org/presentationml/2006/main">
  <p:tag name="NUM" val="3"/>
</p:tagLst>
</file>

<file path=ppt/tags/tag93.xml><?xml version="1.0" encoding="utf-8"?>
<p:tagLst xmlns:a="http://schemas.openxmlformats.org/drawingml/2006/main" xmlns:r="http://schemas.openxmlformats.org/officeDocument/2006/relationships" xmlns:p="http://schemas.openxmlformats.org/presentationml/2006/main">
  <p:tag name="NUM" val="4"/>
</p:tagLst>
</file>

<file path=ppt/tags/tag94.xml><?xml version="1.0" encoding="utf-8"?>
<p:tagLst xmlns:a="http://schemas.openxmlformats.org/drawingml/2006/main" xmlns:r="http://schemas.openxmlformats.org/officeDocument/2006/relationships" xmlns:p="http://schemas.openxmlformats.org/presentationml/2006/main">
  <p:tag name="NUM" val="5"/>
</p:tagLst>
</file>

<file path=ppt/tags/tag95.xml><?xml version="1.0" encoding="utf-8"?>
<p:tagLst xmlns:a="http://schemas.openxmlformats.org/drawingml/2006/main" xmlns:r="http://schemas.openxmlformats.org/officeDocument/2006/relationships" xmlns:p="http://schemas.openxmlformats.org/presentationml/2006/main">
  <p:tag name="NUM" val="6"/>
</p:tagLst>
</file>

<file path=ppt/tags/tag96.xml><?xml version="1.0" encoding="utf-8"?>
<p:tagLst xmlns:a="http://schemas.openxmlformats.org/drawingml/2006/main" xmlns:r="http://schemas.openxmlformats.org/officeDocument/2006/relationships" xmlns:p="http://schemas.openxmlformats.org/presentationml/2006/main">
  <p:tag name="NUM" val="7"/>
</p:tagLst>
</file>

<file path=ppt/tags/tag97.xml><?xml version="1.0" encoding="utf-8"?>
<p:tagLst xmlns:a="http://schemas.openxmlformats.org/drawingml/2006/main" xmlns:r="http://schemas.openxmlformats.org/officeDocument/2006/relationships" xmlns:p="http://schemas.openxmlformats.org/presentationml/2006/main">
  <p:tag name="NUM" val="8"/>
</p:tagLst>
</file>

<file path=ppt/tags/tag98.xml><?xml version="1.0" encoding="utf-8"?>
<p:tagLst xmlns:a="http://schemas.openxmlformats.org/drawingml/2006/main" xmlns:r="http://schemas.openxmlformats.org/officeDocument/2006/relationships" xmlns:p="http://schemas.openxmlformats.org/presentationml/2006/main">
  <p:tag name="NUM" val="1"/>
</p:tagLst>
</file>

<file path=ppt/tags/tag9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184ACA3-C29A-482C-B631-5FC50E1E8E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0458F6-4845-4805-BAE1-942821E71267}">
  <ds:schemaRefs>
    <ds:schemaRef ds:uri="http://schemas.microsoft.com/sharepoint/v3/contenttype/forms"/>
  </ds:schemaRefs>
</ds:datastoreItem>
</file>

<file path=customXml/itemProps3.xml><?xml version="1.0" encoding="utf-8"?>
<ds:datastoreItem xmlns:ds="http://schemas.openxmlformats.org/officeDocument/2006/customXml" ds:itemID="{4BA35CCB-410A-4784-B3C9-A430D7E1CD1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15335</TotalTime>
  <Words>3648</Words>
  <Application>Microsoft Macintosh PowerPoint</Application>
  <PresentationFormat>Widescreen</PresentationFormat>
  <Paragraphs>298</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357</cp:revision>
  <dcterms:created xsi:type="dcterms:W3CDTF">2019-11-01T17:17:10Z</dcterms:created>
  <dcterms:modified xsi:type="dcterms:W3CDTF">2021-10-26T18:43:36Z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2021-03-13T20:22:53.2675947Z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210922d6-037c-48ce-af43-4f0a80fdd50f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