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6.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8.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10.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11.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2.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3.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notesSlides/notesSlide14.xml" ContentType="application/vnd.openxmlformats-officedocument.presentationml.notesSlide+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15.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16.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2"/>
  </p:notesMasterIdLst>
  <p:sldIdLst>
    <p:sldId id="363" r:id="rId5"/>
    <p:sldId id="364" r:id="rId6"/>
    <p:sldId id="365" r:id="rId7"/>
    <p:sldId id="366" r:id="rId8"/>
    <p:sldId id="368" r:id="rId9"/>
    <p:sldId id="370" r:id="rId10"/>
    <p:sldId id="371" r:id="rId11"/>
    <p:sldId id="372" r:id="rId12"/>
    <p:sldId id="373" r:id="rId13"/>
    <p:sldId id="374" r:id="rId14"/>
    <p:sldId id="377" r:id="rId15"/>
    <p:sldId id="379" r:id="rId16"/>
    <p:sldId id="378" r:id="rId17"/>
    <p:sldId id="380" r:id="rId18"/>
    <p:sldId id="376" r:id="rId19"/>
    <p:sldId id="320" r:id="rId20"/>
    <p:sldId id="34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ès Perrot" initials="AP" lastIdx="13" clrIdx="0">
    <p:extLst>
      <p:ext uri="{19B8F6BF-5375-455C-9EA6-DF929625EA0E}">
        <p15:presenceInfo xmlns:p15="http://schemas.microsoft.com/office/powerpoint/2012/main" userId="fbed50d324201291" providerId="Windows Live"/>
      </p:ext>
    </p:extLst>
  </p:cmAuthor>
  <p:cmAuthor id="2" name="Geneviève H." initials="GH" lastIdx="17" clrIdx="1">
    <p:extLst>
      <p:ext uri="{19B8F6BF-5375-455C-9EA6-DF929625EA0E}">
        <p15:presenceInfo xmlns:p15="http://schemas.microsoft.com/office/powerpoint/2012/main" userId="Geneviève 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3C1"/>
    <a:srgbClr val="000000"/>
    <a:srgbClr val="FFFFFF"/>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96" autoAdjust="0"/>
    <p:restoredTop sz="54194" autoAdjust="0"/>
  </p:normalViewPr>
  <p:slideViewPr>
    <p:cSldViewPr snapToGrid="0" snapToObjects="1">
      <p:cViewPr varScale="1">
        <p:scale>
          <a:sx n="67" d="100"/>
          <a:sy n="67" d="100"/>
        </p:scale>
        <p:origin x="3144" y="1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p:scale>
          <a:sx n="125" d="100"/>
          <a:sy n="125" d="100"/>
        </p:scale>
        <p:origin x="2928" y="-23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fr-CA" b="1" noProof="0" dirty="0">
              <a:solidFill>
                <a:srgbClr val="FFFFFF"/>
              </a:solidFill>
            </a:rPr>
            <a:t>Psychologiques</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fr-CA" b="1" noProof="0" dirty="0">
              <a:solidFill>
                <a:srgbClr val="FFFFFF"/>
              </a:solidFill>
            </a:rPr>
            <a:t>Cognitives</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fr-CA" sz="1200" b="1" kern="1200" noProof="0" dirty="0">
              <a:solidFill>
                <a:srgbClr val="000000"/>
              </a:solidFill>
              <a:latin typeface="Calibri" panose="020F0502020204030204"/>
              <a:ea typeface="+mn-ea"/>
              <a:cs typeface="+mn-cs"/>
            </a:rPr>
            <a:t>Optimisme</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custT="1"/>
      <dgm:spPr/>
      <dgm:t>
        <a:bodyPr/>
        <a:lstStyle/>
        <a:p>
          <a:r>
            <a:rPr lang="fr-CA" sz="1200" b="1" noProof="0" dirty="0">
              <a:solidFill>
                <a:srgbClr val="000000"/>
              </a:solidFill>
            </a:rPr>
            <a:t>Capacité de résolution de problèmes</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fr-CA" b="1" noProof="0" dirty="0">
              <a:solidFill>
                <a:srgbClr val="FFFFFF"/>
              </a:solidFill>
            </a:rPr>
            <a:t>Sociales</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r>
            <a:rPr lang="fr-CA" b="1" noProof="0" dirty="0">
              <a:solidFill>
                <a:srgbClr val="000000"/>
              </a:solidFill>
            </a:rPr>
            <a:t>Percevoir les émotions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7F1A5B26-DFDC-4F70-9A1A-BCF3D14E1D2B}">
      <dgm:prSet custT="1"/>
      <dgm:spPr/>
      <dgm:t>
        <a:bodyPr/>
        <a:lstStyle/>
        <a:p>
          <a:r>
            <a:rPr lang="fr-CA" sz="1200" b="1" kern="1200" noProof="0" dirty="0">
              <a:solidFill>
                <a:srgbClr val="000000"/>
              </a:solidFill>
            </a:rPr>
            <a:t>Auto-efficacité</a:t>
          </a:r>
        </a:p>
      </dgm:t>
    </dgm:pt>
    <dgm:pt modelId="{58364B97-8823-4EF9-902C-8C6BEC676F49}" type="parTrans" cxnId="{661FDD58-8699-4296-B8C1-2C932AEF0B14}">
      <dgm:prSet/>
      <dgm:spPr/>
      <dgm:t>
        <a:bodyPr/>
        <a:lstStyle/>
        <a:p>
          <a:endParaRPr lang="fr-CA"/>
        </a:p>
      </dgm:t>
    </dgm:pt>
    <dgm:pt modelId="{4395A1F5-DF73-4684-A70D-2B1842D1E32E}" type="sibTrans" cxnId="{661FDD58-8699-4296-B8C1-2C932AEF0B14}">
      <dgm:prSet/>
      <dgm:spPr/>
      <dgm:t>
        <a:bodyPr/>
        <a:lstStyle/>
        <a:p>
          <a:endParaRPr lang="fr-CA"/>
        </a:p>
      </dgm:t>
    </dgm:pt>
    <dgm:pt modelId="{E0A4D612-9A68-4098-BFD1-3EA769051DD9}">
      <dgm:prSet custT="1"/>
      <dgm:spPr/>
      <dgm:t>
        <a:bodyPr/>
        <a:lstStyle/>
        <a:p>
          <a:r>
            <a:rPr lang="fr-CA" sz="1200" b="1" kern="1200" noProof="0" dirty="0">
              <a:solidFill>
                <a:srgbClr val="000000"/>
              </a:solidFill>
            </a:rPr>
            <a:t>Résilience</a:t>
          </a:r>
        </a:p>
      </dgm:t>
    </dgm:pt>
    <dgm:pt modelId="{A54D8108-81D8-4D78-8770-E91F3E3D3D5D}" type="parTrans" cxnId="{F4862FD7-8A70-4620-99B6-152E49A2A3FD}">
      <dgm:prSet/>
      <dgm:spPr/>
      <dgm:t>
        <a:bodyPr/>
        <a:lstStyle/>
        <a:p>
          <a:endParaRPr lang="fr-CA"/>
        </a:p>
      </dgm:t>
    </dgm:pt>
    <dgm:pt modelId="{FE6822A1-58FB-4606-97F6-426737529745}" type="sibTrans" cxnId="{F4862FD7-8A70-4620-99B6-152E49A2A3FD}">
      <dgm:prSet/>
      <dgm:spPr/>
      <dgm:t>
        <a:bodyPr/>
        <a:lstStyle/>
        <a:p>
          <a:endParaRPr lang="fr-CA"/>
        </a:p>
      </dgm:t>
    </dgm:pt>
    <dgm:pt modelId="{68BC9A8E-12C0-4F7A-8F36-F23D76D3AE02}">
      <dgm:prSet custT="1"/>
      <dgm:spPr/>
      <dgm:t>
        <a:bodyPr/>
        <a:lstStyle/>
        <a:p>
          <a:r>
            <a:rPr lang="fr-CA" sz="1200" b="1" kern="1200" noProof="0" dirty="0">
              <a:solidFill>
                <a:srgbClr val="000000"/>
              </a:solidFill>
            </a:rPr>
            <a:t>Proactivité</a:t>
          </a:r>
        </a:p>
      </dgm:t>
    </dgm:pt>
    <dgm:pt modelId="{9F5A41E2-F05D-4C08-B3F5-2A9651FE5357}" type="parTrans" cxnId="{3D7CECEC-1F34-4F25-94E3-9188F3C93FC2}">
      <dgm:prSet/>
      <dgm:spPr/>
      <dgm:t>
        <a:bodyPr/>
        <a:lstStyle/>
        <a:p>
          <a:endParaRPr lang="fr-CA"/>
        </a:p>
      </dgm:t>
    </dgm:pt>
    <dgm:pt modelId="{241CEFCC-129F-4ABD-B1BF-59FFA4C35CB2}" type="sibTrans" cxnId="{3D7CECEC-1F34-4F25-94E3-9188F3C93FC2}">
      <dgm:prSet/>
      <dgm:spPr/>
      <dgm:t>
        <a:bodyPr/>
        <a:lstStyle/>
        <a:p>
          <a:endParaRPr lang="fr-CA"/>
        </a:p>
      </dgm:t>
    </dgm:pt>
    <dgm:pt modelId="{FA675FA6-A863-4E25-AA20-7516B901DF47}">
      <dgm:prSet custT="1"/>
      <dgm:spPr/>
      <dgm:t>
        <a:bodyPr/>
        <a:lstStyle/>
        <a:p>
          <a:r>
            <a:rPr lang="fr-CA" sz="1200" b="1" noProof="0" dirty="0">
              <a:solidFill>
                <a:srgbClr val="000000"/>
              </a:solidFill>
            </a:rPr>
            <a:t>Connaissance des pratiques efficaces dans l’école et la salle de classe qui ont un effet direct sur l’apprentissage des élèves</a:t>
          </a:r>
        </a:p>
      </dgm:t>
    </dgm:pt>
    <dgm:pt modelId="{E6913E24-D0DC-4C67-8262-C5B5C255E026}" type="parTrans" cxnId="{3C35F003-EAFB-4F7B-86DB-FA37DA69F308}">
      <dgm:prSet/>
      <dgm:spPr/>
      <dgm:t>
        <a:bodyPr/>
        <a:lstStyle/>
        <a:p>
          <a:endParaRPr lang="fr-CA"/>
        </a:p>
      </dgm:t>
    </dgm:pt>
    <dgm:pt modelId="{C360D064-C3FA-4C7A-973E-13C490A7B1A7}" type="sibTrans" cxnId="{3C35F003-EAFB-4F7B-86DB-FA37DA69F308}">
      <dgm:prSet/>
      <dgm:spPr/>
      <dgm:t>
        <a:bodyPr/>
        <a:lstStyle/>
        <a:p>
          <a:endParaRPr lang="fr-CA"/>
        </a:p>
      </dgm:t>
    </dgm:pt>
    <dgm:pt modelId="{B732222A-E1B4-4FDE-8F02-AFD1B7C9805B}">
      <dgm:prSet custT="1"/>
      <dgm:spPr/>
      <dgm:t>
        <a:bodyPr/>
        <a:lstStyle/>
        <a:p>
          <a:r>
            <a:rPr lang="fr-CA" sz="1200" b="1" noProof="0" dirty="0">
              <a:solidFill>
                <a:srgbClr val="000000"/>
              </a:solidFill>
            </a:rPr>
            <a:t>Pensée systémique</a:t>
          </a:r>
        </a:p>
      </dgm:t>
    </dgm:pt>
    <dgm:pt modelId="{AFD8120E-90E7-44F5-B594-54FF55B411A6}" type="parTrans" cxnId="{8600D9F8-CDC0-4D69-8C2E-3E5610FA7A01}">
      <dgm:prSet/>
      <dgm:spPr/>
      <dgm:t>
        <a:bodyPr/>
        <a:lstStyle/>
        <a:p>
          <a:endParaRPr lang="fr-CA"/>
        </a:p>
      </dgm:t>
    </dgm:pt>
    <dgm:pt modelId="{A7C71A2A-A047-4FE2-AAF1-CE78B2CA10BE}" type="sibTrans" cxnId="{8600D9F8-CDC0-4D69-8C2E-3E5610FA7A01}">
      <dgm:prSet/>
      <dgm:spPr/>
      <dgm:t>
        <a:bodyPr/>
        <a:lstStyle/>
        <a:p>
          <a:endParaRPr lang="fr-CA"/>
        </a:p>
      </dgm:t>
    </dgm:pt>
    <dgm:pt modelId="{926077E5-51D2-41BC-8644-7AC9FAA46496}">
      <dgm:prSet/>
      <dgm:spPr/>
      <dgm:t>
        <a:bodyPr/>
        <a:lstStyle/>
        <a:p>
          <a:r>
            <a:rPr lang="fr-CA" b="1" noProof="0" dirty="0">
              <a:solidFill>
                <a:srgbClr val="000000"/>
              </a:solidFill>
            </a:rPr>
            <a:t>Gérer les émotions</a:t>
          </a:r>
        </a:p>
      </dgm:t>
    </dgm:pt>
    <dgm:pt modelId="{10E10C6C-D5D8-4B97-85B3-F963C7AFA361}" type="parTrans" cxnId="{10201F4A-D74B-47CD-A575-38351F63816E}">
      <dgm:prSet/>
      <dgm:spPr/>
      <dgm:t>
        <a:bodyPr/>
        <a:lstStyle/>
        <a:p>
          <a:endParaRPr lang="fr-CA"/>
        </a:p>
      </dgm:t>
    </dgm:pt>
    <dgm:pt modelId="{FFC9FF48-5F5E-4C95-92C9-0E84B9C1D232}" type="sibTrans" cxnId="{10201F4A-D74B-47CD-A575-38351F63816E}">
      <dgm:prSet/>
      <dgm:spPr/>
      <dgm:t>
        <a:bodyPr/>
        <a:lstStyle/>
        <a:p>
          <a:endParaRPr lang="fr-CA"/>
        </a:p>
      </dgm:t>
    </dgm:pt>
    <dgm:pt modelId="{9E60C64C-3A37-4D21-B581-703651FBB133}">
      <dgm:prSet/>
      <dgm:spPr/>
      <dgm:t>
        <a:bodyPr/>
        <a:lstStyle/>
        <a:p>
          <a:r>
            <a:rPr lang="fr-CA" b="1" noProof="0" dirty="0">
              <a:solidFill>
                <a:srgbClr val="000000"/>
              </a:solidFill>
            </a:rPr>
            <a:t>Réactions émotives appropriées</a:t>
          </a:r>
        </a:p>
      </dgm:t>
    </dgm:pt>
    <dgm:pt modelId="{14935D62-503E-4C0D-9C53-D4D6DE205A26}" type="parTrans" cxnId="{7A2C05D7-8CDC-4820-9941-637A1E260ACE}">
      <dgm:prSet/>
      <dgm:spPr/>
      <dgm:t>
        <a:bodyPr/>
        <a:lstStyle/>
        <a:p>
          <a:endParaRPr lang="fr-CA"/>
        </a:p>
      </dgm:t>
    </dgm:pt>
    <dgm:pt modelId="{4E9BCFCC-0A5E-4B46-A3AC-A9B1502CAB83}" type="sibTrans" cxnId="{7A2C05D7-8CDC-4820-9941-637A1E260ACE}">
      <dgm:prSet/>
      <dgm:spPr/>
      <dgm:t>
        <a:bodyPr/>
        <a:lstStyle/>
        <a:p>
          <a:endParaRPr lang="fr-CA"/>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custScaleY="119776" custLinFactNeighborX="137" custLinFactNeighborY="-212">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NeighborX="-206" custLinFactNeighborY="212">
        <dgm:presLayoutVars>
          <dgm:bulletEnabled val="1"/>
        </dgm:presLayoutVars>
      </dgm:prSet>
      <dgm:spPr/>
    </dgm:pt>
    <dgm:pt modelId="{7AC16D06-8492-C642-9684-DDEADC0A9CBF}" type="pres">
      <dgm:prSet presAssocID="{A0DA3826-FE29-2545-B1A3-78A64F3D3167}" presName="childShp" presStyleLbl="bgAccFollowNode1" presStyleIdx="2" presStyleCnt="3" custLinFactNeighborX="262" custLinFactNeighborY="212">
        <dgm:presLayoutVars>
          <dgm:bulletEnabled val="1"/>
        </dgm:presLayoutVars>
      </dgm:prSet>
      <dgm:spPr/>
    </dgm:pt>
  </dgm:ptLst>
  <dgm:cxnLst>
    <dgm:cxn modelId="{3C35F003-EAFB-4F7B-86DB-FA37DA69F308}" srcId="{D71FDFA7-61A6-4C94-B0DB-9F727362654D}" destId="{FA675FA6-A863-4E25-AA20-7516B901DF47}" srcOrd="1" destOrd="0" parTransId="{E6913E24-D0DC-4C67-8262-C5B5C255E026}" sibTransId="{C360D064-C3FA-4C7A-973E-13C490A7B1A7}"/>
    <dgm:cxn modelId="{75BB9213-404A-E745-AEA0-24099E1A70F7}" srcId="{BF9F1488-8972-4590-856B-9C9E973E13A6}" destId="{A0DA3826-FE29-2545-B1A3-78A64F3D3167}" srcOrd="2" destOrd="0" parTransId="{5A9F87D1-5CEE-2B41-8B29-92F7E8750DD3}" sibTransId="{264C65BF-409C-104B-AD13-0DDCAD99BC8C}"/>
    <dgm:cxn modelId="{11761119-C9D3-4307-B845-135497993000}" type="presOf" srcId="{D71FDFA7-61A6-4C94-B0DB-9F727362654D}" destId="{80423490-A979-43D2-8D00-72E1E286A9D0}" srcOrd="0" destOrd="0" presId="urn:microsoft.com/office/officeart/2005/8/layout/vList6"/>
    <dgm:cxn modelId="{0A058725-5B38-4BAB-B5C5-3C85BE637431}" type="presOf" srcId="{7F1A5B26-DFDC-4F70-9A1A-BCF3D14E1D2B}" destId="{29494ACD-E506-4271-A1DB-BB635657EDF9}" srcOrd="0" destOrd="1"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10201F4A-D74B-47CD-A575-38351F63816E}" srcId="{A0DA3826-FE29-2545-B1A3-78A64F3D3167}" destId="{926077E5-51D2-41BC-8644-7AC9FAA46496}" srcOrd="1" destOrd="0" parTransId="{10E10C6C-D5D8-4B97-85B3-F963C7AFA361}" sibTransId="{FFC9FF48-5F5E-4C95-92C9-0E84B9C1D232}"/>
    <dgm:cxn modelId="{981DEB57-94D1-4668-8B47-A85562A01BFA}" type="presOf" srcId="{20D9AD66-2764-4191-8178-778792970716}" destId="{2F118A10-0DD1-4D05-A2D2-E273B2B11168}" srcOrd="0" destOrd="0" presId="urn:microsoft.com/office/officeart/2005/8/layout/vList6"/>
    <dgm:cxn modelId="{661FDD58-8699-4296-B8C1-2C932AEF0B14}" srcId="{20D9AD66-2764-4191-8178-778792970716}" destId="{7F1A5B26-DFDC-4F70-9A1A-BCF3D14E1D2B}" srcOrd="1" destOrd="0" parTransId="{58364B97-8823-4EF9-902C-8C6BEC676F49}" sibTransId="{4395A1F5-DF73-4684-A70D-2B1842D1E32E}"/>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B2176176-1EB1-4BB1-84B6-ABB7A24D30DC}" type="presOf" srcId="{926077E5-51D2-41BC-8644-7AC9FAA46496}" destId="{7AC16D06-8492-C642-9684-DDEADC0A9CBF}" srcOrd="0" destOrd="1"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3650B88E-BD1D-496C-80A3-CE37787F3E5F}" type="presOf" srcId="{68BC9A8E-12C0-4F7A-8F36-F23D76D3AE02}" destId="{29494ACD-E506-4271-A1DB-BB635657EDF9}" srcOrd="0" destOrd="3" presId="urn:microsoft.com/office/officeart/2005/8/layout/vList6"/>
    <dgm:cxn modelId="{1D0B45AC-BC8B-4B93-A800-A92CAB8D4E58}" type="presOf" srcId="{FA675FA6-A863-4E25-AA20-7516B901DF47}" destId="{D96489DD-BC77-472D-9163-7F04EAE4C289}" srcOrd="0" destOrd="1" presId="urn:microsoft.com/office/officeart/2005/8/layout/vList6"/>
    <dgm:cxn modelId="{43E015B4-2B62-4D20-A150-7CFA744DE614}" srcId="{BF9F1488-8972-4590-856B-9C9E973E13A6}" destId="{D71FDFA7-61A6-4C94-B0DB-9F727362654D}" srcOrd="1" destOrd="0" parTransId="{079A8D6A-15D0-4EB4-BDB1-79FA1227CFAC}" sibTransId="{F081BE09-4E0A-4B6E-973D-E927F48F7668}"/>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7A2C05D7-8CDC-4820-9941-637A1E260ACE}" srcId="{A0DA3826-FE29-2545-B1A3-78A64F3D3167}" destId="{9E60C64C-3A37-4D21-B581-703651FBB133}" srcOrd="2" destOrd="0" parTransId="{14935D62-503E-4C0D-9C53-D4D6DE205A26}" sibTransId="{4E9BCFCC-0A5E-4B46-A3AC-A9B1502CAB83}"/>
    <dgm:cxn modelId="{F4862FD7-8A70-4620-99B6-152E49A2A3FD}" srcId="{20D9AD66-2764-4191-8178-778792970716}" destId="{E0A4D612-9A68-4098-BFD1-3EA769051DD9}" srcOrd="2" destOrd="0" parTransId="{A54D8108-81D8-4D78-8770-E91F3E3D3D5D}" sibTransId="{FE6822A1-58FB-4606-97F6-426737529745}"/>
    <dgm:cxn modelId="{551C2FDB-6E5D-4E9B-AF0B-C6EE3ED5F391}" srcId="{20D9AD66-2764-4191-8178-778792970716}" destId="{EE739745-FCF3-455D-AF95-9084E767A62D}" srcOrd="0" destOrd="0" parTransId="{89689DB2-543F-4494-A337-1D128776362A}" sibTransId="{4DEEF5A2-22FA-4BC1-B7B5-356A06B7C481}"/>
    <dgm:cxn modelId="{0E4645DE-B5E5-4341-A302-971246A2C230}" type="presOf" srcId="{B732222A-E1B4-4FDE-8F02-AFD1B7C9805B}" destId="{D96489DD-BC77-472D-9163-7F04EAE4C289}" srcOrd="0" destOrd="2" presId="urn:microsoft.com/office/officeart/2005/8/layout/vList6"/>
    <dgm:cxn modelId="{6922E9E4-1C91-402F-BD63-2CB65B770071}" type="presOf" srcId="{E0A4D612-9A68-4098-BFD1-3EA769051DD9}" destId="{29494ACD-E506-4271-A1DB-BB635657EDF9}" srcOrd="0" destOrd="2" presId="urn:microsoft.com/office/officeart/2005/8/layout/vList6"/>
    <dgm:cxn modelId="{FB5161E8-FDB0-4148-A6B6-8D397848C57C}" type="presOf" srcId="{9E60C64C-3A37-4D21-B581-703651FBB133}" destId="{7AC16D06-8492-C642-9684-DDEADC0A9CBF}" srcOrd="0" destOrd="2" presId="urn:microsoft.com/office/officeart/2005/8/layout/vList6"/>
    <dgm:cxn modelId="{3D7CECEC-1F34-4F25-94E3-9188F3C93FC2}" srcId="{20D9AD66-2764-4191-8178-778792970716}" destId="{68BC9A8E-12C0-4F7A-8F36-F23D76D3AE02}" srcOrd="3" destOrd="0" parTransId="{9F5A41E2-F05D-4C08-B3F5-2A9651FE5357}" sibTransId="{241CEFCC-129F-4ABD-B1BF-59FFA4C35CB2}"/>
    <dgm:cxn modelId="{8600D9F8-CDC0-4D69-8C2E-3E5610FA7A01}" srcId="{D71FDFA7-61A6-4C94-B0DB-9F727362654D}" destId="{B732222A-E1B4-4FDE-8F02-AFD1B7C9805B}" srcOrd="2" destOrd="0" parTransId="{AFD8120E-90E7-44F5-B594-54FF55B411A6}" sibTransId="{A7C71A2A-A047-4FE2-AAF1-CE78B2CA10BE}"/>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C6C2C8-2997-490B-8952-C79951D919D6}"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CA"/>
        </a:p>
      </dgm:t>
    </dgm:pt>
    <dgm:pt modelId="{F90BD7D0-1C01-4419-926A-FE17B3200E61}">
      <dgm:prSet phldrT="[Text]"/>
      <dgm:spPr/>
      <dgm:t>
        <a:bodyPr/>
        <a:lstStyle/>
        <a:p>
          <a:r>
            <a:rPr lang="fr-CA" noProof="0" dirty="0">
              <a:solidFill>
                <a:schemeClr val="tx1"/>
              </a:solidFill>
            </a:rPr>
            <a:t>Événement</a:t>
          </a:r>
        </a:p>
      </dgm:t>
    </dgm:pt>
    <dgm:pt modelId="{0532E3EB-B149-4D84-A198-7998EC1A973F}" type="parTrans" cxnId="{CCC754D2-FF30-4685-9519-CF8F63EE4815}">
      <dgm:prSet/>
      <dgm:spPr/>
      <dgm:t>
        <a:bodyPr/>
        <a:lstStyle/>
        <a:p>
          <a:endParaRPr lang="en-CA"/>
        </a:p>
      </dgm:t>
    </dgm:pt>
    <dgm:pt modelId="{98168A5A-F3F7-45A1-B452-D3DAAEC077DC}" type="sibTrans" cxnId="{CCC754D2-FF30-4685-9519-CF8F63EE4815}">
      <dgm:prSet/>
      <dgm:spPr/>
      <dgm:t>
        <a:bodyPr/>
        <a:lstStyle/>
        <a:p>
          <a:endParaRPr lang="fr-CA" noProof="0" dirty="0">
            <a:solidFill>
              <a:schemeClr val="tx1"/>
            </a:solidFill>
          </a:endParaRPr>
        </a:p>
      </dgm:t>
    </dgm:pt>
    <dgm:pt modelId="{F350CEED-ADF2-48A9-857D-5902CB239F7D}">
      <dgm:prSet phldrT="[Text]"/>
      <dgm:spPr/>
      <dgm:t>
        <a:bodyPr/>
        <a:lstStyle/>
        <a:p>
          <a:r>
            <a:rPr lang="fr-CA" noProof="0" dirty="0">
              <a:solidFill>
                <a:schemeClr val="tx1"/>
              </a:solidFill>
            </a:rPr>
            <a:t>Interprétation</a:t>
          </a:r>
        </a:p>
      </dgm:t>
    </dgm:pt>
    <dgm:pt modelId="{70F1834F-568D-4707-AAE3-2CACDD497126}" type="parTrans" cxnId="{D54B0993-1188-4875-B524-CFE9FBCAD95F}">
      <dgm:prSet/>
      <dgm:spPr/>
      <dgm:t>
        <a:bodyPr/>
        <a:lstStyle/>
        <a:p>
          <a:endParaRPr lang="en-CA"/>
        </a:p>
      </dgm:t>
    </dgm:pt>
    <dgm:pt modelId="{D390EBDC-EADA-4232-A2F3-477E7FB320F8}" type="sibTrans" cxnId="{D54B0993-1188-4875-B524-CFE9FBCAD95F}">
      <dgm:prSet/>
      <dgm:spPr/>
      <dgm:t>
        <a:bodyPr/>
        <a:lstStyle/>
        <a:p>
          <a:endParaRPr lang="fr-CA" noProof="0" dirty="0">
            <a:solidFill>
              <a:schemeClr val="tx1"/>
            </a:solidFill>
          </a:endParaRPr>
        </a:p>
      </dgm:t>
    </dgm:pt>
    <dgm:pt modelId="{8D305474-FFFA-420E-B70D-04F7665548D4}">
      <dgm:prSet phldrT="[Text]"/>
      <dgm:spPr/>
      <dgm:t>
        <a:bodyPr/>
        <a:lstStyle/>
        <a:p>
          <a:r>
            <a:rPr lang="fr-CA" noProof="0" dirty="0">
              <a:solidFill>
                <a:schemeClr val="tx1"/>
              </a:solidFill>
            </a:rPr>
            <a:t>Réaction physique</a:t>
          </a:r>
        </a:p>
      </dgm:t>
    </dgm:pt>
    <dgm:pt modelId="{D2ADF5BE-CEC6-4502-804C-D09723320CE1}" type="parTrans" cxnId="{BF9DF239-E262-47BC-9723-3071B3FE1A4C}">
      <dgm:prSet/>
      <dgm:spPr/>
      <dgm:t>
        <a:bodyPr/>
        <a:lstStyle/>
        <a:p>
          <a:endParaRPr lang="en-CA"/>
        </a:p>
      </dgm:t>
    </dgm:pt>
    <dgm:pt modelId="{5010AA08-6AC6-4EBE-B944-761D0E5ADAE9}" type="sibTrans" cxnId="{BF9DF239-E262-47BC-9723-3071B3FE1A4C}">
      <dgm:prSet/>
      <dgm:spPr/>
      <dgm:t>
        <a:bodyPr/>
        <a:lstStyle/>
        <a:p>
          <a:endParaRPr lang="fr-CA" noProof="0" dirty="0">
            <a:solidFill>
              <a:schemeClr val="tx1"/>
            </a:solidFill>
          </a:endParaRPr>
        </a:p>
      </dgm:t>
    </dgm:pt>
    <dgm:pt modelId="{5F118479-9BD1-4D14-BDC2-21F18E244C81}">
      <dgm:prSet phldrT="[Text]"/>
      <dgm:spPr/>
      <dgm:t>
        <a:bodyPr/>
        <a:lstStyle/>
        <a:p>
          <a:r>
            <a:rPr lang="fr-CA" noProof="0" dirty="0">
              <a:solidFill>
                <a:schemeClr val="tx1"/>
              </a:solidFill>
            </a:rPr>
            <a:t>Besoin d’agir</a:t>
          </a:r>
        </a:p>
      </dgm:t>
    </dgm:pt>
    <dgm:pt modelId="{E3ECAD70-9D79-4C73-A987-412E494640DE}" type="parTrans" cxnId="{2C71D2FB-B3ED-4862-98BA-CA9CE98771F0}">
      <dgm:prSet/>
      <dgm:spPr/>
      <dgm:t>
        <a:bodyPr/>
        <a:lstStyle/>
        <a:p>
          <a:endParaRPr lang="en-CA"/>
        </a:p>
      </dgm:t>
    </dgm:pt>
    <dgm:pt modelId="{8376EBDC-A9D2-4916-A562-9F365D4DBBA1}" type="sibTrans" cxnId="{2C71D2FB-B3ED-4862-98BA-CA9CE98771F0}">
      <dgm:prSet/>
      <dgm:spPr/>
      <dgm:t>
        <a:bodyPr/>
        <a:lstStyle/>
        <a:p>
          <a:endParaRPr lang="fr-CA" noProof="0" dirty="0">
            <a:solidFill>
              <a:schemeClr val="tx1"/>
            </a:solidFill>
          </a:endParaRPr>
        </a:p>
      </dgm:t>
    </dgm:pt>
    <dgm:pt modelId="{BAD7FC6E-165C-41B8-BB05-591A6ECDCF63}">
      <dgm:prSet phldrT="[Text]"/>
      <dgm:spPr/>
      <dgm:t>
        <a:bodyPr/>
        <a:lstStyle/>
        <a:p>
          <a:r>
            <a:rPr lang="fr-CA" noProof="0" dirty="0">
              <a:solidFill>
                <a:schemeClr val="tx1"/>
              </a:solidFill>
            </a:rPr>
            <a:t>Répercussions</a:t>
          </a:r>
        </a:p>
      </dgm:t>
    </dgm:pt>
    <dgm:pt modelId="{1CADC8BD-8336-4AAC-95C6-67FDD07013DC}" type="parTrans" cxnId="{08DCE524-9692-4912-A51C-D4AE30EB62FB}">
      <dgm:prSet/>
      <dgm:spPr/>
      <dgm:t>
        <a:bodyPr/>
        <a:lstStyle/>
        <a:p>
          <a:endParaRPr lang="en-CA"/>
        </a:p>
      </dgm:t>
    </dgm:pt>
    <dgm:pt modelId="{7A84B2D1-ABD7-4E84-8686-B4428BC4CA6B}" type="sibTrans" cxnId="{08DCE524-9692-4912-A51C-D4AE30EB62FB}">
      <dgm:prSet/>
      <dgm:spPr/>
      <dgm:t>
        <a:bodyPr/>
        <a:lstStyle/>
        <a:p>
          <a:endParaRPr lang="fr-CA" noProof="0" dirty="0">
            <a:solidFill>
              <a:schemeClr val="tx1"/>
            </a:solidFill>
          </a:endParaRPr>
        </a:p>
      </dgm:t>
    </dgm:pt>
    <dgm:pt modelId="{F84EB12D-E78E-42D6-86C9-AC6A1EE2DB9E}">
      <dgm:prSet/>
      <dgm:spPr/>
      <dgm:t>
        <a:bodyPr/>
        <a:lstStyle/>
        <a:p>
          <a:r>
            <a:rPr lang="fr-CA" noProof="0" dirty="0">
              <a:solidFill>
                <a:schemeClr val="tx1"/>
              </a:solidFill>
            </a:rPr>
            <a:t>Action</a:t>
          </a:r>
        </a:p>
      </dgm:t>
    </dgm:pt>
    <dgm:pt modelId="{A40800FB-6AE1-4D87-BCB0-35CEB61A8600}" type="parTrans" cxnId="{CC12B293-BF36-4ECB-A61F-03ABA6A147F6}">
      <dgm:prSet/>
      <dgm:spPr/>
      <dgm:t>
        <a:bodyPr/>
        <a:lstStyle/>
        <a:p>
          <a:endParaRPr lang="en-CA"/>
        </a:p>
      </dgm:t>
    </dgm:pt>
    <dgm:pt modelId="{A90BEC7F-50D7-4D41-919B-9EB5D011906B}" type="sibTrans" cxnId="{CC12B293-BF36-4ECB-A61F-03ABA6A147F6}">
      <dgm:prSet/>
      <dgm:spPr/>
      <dgm:t>
        <a:bodyPr/>
        <a:lstStyle/>
        <a:p>
          <a:endParaRPr lang="fr-CA" noProof="0" dirty="0">
            <a:solidFill>
              <a:schemeClr val="tx1"/>
            </a:solidFill>
          </a:endParaRPr>
        </a:p>
      </dgm:t>
    </dgm:pt>
    <dgm:pt modelId="{76A756A9-6A14-4459-AD41-C8D7DB879C72}" type="pres">
      <dgm:prSet presAssocID="{FCC6C2C8-2997-490B-8952-C79951D919D6}" presName="cycle" presStyleCnt="0">
        <dgm:presLayoutVars>
          <dgm:dir/>
          <dgm:resizeHandles val="exact"/>
        </dgm:presLayoutVars>
      </dgm:prSet>
      <dgm:spPr/>
    </dgm:pt>
    <dgm:pt modelId="{C32DCE6F-1732-4BA8-A3ED-A2A3D5CF9FCD}" type="pres">
      <dgm:prSet presAssocID="{F90BD7D0-1C01-4419-926A-FE17B3200E61}" presName="dummy" presStyleCnt="0"/>
      <dgm:spPr/>
    </dgm:pt>
    <dgm:pt modelId="{1B0BD913-6CE9-4BD9-8F0E-2CD062EBDFE3}" type="pres">
      <dgm:prSet presAssocID="{F90BD7D0-1C01-4419-926A-FE17B3200E61}" presName="node" presStyleLbl="revTx" presStyleIdx="0" presStyleCnt="6">
        <dgm:presLayoutVars>
          <dgm:bulletEnabled val="1"/>
        </dgm:presLayoutVars>
      </dgm:prSet>
      <dgm:spPr/>
    </dgm:pt>
    <dgm:pt modelId="{3EC639BC-AF98-4E3C-BD55-CB0FC2351362}" type="pres">
      <dgm:prSet presAssocID="{98168A5A-F3F7-45A1-B452-D3DAAEC077DC}" presName="sibTrans" presStyleLbl="node1" presStyleIdx="0" presStyleCnt="6"/>
      <dgm:spPr/>
    </dgm:pt>
    <dgm:pt modelId="{731711ED-4B35-416A-A414-144F4161A13E}" type="pres">
      <dgm:prSet presAssocID="{F350CEED-ADF2-48A9-857D-5902CB239F7D}" presName="dummy" presStyleCnt="0"/>
      <dgm:spPr/>
    </dgm:pt>
    <dgm:pt modelId="{581AF538-6178-4012-9794-884768DEA723}" type="pres">
      <dgm:prSet presAssocID="{F350CEED-ADF2-48A9-857D-5902CB239F7D}" presName="node" presStyleLbl="revTx" presStyleIdx="1" presStyleCnt="6" custScaleX="198032">
        <dgm:presLayoutVars>
          <dgm:bulletEnabled val="1"/>
        </dgm:presLayoutVars>
      </dgm:prSet>
      <dgm:spPr/>
    </dgm:pt>
    <dgm:pt modelId="{1F984414-4A2F-43D3-93C7-18125A016305}" type="pres">
      <dgm:prSet presAssocID="{D390EBDC-EADA-4232-A2F3-477E7FB320F8}" presName="sibTrans" presStyleLbl="node1" presStyleIdx="1" presStyleCnt="6"/>
      <dgm:spPr/>
    </dgm:pt>
    <dgm:pt modelId="{536BD57F-B3CC-463F-A0CF-AC2A9D61A327}" type="pres">
      <dgm:prSet presAssocID="{8D305474-FFFA-420E-B70D-04F7665548D4}" presName="dummy" presStyleCnt="0"/>
      <dgm:spPr/>
    </dgm:pt>
    <dgm:pt modelId="{2A482E53-1A41-4936-A1F9-59AF8D55B93E}" type="pres">
      <dgm:prSet presAssocID="{8D305474-FFFA-420E-B70D-04F7665548D4}" presName="node" presStyleLbl="revTx" presStyleIdx="2" presStyleCnt="6">
        <dgm:presLayoutVars>
          <dgm:bulletEnabled val="1"/>
        </dgm:presLayoutVars>
      </dgm:prSet>
      <dgm:spPr/>
    </dgm:pt>
    <dgm:pt modelId="{EB257BBE-E7F7-4461-B30B-B14649452D5E}" type="pres">
      <dgm:prSet presAssocID="{5010AA08-6AC6-4EBE-B944-761D0E5ADAE9}" presName="sibTrans" presStyleLbl="node1" presStyleIdx="2" presStyleCnt="6"/>
      <dgm:spPr/>
    </dgm:pt>
    <dgm:pt modelId="{1AEEBB35-89A7-435D-BC20-AE4D1824B896}" type="pres">
      <dgm:prSet presAssocID="{5F118479-9BD1-4D14-BDC2-21F18E244C81}" presName="dummy" presStyleCnt="0"/>
      <dgm:spPr/>
    </dgm:pt>
    <dgm:pt modelId="{DF961244-3834-4517-B922-B48927E37FB5}" type="pres">
      <dgm:prSet presAssocID="{5F118479-9BD1-4D14-BDC2-21F18E244C81}" presName="node" presStyleLbl="revTx" presStyleIdx="3" presStyleCnt="6">
        <dgm:presLayoutVars>
          <dgm:bulletEnabled val="1"/>
        </dgm:presLayoutVars>
      </dgm:prSet>
      <dgm:spPr/>
    </dgm:pt>
    <dgm:pt modelId="{6FF30090-92A5-4CC7-827B-A99595459884}" type="pres">
      <dgm:prSet presAssocID="{8376EBDC-A9D2-4916-A562-9F365D4DBBA1}" presName="sibTrans" presStyleLbl="node1" presStyleIdx="3" presStyleCnt="6"/>
      <dgm:spPr/>
    </dgm:pt>
    <dgm:pt modelId="{7ECB73D2-679C-44A7-8032-1B251CC8373A}" type="pres">
      <dgm:prSet presAssocID="{F84EB12D-E78E-42D6-86C9-AC6A1EE2DB9E}" presName="dummy" presStyleCnt="0"/>
      <dgm:spPr/>
    </dgm:pt>
    <dgm:pt modelId="{229D9357-689B-49A2-AF79-0A8B80D6763F}" type="pres">
      <dgm:prSet presAssocID="{F84EB12D-E78E-42D6-86C9-AC6A1EE2DB9E}" presName="node" presStyleLbl="revTx" presStyleIdx="4" presStyleCnt="6">
        <dgm:presLayoutVars>
          <dgm:bulletEnabled val="1"/>
        </dgm:presLayoutVars>
      </dgm:prSet>
      <dgm:spPr/>
    </dgm:pt>
    <dgm:pt modelId="{6B70635C-FCEA-446D-8630-ABF062FB41D5}" type="pres">
      <dgm:prSet presAssocID="{A90BEC7F-50D7-4D41-919B-9EB5D011906B}" presName="sibTrans" presStyleLbl="node1" presStyleIdx="4" presStyleCnt="6"/>
      <dgm:spPr/>
    </dgm:pt>
    <dgm:pt modelId="{AC217359-14C2-4E4D-8BE8-521B1EF62248}" type="pres">
      <dgm:prSet presAssocID="{BAD7FC6E-165C-41B8-BB05-591A6ECDCF63}" presName="dummy" presStyleCnt="0"/>
      <dgm:spPr/>
    </dgm:pt>
    <dgm:pt modelId="{17048591-8789-4ADC-BEA2-971A40F1B2F5}" type="pres">
      <dgm:prSet presAssocID="{BAD7FC6E-165C-41B8-BB05-591A6ECDCF63}" presName="node" presStyleLbl="revTx" presStyleIdx="5" presStyleCnt="6" custScaleX="128178" custScaleY="126373">
        <dgm:presLayoutVars>
          <dgm:bulletEnabled val="1"/>
        </dgm:presLayoutVars>
      </dgm:prSet>
      <dgm:spPr/>
    </dgm:pt>
    <dgm:pt modelId="{D5899808-391A-4E98-8E56-05E04CCBA812}" type="pres">
      <dgm:prSet presAssocID="{7A84B2D1-ABD7-4E84-8686-B4428BC4CA6B}" presName="sibTrans" presStyleLbl="node1" presStyleIdx="5" presStyleCnt="6"/>
      <dgm:spPr/>
    </dgm:pt>
  </dgm:ptLst>
  <dgm:cxnLst>
    <dgm:cxn modelId="{08DCE524-9692-4912-A51C-D4AE30EB62FB}" srcId="{FCC6C2C8-2997-490B-8952-C79951D919D6}" destId="{BAD7FC6E-165C-41B8-BB05-591A6ECDCF63}" srcOrd="5" destOrd="0" parTransId="{1CADC8BD-8336-4AAC-95C6-67FDD07013DC}" sibTransId="{7A84B2D1-ABD7-4E84-8686-B4428BC4CA6B}"/>
    <dgm:cxn modelId="{31AEAE30-7431-4D8C-818E-EEA9DB08295B}" type="presOf" srcId="{8D305474-FFFA-420E-B70D-04F7665548D4}" destId="{2A482E53-1A41-4936-A1F9-59AF8D55B93E}" srcOrd="0" destOrd="0" presId="urn:microsoft.com/office/officeart/2005/8/layout/cycle1"/>
    <dgm:cxn modelId="{BF9DF239-E262-47BC-9723-3071B3FE1A4C}" srcId="{FCC6C2C8-2997-490B-8952-C79951D919D6}" destId="{8D305474-FFFA-420E-B70D-04F7665548D4}" srcOrd="2" destOrd="0" parTransId="{D2ADF5BE-CEC6-4502-804C-D09723320CE1}" sibTransId="{5010AA08-6AC6-4EBE-B944-761D0E5ADAE9}"/>
    <dgm:cxn modelId="{72303152-00D0-4C5C-9ADF-B351ED5596BA}" type="presOf" srcId="{8376EBDC-A9D2-4916-A562-9F365D4DBBA1}" destId="{6FF30090-92A5-4CC7-827B-A99595459884}" srcOrd="0" destOrd="0" presId="urn:microsoft.com/office/officeart/2005/8/layout/cycle1"/>
    <dgm:cxn modelId="{5C07185D-72BB-40DD-937F-5B27C6ED3B24}" type="presOf" srcId="{5010AA08-6AC6-4EBE-B944-761D0E5ADAE9}" destId="{EB257BBE-E7F7-4461-B30B-B14649452D5E}" srcOrd="0" destOrd="0" presId="urn:microsoft.com/office/officeart/2005/8/layout/cycle1"/>
    <dgm:cxn modelId="{3AD54760-2E91-4317-9A50-771B293FFCA2}" type="presOf" srcId="{F350CEED-ADF2-48A9-857D-5902CB239F7D}" destId="{581AF538-6178-4012-9794-884768DEA723}" srcOrd="0" destOrd="0" presId="urn:microsoft.com/office/officeart/2005/8/layout/cycle1"/>
    <dgm:cxn modelId="{E2555D6B-E899-4855-A8DB-19347553ED50}" type="presOf" srcId="{D390EBDC-EADA-4232-A2F3-477E7FB320F8}" destId="{1F984414-4A2F-43D3-93C7-18125A016305}" srcOrd="0" destOrd="0" presId="urn:microsoft.com/office/officeart/2005/8/layout/cycle1"/>
    <dgm:cxn modelId="{4236E774-1CAD-4F8B-91F9-D66BF4D5B295}" type="presOf" srcId="{7A84B2D1-ABD7-4E84-8686-B4428BC4CA6B}" destId="{D5899808-391A-4E98-8E56-05E04CCBA812}" srcOrd="0" destOrd="0" presId="urn:microsoft.com/office/officeart/2005/8/layout/cycle1"/>
    <dgm:cxn modelId="{94D4EC82-0FE8-4A0E-AC72-6F99F0975675}" type="presOf" srcId="{F84EB12D-E78E-42D6-86C9-AC6A1EE2DB9E}" destId="{229D9357-689B-49A2-AF79-0A8B80D6763F}" srcOrd="0" destOrd="0" presId="urn:microsoft.com/office/officeart/2005/8/layout/cycle1"/>
    <dgm:cxn modelId="{D54B0993-1188-4875-B524-CFE9FBCAD95F}" srcId="{FCC6C2C8-2997-490B-8952-C79951D919D6}" destId="{F350CEED-ADF2-48A9-857D-5902CB239F7D}" srcOrd="1" destOrd="0" parTransId="{70F1834F-568D-4707-AAE3-2CACDD497126}" sibTransId="{D390EBDC-EADA-4232-A2F3-477E7FB320F8}"/>
    <dgm:cxn modelId="{CC12B293-BF36-4ECB-A61F-03ABA6A147F6}" srcId="{FCC6C2C8-2997-490B-8952-C79951D919D6}" destId="{F84EB12D-E78E-42D6-86C9-AC6A1EE2DB9E}" srcOrd="4" destOrd="0" parTransId="{A40800FB-6AE1-4D87-BCB0-35CEB61A8600}" sibTransId="{A90BEC7F-50D7-4D41-919B-9EB5D011906B}"/>
    <dgm:cxn modelId="{67B3CCA2-FB86-4419-A39A-40FC0E5FA09B}" type="presOf" srcId="{98168A5A-F3F7-45A1-B452-D3DAAEC077DC}" destId="{3EC639BC-AF98-4E3C-BD55-CB0FC2351362}" srcOrd="0" destOrd="0" presId="urn:microsoft.com/office/officeart/2005/8/layout/cycle1"/>
    <dgm:cxn modelId="{88AB33A3-AC1A-42A0-98B7-2B90455AC4CB}" type="presOf" srcId="{F90BD7D0-1C01-4419-926A-FE17B3200E61}" destId="{1B0BD913-6CE9-4BD9-8F0E-2CD062EBDFE3}" srcOrd="0" destOrd="0" presId="urn:microsoft.com/office/officeart/2005/8/layout/cycle1"/>
    <dgm:cxn modelId="{1C374CC6-073D-421E-8326-EA711CDE5FFD}" type="presOf" srcId="{FCC6C2C8-2997-490B-8952-C79951D919D6}" destId="{76A756A9-6A14-4459-AD41-C8D7DB879C72}" srcOrd="0" destOrd="0" presId="urn:microsoft.com/office/officeart/2005/8/layout/cycle1"/>
    <dgm:cxn modelId="{E89491CA-C607-44CA-9CD2-CD10CC337DFA}" type="presOf" srcId="{BAD7FC6E-165C-41B8-BB05-591A6ECDCF63}" destId="{17048591-8789-4ADC-BEA2-971A40F1B2F5}" srcOrd="0" destOrd="0" presId="urn:microsoft.com/office/officeart/2005/8/layout/cycle1"/>
    <dgm:cxn modelId="{EDE891CE-9F0E-4246-A52D-18D114301871}" type="presOf" srcId="{A90BEC7F-50D7-4D41-919B-9EB5D011906B}" destId="{6B70635C-FCEA-446D-8630-ABF062FB41D5}" srcOrd="0" destOrd="0" presId="urn:microsoft.com/office/officeart/2005/8/layout/cycle1"/>
    <dgm:cxn modelId="{CCC754D2-FF30-4685-9519-CF8F63EE4815}" srcId="{FCC6C2C8-2997-490B-8952-C79951D919D6}" destId="{F90BD7D0-1C01-4419-926A-FE17B3200E61}" srcOrd="0" destOrd="0" parTransId="{0532E3EB-B149-4D84-A198-7998EC1A973F}" sibTransId="{98168A5A-F3F7-45A1-B452-D3DAAEC077DC}"/>
    <dgm:cxn modelId="{72CB05E9-297E-4DFD-9854-ACEF52313E0C}" type="presOf" srcId="{5F118479-9BD1-4D14-BDC2-21F18E244C81}" destId="{DF961244-3834-4517-B922-B48927E37FB5}" srcOrd="0" destOrd="0" presId="urn:microsoft.com/office/officeart/2005/8/layout/cycle1"/>
    <dgm:cxn modelId="{2C71D2FB-B3ED-4862-98BA-CA9CE98771F0}" srcId="{FCC6C2C8-2997-490B-8952-C79951D919D6}" destId="{5F118479-9BD1-4D14-BDC2-21F18E244C81}" srcOrd="3" destOrd="0" parTransId="{E3ECAD70-9D79-4C73-A987-412E494640DE}" sibTransId="{8376EBDC-A9D2-4916-A562-9F365D4DBBA1}"/>
    <dgm:cxn modelId="{83B0E33C-1A44-45BF-9B90-2721D1A05724}" type="presParOf" srcId="{76A756A9-6A14-4459-AD41-C8D7DB879C72}" destId="{C32DCE6F-1732-4BA8-A3ED-A2A3D5CF9FCD}" srcOrd="0" destOrd="0" presId="urn:microsoft.com/office/officeart/2005/8/layout/cycle1"/>
    <dgm:cxn modelId="{E3FD6EFE-2D3C-46B0-AAA1-B468EECEB18B}" type="presParOf" srcId="{76A756A9-6A14-4459-AD41-C8D7DB879C72}" destId="{1B0BD913-6CE9-4BD9-8F0E-2CD062EBDFE3}" srcOrd="1" destOrd="0" presId="urn:microsoft.com/office/officeart/2005/8/layout/cycle1"/>
    <dgm:cxn modelId="{03FADA2F-04E1-4BBF-ABBD-9CAFB59CB475}" type="presParOf" srcId="{76A756A9-6A14-4459-AD41-C8D7DB879C72}" destId="{3EC639BC-AF98-4E3C-BD55-CB0FC2351362}" srcOrd="2" destOrd="0" presId="urn:microsoft.com/office/officeart/2005/8/layout/cycle1"/>
    <dgm:cxn modelId="{FD5C3EE6-4E9F-4266-885F-26658FD792DE}" type="presParOf" srcId="{76A756A9-6A14-4459-AD41-C8D7DB879C72}" destId="{731711ED-4B35-416A-A414-144F4161A13E}" srcOrd="3" destOrd="0" presId="urn:microsoft.com/office/officeart/2005/8/layout/cycle1"/>
    <dgm:cxn modelId="{346D2833-8C51-4EA5-9963-F68D58013029}" type="presParOf" srcId="{76A756A9-6A14-4459-AD41-C8D7DB879C72}" destId="{581AF538-6178-4012-9794-884768DEA723}" srcOrd="4" destOrd="0" presId="urn:microsoft.com/office/officeart/2005/8/layout/cycle1"/>
    <dgm:cxn modelId="{46040C6A-36A7-4C90-96F8-1CDC93CAB613}" type="presParOf" srcId="{76A756A9-6A14-4459-AD41-C8D7DB879C72}" destId="{1F984414-4A2F-43D3-93C7-18125A016305}" srcOrd="5" destOrd="0" presId="urn:microsoft.com/office/officeart/2005/8/layout/cycle1"/>
    <dgm:cxn modelId="{20F26F43-2D1F-41B0-8BA2-25E353887428}" type="presParOf" srcId="{76A756A9-6A14-4459-AD41-C8D7DB879C72}" destId="{536BD57F-B3CC-463F-A0CF-AC2A9D61A327}" srcOrd="6" destOrd="0" presId="urn:microsoft.com/office/officeart/2005/8/layout/cycle1"/>
    <dgm:cxn modelId="{61E7C0EE-51B0-4EB5-97F0-E085C7F78B71}" type="presParOf" srcId="{76A756A9-6A14-4459-AD41-C8D7DB879C72}" destId="{2A482E53-1A41-4936-A1F9-59AF8D55B93E}" srcOrd="7" destOrd="0" presId="urn:microsoft.com/office/officeart/2005/8/layout/cycle1"/>
    <dgm:cxn modelId="{680838A0-315D-4584-88D6-8780111AB631}" type="presParOf" srcId="{76A756A9-6A14-4459-AD41-C8D7DB879C72}" destId="{EB257BBE-E7F7-4461-B30B-B14649452D5E}" srcOrd="8" destOrd="0" presId="urn:microsoft.com/office/officeart/2005/8/layout/cycle1"/>
    <dgm:cxn modelId="{07E62E13-752F-4C23-A26D-0BD34C6478CD}" type="presParOf" srcId="{76A756A9-6A14-4459-AD41-C8D7DB879C72}" destId="{1AEEBB35-89A7-435D-BC20-AE4D1824B896}" srcOrd="9" destOrd="0" presId="urn:microsoft.com/office/officeart/2005/8/layout/cycle1"/>
    <dgm:cxn modelId="{A8FDEDF9-3BA2-44CD-878E-61CD6B5B2429}" type="presParOf" srcId="{76A756A9-6A14-4459-AD41-C8D7DB879C72}" destId="{DF961244-3834-4517-B922-B48927E37FB5}" srcOrd="10" destOrd="0" presId="urn:microsoft.com/office/officeart/2005/8/layout/cycle1"/>
    <dgm:cxn modelId="{0998C494-6703-484A-8CCE-CEBEBBD72FAB}" type="presParOf" srcId="{76A756A9-6A14-4459-AD41-C8D7DB879C72}" destId="{6FF30090-92A5-4CC7-827B-A99595459884}" srcOrd="11" destOrd="0" presId="urn:microsoft.com/office/officeart/2005/8/layout/cycle1"/>
    <dgm:cxn modelId="{2102EE8E-6092-4E3F-BAC1-6C7B1BFAEDA1}" type="presParOf" srcId="{76A756A9-6A14-4459-AD41-C8D7DB879C72}" destId="{7ECB73D2-679C-44A7-8032-1B251CC8373A}" srcOrd="12" destOrd="0" presId="urn:microsoft.com/office/officeart/2005/8/layout/cycle1"/>
    <dgm:cxn modelId="{73C97E1A-B501-4647-900B-254ACF9BAFEA}" type="presParOf" srcId="{76A756A9-6A14-4459-AD41-C8D7DB879C72}" destId="{229D9357-689B-49A2-AF79-0A8B80D6763F}" srcOrd="13" destOrd="0" presId="urn:microsoft.com/office/officeart/2005/8/layout/cycle1"/>
    <dgm:cxn modelId="{9B16F37B-F7E4-4708-9586-342303927AEC}" type="presParOf" srcId="{76A756A9-6A14-4459-AD41-C8D7DB879C72}" destId="{6B70635C-FCEA-446D-8630-ABF062FB41D5}" srcOrd="14" destOrd="0" presId="urn:microsoft.com/office/officeart/2005/8/layout/cycle1"/>
    <dgm:cxn modelId="{93E16D24-01A8-45CA-9BEC-5A447DA5CDB3}" type="presParOf" srcId="{76A756A9-6A14-4459-AD41-C8D7DB879C72}" destId="{AC217359-14C2-4E4D-8BE8-521B1EF62248}" srcOrd="15" destOrd="0" presId="urn:microsoft.com/office/officeart/2005/8/layout/cycle1"/>
    <dgm:cxn modelId="{1B008043-AF2C-4CBD-803C-D6E956D12A1A}" type="presParOf" srcId="{76A756A9-6A14-4459-AD41-C8D7DB879C72}" destId="{17048591-8789-4ADC-BEA2-971A40F1B2F5}" srcOrd="16" destOrd="0" presId="urn:microsoft.com/office/officeart/2005/8/layout/cycle1"/>
    <dgm:cxn modelId="{108F1880-9392-45C3-8884-032EEF1ADC51}" type="presParOf" srcId="{76A756A9-6A14-4459-AD41-C8D7DB879C72}" destId="{D5899808-391A-4E98-8E56-05E04CCBA812}" srcOrd="17" destOrd="0" presId="urn:microsoft.com/office/officeart/2005/8/layout/cycle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044889" y="0"/>
          <a:ext cx="4556200" cy="969676"/>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CA" sz="1200" b="1" kern="1200" noProof="0" dirty="0">
              <a:solidFill>
                <a:srgbClr val="000000"/>
              </a:solidFill>
              <a:latin typeface="Calibri" panose="020F0502020204030204"/>
              <a:ea typeface="+mn-ea"/>
              <a:cs typeface="+mn-cs"/>
            </a:rPr>
            <a:t>Optimisme</a:t>
          </a:r>
        </a:p>
        <a:p>
          <a:pPr marL="114300" lvl="1" indent="-114300" algn="l" defTabSz="533400">
            <a:lnSpc>
              <a:spcPct val="90000"/>
            </a:lnSpc>
            <a:spcBef>
              <a:spcPct val="0"/>
            </a:spcBef>
            <a:spcAft>
              <a:spcPct val="15000"/>
            </a:spcAft>
            <a:buChar char="•"/>
          </a:pPr>
          <a:r>
            <a:rPr lang="fr-CA" sz="1200" b="1" kern="1200" noProof="0" dirty="0">
              <a:solidFill>
                <a:srgbClr val="000000"/>
              </a:solidFill>
            </a:rPr>
            <a:t>Auto-efficacité</a:t>
          </a:r>
        </a:p>
        <a:p>
          <a:pPr marL="114300" lvl="1" indent="-114300" algn="l" defTabSz="533400">
            <a:lnSpc>
              <a:spcPct val="90000"/>
            </a:lnSpc>
            <a:spcBef>
              <a:spcPct val="0"/>
            </a:spcBef>
            <a:spcAft>
              <a:spcPct val="15000"/>
            </a:spcAft>
            <a:buChar char="•"/>
          </a:pPr>
          <a:r>
            <a:rPr lang="fr-CA" sz="1200" b="1" kern="1200" noProof="0" dirty="0">
              <a:solidFill>
                <a:srgbClr val="000000"/>
              </a:solidFill>
            </a:rPr>
            <a:t>Résilience</a:t>
          </a:r>
        </a:p>
        <a:p>
          <a:pPr marL="114300" lvl="1" indent="-114300" algn="l" defTabSz="533400">
            <a:lnSpc>
              <a:spcPct val="90000"/>
            </a:lnSpc>
            <a:spcBef>
              <a:spcPct val="0"/>
            </a:spcBef>
            <a:spcAft>
              <a:spcPct val="15000"/>
            </a:spcAft>
            <a:buChar char="•"/>
          </a:pPr>
          <a:r>
            <a:rPr lang="fr-CA" sz="1200" b="1" kern="1200" noProof="0" dirty="0">
              <a:solidFill>
                <a:srgbClr val="000000"/>
              </a:solidFill>
            </a:rPr>
            <a:t>Proactivité</a:t>
          </a:r>
        </a:p>
      </dsp:txBody>
      <dsp:txXfrm>
        <a:off x="3044889" y="121210"/>
        <a:ext cx="4192572" cy="727257"/>
      </dsp:txXfrm>
    </dsp:sp>
    <dsp:sp modelId="{2F118A10-0DD1-4D05-A2D2-E273B2B11168}">
      <dsp:nvSpPr>
        <dsp:cNvPr id="0" name=""/>
        <dsp:cNvSpPr/>
      </dsp:nvSpPr>
      <dsp:spPr>
        <a:xfrm>
          <a:off x="3711" y="81764"/>
          <a:ext cx="3037466" cy="80957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fr-CA" sz="3100" b="1" kern="1200" noProof="0" dirty="0">
              <a:solidFill>
                <a:srgbClr val="FFFFFF"/>
              </a:solidFill>
            </a:rPr>
            <a:t>Psychologiques</a:t>
          </a:r>
        </a:p>
      </dsp:txBody>
      <dsp:txXfrm>
        <a:off x="43231" y="121284"/>
        <a:ext cx="2958426" cy="730535"/>
      </dsp:txXfrm>
    </dsp:sp>
    <dsp:sp modelId="{D96489DD-BC77-472D-9163-7F04EAE4C289}">
      <dsp:nvSpPr>
        <dsp:cNvPr id="0" name=""/>
        <dsp:cNvSpPr/>
      </dsp:nvSpPr>
      <dsp:spPr>
        <a:xfrm>
          <a:off x="3040435" y="1066086"/>
          <a:ext cx="4560654" cy="809575"/>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CA" sz="1200" b="1" kern="1200" noProof="0" dirty="0">
              <a:solidFill>
                <a:srgbClr val="000000"/>
              </a:solidFill>
            </a:rPr>
            <a:t>Capacité de résolution de problèmes</a:t>
          </a:r>
        </a:p>
        <a:p>
          <a:pPr marL="114300" lvl="1" indent="-114300" algn="l" defTabSz="533400">
            <a:lnSpc>
              <a:spcPct val="90000"/>
            </a:lnSpc>
            <a:spcBef>
              <a:spcPct val="0"/>
            </a:spcBef>
            <a:spcAft>
              <a:spcPct val="15000"/>
            </a:spcAft>
            <a:buChar char="•"/>
          </a:pPr>
          <a:r>
            <a:rPr lang="fr-CA" sz="1200" b="1" kern="1200" noProof="0" dirty="0">
              <a:solidFill>
                <a:srgbClr val="000000"/>
              </a:solidFill>
            </a:rPr>
            <a:t>Connaissance des pratiques efficaces dans l’école et la salle de classe qui ont un effet direct sur l’apprentissage des élèves</a:t>
          </a:r>
        </a:p>
        <a:p>
          <a:pPr marL="114300" lvl="1" indent="-114300" algn="l" defTabSz="533400">
            <a:lnSpc>
              <a:spcPct val="90000"/>
            </a:lnSpc>
            <a:spcBef>
              <a:spcPct val="0"/>
            </a:spcBef>
            <a:spcAft>
              <a:spcPct val="15000"/>
            </a:spcAft>
            <a:buChar char="•"/>
          </a:pPr>
          <a:r>
            <a:rPr lang="fr-CA" sz="1200" b="1" kern="1200" noProof="0" dirty="0">
              <a:solidFill>
                <a:srgbClr val="000000"/>
              </a:solidFill>
            </a:rPr>
            <a:t>Pensée systémique</a:t>
          </a:r>
        </a:p>
      </dsp:txBody>
      <dsp:txXfrm>
        <a:off x="3040435" y="1167283"/>
        <a:ext cx="4257063" cy="607181"/>
      </dsp:txXfrm>
    </dsp:sp>
    <dsp:sp modelId="{80423490-A979-43D2-8D00-72E1E286A9D0}">
      <dsp:nvSpPr>
        <dsp:cNvPr id="0" name=""/>
        <dsp:cNvSpPr/>
      </dsp:nvSpPr>
      <dsp:spPr>
        <a:xfrm>
          <a:off x="0" y="1052347"/>
          <a:ext cx="3040436" cy="809575"/>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fr-CA" sz="3100" b="1" kern="1200" noProof="0" dirty="0">
              <a:solidFill>
                <a:srgbClr val="FFFFFF"/>
              </a:solidFill>
            </a:rPr>
            <a:t>Cognitives</a:t>
          </a:r>
        </a:p>
      </dsp:txBody>
      <dsp:txXfrm>
        <a:off x="39520" y="1091867"/>
        <a:ext cx="2961396" cy="730535"/>
      </dsp:txXfrm>
    </dsp:sp>
    <dsp:sp modelId="{7AC16D06-8492-C642-9684-DDEADC0A9CBF}">
      <dsp:nvSpPr>
        <dsp:cNvPr id="0" name=""/>
        <dsp:cNvSpPr/>
      </dsp:nvSpPr>
      <dsp:spPr>
        <a:xfrm>
          <a:off x="3040435" y="1944593"/>
          <a:ext cx="4560654" cy="809575"/>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CA" sz="1200" b="1" kern="1200" noProof="0" dirty="0">
              <a:solidFill>
                <a:srgbClr val="000000"/>
              </a:solidFill>
            </a:rPr>
            <a:t>Percevoir les émotions</a:t>
          </a:r>
        </a:p>
        <a:p>
          <a:pPr marL="114300" lvl="1" indent="-114300" algn="l" defTabSz="533400">
            <a:lnSpc>
              <a:spcPct val="90000"/>
            </a:lnSpc>
            <a:spcBef>
              <a:spcPct val="0"/>
            </a:spcBef>
            <a:spcAft>
              <a:spcPct val="15000"/>
            </a:spcAft>
            <a:buChar char="•"/>
          </a:pPr>
          <a:r>
            <a:rPr lang="fr-CA" sz="1200" b="1" kern="1200" noProof="0" dirty="0">
              <a:solidFill>
                <a:srgbClr val="000000"/>
              </a:solidFill>
            </a:rPr>
            <a:t>Gérer les émotions</a:t>
          </a:r>
        </a:p>
        <a:p>
          <a:pPr marL="114300" lvl="1" indent="-114300" algn="l" defTabSz="533400">
            <a:lnSpc>
              <a:spcPct val="90000"/>
            </a:lnSpc>
            <a:spcBef>
              <a:spcPct val="0"/>
            </a:spcBef>
            <a:spcAft>
              <a:spcPct val="15000"/>
            </a:spcAft>
            <a:buChar char="•"/>
          </a:pPr>
          <a:r>
            <a:rPr lang="fr-CA" sz="1200" b="1" kern="1200" noProof="0" dirty="0">
              <a:solidFill>
                <a:srgbClr val="000000"/>
              </a:solidFill>
            </a:rPr>
            <a:t>Réactions émotives appropriées</a:t>
          </a:r>
        </a:p>
      </dsp:txBody>
      <dsp:txXfrm>
        <a:off x="3040435" y="2045790"/>
        <a:ext cx="4257063" cy="607181"/>
      </dsp:txXfrm>
    </dsp:sp>
    <dsp:sp modelId="{118E2433-D844-5343-8409-166276E5A7B3}">
      <dsp:nvSpPr>
        <dsp:cNvPr id="0" name=""/>
        <dsp:cNvSpPr/>
      </dsp:nvSpPr>
      <dsp:spPr>
        <a:xfrm>
          <a:off x="0" y="1944593"/>
          <a:ext cx="3040436" cy="809575"/>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fr-CA" sz="3100" b="1" kern="1200" noProof="0" dirty="0">
              <a:solidFill>
                <a:srgbClr val="FFFFFF"/>
              </a:solidFill>
            </a:rPr>
            <a:t>Sociales</a:t>
          </a:r>
        </a:p>
      </dsp:txBody>
      <dsp:txXfrm>
        <a:off x="39520" y="1984113"/>
        <a:ext cx="2961396" cy="7305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BD913-6CE9-4BD9-8F0E-2CD062EBDFE3}">
      <dsp:nvSpPr>
        <dsp:cNvPr id="0" name=""/>
        <dsp:cNvSpPr/>
      </dsp:nvSpPr>
      <dsp:spPr>
        <a:xfrm>
          <a:off x="4041647" y="5960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Événement</a:t>
          </a:r>
        </a:p>
      </dsp:txBody>
      <dsp:txXfrm>
        <a:off x="4041647" y="59608"/>
        <a:ext cx="802636" cy="802636"/>
      </dsp:txXfrm>
    </dsp:sp>
    <dsp:sp modelId="{3EC639BC-AF98-4E3C-BD55-CB0FC2351362}">
      <dsp:nvSpPr>
        <dsp:cNvPr id="0" name=""/>
        <dsp:cNvSpPr/>
      </dsp:nvSpPr>
      <dsp:spPr>
        <a:xfrm>
          <a:off x="1587630" y="51485"/>
          <a:ext cx="3920151" cy="3920151"/>
        </a:xfrm>
        <a:prstGeom prst="circularArrow">
          <a:avLst>
            <a:gd name="adj1" fmla="val 3993"/>
            <a:gd name="adj2" fmla="val 250474"/>
            <a:gd name="adj3" fmla="val 20572405"/>
            <a:gd name="adj4" fmla="val 189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1AF538-6178-4012-9794-884768DEA723}">
      <dsp:nvSpPr>
        <dsp:cNvPr id="0" name=""/>
        <dsp:cNvSpPr/>
      </dsp:nvSpPr>
      <dsp:spPr>
        <a:xfrm>
          <a:off x="4543486" y="1610243"/>
          <a:ext cx="158947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Interprétation</a:t>
          </a:r>
        </a:p>
      </dsp:txBody>
      <dsp:txXfrm>
        <a:off x="4543486" y="1610243"/>
        <a:ext cx="1589476" cy="802636"/>
      </dsp:txXfrm>
    </dsp:sp>
    <dsp:sp modelId="{1F984414-4A2F-43D3-93C7-18125A016305}">
      <dsp:nvSpPr>
        <dsp:cNvPr id="0" name=""/>
        <dsp:cNvSpPr/>
      </dsp:nvSpPr>
      <dsp:spPr>
        <a:xfrm>
          <a:off x="1587630" y="51485"/>
          <a:ext cx="3920151" cy="3920151"/>
        </a:xfrm>
        <a:prstGeom prst="circularArrow">
          <a:avLst>
            <a:gd name="adj1" fmla="val 3993"/>
            <a:gd name="adj2" fmla="val 250474"/>
            <a:gd name="adj3" fmla="val 2365709"/>
            <a:gd name="adj4" fmla="val 7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482E53-1A41-4936-A1F9-59AF8D55B93E}">
      <dsp:nvSpPr>
        <dsp:cNvPr id="0" name=""/>
        <dsp:cNvSpPr/>
      </dsp:nvSpPr>
      <dsp:spPr>
        <a:xfrm>
          <a:off x="4041647" y="316087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Réaction physique</a:t>
          </a:r>
        </a:p>
      </dsp:txBody>
      <dsp:txXfrm>
        <a:off x="4041647" y="3160878"/>
        <a:ext cx="802636" cy="802636"/>
      </dsp:txXfrm>
    </dsp:sp>
    <dsp:sp modelId="{EB257BBE-E7F7-4461-B30B-B14649452D5E}">
      <dsp:nvSpPr>
        <dsp:cNvPr id="0" name=""/>
        <dsp:cNvSpPr/>
      </dsp:nvSpPr>
      <dsp:spPr>
        <a:xfrm>
          <a:off x="1587630" y="51485"/>
          <a:ext cx="3920151" cy="3920151"/>
        </a:xfrm>
        <a:prstGeom prst="circularArrow">
          <a:avLst>
            <a:gd name="adj1" fmla="val 3993"/>
            <a:gd name="adj2" fmla="val 250474"/>
            <a:gd name="adj3" fmla="val 6110340"/>
            <a:gd name="adj4" fmla="val 443918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961244-3834-4517-B922-B48927E37FB5}">
      <dsp:nvSpPr>
        <dsp:cNvPr id="0" name=""/>
        <dsp:cNvSpPr/>
      </dsp:nvSpPr>
      <dsp:spPr>
        <a:xfrm>
          <a:off x="2251128" y="316087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Besoin d’agir</a:t>
          </a:r>
        </a:p>
      </dsp:txBody>
      <dsp:txXfrm>
        <a:off x="2251128" y="3160878"/>
        <a:ext cx="802636" cy="802636"/>
      </dsp:txXfrm>
    </dsp:sp>
    <dsp:sp modelId="{6FF30090-92A5-4CC7-827B-A99595459884}">
      <dsp:nvSpPr>
        <dsp:cNvPr id="0" name=""/>
        <dsp:cNvSpPr/>
      </dsp:nvSpPr>
      <dsp:spPr>
        <a:xfrm>
          <a:off x="1587630" y="51485"/>
          <a:ext cx="3920151" cy="3920151"/>
        </a:xfrm>
        <a:prstGeom prst="circularArrow">
          <a:avLst>
            <a:gd name="adj1" fmla="val 3993"/>
            <a:gd name="adj2" fmla="val 250474"/>
            <a:gd name="adj3" fmla="val 9772405"/>
            <a:gd name="adj4" fmla="val 81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9D9357-689B-49A2-AF79-0A8B80D6763F}">
      <dsp:nvSpPr>
        <dsp:cNvPr id="0" name=""/>
        <dsp:cNvSpPr/>
      </dsp:nvSpPr>
      <dsp:spPr>
        <a:xfrm>
          <a:off x="1355868" y="1610243"/>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Action</a:t>
          </a:r>
        </a:p>
      </dsp:txBody>
      <dsp:txXfrm>
        <a:off x="1355868" y="1610243"/>
        <a:ext cx="802636" cy="802636"/>
      </dsp:txXfrm>
    </dsp:sp>
    <dsp:sp modelId="{6B70635C-FCEA-446D-8630-ABF062FB41D5}">
      <dsp:nvSpPr>
        <dsp:cNvPr id="0" name=""/>
        <dsp:cNvSpPr/>
      </dsp:nvSpPr>
      <dsp:spPr>
        <a:xfrm>
          <a:off x="1587630" y="51485"/>
          <a:ext cx="3920151" cy="3920151"/>
        </a:xfrm>
        <a:prstGeom prst="circularArrow">
          <a:avLst>
            <a:gd name="adj1" fmla="val 3993"/>
            <a:gd name="adj2" fmla="val 250474"/>
            <a:gd name="adj3" fmla="val 12833537"/>
            <a:gd name="adj4" fmla="val 115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048591-8789-4ADC-BEA2-971A40F1B2F5}">
      <dsp:nvSpPr>
        <dsp:cNvPr id="0" name=""/>
        <dsp:cNvSpPr/>
      </dsp:nvSpPr>
      <dsp:spPr>
        <a:xfrm>
          <a:off x="2138045" y="-46231"/>
          <a:ext cx="1028802" cy="10143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fr-CA" sz="1300" kern="1200" noProof="0" dirty="0">
              <a:solidFill>
                <a:schemeClr val="tx1"/>
              </a:solidFill>
            </a:rPr>
            <a:t>Répercussions</a:t>
          </a:r>
        </a:p>
      </dsp:txBody>
      <dsp:txXfrm>
        <a:off x="2138045" y="-46231"/>
        <a:ext cx="1028802" cy="1014315"/>
      </dsp:txXfrm>
    </dsp:sp>
    <dsp:sp modelId="{D5899808-391A-4E98-8E56-05E04CCBA812}">
      <dsp:nvSpPr>
        <dsp:cNvPr id="0" name=""/>
        <dsp:cNvSpPr/>
      </dsp:nvSpPr>
      <dsp:spPr>
        <a:xfrm>
          <a:off x="1587630" y="51485"/>
          <a:ext cx="3920151" cy="3920151"/>
        </a:xfrm>
        <a:prstGeom prst="circularArrow">
          <a:avLst>
            <a:gd name="adj1" fmla="val 3993"/>
            <a:gd name="adj2" fmla="val 250474"/>
            <a:gd name="adj3" fmla="val 16910340"/>
            <a:gd name="adj4" fmla="val 15463134"/>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fr-CA" smtClean="0"/>
              <a:t>2021-10-26</a:t>
            </a:fld>
            <a:endParaRPr lang="fr-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onwardthebook.com/wp-content/uploads/2018/09/Get-To-Know-An-Emotion-Cycl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catholiques_scolaires_leaders/ressource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education-leadership-ontario.ca/fr/ressources/outils-dautor%C3%A9flexion/leaders_scolaires_potentiels" TargetMode="External"/><Relationship Id="rId4" Type="http://schemas.openxmlformats.org/officeDocument/2006/relationships/hyperlink" Target="https://www.education-leadership-ontario.ca/fr/ressources/outils-dautor%C3%A9flexion/leaders_scolaires"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onwardthebook.com/wp-content/uploads/2018/04/Cycle-of-Emotion.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5286375"/>
          </a:xfrm>
        </p:spPr>
        <p:txBody>
          <a:bodyPr/>
          <a:lstStyle/>
          <a:p>
            <a:r>
              <a:rPr lang="fr-CA" sz="1200" b="1" kern="1200" dirty="0">
                <a:solidFill>
                  <a:schemeClr val="tx1"/>
                </a:solidFill>
                <a:effectLst/>
                <a:latin typeface="+mn-lt"/>
                <a:ea typeface="+mn-ea"/>
                <a:cs typeface="+mn-cs"/>
              </a:rPr>
              <a:t>Il s</a:t>
            </a:r>
            <a:r>
              <a:rPr lang="fr-CA" sz="1200" b="1" kern="1200" dirty="0">
                <a:effectLst/>
                <a:latin typeface="+mn-lt"/>
                <a:ea typeface="+mn-ea"/>
                <a:cs typeface="+mn-cs"/>
              </a:rPr>
              <a:t>’agit d’une ressource d’apprentissage professionnel ouverte qui est enrichie par les personnes participantes. Celles-ci sont donc encouragées à faire appel à leur vécu et à leurs origines diverses pour que l’apprentissage soit culturellement pertinent et adapté. </a:t>
            </a:r>
            <a:endParaRPr lang="fr-CA" sz="1200" kern="1200" dirty="0">
              <a:effectLst/>
              <a:latin typeface="+mn-lt"/>
              <a:ea typeface="+mn-ea"/>
              <a:cs typeface="+mn-cs"/>
            </a:endParaRPr>
          </a:p>
          <a:p>
            <a:endParaRPr lang="fr-CA" b="1" dirty="0"/>
          </a:p>
          <a:p>
            <a:r>
              <a:rPr lang="fr-CA" b="1" dirty="0"/>
              <a:t>UTILISATION DE CETTE RESSOURCE </a:t>
            </a:r>
          </a:p>
          <a:p>
            <a:r>
              <a:rPr lang="fr-CA" dirty="0"/>
              <a:t>Les présentations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pPr defTabSz="931774">
              <a:defRPr/>
            </a:pPr>
            <a:r>
              <a:rPr lang="fr-CA" dirty="0"/>
              <a:t>Cette session propose plusieurs activités renvoyant à l’ouvrage </a:t>
            </a:r>
            <a:r>
              <a:rPr lang="fr-CA" i="1" u="sng" dirty="0">
                <a:hlinkClick r:id="rId3"/>
              </a:rPr>
              <a:t>Onward – Cultivating Emotional Resilience in Educators</a:t>
            </a:r>
            <a:r>
              <a:rPr lang="fr-CA" dirty="0">
                <a:solidFill>
                  <a:srgbClr val="7030A0"/>
                </a:solidFill>
              </a:rPr>
              <a:t> </a:t>
            </a:r>
            <a:r>
              <a:rPr lang="fr-CA" dirty="0"/>
              <a:t>d’Elena Aguilar (disponible en anglais seulement), et au cahier d’exercices qui l’accompagne (</a:t>
            </a:r>
            <a:r>
              <a:rPr lang="fr-CA" i="1" dirty="0" err="1"/>
              <a:t>Onward</a:t>
            </a:r>
            <a:r>
              <a:rPr lang="fr-CA" i="1" dirty="0"/>
              <a:t> </a:t>
            </a:r>
            <a:r>
              <a:rPr lang="fr-CA" i="1" dirty="0" err="1"/>
              <a:t>Workbook</a:t>
            </a:r>
            <a:r>
              <a:rPr lang="fr-CA" dirty="0"/>
              <a:t>). Les éducatrices et les éducateurs s’en servent pour approfondir leurs connaissances et se perfectionner. </a:t>
            </a:r>
            <a:endParaRPr lang="fr-CA" altLang="en-US" dirty="0">
              <a:latin typeface="Arial" panose="020B0604020202020204" pitchFamily="34" charset="0"/>
              <a:ea typeface="ＭＳ Ｐゴシック" panose="020B0600070205080204" pitchFamily="34" charset="-128"/>
            </a:endParaRPr>
          </a:p>
          <a:p>
            <a:r>
              <a:rPr lang="fr-CA" dirty="0"/>
              <a:t>Il comprend aussi des liens vers différentes ressources qui vous mettront sur la bonne voie.</a:t>
            </a:r>
          </a:p>
          <a:p>
            <a:endParaRPr lang="fr-CA" dirty="0"/>
          </a:p>
          <a:p>
            <a:r>
              <a:rPr lang="fr-CA" dirty="0"/>
              <a:t>Il se peut que cette série sur les ressources personnelles en leadership d’ordre social aborde des sujets qui sont</a:t>
            </a:r>
            <a:r>
              <a:rPr lang="fr-CA" baseline="0" dirty="0"/>
              <a:t> délicats pour certaines personnes. Il peut être utile de demander à une personne de votre Programme d’aide aux employés de participer à l’atelier. Vous pouvez aussi mentionner aux personnes présentes que des services sont disponibles si elles ont besoin de parler d’un certain sujet après coup.</a:t>
            </a:r>
            <a:endParaRPr lang="fr-CA" dirty="0"/>
          </a:p>
          <a:p>
            <a:pPr>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Il y a une durée suggérée pour les activités qui font plus de cinq minutes.</a:t>
            </a:r>
          </a:p>
          <a:p>
            <a:pPr>
              <a:defRPr/>
            </a:pPr>
            <a:endParaRPr lang="fr-CA" dirty="0"/>
          </a:p>
          <a:p>
            <a:pPr>
              <a:defRPr/>
            </a:pPr>
            <a:r>
              <a:rPr lang="fr-CA" altLang="en-US" dirty="0">
                <a:latin typeface="Arial" panose="020B0604020202020204" pitchFamily="34" charset="0"/>
                <a:ea typeface="ＭＳ Ｐゴシック" panose="020B0600070205080204" pitchFamily="34" charset="-128"/>
              </a:rPr>
              <a:t>Dans cette série de trois présentations, les participantes et participants vont explorer et renforcer leurs ressources personnelles en leadership d’ordre social.</a:t>
            </a:r>
          </a:p>
          <a:p>
            <a:pPr>
              <a:buFont typeface="Arial" panose="020B0604020202020204" pitchFamily="34" charset="0"/>
              <a:buNone/>
              <a:defRPr/>
            </a:pPr>
            <a:endParaRPr lang="fr-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fr-CA" altLang="en-US" dirty="0">
                <a:latin typeface="Arial" panose="020B0604020202020204" pitchFamily="34" charset="0"/>
                <a:ea typeface="ＭＳ Ｐゴシック" panose="020B0600070205080204" pitchFamily="34" charset="-128"/>
              </a:rPr>
              <a:t>La session 3.1 traite de ce qui suit :</a:t>
            </a:r>
          </a:p>
          <a:p>
            <a:pPr marL="685800" lvl="1" indent="-228600">
              <a:buFont typeface="Arial" panose="020B0604020202020204" pitchFamily="34" charset="0"/>
              <a:buChar char="•"/>
              <a:defRPr/>
            </a:pPr>
            <a:r>
              <a:rPr lang="fr-CA" altLang="en-US" kern="0" dirty="0">
                <a:latin typeface="Gill Sans MT" panose="020B0502020104020203" pitchFamily="34" charset="77"/>
              </a:rPr>
              <a:t>Présentation des ressources personnelles en leadership d’ordre social</a:t>
            </a:r>
          </a:p>
          <a:p>
            <a:pPr marL="685800" lvl="1" indent="-228600">
              <a:buFont typeface="Arial" panose="020B0604020202020204" pitchFamily="34" charset="0"/>
              <a:buChar char="•"/>
              <a:defRPr/>
            </a:pPr>
            <a:r>
              <a:rPr lang="fr-CA" altLang="en-US" kern="0" dirty="0">
                <a:latin typeface="Gill Sans MT" panose="020B0502020104020203" pitchFamily="34" charset="77"/>
              </a:rPr>
              <a:t>Stratégies d’évaluation des ressources personnelles en leadership d’ordre social à l’aide des outils d’autoréflexion de l’ILE</a:t>
            </a:r>
          </a:p>
          <a:p>
            <a:pPr marL="685800" lvl="1" indent="-228600">
              <a:buFont typeface="Arial" panose="020B0604020202020204" pitchFamily="34" charset="0"/>
              <a:buChar char="•"/>
              <a:defRPr/>
            </a:pPr>
            <a:r>
              <a:rPr lang="fr-CA" altLang="en-US" kern="0" dirty="0">
                <a:latin typeface="Gill Sans MT" panose="020B0502020104020203" pitchFamily="34" charset="77"/>
              </a:rPr>
              <a:t>Comprendre les émotions: Aperçu du cycle de l’émotion</a:t>
            </a:r>
          </a:p>
          <a:p>
            <a:pPr marL="685800" lvl="1" indent="-228600">
              <a:buFont typeface="Arial" panose="020B0604020202020204" pitchFamily="34" charset="0"/>
              <a:buChar char="•"/>
              <a:defRPr/>
            </a:pPr>
            <a:r>
              <a:rPr lang="fr-CA" altLang="en-US" kern="0" dirty="0">
                <a:latin typeface="Gill Sans MT" panose="020B0502020104020203" pitchFamily="34" charset="77"/>
              </a:rPr>
              <a:t>Reconnaître et nommer les émotions</a:t>
            </a:r>
          </a:p>
          <a:p>
            <a:pPr>
              <a:buFont typeface="Arial" panose="020B0604020202020204" pitchFamily="34" charset="0"/>
              <a:buNone/>
              <a:defRPr/>
            </a:pPr>
            <a:endParaRPr lang="fr-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fr-CA" altLang="en-US" dirty="0">
                <a:latin typeface="Arial" panose="020B0604020202020204" pitchFamily="34" charset="0"/>
                <a:ea typeface="ＭＳ Ｐゴシック" panose="020B0600070205080204" pitchFamily="34" charset="-128"/>
              </a:rPr>
              <a:t>La session 3.2 porte sur la gestion des émotions :</a:t>
            </a:r>
          </a:p>
          <a:p>
            <a:pPr marL="685800" lvl="1" indent="-228600">
              <a:buFont typeface="Arial" panose="020B0604020202020204" pitchFamily="34" charset="0"/>
              <a:buChar char="•"/>
              <a:defRPr/>
            </a:pPr>
            <a:r>
              <a:rPr lang="fr-CA" altLang="en-US" kern="0" dirty="0">
                <a:latin typeface="Gill Sans MT" panose="020B0502020104020203" pitchFamily="34" charset="77"/>
              </a:rPr>
              <a:t>Recadrage des émotions</a:t>
            </a:r>
          </a:p>
          <a:p>
            <a:pPr marL="685800" lvl="1" indent="-228600">
              <a:buFont typeface="Arial" panose="020B0604020202020204" pitchFamily="34" charset="0"/>
              <a:buChar char="•"/>
              <a:defRPr/>
            </a:pPr>
            <a:r>
              <a:rPr lang="fr-CA" altLang="en-US" b="0" u="none" kern="0" dirty="0">
                <a:latin typeface="Gill Sans MT" panose="020B0502020104020203" pitchFamily="34" charset="77"/>
              </a:rPr>
              <a:t>Découverte des distorsions cognitives</a:t>
            </a:r>
            <a:endParaRPr lang="fr-CA" altLang="en-US" kern="0" dirty="0">
              <a:latin typeface="Gill Sans MT" panose="020B0502020104020203" pitchFamily="34" charset="77"/>
            </a:endParaRPr>
          </a:p>
          <a:p>
            <a:pPr marL="685800" lvl="1" indent="-228600">
              <a:buFont typeface="Arial" panose="020B0604020202020204" pitchFamily="34" charset="0"/>
              <a:buChar char="•"/>
              <a:defRPr/>
            </a:pPr>
            <a:r>
              <a:rPr lang="fr-CA" altLang="en-US" kern="0" dirty="0">
                <a:latin typeface="Gill Sans MT" panose="020B0502020104020203" pitchFamily="34" charset="77"/>
              </a:rPr>
              <a:t>Recours à la pleine conscience pour gérer ses émotions</a:t>
            </a:r>
          </a:p>
          <a:p>
            <a:pPr marL="685800" lvl="1" indent="-228600">
              <a:buFont typeface="Arial" panose="020B0604020202020204" pitchFamily="34" charset="0"/>
              <a:buChar char="•"/>
              <a:defRPr/>
            </a:pPr>
            <a:r>
              <a:rPr lang="fr-CA" altLang="en-US" u="none" kern="0" dirty="0">
                <a:latin typeface="Gill Sans MT" panose="020B0502020104020203" pitchFamily="34" charset="77"/>
              </a:rPr>
              <a:t>Préparation de l’atelier suivant avec un test d’intelligence émotionnelle</a:t>
            </a:r>
            <a:endParaRPr lang="fr-CA" altLang="en-US" kern="0" dirty="0">
              <a:latin typeface="Gill Sans MT" panose="020B0502020104020203" pitchFamily="34" charset="77"/>
            </a:endParaRPr>
          </a:p>
          <a:p>
            <a:pPr lvl="1">
              <a:buFont typeface="Arial" panose="020B0604020202020204" pitchFamily="34" charset="0"/>
              <a:buNone/>
              <a:defRPr/>
            </a:pPr>
            <a:endParaRPr lang="fr-CA" altLang="en-US" kern="0" dirty="0">
              <a:latin typeface="Gill Sans MT" panose="020B0502020104020203" pitchFamily="34" charset="77"/>
            </a:endParaRPr>
          </a:p>
          <a:p>
            <a:pPr>
              <a:buFont typeface="+mj-lt"/>
              <a:buNone/>
              <a:defRPr/>
            </a:pPr>
            <a:r>
              <a:rPr lang="fr-CA" altLang="en-US" dirty="0">
                <a:latin typeface="Arial" panose="020B0604020202020204" pitchFamily="34" charset="0"/>
                <a:ea typeface="ＭＳ Ｐゴシック" panose="020B0600070205080204" pitchFamily="34" charset="-128"/>
              </a:rPr>
              <a:t>La session 3.3 explique comment avoir des réactions émotionnelles appropriées et renforcer ses ressources personnelles en leadership d’ordre social :</a:t>
            </a:r>
          </a:p>
          <a:p>
            <a:pPr marL="685800" lvl="1" indent="-228600">
              <a:buFont typeface="Arial" panose="020B0604020202020204" pitchFamily="34" charset="0"/>
              <a:buChar char="•"/>
              <a:defRPr/>
            </a:pPr>
            <a:r>
              <a:rPr lang="fr-CA" altLang="en-US" kern="0" dirty="0">
                <a:latin typeface="Gill Sans MT" panose="020B0502020104020203" pitchFamily="34" charset="77"/>
              </a:rPr>
              <a:t>Repérage des déclencheurs</a:t>
            </a:r>
          </a:p>
          <a:p>
            <a:pPr marL="685800" lvl="1" indent="-228600">
              <a:buFont typeface="Arial" panose="020B0604020202020204" pitchFamily="34" charset="0"/>
              <a:buChar char="•"/>
              <a:defRPr/>
            </a:pPr>
            <a:r>
              <a:rPr lang="fr-CA" altLang="en-US" kern="0" dirty="0">
                <a:latin typeface="Gill Sans MT" panose="020B0502020104020203" pitchFamily="34" charset="77"/>
              </a:rPr>
              <a:t>Exploration de l’intelligence émotionnelle</a:t>
            </a:r>
          </a:p>
          <a:p>
            <a:pPr marL="685800" lvl="1" indent="-228600">
              <a:buFont typeface="Arial" panose="020B0604020202020204" pitchFamily="34" charset="0"/>
              <a:buChar char="•"/>
              <a:defRPr/>
            </a:pPr>
            <a:r>
              <a:rPr lang="fr-CA" altLang="en-US" dirty="0">
                <a:solidFill>
                  <a:srgbClr val="FF0000"/>
                </a:solidFill>
                <a:latin typeface="Gill Sans MT" panose="020B0502020104020203" pitchFamily="34" charset="0"/>
                <a:ea typeface="ＭＳ Ｐゴシック" panose="020B0600070205080204" pitchFamily="34" charset="-128"/>
              </a:rPr>
              <a:t>Élaboration d’un plan pour renforcer ses ressources personnelles en leadership d’ordre psychologique (activité finale)</a:t>
            </a:r>
          </a:p>
          <a:p>
            <a:pPr marL="685800" lvl="1" indent="-228600">
              <a:buFont typeface="Arial" panose="020B0604020202020204" pitchFamily="34" charset="0"/>
              <a:buChar char="•"/>
              <a:defRPr/>
            </a:pPr>
            <a:endParaRPr lang="fr-CA" altLang="en-US" kern="0" dirty="0">
              <a:latin typeface="Gill Sans MT" panose="020B0502020104020203" pitchFamily="34" charset="77"/>
            </a:endParaRPr>
          </a:p>
          <a:p>
            <a:pPr>
              <a:buFont typeface="Arial" panose="020B0604020202020204" pitchFamily="34" charset="0"/>
              <a:buNone/>
              <a:defRPr/>
            </a:pPr>
            <a:r>
              <a:rPr lang="fr-CA" altLang="en-US" dirty="0">
                <a:latin typeface="Arial" panose="020B0604020202020204" pitchFamily="34" charset="0"/>
                <a:ea typeface="ＭＳ Ｐゴシック" panose="020B0600070205080204" pitchFamily="34" charset="-128"/>
              </a:rPr>
              <a:t>Ce guide de réflexion </a:t>
            </a:r>
            <a:r>
              <a:rPr lang="fr-CA" altLang="en-US" b="0" u="none" dirty="0">
                <a:latin typeface="Arial" panose="020B0604020202020204" pitchFamily="34" charset="0"/>
                <a:ea typeface="ＭＳ Ｐゴシック" panose="020B0600070205080204" pitchFamily="34" charset="-128"/>
              </a:rPr>
              <a:t>vous aide à mettre vos acquis en pratique, car :</a:t>
            </a:r>
            <a:endParaRPr lang="fr-CA" altLang="en-US" u="none" kern="0" dirty="0">
              <a:latin typeface="Gill Sans MT" panose="020B0502020104020203" pitchFamily="34" charset="77"/>
            </a:endParaRPr>
          </a:p>
          <a:p>
            <a:pPr marL="628650" lvl="1" indent="-171450">
              <a:buFont typeface="Arial" panose="020B0604020202020204" pitchFamily="34" charset="0"/>
              <a:buChar char="•"/>
              <a:defRPr/>
            </a:pPr>
            <a:r>
              <a:rPr lang="fr-CA" altLang="en-US" u="none" kern="0" dirty="0">
                <a:latin typeface="Gill Sans MT" panose="020B0502020104020203" pitchFamily="34" charset="77"/>
              </a:rPr>
              <a:t>il contient des liens utiles vers l’ouvrage </a:t>
            </a:r>
            <a:r>
              <a:rPr lang="fr-CA" altLang="en-US" b="0" i="1" u="none" kern="0" dirty="0" err="1">
                <a:latin typeface="Gill Sans MT" panose="020B0502020104020203" pitchFamily="34" charset="77"/>
              </a:rPr>
              <a:t>Onward</a:t>
            </a:r>
            <a:r>
              <a:rPr lang="fr-CA" altLang="en-US" b="0" i="1" u="none" kern="0" dirty="0">
                <a:latin typeface="Gill Sans MT" panose="020B0502020104020203" pitchFamily="34" charset="77"/>
              </a:rPr>
              <a:t>,</a:t>
            </a:r>
            <a:r>
              <a:rPr lang="fr-CA" altLang="en-US" u="none" kern="0" dirty="0">
                <a:latin typeface="Gill Sans MT" panose="020B0502020104020203" pitchFamily="34" charset="77"/>
              </a:rPr>
              <a:t> le site Web de l’ILE, des vidéos, etc</a:t>
            </a:r>
            <a:r>
              <a:rPr lang="fr-CA" altLang="en-US" kern="0" dirty="0">
                <a:latin typeface="Gill Sans MT" panose="020B0502020104020203" pitchFamily="34" charset="77"/>
              </a:rPr>
              <a:t>., et des activités qui favorisent la réflexion et font appel à des pratiques de leadership.</a:t>
            </a:r>
            <a:endParaRPr lang="fr-CA" altLang="en-US" dirty="0">
              <a:latin typeface="Arial" panose="020B0604020202020204" pitchFamily="34" charset="0"/>
              <a:ea typeface="ＭＳ Ｐゴシック" panose="020B0600070205080204" pitchFamily="34" charset="-128"/>
            </a:endParaRPr>
          </a:p>
          <a:p>
            <a:pPr marL="228600" indent="-228600">
              <a:buAutoNum type="arabicPeriod"/>
            </a:pPr>
            <a:endParaRPr lang="fr-CA" baseline="0" dirty="0"/>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fr-CA" smtClean="0"/>
              <a:pPr/>
              <a:t>0</a:t>
            </a:fld>
            <a:endParaRPr lang="fr-CA"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511968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2000" dirty="0"/>
              <a:t>Consulter les pages </a:t>
            </a:r>
            <a:r>
              <a:rPr lang="fr-CA" sz="2000" b="0" dirty="0"/>
              <a:t>7 à 9 du guide de réflexion.</a:t>
            </a:r>
            <a:endParaRPr lang="fr-CA" sz="2000" b="0" baseline="0" dirty="0"/>
          </a:p>
          <a:p>
            <a:endParaRPr lang="fr-CA" sz="20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Les participantes et participants, en solo ou deux par deux, vont faire l’activité « Maîtriser le cycle de l’émotion » qui se trouve aux pages 6 à 9 du guide de réflexion. Un exemple est fourni en </a:t>
            </a:r>
            <a:r>
              <a:rPr lang="fr-CA" sz="2000" dirty="0"/>
              <a:t>page 6.</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Choisir une expérience émotionnelle récente pour faire une mise en situation.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Pour prolonger l’activité, on peut demander aux participantes et aux participants de nommer quatre ou cinq situations qui risquent de déclencher une ou plusieurs émotions.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2000" kern="1200" baseline="0" dirty="0">
                <a:effectLst/>
              </a:rPr>
              <a:t>En prenant conscience de ce type de situations, les leaders peuvent être plus attentifs envers leurs émotions.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L’activité peut être téléchargée ici :</a:t>
            </a:r>
            <a:r>
              <a:rPr lang="fr-CA" sz="1200" kern="1200" baseline="0" dirty="0">
                <a:solidFill>
                  <a:schemeClr val="tx1"/>
                </a:solidFill>
                <a:effectLst/>
              </a:rPr>
              <a:t> </a:t>
            </a:r>
            <a:r>
              <a:rPr lang="fr-CA" sz="1200" u="sng" kern="1200" dirty="0">
                <a:solidFill>
                  <a:schemeClr val="tx1"/>
                </a:solidFill>
                <a:effectLst/>
                <a:hlinkClick r:id="rId3"/>
              </a:rPr>
              <a:t>https://www.onwardthebook.com/wp-content/uploads/2018/09/Get-To-Know-An-Emotion-Cycle.pdf</a:t>
            </a:r>
            <a:r>
              <a:rPr lang="fr-CA" sz="1200" kern="1200" dirty="0">
                <a:solidFill>
                  <a:srgbClr val="7030A0"/>
                </a:solidFill>
                <a:effectLst/>
              </a:rPr>
              <a:t> </a:t>
            </a:r>
            <a:r>
              <a:rPr lang="fr-CA" sz="1200" kern="1200" dirty="0">
                <a:effectLst/>
              </a:rPr>
              <a:t>(disponible en anglais seulement)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rPr>
              <a:t>Durée suggérée : 20 à 30 minutes</a:t>
            </a:r>
          </a:p>
          <a:p>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00922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b="1" dirty="0"/>
              <a:t>Les émotions fondamentales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Lire la mise en situation.</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Consulter les pages 9 à 12 du guide de réflexion.</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Prendre l’exemple donné en page 10 du guide.</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eaLnBrk="1" hangingPunct="1">
              <a:lnSpc>
                <a:spcPct val="80000"/>
              </a:lnSpc>
            </a:pPr>
            <a:r>
              <a:rPr lang="fr-CA" altLang="en-US" dirty="0">
                <a:latin typeface="Arial" panose="020B0604020202020204" pitchFamily="34" charset="0"/>
                <a:ea typeface="ＭＳ Ｐゴシック" panose="020B0600070205080204" pitchFamily="34" charset="-128"/>
              </a:rPr>
              <a:t>Selon la liste figurant aux pages 11 et 12 du guide de réflexion, il y a huit émotions fondamentales : la peur, la colère, la tristesse, la honte, la jalousie, le dégoût, la joie et l’amour.</a:t>
            </a:r>
            <a:endParaRPr lang="fr-CA" altLang="en-US" baseline="0" dirty="0">
              <a:latin typeface="Arial" panose="020B0604020202020204" pitchFamily="34" charset="0"/>
              <a:ea typeface="ＭＳ Ｐゴシック" panose="020B0600070205080204" pitchFamily="34" charset="-128"/>
            </a:endParaRPr>
          </a:p>
          <a:p>
            <a:pPr marL="0" indent="0" eaLnBrk="1" hangingPunct="1">
              <a:lnSpc>
                <a:spcPct val="80000"/>
              </a:lnSpc>
              <a:buNone/>
            </a:pPr>
            <a:endParaRPr lang="fr-CA" altLang="en-US" baseline="0" dirty="0">
              <a:latin typeface="Arial" panose="020B0604020202020204" pitchFamily="34" charset="0"/>
              <a:ea typeface="ＭＳ Ｐゴシック" panose="020B0600070205080204" pitchFamily="34" charset="-128"/>
            </a:endParaRPr>
          </a:p>
          <a:p>
            <a:r>
              <a:rPr lang="fr-CA" sz="1200" b="1" i="1" kern="1200" dirty="0">
                <a:effectLst/>
              </a:rPr>
              <a:t>Mise en situation : </a:t>
            </a:r>
            <a:r>
              <a:rPr lang="fr-CA" sz="1200" i="1" dirty="0"/>
              <a:t>Vous fondez beaucoup d’espoir dans votre candidature au poste de direction d’école même si c’est votre troisième tentative. Il y a beaucoup de bonnes candidates et de bons candidats, mais votre direction d’école ne cesse de vous dire que vous serez forcément sélectionnée cette fois-ci. Vous avez fait tout ce qu’on vous demandait, et vous attendez avec impatience d’être appelée. Votre surintendant vous appelle pour vous annoncer que vous n’avez pas été choisie. Vous êtes anéantie.</a:t>
            </a:r>
            <a:endParaRPr lang="fr-CA" sz="1200" dirty="0"/>
          </a:p>
          <a:p>
            <a:endParaRPr lang="fr-CA" sz="1200" kern="1200" dirty="0">
              <a:effectLst/>
            </a:endParaRPr>
          </a:p>
          <a:p>
            <a:r>
              <a:rPr lang="fr-CA" sz="1200" kern="1200" dirty="0">
                <a:effectLst/>
              </a:rPr>
              <a:t>Cette candidate éprouve les émotions suivantes : colère, tristesse et honte.</a:t>
            </a:r>
          </a:p>
          <a:p>
            <a:endParaRPr lang="fr-CA" sz="1200" kern="1200" dirty="0">
              <a:effectLst/>
            </a:endParaRPr>
          </a:p>
          <a:p>
            <a:r>
              <a:rPr lang="fr-CA" sz="1200" b="1" kern="1200" dirty="0">
                <a:effectLst/>
              </a:rPr>
              <a:t>Pensée initiale : </a:t>
            </a:r>
            <a:r>
              <a:rPr lang="fr-CA" sz="1200" i="1" kern="1200" dirty="0">
                <a:effectLst/>
              </a:rPr>
              <a:t>Je suis fâchée de ne pas avoir été sélectionnée. Maintenant, je remets en question mes compétences et la mesure dans laquelle j’ai fait confiance aux autres pour me soutenir. </a:t>
            </a:r>
            <a:r>
              <a:rPr lang="fr-CA" dirty="0"/>
              <a:t>É</a:t>
            </a:r>
            <a:r>
              <a:rPr lang="fr-CA" sz="1200" kern="1200" dirty="0">
                <a:effectLst/>
              </a:rPr>
              <a:t>motions : colère et tristesse.</a:t>
            </a:r>
          </a:p>
          <a:p>
            <a:r>
              <a:rPr lang="fr-CA" sz="1200" b="1" kern="1200" dirty="0">
                <a:effectLst/>
              </a:rPr>
              <a:t>Déconstruction de la pensée : </a:t>
            </a:r>
            <a:r>
              <a:rPr lang="fr-CA" sz="1200" kern="1200" dirty="0">
                <a:effectLst/>
              </a:rPr>
              <a:t>Au début, il se peut que la colère et la tristesse prennent toute la place. Ma colère se décline en différents sentiments (frustration, fureur, indignation), tout comme ma tristesse (défaite, déception, découragement, démoralisation, rejet). En creusant un peu plus, je me rends compte que je ressens aussi de la honte (humiliation, discrédit). </a:t>
            </a:r>
            <a:r>
              <a:rPr lang="fr-CA" sz="1200" u="none" kern="1200" dirty="0">
                <a:effectLst/>
              </a:rPr>
              <a:t>Cette connaissance peut soit me donner du pouvoir, soit me faire perdre confiance en moi et abandonner. Si j’abandonne, quelles sont mes options - rester dans mon rôle actuel ou quoi? Une autre option est de m’efforcer d’avancer en recadrant mes émotions. Si je m’arrêtais devant la colère ou la tristesse, j’aurais échoué à saisir toute la profondeur de la situation et j’aurais raté une opportunité de croissance.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Durée suggérée </a:t>
            </a:r>
            <a:r>
              <a:rPr lang="fr-CA" baseline="0" dirty="0"/>
              <a:t>: 10 minutes</a:t>
            </a:r>
            <a:endParaRPr lang="fr-CA" dirty="0"/>
          </a:p>
          <a:p>
            <a:endParaRPr lang="fr-CA" sz="1200" kern="1200" dirty="0">
              <a:effectLst/>
              <a:latin typeface="+mn-lt"/>
              <a:ea typeface="+mn-ea"/>
              <a:cs typeface="+mn-cs"/>
            </a:endParaRPr>
          </a:p>
        </p:txBody>
      </p:sp>
    </p:spTree>
    <p:extLst>
      <p:ext uri="{BB962C8B-B14F-4D97-AF65-F5344CB8AC3E}">
        <p14:creationId xmlns:p14="http://schemas.microsoft.com/office/powerpoint/2010/main" val="16594342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lnSpc>
                <a:spcPct val="80000"/>
              </a:lnSpc>
              <a:buAutoNum type="arabicPeriod"/>
            </a:pPr>
            <a:endParaRPr lang="fr-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fr-CA" altLang="en-US" baseline="0" dirty="0">
                <a:latin typeface="Arial" panose="020B0604020202020204" pitchFamily="34" charset="0"/>
                <a:ea typeface="ＭＳ Ｐゴシック" panose="020B0600070205080204" pitchFamily="34" charset="-128"/>
              </a:rPr>
              <a:t>Pour décrire nos émotions, on a tendance à utiliser les mots « content », « triste », « en colère », etc. Mais p</a:t>
            </a:r>
            <a:r>
              <a:rPr lang="fr-CA" altLang="en-US" dirty="0">
                <a:latin typeface="Arial" panose="020B0604020202020204" pitchFamily="34" charset="0"/>
                <a:ea typeface="ＭＳ Ｐゴシック" panose="020B0600070205080204" pitchFamily="34" charset="-128"/>
              </a:rPr>
              <a:t>our sortir des émotions qui nous coincent, </a:t>
            </a:r>
            <a:r>
              <a:rPr lang="fr-CA" altLang="en-US" baseline="0" dirty="0">
                <a:latin typeface="Arial" panose="020B0604020202020204" pitchFamily="34" charset="0"/>
                <a:ea typeface="ＭＳ Ｐゴシック" panose="020B0600070205080204" pitchFamily="34" charset="-128"/>
              </a:rPr>
              <a:t>il faut être plus précis. </a:t>
            </a:r>
          </a:p>
          <a:p>
            <a:pPr marL="0" marR="0" lvl="0" indent="0" algn="l" defTabSz="914400" rtl="0" eaLnBrk="1" fontAlgn="auto" latinLnBrk="0" hangingPunct="1">
              <a:lnSpc>
                <a:spcPct val="80000"/>
              </a:lnSpc>
              <a:spcBef>
                <a:spcPts val="0"/>
              </a:spcBef>
              <a:spcAft>
                <a:spcPts val="0"/>
              </a:spcAft>
              <a:buClrTx/>
              <a:buSzTx/>
              <a:buFontTx/>
              <a:buNone/>
              <a:tabLst/>
              <a:defRPr/>
            </a:pPr>
            <a:r>
              <a:rPr lang="fr-CA" altLang="en-US" baseline="0" dirty="0">
                <a:latin typeface="Arial" panose="020B0604020202020204" pitchFamily="34" charset="0"/>
                <a:ea typeface="ＭＳ Ｐゴシック" panose="020B0600070205080204" pitchFamily="34" charset="-128"/>
              </a:rPr>
              <a:t>Regardons la vidéo de Kristen </a:t>
            </a:r>
            <a:r>
              <a:rPr lang="fr-CA" altLang="en-US" baseline="0" dirty="0" err="1">
                <a:latin typeface="Arial" panose="020B0604020202020204" pitchFamily="34" charset="0"/>
                <a:ea typeface="ＭＳ Ｐゴシック" panose="020B0600070205080204" pitchFamily="34" charset="-128"/>
              </a:rPr>
              <a:t>Lindquist</a:t>
            </a:r>
            <a:r>
              <a:rPr lang="fr-CA" altLang="en-US" baseline="0" dirty="0">
                <a:latin typeface="Arial" panose="020B0604020202020204" pitchFamily="34" charset="0"/>
                <a:ea typeface="ＭＳ Ｐゴシック" panose="020B0600070205080204" pitchFamily="34" charset="-128"/>
              </a:rPr>
              <a:t> (1 min 55 s).</a:t>
            </a:r>
          </a:p>
          <a:p>
            <a:pPr marL="0" marR="0" lvl="0" indent="0" algn="l" defTabSz="914400" rtl="0" eaLnBrk="1" fontAlgn="auto" latinLnBrk="0" hangingPunct="1">
              <a:lnSpc>
                <a:spcPct val="80000"/>
              </a:lnSpc>
              <a:spcBef>
                <a:spcPts val="0"/>
              </a:spcBef>
              <a:spcAft>
                <a:spcPts val="0"/>
              </a:spcAft>
              <a:buClrTx/>
              <a:buSzTx/>
              <a:buFontTx/>
              <a:buNone/>
              <a:tabLst/>
              <a:defRPr/>
            </a:pPr>
            <a:r>
              <a:rPr lang="fr-CA" altLang="en-US" baseline="0" dirty="0">
                <a:latin typeface="Arial" panose="020B0604020202020204" pitchFamily="34" charset="0"/>
                <a:ea typeface="ＭＳ Ｐゴシック" panose="020B0600070205080204" pitchFamily="34" charset="-128"/>
              </a:rPr>
              <a:t>https://www.youtube.com/watch?v=1tYhGE1YANs (disponible en anglais seulement)</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sz="1200" b="0" i="0" kern="1200" dirty="0">
                <a:effectLst/>
              </a:rPr>
              <a:t>Dans cette courte entrevue, Megan McDonough, PDG du </a:t>
            </a:r>
            <a:r>
              <a:rPr lang="fr-CA" sz="1200" b="0" i="0" kern="1200" dirty="0" err="1">
                <a:effectLst/>
              </a:rPr>
              <a:t>Wholebeing</a:t>
            </a:r>
            <a:r>
              <a:rPr lang="fr-CA" sz="1200" b="0" i="0" kern="1200" dirty="0">
                <a:effectLst/>
              </a:rPr>
              <a:t> Institute, et Kristen </a:t>
            </a:r>
            <a:r>
              <a:rPr lang="fr-CA" sz="1200" b="0" i="0" kern="1200" dirty="0" err="1">
                <a:effectLst/>
              </a:rPr>
              <a:t>Lindquist</a:t>
            </a:r>
            <a:r>
              <a:rPr lang="fr-CA" sz="1200" b="0" i="0" kern="1200" dirty="0">
                <a:effectLst/>
              </a:rPr>
              <a:t>, professeure adjointe de l’Université de Caroline du Nord à Chapel Hill, expliquent qu’il est essentiel d’apprendre à reconnaître et à nommer ses émotions pour les comprendre et les réguler. Elles disent aussi que quand on maîtrise cet aspect, on peut renforcer beaucoup son autonomie personnelle.</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sz="1200" b="0" i="0" kern="1200" dirty="0">
              <a:effectLst/>
              <a:latin typeface="+mn-lt"/>
              <a:ea typeface="+mn-ea"/>
              <a:cs typeface="+mn-cs"/>
            </a:endParaRPr>
          </a:p>
        </p:txBody>
      </p:sp>
    </p:spTree>
    <p:extLst>
      <p:ext uri="{BB962C8B-B14F-4D97-AF65-F5344CB8AC3E}">
        <p14:creationId xmlns:p14="http://schemas.microsoft.com/office/powerpoint/2010/main" val="54435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lnSpc>
                <a:spcPct val="80000"/>
              </a:lnSpc>
              <a:buFontTx/>
              <a:buNone/>
            </a:pPr>
            <a:r>
              <a:rPr lang="fr-CA" sz="1200" b="1" kern="1200" dirty="0">
                <a:effectLst/>
              </a:rPr>
              <a:t>Faire preuve de précision en présence d’une émotion difficile</a:t>
            </a:r>
            <a:r>
              <a:rPr lang="fr-CA" dirty="0">
                <a:effectLst/>
              </a:rPr>
              <a:t> </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fr-CA" sz="1200" u="none" kern="1200" dirty="0">
                <a:effectLst/>
              </a:rPr>
              <a:t>Pensez à une situation où vous avez ressenti une émotion difficile. Que s’est-il passé?</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fr-CA" sz="1200" kern="1200" dirty="0">
                <a:effectLst/>
              </a:rPr>
              <a:t>En utilisant les huit émotions fondamentales de la liste aux pages 11 et 12 (peur, colère, tristesse, honte, jalousie, dégoût, joie et amour), décrivez votre pensée initiale.</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fr-CA" sz="1200" kern="1200" dirty="0">
                <a:effectLst/>
              </a:rPr>
              <a:t>Toujours à partir de la liste aux pages 10 et 11, creusez l’émotion ressentie en choisissant plusieurs descriptifs qui vous interpellent. Par exemple, si vous avez ressenti de la peur, vous pouvez préciser les choses en sélectionnant l’appréhension, l’inquiétude et l’incertitude. Énumérez précisément les émotions que vous avez ressenties.</a:t>
            </a:r>
          </a:p>
          <a:p>
            <a:pPr marL="228600" indent="-228600" eaLnBrk="1" hangingPunct="1">
              <a:lnSpc>
                <a:spcPct val="80000"/>
              </a:lnSpc>
              <a:buAutoNum type="arabicPeriod"/>
            </a:pPr>
            <a:endParaRPr lang="fr-CA" altLang="en-US" dirty="0">
              <a:latin typeface="Arial" panose="020B0604020202020204" pitchFamily="34" charset="0"/>
              <a:ea typeface="ＭＳ Ｐゴシック" panose="020B0600070205080204" pitchFamily="34" charset="-128"/>
            </a:endParaRPr>
          </a:p>
          <a:p>
            <a:pPr marL="0" indent="0" eaLnBrk="1" hangingPunct="1">
              <a:lnSpc>
                <a:spcPct val="80000"/>
              </a:lnSpc>
              <a:buFontTx/>
              <a:buNone/>
            </a:pPr>
            <a:r>
              <a:rPr lang="fr-CA" altLang="en-US" dirty="0">
                <a:latin typeface="Arial" panose="020B0604020202020204" pitchFamily="34" charset="0"/>
                <a:ea typeface="ＭＳ Ｐゴシック" panose="020B0600070205080204" pitchFamily="34" charset="-128"/>
              </a:rPr>
              <a:t>Durée suggérée : 10 à 15 minutes</a:t>
            </a:r>
          </a:p>
        </p:txBody>
      </p:sp>
    </p:spTree>
    <p:extLst>
      <p:ext uri="{BB962C8B-B14F-4D97-AF65-F5344CB8AC3E}">
        <p14:creationId xmlns:p14="http://schemas.microsoft.com/office/powerpoint/2010/main" val="2401187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effectLst/>
              </a:rPr>
              <a:t>Percevoir les émotions des autres</a:t>
            </a:r>
          </a:p>
          <a:p>
            <a:r>
              <a:rPr lang="fr-CA" sz="1200" kern="1200" dirty="0">
                <a:effectLst/>
              </a:rPr>
              <a:t>Les exercices sur le cycle de l’émotion et les émotions fondamentales sont là pour vous aider à mettre le doigt sur ce que vous ressentez.</a:t>
            </a:r>
          </a:p>
          <a:p>
            <a:r>
              <a:rPr lang="fr-CA" sz="1200" kern="1200" dirty="0">
                <a:effectLst/>
              </a:rPr>
              <a:t>Moins vous aurez peur de nommer vos émotions, moins vous aurez peur de demander aux autres de nommer les leurs.</a:t>
            </a:r>
          </a:p>
          <a:p>
            <a:r>
              <a:rPr lang="fr-CA" sz="1200" kern="1200" dirty="0">
                <a:effectLst/>
              </a:rPr>
              <a:t>Il est essentiel de savoir le faire, en portant attention aux signes verbaux et non verbaux. </a:t>
            </a:r>
          </a:p>
          <a:p>
            <a:r>
              <a:rPr lang="fr-CA" sz="1200" kern="1200" dirty="0">
                <a:effectLst/>
              </a:rPr>
              <a:t>La majeure partie de la communication étant non verbale, on pourrait penser qu’il est facile de deviner l’état émotionnel d’une personne. </a:t>
            </a:r>
          </a:p>
          <a:p>
            <a:r>
              <a:rPr lang="fr-CA" sz="1200" kern="1200" dirty="0">
                <a:effectLst/>
              </a:rPr>
              <a:t>En réalité, les signes non verbaux comme les expressions faciales ou le langage corporel ne traduisent pas toujours les véritables émotions d’une personne. </a:t>
            </a:r>
          </a:p>
          <a:p>
            <a:r>
              <a:rPr lang="fr-CA" sz="1200" kern="1200" dirty="0">
                <a:effectLst/>
              </a:rPr>
              <a:t>Par exemple, quand la mère d’un élève est entrée dans le bureau de la direction d’école, son agitation a été interprétée par la direction d’école comme une attaque envers son leadership, alors qu’en réalité, la mère était inquiète pour son enfant. </a:t>
            </a:r>
          </a:p>
          <a:p>
            <a:endParaRPr lang="fr-CA" sz="1200" kern="1200" dirty="0">
              <a:effectLst/>
            </a:endParaRPr>
          </a:p>
          <a:p>
            <a:r>
              <a:rPr lang="fr-CA" sz="1200" kern="1200" dirty="0">
                <a:effectLst/>
              </a:rPr>
              <a:t>Percevoir les émotions des autres</a:t>
            </a:r>
          </a:p>
          <a:p>
            <a:pPr marL="514350" indent="-514350">
              <a:buFont typeface="+mj-lt"/>
              <a:buAutoNum type="arabicPeriod"/>
            </a:pPr>
            <a:r>
              <a:rPr lang="fr-CA" sz="1200" dirty="0"/>
              <a:t>Racontez une situation où vous avez mal compris le langage corporel, l’expression faciale ou le ton de la voix d’une personne, ou le ton d’un courriel.</a:t>
            </a:r>
          </a:p>
          <a:p>
            <a:pPr marL="514350" indent="-514350">
              <a:buFont typeface="+mj-lt"/>
              <a:buAutoNum type="arabicPeriod"/>
            </a:pPr>
            <a:r>
              <a:rPr lang="fr-CA" sz="1200" dirty="0"/>
              <a:t>Quelles ont été les conséquences?</a:t>
            </a:r>
          </a:p>
          <a:p>
            <a:pPr marL="514350" indent="-514350">
              <a:buFont typeface="+mj-lt"/>
              <a:buAutoNum type="arabicPeriod"/>
            </a:pPr>
            <a:r>
              <a:rPr lang="fr-CA" sz="1200" dirty="0"/>
              <a:t>Comment les avez-vous gérées?</a:t>
            </a:r>
            <a:endParaRPr lang="fr-CA" sz="1200" kern="1200" dirty="0">
              <a:effectLst/>
            </a:endParaRPr>
          </a:p>
          <a:p>
            <a:endParaRPr lang="fr-CA" sz="1200" kern="1200" dirty="0">
              <a:effectLst/>
            </a:endParaRPr>
          </a:p>
          <a:p>
            <a:r>
              <a:rPr lang="fr-CA" sz="1200" kern="1200" dirty="0">
                <a:effectLst/>
              </a:rPr>
              <a:t>Les signes non verbaux sont filtrés par un ensemble de facteurs, dont l’expérience personnelle, les expressions culturelles et les préjugés implicites. Dans </a:t>
            </a:r>
            <a:r>
              <a:rPr lang="fr-CA" sz="1200" i="1" kern="1200" dirty="0">
                <a:effectLst/>
              </a:rPr>
              <a:t>Les 7 habitudes des gens efficaces</a:t>
            </a:r>
            <a:r>
              <a:rPr lang="fr-CA" sz="1200" kern="1200" dirty="0">
                <a:effectLst/>
              </a:rPr>
              <a:t>, Stephen </a:t>
            </a:r>
            <a:r>
              <a:rPr lang="fr-CA" sz="1200" kern="1200" dirty="0" err="1">
                <a:effectLst/>
              </a:rPr>
              <a:t>Covey</a:t>
            </a:r>
            <a:r>
              <a:rPr lang="fr-CA" sz="1200" kern="1200" dirty="0">
                <a:effectLst/>
              </a:rPr>
              <a:t> adhère au principe selon lequel il faut chercher d’abord à comprendre. Quand on tente de percevoir les émotions des autres, il est primordial d’ouvrir son cœur et son esprit afin d’éviter les malentendus.</a:t>
            </a:r>
          </a:p>
          <a:p>
            <a:endParaRPr lang="fr-CA" sz="1200" kern="1200" dirty="0">
              <a:effectLst/>
            </a:endParaRPr>
          </a:p>
          <a:p>
            <a:r>
              <a:rPr lang="fr-CA" sz="1200" kern="1200" dirty="0">
                <a:effectLst/>
              </a:rPr>
              <a:t>Durée suggérée : 10 à 15 minutes</a:t>
            </a:r>
          </a:p>
        </p:txBody>
      </p:sp>
    </p:spTree>
    <p:extLst>
      <p:ext uri="{BB962C8B-B14F-4D97-AF65-F5344CB8AC3E}">
        <p14:creationId xmlns:p14="http://schemas.microsoft.com/office/powerpoint/2010/main" val="2344110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u="none" baseline="0" dirty="0">
                <a:solidFill>
                  <a:srgbClr val="C00000"/>
                </a:solidFill>
              </a:rPr>
              <a:t>Voici quelques conseils pour apprendre à mieux percevoir vos émotions :</a:t>
            </a:r>
          </a:p>
          <a:p>
            <a:endParaRPr lang="fr-CA" baseline="0" dirty="0">
              <a:solidFill>
                <a:srgbClr val="C00000"/>
              </a:solidFill>
            </a:endParaRPr>
          </a:p>
          <a:p>
            <a:pPr marL="228600" indent="-228600">
              <a:buAutoNum type="arabicPeriod"/>
            </a:pPr>
            <a:r>
              <a:rPr lang="fr-CA" baseline="0" dirty="0">
                <a:solidFill>
                  <a:srgbClr val="C00000"/>
                </a:solidFill>
              </a:rPr>
              <a:t>Continuez à nommer vos émotions.</a:t>
            </a:r>
            <a:endParaRPr lang="fr-CA" u="none" baseline="0" dirty="0">
              <a:solidFill>
                <a:srgbClr val="C00000"/>
              </a:solidFill>
            </a:endParaRPr>
          </a:p>
          <a:p>
            <a:pPr marL="228600" indent="-228600">
              <a:buAutoNum type="arabicPeriod"/>
            </a:pPr>
            <a:r>
              <a:rPr lang="fr-CA" u="none" baseline="0" dirty="0">
                <a:solidFill>
                  <a:srgbClr val="C00000"/>
                </a:solidFill>
              </a:rPr>
              <a:t>Revenez plusieurs fois sur le cycle de l’émotion.</a:t>
            </a:r>
          </a:p>
          <a:p>
            <a:pPr marL="228600" indent="-228600">
              <a:buAutoNum type="arabicPeriod"/>
            </a:pPr>
            <a:r>
              <a:rPr lang="fr-CA" u="none" baseline="0" dirty="0">
                <a:solidFill>
                  <a:srgbClr val="C00000"/>
                </a:solidFill>
              </a:rPr>
              <a:t>Commencez à noter les réactions émotionnelles que vous avez au travail.</a:t>
            </a:r>
            <a:endParaRPr lang="fr-CA" baseline="0" dirty="0">
              <a:solidFill>
                <a:srgbClr val="C00000"/>
              </a:solidFill>
            </a:endParaRPr>
          </a:p>
        </p:txBody>
      </p:sp>
    </p:spTree>
    <p:extLst>
      <p:ext uri="{BB962C8B-B14F-4D97-AF65-F5344CB8AC3E}">
        <p14:creationId xmlns:p14="http://schemas.microsoft.com/office/powerpoint/2010/main" val="23716254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effectLst/>
              </a:rPr>
              <a:t>Visitez le site Web de l’ILE pour découvrir des ressources et des études qui pourraient contribuer à votre perfectionnement professionnel.</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Dans </a:t>
            </a:r>
            <a:r>
              <a:rPr lang="fr-CA" altLang="en-US">
                <a:latin typeface="Arial" panose="020B0604020202020204" pitchFamily="34" charset="0"/>
                <a:ea typeface="ＭＳ Ｐゴシック" panose="020B0600070205080204" pitchFamily="34" charset="-128"/>
              </a:rPr>
              <a:t>la session </a:t>
            </a:r>
            <a:r>
              <a:rPr lang="fr-CA" altLang="en-US" dirty="0">
                <a:latin typeface="Arial" panose="020B0604020202020204" pitchFamily="34" charset="0"/>
                <a:ea typeface="ＭＳ Ｐゴシック" panose="020B0600070205080204" pitchFamily="34" charset="-128"/>
              </a:rPr>
              <a:t>3.2</a:t>
            </a:r>
            <a:r>
              <a:rPr lang="fr-CA" altLang="en-US" u="none" dirty="0">
                <a:latin typeface="Arial" panose="020B0604020202020204" pitchFamily="34" charset="0"/>
                <a:ea typeface="ＭＳ Ｐゴシック" panose="020B0600070205080204" pitchFamily="34" charset="-128"/>
              </a:rPr>
              <a:t>, nous étudierons la gestion des émotions</a:t>
            </a:r>
            <a:r>
              <a:rPr lang="fr-CA" altLang="en-US" dirty="0">
                <a:latin typeface="Arial" panose="020B0604020202020204" pitchFamily="34" charset="0"/>
                <a:ea typeface="ＭＳ Ｐゴシック" panose="020B0600070205080204" pitchFamily="34" charset="-128"/>
              </a:rPr>
              <a:t>.</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Lire l’extrait </a:t>
            </a:r>
          </a:p>
          <a:p>
            <a:r>
              <a:rPr lang="en-CA" sz="1200" kern="1200" dirty="0">
                <a:solidFill>
                  <a:schemeClr val="tx1"/>
                </a:solidFill>
                <a:effectLst/>
                <a:latin typeface="+mn-lt"/>
                <a:ea typeface="+mn-ea"/>
                <a:cs typeface="+mn-cs"/>
              </a:rPr>
              <a:t>Source: ‘Primal Leadership: The Hidden Driver of Great Performance’ </a:t>
            </a:r>
          </a:p>
          <a:p>
            <a:r>
              <a:rPr lang="fr-CA" sz="1200" kern="1200" dirty="0">
                <a:solidFill>
                  <a:schemeClr val="tx1"/>
                </a:solidFill>
                <a:effectLst/>
                <a:latin typeface="+mn-lt"/>
                <a:ea typeface="+mn-ea"/>
                <a:cs typeface="+mn-cs"/>
              </a:rPr>
              <a:t>(</a:t>
            </a:r>
            <a:r>
              <a:rPr lang="fr-CA" sz="1200" kern="1200" dirty="0" err="1">
                <a:solidFill>
                  <a:schemeClr val="tx1"/>
                </a:solidFill>
                <a:effectLst/>
                <a:latin typeface="+mn-lt"/>
                <a:ea typeface="+mn-ea"/>
                <a:cs typeface="+mn-cs"/>
              </a:rPr>
              <a:t>Goleman</a:t>
            </a:r>
            <a:r>
              <a:rPr lang="fr-CA" sz="1200" kern="1200" dirty="0">
                <a:solidFill>
                  <a:schemeClr val="tx1"/>
                </a:solidFill>
                <a:effectLst/>
                <a:latin typeface="+mn-lt"/>
                <a:ea typeface="+mn-ea"/>
                <a:cs typeface="+mn-cs"/>
              </a:rPr>
              <a:t>, </a:t>
            </a:r>
            <a:r>
              <a:rPr lang="fr-CA" sz="1200" kern="1200" dirty="0" err="1">
                <a:solidFill>
                  <a:schemeClr val="tx1"/>
                </a:solidFill>
                <a:effectLst/>
                <a:latin typeface="+mn-lt"/>
                <a:ea typeface="+mn-ea"/>
                <a:cs typeface="+mn-cs"/>
              </a:rPr>
              <a:t>Boyatzis</a:t>
            </a:r>
            <a:r>
              <a:rPr lang="fr-CA" sz="1200" kern="1200" dirty="0">
                <a:solidFill>
                  <a:schemeClr val="tx1"/>
                </a:solidFill>
                <a:effectLst/>
                <a:latin typeface="+mn-lt"/>
                <a:ea typeface="+mn-ea"/>
                <a:cs typeface="+mn-cs"/>
              </a:rPr>
              <a:t> et McKee, 2001) </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(traduction libre)</a:t>
            </a:r>
            <a:endParaRPr lang="en-CA" sz="1200" kern="1200" dirty="0">
              <a:solidFill>
                <a:schemeClr val="tx1"/>
              </a:solidFill>
              <a:effectLst/>
              <a:latin typeface="+mn-lt"/>
              <a:ea typeface="+mn-ea"/>
              <a:cs typeface="+mn-cs"/>
            </a:endParaRPr>
          </a:p>
          <a:p>
            <a:pPr eaLnBrk="1" hangingPunct="1">
              <a:lnSpc>
                <a:spcPct val="80000"/>
              </a:lnSpc>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Activité brise-glace : votre émotion préférée</a:t>
            </a:r>
          </a:p>
          <a:p>
            <a:pPr marL="385763" indent="-385763">
              <a:buAutoNum type="arabicPeriod"/>
            </a:pPr>
            <a:r>
              <a:rPr lang="fr-CA" sz="1200" dirty="0"/>
              <a:t>Donnez votre nom.</a:t>
            </a:r>
          </a:p>
          <a:p>
            <a:pPr marL="385763" indent="-385763">
              <a:buAutoNum type="arabicPeriod"/>
            </a:pPr>
            <a:r>
              <a:rPr lang="fr-CA" sz="1200" dirty="0"/>
              <a:t>Nommez votre émotion préférée.</a:t>
            </a:r>
          </a:p>
          <a:p>
            <a:pPr marL="385763" indent="-385763">
              <a:buAutoNum type="arabicPeriod"/>
            </a:pPr>
            <a:r>
              <a:rPr lang="fr-CA" sz="1200" dirty="0"/>
              <a:t>En une phrase, expliquez pourquoi c’est votre émotion préférée.</a:t>
            </a:r>
          </a:p>
          <a:p>
            <a:pPr marL="385763" indent="-385763">
              <a:buAutoNum type="arabicPeriod"/>
            </a:pPr>
            <a:r>
              <a:rPr lang="fr-CA" sz="1200" dirty="0"/>
              <a:t>Présentez vos réponses au groupe.</a:t>
            </a:r>
          </a:p>
          <a:p>
            <a:pPr marL="0" indent="0">
              <a:buFont typeface="+mj-lt"/>
              <a:buNone/>
            </a:pPr>
            <a:r>
              <a:rPr lang="fr-CA" sz="1200" dirty="0"/>
              <a:t>Si vous faites l’activité en solo, dans votre journal de réflexion, nommez votre émotion préférée et expliquez pourquoi.</a:t>
            </a:r>
          </a:p>
          <a:p>
            <a:pPr marL="0" indent="0">
              <a:buFont typeface="+mj-lt"/>
              <a:buNone/>
            </a:pPr>
            <a:endParaRPr lang="fr-CA" sz="1200" dirty="0"/>
          </a:p>
          <a:p>
            <a:pPr marL="0" indent="0">
              <a:buFont typeface="+mj-lt"/>
              <a:buNone/>
            </a:pPr>
            <a:r>
              <a:rPr lang="fr-CA" sz="1200" dirty="0"/>
              <a:t>Cette activité peut être de n’importe quelle durée,</a:t>
            </a:r>
            <a:r>
              <a:rPr lang="fr-CA" sz="1200" baseline="0" dirty="0"/>
              <a:t> </a:t>
            </a:r>
            <a:r>
              <a:rPr lang="fr-CA" sz="1200" u="none" baseline="0" dirty="0"/>
              <a:t>selon vos besoins et ceux des autres.</a:t>
            </a:r>
            <a:r>
              <a:rPr lang="fr-CA" sz="1200" baseline="0" dirty="0"/>
              <a:t> </a:t>
            </a:r>
            <a:r>
              <a:rPr lang="fr-CA" dirty="0"/>
              <a:t>Elle peut être réalisée en grand groupe, en petits groupes ou deux par deux.</a:t>
            </a:r>
            <a:endParaRPr lang="fr-CA" sz="1200" dirty="0"/>
          </a:p>
          <a:p>
            <a:pPr marL="0" indent="0">
              <a:buNone/>
            </a:pPr>
            <a:endParaRPr lang="fr-CA" dirty="0"/>
          </a:p>
          <a:p>
            <a:pPr marL="0" indent="0">
              <a:buNone/>
            </a:pPr>
            <a:r>
              <a:rPr lang="fr-CA" dirty="0"/>
              <a:t>Durée suggérée : 10 à 20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50"/>
            <a:ext cx="5486400" cy="51196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Les </a:t>
            </a:r>
            <a:r>
              <a:rPr lang="fr-CA" b="1" dirty="0"/>
              <a:t>ressources personnelles en leadership </a:t>
            </a:r>
            <a:r>
              <a:rPr lang="fr-CA" dirty="0"/>
              <a:t>du Cadre de leadership de l’Ontario (CLO) décrivent les qualités qu’ont les leaders efficaces, par exemple l’optimisme, l’intelligence émotionnelle et la capacité à résoudre des problèmes. Les études suggèrent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endParaRPr lang="fr-CA" strike="sngStrike" baseline="0" dirty="0"/>
          </a:p>
          <a:p>
            <a:endParaRPr lang="fr-CA" strike="sngStrike" baseline="0" dirty="0"/>
          </a:p>
          <a:p>
            <a:pPr defTabSz="931774" eaLnBrk="0" fontAlgn="base" hangingPunct="0">
              <a:spcBef>
                <a:spcPct val="30000"/>
              </a:spcBef>
              <a:spcAft>
                <a:spcPct val="0"/>
              </a:spcAft>
              <a:defRPr/>
            </a:pPr>
            <a:r>
              <a:rPr lang="fr-CA" dirty="0">
                <a:latin typeface="Arial" charset="0"/>
                <a:ea typeface="ＭＳ Ｐゴシック" charset="0"/>
                <a:cs typeface="ＭＳ Ｐゴシック" charset="0"/>
              </a:rPr>
              <a:t>Bien que dans certaines sessions on présente les ressources séparément (psychologiques, sociales et cognitives), il est important de comprendre qu’en pratique, les leaders les utilisent ensemble, de façon interactive. 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a:t>
            </a:r>
          </a:p>
          <a:p>
            <a:pPr defTabSz="931774" eaLnBrk="0" fontAlgn="base" hangingPunct="0">
              <a:spcBef>
                <a:spcPct val="30000"/>
              </a:spcBef>
              <a:spcAft>
                <a:spcPct val="0"/>
              </a:spcAft>
              <a:defRPr/>
            </a:pPr>
            <a:endParaRPr lang="fr-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fr-CA" dirty="0">
                <a:latin typeface="Arial" charset="0"/>
                <a:ea typeface="ＭＳ Ｐゴシック" charset="0"/>
                <a:cs typeface="ＭＳ Ｐゴシック" charset="0"/>
              </a:rPr>
              <a:t>La consolidation de ces ressources est un processus continu qui est influencé par les changements touchant le rôle, le contexte professionnel et la vie du leader. Votre résilience, par exemple, peut fluctuer </a:t>
            </a:r>
            <a:r>
              <a:rPr lang="fr-CA" u="none" dirty="0">
                <a:latin typeface="Arial" charset="0"/>
                <a:ea typeface="ＭＳ Ｐゴシック" charset="0"/>
                <a:cs typeface="ＭＳ Ｐゴシック" charset="0"/>
              </a:rPr>
              <a:t>selon ce qui se passe dans votre vie et au travail.</a:t>
            </a:r>
            <a:r>
              <a:rPr lang="fr-CA" b="0" u="none" dirty="0">
                <a:latin typeface="Arial" charset="0"/>
                <a:ea typeface="ＭＳ Ｐゴシック" charset="0"/>
                <a:cs typeface="ＭＳ Ｐゴシック" charset="0"/>
              </a:rPr>
              <a:t> C</a:t>
            </a:r>
            <a:r>
              <a:rPr lang="fr-CA" dirty="0">
                <a:latin typeface="Arial" charset="0"/>
                <a:ea typeface="ＭＳ Ｐゴシック" charset="0"/>
                <a:cs typeface="ＭＳ Ｐゴシック" charset="0"/>
              </a:rPr>
              <a:t>’est aussi pour cela qu’il est primordial d’avoir une bonne conscience de soi</a:t>
            </a:r>
            <a:r>
              <a:rPr lang="fr-CA" b="0" u="none" dirty="0">
                <a:latin typeface="Arial" charset="0"/>
                <a:ea typeface="ＭＳ Ｐゴシック" charset="0"/>
                <a:cs typeface="ＭＳ Ｐゴシック" charset="0"/>
              </a:rPr>
              <a:t>.</a:t>
            </a:r>
          </a:p>
          <a:p>
            <a:endParaRPr lang="fr-CA" baseline="0" dirty="0"/>
          </a:p>
          <a:p>
            <a:r>
              <a:rPr lang="fr-CA" baseline="0" dirty="0"/>
              <a:t>Notre interprétation des émotions est naturellement influencée par nos convictions profondes et nos principales suppositions, qui elles-mêmes sont influencées par notre vécu, notre culture, notre origine ethnique et notre éducation.</a:t>
            </a:r>
          </a:p>
          <a:p>
            <a:endParaRPr lang="fr-CA" sz="1200" kern="1200" dirty="0">
              <a:effectLst/>
            </a:endParaRPr>
          </a:p>
          <a:p>
            <a:r>
              <a:rPr lang="fr-CA" sz="1200" b="0" kern="1200" dirty="0">
                <a:effectLst/>
              </a:rPr>
              <a:t>Les</a:t>
            </a:r>
            <a:r>
              <a:rPr lang="fr-CA" sz="1200" b="1" kern="1200" dirty="0">
                <a:effectLst/>
              </a:rPr>
              <a:t> ressources sociales</a:t>
            </a:r>
            <a:r>
              <a:rPr lang="fr-CA" sz="1200" kern="1200" dirty="0">
                <a:effectLst/>
              </a:rPr>
              <a:t> portent sur l’établissement de relations et sur la capacité de faire preuve de perception et d’empathie dans notre collaboration avec les autres et de compétence dans la gestion de nos propres réactions émotionnelles.</a:t>
            </a:r>
          </a:p>
          <a:p>
            <a:endParaRPr lang="fr-CA" baseline="0" dirty="0"/>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Lisez la description des ressources personnelles en leadership d’ordre social.</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indent="0" algn="l" defTabSz="914400" rtl="0" eaLnBrk="1" fontAlgn="auto" latinLnBrk="0" hangingPunct="1">
              <a:lnSpc>
                <a:spcPct val="80000"/>
              </a:lnSpc>
              <a:spcBef>
                <a:spcPts val="0"/>
              </a:spcBef>
              <a:spcAft>
                <a:spcPts val="0"/>
              </a:spcAft>
              <a:buClrTx/>
              <a:buSzTx/>
              <a:buFontTx/>
              <a:buNone/>
              <a:tabLst/>
              <a:defRPr/>
            </a:pPr>
            <a:r>
              <a:rPr lang="fr-CA" altLang="en-US" dirty="0">
                <a:latin typeface="Arial" panose="020B0604020202020204" pitchFamily="34" charset="0"/>
                <a:ea typeface="ＭＳ Ｐゴシック" panose="020B0600070205080204" pitchFamily="34" charset="-128"/>
              </a:rPr>
              <a:t>Pour en savoir plus, consulter la page 24 du </a:t>
            </a:r>
            <a:r>
              <a:rPr lang="fr-CA" altLang="en-US" i="1" dirty="0">
                <a:latin typeface="Arial" panose="020B0604020202020204" pitchFamily="34" charset="0"/>
                <a:ea typeface="ＭＳ Ｐゴシック" panose="020B0600070205080204" pitchFamily="34" charset="-128"/>
              </a:rPr>
              <a:t>Cadre de leadership de l’Ontario (CLO) : guide à l’intention des leaders scolaires et des leaders du système pour la mise en application du Cadre de leadership de l’Ontario </a:t>
            </a:r>
            <a:r>
              <a:rPr lang="fr-CA" altLang="en-US" baseline="0" dirty="0">
                <a:latin typeface="Arial" panose="020B0604020202020204" pitchFamily="34" charset="0"/>
                <a:ea typeface="ＭＳ Ｐゴシック" panose="020B0600070205080204" pitchFamily="34" charset="-128"/>
              </a:rPr>
              <a:t>(https://www.education-leadership-ontario.ca/application/files/4214/9452/2469/Cadre_de_leadership_de_lOntario.pdf).</a:t>
            </a:r>
          </a:p>
          <a:p>
            <a:pPr marL="0" marR="0" indent="0" algn="l" defTabSz="914400" rtl="0" eaLnBrk="1" fontAlgn="auto" latinLnBrk="0" hangingPunct="1">
              <a:lnSpc>
                <a:spcPct val="8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À partir de la page des outils d’autoréflexion à l’adresse </a:t>
            </a:r>
            <a:r>
              <a:rPr lang="fr-CA" dirty="0">
                <a:hlinkClick r:id="rId3"/>
              </a:rPr>
              <a:t>https://www.education-leadership-ontario.ca/fr/ressources/outils-dautor%C3%A9flexion/catholiques_scolaires_leaders/ressources</a:t>
            </a:r>
            <a:r>
              <a:rPr lang="fr-CA"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Créez un compte si vous ne l’avez pas déjà fait.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Choisissez le bon outil : </a:t>
            </a:r>
          </a:p>
          <a:p>
            <a:r>
              <a:rPr lang="en-CA" sz="2000" dirty="0">
                <a:hlinkClick r:id="rId4"/>
              </a:rPr>
              <a:t>Outil d'autoréflexion pour les leaders scolaires</a:t>
            </a:r>
            <a:endParaRPr lang="en-CA" sz="2000" dirty="0"/>
          </a:p>
          <a:p>
            <a:r>
              <a:rPr lang="en-CA" sz="2000" dirty="0">
                <a:hlinkClick r:id="rId5"/>
              </a:rPr>
              <a:t>Outil d'autoréflexion pour les leaders scolaires potentiels</a:t>
            </a:r>
            <a:endParaRPr lang="en-CA" sz="20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Faites défiler la page jusqu’aux ressources personnelles en leadership d’ordre social.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Lisez les énoncés, et discutez-en avec une ou un camarade.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Remplissez la section sur les ressources personnelles en leadership d’ordre social.</a:t>
            </a:r>
            <a:endParaRPr lang="fr-CA" i="0" u="non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Enregistrez vos réponses et faites l’exercice qui se trouve en page 4 du guide d’autoréflexion.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baseline="0" dirty="0"/>
              <a:t>Durée suggérée : 20 à 30 minutes</a:t>
            </a:r>
          </a:p>
        </p:txBody>
      </p:sp>
    </p:spTree>
    <p:extLst>
      <p:ext uri="{BB962C8B-B14F-4D97-AF65-F5344CB8AC3E}">
        <p14:creationId xmlns:p14="http://schemas.microsoft.com/office/powerpoint/2010/main" val="1039494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t>Cette activité vise à aider les participantes et participants à comprendre ce que sont les ressources personnelles en leadership d’ordre social, et le rôle prépondérant qu’elles jouent dans le quotidien d’une ou d’un leader.</a:t>
            </a:r>
          </a:p>
          <a:p>
            <a:endParaRPr lang="fr-CA" altLang="en-US" dirty="0">
              <a:latin typeface="Arial" panose="020B0604020202020204" pitchFamily="34" charset="0"/>
              <a:ea typeface="ＭＳ Ｐゴシック" panose="020B0600070205080204" pitchFamily="34" charset="-128"/>
            </a:endParaRPr>
          </a:p>
          <a:p>
            <a:r>
              <a:rPr lang="fr-CA" dirty="0"/>
              <a:t>À partir des résultats de votre autoréflexion, faites l’activité suivante :</a:t>
            </a:r>
          </a:p>
          <a:p>
            <a:pPr marL="514350" indent="-514350">
              <a:buAutoNum type="arabicPeriod"/>
            </a:pPr>
            <a:r>
              <a:rPr lang="fr-CA" sz="1200" dirty="0"/>
              <a:t>Choisissez une réflexion de la section des ressources sociales de l’outil que vous êtes à l’aise de partager avec les autres.</a:t>
            </a:r>
          </a:p>
          <a:p>
            <a:pPr marL="514350" indent="-514350">
              <a:buAutoNum type="arabicPeriod"/>
            </a:pPr>
            <a:r>
              <a:rPr lang="fr-CA" sz="1200" dirty="0"/>
              <a:t>Dites quelle est la ressource sociale que vous aimeriez renforcer et pourquoi.</a:t>
            </a:r>
            <a:endParaRPr lang="fr-CA" dirty="0"/>
          </a:p>
          <a:p>
            <a:endParaRPr lang="fr-CA" dirty="0"/>
          </a:p>
          <a:p>
            <a:r>
              <a:rPr lang="fr-CA" dirty="0"/>
              <a:t>Exemples de questions pour revenir sur l’activité :</a:t>
            </a:r>
          </a:p>
          <a:p>
            <a:r>
              <a:rPr lang="fr-CA" dirty="0"/>
              <a:t>Qu’est-ce qui ressort de vos propos et de ceux des autres?</a:t>
            </a:r>
          </a:p>
          <a:p>
            <a:r>
              <a:rPr lang="fr-CA" dirty="0"/>
              <a:t>Quels sont les points communs entre les ressources sociales exprimées?</a:t>
            </a:r>
          </a:p>
          <a:p>
            <a:r>
              <a:rPr lang="fr-CA" dirty="0"/>
              <a:t>D’après ce que vous avez entendu, à quel point les ressources sociales sont-elles importantes, selon vous?</a:t>
            </a:r>
          </a:p>
          <a:p>
            <a:endParaRPr lang="fr-CA" dirty="0"/>
          </a:p>
          <a:p>
            <a:r>
              <a:rPr lang="fr-CA" altLang="en-US" u="none" dirty="0">
                <a:latin typeface="Arial" panose="020B0604020202020204" pitchFamily="34" charset="0"/>
                <a:ea typeface="ＭＳ Ｐゴシック" panose="020B0600070205080204" pitchFamily="34" charset="-128"/>
              </a:rPr>
              <a:t>Consulter la page 4 du guide de réflexion.</a:t>
            </a:r>
          </a:p>
          <a:p>
            <a:r>
              <a:rPr lang="fr-CA" sz="1200" u="none" kern="1200" dirty="0">
                <a:effectLst/>
              </a:rPr>
              <a:t>Laquelle des ressources personnelles en leadership d’ordre social maîtrisez-vous le mieux? Comment se manifeste-t-elle?</a:t>
            </a:r>
            <a:r>
              <a:rPr lang="fr-CA" u="none" dirty="0">
                <a:effectLst/>
              </a:rPr>
              <a:t> </a:t>
            </a:r>
          </a:p>
          <a:p>
            <a:r>
              <a:rPr lang="fr-CA" sz="1200" kern="1200" dirty="0">
                <a:effectLst/>
              </a:rPr>
              <a:t>Quelle ressource sociale aimeriez-vous acquérir ou renforcer? Pourquoi? </a:t>
            </a:r>
          </a:p>
          <a:p>
            <a:endParaRPr lang="fr-CA" altLang="en-US" sz="1200" kern="1200" dirty="0">
              <a:effectLst/>
            </a:endParaRPr>
          </a:p>
          <a:p>
            <a:r>
              <a:rPr lang="fr-CA" altLang="en-US" sz="1200" kern="1200" dirty="0">
                <a:effectLst/>
              </a:rPr>
              <a:t>Durée suggérée : 10 à 20 minutes</a:t>
            </a: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u="none" dirty="0"/>
              <a:t>Lisez cette citation d’Elena Aguilar et réfléchissez-y; elle vous aidera à vous interroger sur vos émotions.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u="none" strike="noStrike" baseline="0" dirty="0"/>
              <a:t>Commençons par la perception des émotions</a:t>
            </a:r>
            <a:r>
              <a:rPr lang="fr-CA" baseline="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aseline="0"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59245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522446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2000" dirty="0"/>
              <a:t>Consulter la page </a:t>
            </a:r>
            <a:r>
              <a:rPr lang="fr-CA" sz="2000" b="0" dirty="0"/>
              <a:t>6 du guide de réflexion : </a:t>
            </a:r>
            <a:r>
              <a:rPr lang="fr-CA" sz="2000" b="1" dirty="0"/>
              <a:t>le cycle de l’émotion</a:t>
            </a:r>
            <a:r>
              <a:rPr lang="fr-CA" sz="2000" dirty="0"/>
              <a:t>.</a:t>
            </a:r>
            <a:endParaRPr lang="fr-CA" sz="2000" baseline="0" dirty="0"/>
          </a:p>
          <a:p>
            <a:endParaRPr lang="fr-CA" sz="2000" b="1" baseline="0" dirty="0"/>
          </a:p>
          <a:p>
            <a:r>
              <a:rPr lang="fr-CA" sz="2000" baseline="0" dirty="0"/>
              <a:t>Pourquoi est-il essentiel de bien comprendre le cycle que suivent les émotions? </a:t>
            </a:r>
            <a:r>
              <a:rPr lang="fr-CA" sz="2000" dirty="0"/>
              <a:t>Plus on comprend ses réactions émotionnelles, plus on améliore ses capacités de leadership.</a:t>
            </a:r>
            <a:endParaRPr lang="fr-CA" sz="2000" baseline="0" dirty="0"/>
          </a:p>
          <a:p>
            <a:endParaRPr lang="fr-CA" altLang="en-US" sz="2000" baseline="0" dirty="0">
              <a:latin typeface="Arial" panose="020B0604020202020204" pitchFamily="34" charset="0"/>
              <a:ea typeface="ＭＳ Ｐゴシック" panose="020B0600070205080204" pitchFamily="34" charset="-128"/>
            </a:endParaRPr>
          </a:p>
          <a:p>
            <a:r>
              <a:rPr lang="fr-CA" altLang="en-US" sz="2000" baseline="0" dirty="0">
                <a:latin typeface="Arial" panose="020B0604020202020204" pitchFamily="34" charset="0"/>
                <a:ea typeface="ＭＳ Ｐゴシック" panose="020B0600070205080204" pitchFamily="34" charset="-128"/>
              </a:rPr>
              <a:t>Décrire le cycle de l’émotion.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CA" altLang="en-US" dirty="0"/>
              <a:t>1. Événement : I</a:t>
            </a:r>
            <a:r>
              <a:rPr lang="fr-CA" dirty="0"/>
              <a:t>l peut s’agir d’un élément extérieur (environnement) ou intérieur (pensée, souvenir, déclencheur, émotion).</a:t>
            </a:r>
          </a:p>
          <a:p>
            <a:r>
              <a:rPr lang="fr-CA" altLang="en-US" dirty="0"/>
              <a:t>2. Interprétation : </a:t>
            </a:r>
            <a:r>
              <a:rPr lang="fr-CA" dirty="0"/>
              <a:t>La situation est interprétée en fonction de notre évaluation, notre compréhension, nos convictions profondes et nos principales suppositions, qui sont souvent influencées par notre vécu</a:t>
            </a:r>
            <a:r>
              <a:rPr lang="fr-CA" sz="1200" kern="120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3. Réaction physique : C’est la manière dont le corps réagit. La libération des hormones de stress cause des symptômes physiques.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4. Besoi</a:t>
            </a:r>
            <a:r>
              <a:rPr lang="fr-CA" dirty="0"/>
              <a:t>n d’agir </a:t>
            </a:r>
            <a:r>
              <a:rPr lang="fr-CA" sz="1200" kern="1200" dirty="0">
                <a:effectLst/>
              </a:rPr>
              <a:t>: Quand on vit une réaction au stress, on sent le besoin d’agir</a:t>
            </a:r>
            <a:r>
              <a:rPr lang="fr-CA" sz="1200" kern="1200" baseline="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baseline="0" dirty="0">
                <a:effectLst/>
              </a:rPr>
              <a:t>5. Action : </a:t>
            </a:r>
            <a:r>
              <a:rPr lang="fr-CA" sz="1200" kern="1200" dirty="0">
                <a:effectLst/>
              </a:rPr>
              <a:t>C’est la façon dont on réagit, qu’elle soit émotionnellement appropriée ou non.</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6.</a:t>
            </a:r>
            <a:r>
              <a:rPr lang="fr-CA" sz="1200" kern="1200" baseline="0" dirty="0">
                <a:effectLst/>
              </a:rPr>
              <a:t> Répercussions : </a:t>
            </a:r>
            <a:r>
              <a:rPr lang="fr-CA" sz="1200" kern="1200" dirty="0">
                <a:effectLst/>
              </a:rPr>
              <a:t>Il peut y avoir des répercussions sur les émotions, les pensées, le comportement et le corps.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effectLst/>
              </a:rPr>
              <a:t>Le cycle de l’émotion peut être téléchargé ici : </a:t>
            </a:r>
            <a:r>
              <a:rPr lang="fr-CA" sz="1200" b="1" u="sng" kern="1200" dirty="0">
                <a:effectLst/>
                <a:hlinkClick r:id="rId3"/>
              </a:rPr>
              <a:t>http://www.onwardthebook.com/wp-content/uploads/2018/04/Cycle-of-Emotion.pdf</a:t>
            </a:r>
            <a:r>
              <a:rPr lang="fr-CA" sz="1200" b="1" kern="1200" dirty="0">
                <a:effectLst/>
              </a:rPr>
              <a:t> </a:t>
            </a:r>
            <a:r>
              <a:rPr lang="fr-CA" sz="1200" kern="1200" dirty="0">
                <a:effectLst/>
              </a:rPr>
              <a:t>(disponible en anglais seulement)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effectLst/>
            </a:endParaRPr>
          </a:p>
          <a:p>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2021-10-26</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2021-10-26</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dirty="0"/>
              <a:t>Click to </a:t>
            </a:r>
            <a:r>
              <a:rPr lang="fr-CA" dirty="0" err="1"/>
              <a:t>edit</a:t>
            </a:r>
            <a:r>
              <a:rPr lang="fr-CA" dirty="0"/>
              <a:t> Master </a:t>
            </a:r>
            <a:r>
              <a:rPr lang="fr-CA" dirty="0" err="1"/>
              <a:t>title</a:t>
            </a:r>
            <a:r>
              <a:rPr lang="fr-CA" dirty="0"/>
              <a:t>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2021-10-26</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2021-10-26</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dirty="0"/>
              <a:t>Click to </a:t>
            </a:r>
            <a:r>
              <a:rPr lang="fr-CA" dirty="0" err="1"/>
              <a:t>edit</a:t>
            </a:r>
            <a:r>
              <a:rPr lang="fr-CA" dirty="0"/>
              <a:t> Master </a:t>
            </a:r>
            <a:r>
              <a:rPr lang="fr-CA" dirty="0" err="1"/>
              <a:t>text</a:t>
            </a:r>
            <a:r>
              <a:rPr lang="fr-CA" dirty="0"/>
              <a: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2021-10-26</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2021-10-26</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dirty="0"/>
              <a:t>Click to </a:t>
            </a:r>
            <a:r>
              <a:rPr lang="fr-CA" dirty="0" err="1"/>
              <a:t>edit</a:t>
            </a:r>
            <a:r>
              <a:rPr lang="fr-CA" dirty="0"/>
              <a:t> Master </a:t>
            </a:r>
            <a:r>
              <a:rPr lang="fr-CA" dirty="0" err="1"/>
              <a:t>text</a:t>
            </a:r>
            <a:r>
              <a:rPr lang="fr-CA" dirty="0"/>
              <a: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dirty="0"/>
              <a:t>Click to </a:t>
            </a:r>
            <a:r>
              <a:rPr lang="fr-CA" dirty="0" err="1"/>
              <a:t>edit</a:t>
            </a:r>
            <a:r>
              <a:rPr lang="fr-CA" dirty="0"/>
              <a:t> Master </a:t>
            </a:r>
            <a:r>
              <a:rPr lang="fr-CA" dirty="0" err="1"/>
              <a:t>text</a:t>
            </a:r>
            <a:r>
              <a:rPr lang="fr-CA" dirty="0"/>
              <a: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2021-10-26</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dirty="0"/>
              <a:t>Click to </a:t>
            </a:r>
            <a:r>
              <a:rPr lang="fr-CA" dirty="0" err="1"/>
              <a:t>edit</a:t>
            </a:r>
            <a:r>
              <a:rPr lang="fr-CA" dirty="0"/>
              <a:t> Master </a:t>
            </a:r>
            <a:r>
              <a:rPr lang="fr-CA" dirty="0" err="1"/>
              <a:t>title</a:t>
            </a:r>
            <a:r>
              <a:rPr lang="fr-CA" dirty="0"/>
              <a:t>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2021-10-26</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2021-10-26</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dirty="0"/>
              <a:t>Click to </a:t>
            </a:r>
            <a:r>
              <a:rPr lang="fr-CA" dirty="0" err="1"/>
              <a:t>edit</a:t>
            </a:r>
            <a:r>
              <a:rPr lang="fr-CA" dirty="0"/>
              <a:t> Master </a:t>
            </a:r>
            <a:r>
              <a:rPr lang="fr-CA" dirty="0" err="1"/>
              <a:t>title</a:t>
            </a:r>
            <a:r>
              <a:rPr lang="fr-CA" dirty="0"/>
              <a:t>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dirty="0"/>
              <a:t>Click to </a:t>
            </a:r>
            <a:r>
              <a:rPr lang="fr-CA" dirty="0" err="1"/>
              <a:t>edit</a:t>
            </a:r>
            <a:r>
              <a:rPr lang="fr-CA" dirty="0"/>
              <a:t> Master </a:t>
            </a:r>
            <a:r>
              <a:rPr lang="fr-CA" dirty="0" err="1"/>
              <a:t>text</a:t>
            </a:r>
            <a:r>
              <a:rPr lang="fr-CA" dirty="0"/>
              <a: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2021-10-26</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dirty="0"/>
              <a:t>Click to </a:t>
            </a:r>
            <a:r>
              <a:rPr lang="fr-CA" dirty="0" err="1"/>
              <a:t>edit</a:t>
            </a:r>
            <a:r>
              <a:rPr lang="fr-CA" dirty="0"/>
              <a:t> Master </a:t>
            </a:r>
            <a:r>
              <a:rPr lang="fr-CA" dirty="0" err="1"/>
              <a:t>title</a:t>
            </a:r>
            <a:r>
              <a:rPr lang="fr-CA" dirty="0"/>
              <a:t>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dirty="0"/>
              <a:t>Click to </a:t>
            </a:r>
            <a:r>
              <a:rPr lang="fr-CA" dirty="0" err="1"/>
              <a:t>edit</a:t>
            </a:r>
            <a:r>
              <a:rPr lang="fr-CA" dirty="0"/>
              <a:t> Master </a:t>
            </a:r>
            <a:r>
              <a:rPr lang="fr-CA" dirty="0" err="1"/>
              <a:t>text</a:t>
            </a:r>
            <a:r>
              <a:rPr lang="fr-CA" dirty="0"/>
              <a: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2021-10-26</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dirty="0"/>
              <a:t>Click to </a:t>
            </a:r>
            <a:r>
              <a:rPr lang="fr-CA" dirty="0" err="1"/>
              <a:t>edit</a:t>
            </a:r>
            <a:r>
              <a:rPr lang="fr-CA" dirty="0"/>
              <a:t> Master </a:t>
            </a:r>
            <a:r>
              <a:rPr lang="fr-CA" dirty="0" err="1"/>
              <a:t>title</a:t>
            </a:r>
            <a:r>
              <a:rPr lang="fr-CA" dirty="0"/>
              <a:t>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2021-10-26</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2.xml"/><Relationship Id="rId5" Type="http://schemas.openxmlformats.org/officeDocument/2006/relationships/tags" Target="../tags/tag5.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tags" Target="../tags/tag77.xml"/><Relationship Id="rId3" Type="http://schemas.openxmlformats.org/officeDocument/2006/relationships/tags" Target="../tags/tag72.xml"/><Relationship Id="rId7" Type="http://schemas.openxmlformats.org/officeDocument/2006/relationships/tags" Target="../tags/tag76.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tags" Target="../tags/tag75.xml"/><Relationship Id="rId11" Type="http://schemas.openxmlformats.org/officeDocument/2006/relationships/image" Target="../media/image1.jpeg"/><Relationship Id="rId5" Type="http://schemas.openxmlformats.org/officeDocument/2006/relationships/tags" Target="../tags/tag74.xml"/><Relationship Id="rId10" Type="http://schemas.openxmlformats.org/officeDocument/2006/relationships/notesSlide" Target="../notesSlides/notesSlide10.xml"/><Relationship Id="rId4" Type="http://schemas.openxmlformats.org/officeDocument/2006/relationships/tags" Target="../tags/tag73.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image" Target="../media/image1.jpeg"/><Relationship Id="rId5" Type="http://schemas.openxmlformats.org/officeDocument/2006/relationships/tags" Target="../tags/tag82.xml"/><Relationship Id="rId10" Type="http://schemas.openxmlformats.org/officeDocument/2006/relationships/notesSlide" Target="../notesSlides/notesSlide11.xml"/><Relationship Id="rId4" Type="http://schemas.openxmlformats.org/officeDocument/2006/relationships/tags" Target="../tags/tag81.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11" Type="http://schemas.openxmlformats.org/officeDocument/2006/relationships/hyperlink" Target="https://www.youtube.com/watch?v=1tYhGE1YANs" TargetMode="External"/><Relationship Id="rId5" Type="http://schemas.openxmlformats.org/officeDocument/2006/relationships/tags" Target="../tags/tag90.xml"/><Relationship Id="rId10" Type="http://schemas.openxmlformats.org/officeDocument/2006/relationships/image" Target="../media/image1.jpeg"/><Relationship Id="rId4" Type="http://schemas.openxmlformats.org/officeDocument/2006/relationships/tags" Target="../tags/tag89.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8" Type="http://schemas.openxmlformats.org/officeDocument/2006/relationships/tags" Target="../tags/tag100.xml"/><Relationship Id="rId3" Type="http://schemas.openxmlformats.org/officeDocument/2006/relationships/tags" Target="../tags/tag95.xml"/><Relationship Id="rId7" Type="http://schemas.openxmlformats.org/officeDocument/2006/relationships/tags" Target="../tags/tag99.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tags" Target="../tags/tag98.xml"/><Relationship Id="rId11" Type="http://schemas.openxmlformats.org/officeDocument/2006/relationships/image" Target="../media/image1.jpeg"/><Relationship Id="rId5" Type="http://schemas.openxmlformats.org/officeDocument/2006/relationships/tags" Target="../tags/tag97.xml"/><Relationship Id="rId10" Type="http://schemas.openxmlformats.org/officeDocument/2006/relationships/notesSlide" Target="../notesSlides/notesSlide13.xml"/><Relationship Id="rId4" Type="http://schemas.openxmlformats.org/officeDocument/2006/relationships/tags" Target="../tags/tag96.xml"/><Relationship Id="rId9"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tags" Target="../tags/tag108.xml"/><Relationship Id="rId3" Type="http://schemas.openxmlformats.org/officeDocument/2006/relationships/tags" Target="../tags/tag103.xml"/><Relationship Id="rId7" Type="http://schemas.openxmlformats.org/officeDocument/2006/relationships/tags" Target="../tags/tag107.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image" Target="../media/image1.jpeg"/><Relationship Id="rId5" Type="http://schemas.openxmlformats.org/officeDocument/2006/relationships/tags" Target="../tags/tag105.xml"/><Relationship Id="rId10" Type="http://schemas.openxmlformats.org/officeDocument/2006/relationships/notesSlide" Target="../notesSlides/notesSlide14.xml"/><Relationship Id="rId4" Type="http://schemas.openxmlformats.org/officeDocument/2006/relationships/tags" Target="../tags/tag104.xml"/><Relationship Id="rId9"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image" Target="../media/image1.jpeg"/><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notesSlide" Target="../notesSlides/notesSlide15.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Layout" Target="../slideLayouts/slideLayout2.xml"/><Relationship Id="rId5" Type="http://schemas.openxmlformats.org/officeDocument/2006/relationships/tags" Target="../tags/tag113.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s>
</file>

<file path=ppt/slides/_rels/slide16.xml.rels><?xml version="1.0" encoding="UTF-8" standalone="yes"?>
<Relationships xmlns="http://schemas.openxmlformats.org/package/2006/relationships"><Relationship Id="rId8" Type="http://schemas.openxmlformats.org/officeDocument/2006/relationships/tags" Target="../tags/tag126.xml"/><Relationship Id="rId13" Type="http://schemas.openxmlformats.org/officeDocument/2006/relationships/hyperlink" Target="https://twitter.com/IELOntario" TargetMode="External"/><Relationship Id="rId3" Type="http://schemas.openxmlformats.org/officeDocument/2006/relationships/tags" Target="../tags/tag121.xml"/><Relationship Id="rId7" Type="http://schemas.openxmlformats.org/officeDocument/2006/relationships/tags" Target="../tags/tag125.xml"/><Relationship Id="rId12" Type="http://schemas.openxmlformats.org/officeDocument/2006/relationships/hyperlink" Target="http://www.education-leadership-ontario.ca/fr" TargetMode="Externa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11" Type="http://schemas.openxmlformats.org/officeDocument/2006/relationships/image" Target="../media/image2.jpeg"/><Relationship Id="rId5" Type="http://schemas.openxmlformats.org/officeDocument/2006/relationships/tags" Target="../tags/tag123.xml"/><Relationship Id="rId10" Type="http://schemas.openxmlformats.org/officeDocument/2006/relationships/notesSlide" Target="../notesSlides/notesSlide16.xml"/><Relationship Id="rId4" Type="http://schemas.openxmlformats.org/officeDocument/2006/relationships/tags" Target="../tags/tag122.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image" Target="../media/image3.jpeg"/><Relationship Id="rId5" Type="http://schemas.openxmlformats.org/officeDocument/2006/relationships/tags" Target="../tags/tag131.xml"/><Relationship Id="rId10" Type="http://schemas.openxmlformats.org/officeDocument/2006/relationships/image" Target="../media/image2.jpeg"/><Relationship Id="rId4" Type="http://schemas.openxmlformats.org/officeDocument/2006/relationships/tags" Target="../tags/tag130.xml"/><Relationship Id="rId9"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10" Type="http://schemas.openxmlformats.org/officeDocument/2006/relationships/image" Target="../media/image1.jpeg"/><Relationship Id="rId4" Type="http://schemas.openxmlformats.org/officeDocument/2006/relationships/tags" Target="../tags/tag9.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3" Type="http://schemas.openxmlformats.org/officeDocument/2006/relationships/tags" Target="../tags/tag15.xml"/><Relationship Id="rId7" Type="http://schemas.openxmlformats.org/officeDocument/2006/relationships/tags" Target="../tags/tag19.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1.jpeg"/><Relationship Id="rId5" Type="http://schemas.openxmlformats.org/officeDocument/2006/relationships/tags" Target="../tags/tag17.xml"/><Relationship Id="rId10" Type="http://schemas.openxmlformats.org/officeDocument/2006/relationships/notesSlide" Target="../notesSlides/notesSlide3.xml"/><Relationship Id="rId4" Type="http://schemas.openxmlformats.org/officeDocument/2006/relationships/tags" Target="../tags/tag16.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8.xml"/><Relationship Id="rId13" Type="http://schemas.openxmlformats.org/officeDocument/2006/relationships/diagramData" Target="../diagrams/data1.xml"/><Relationship Id="rId3" Type="http://schemas.openxmlformats.org/officeDocument/2006/relationships/tags" Target="../tags/tag23.xml"/><Relationship Id="rId7" Type="http://schemas.openxmlformats.org/officeDocument/2006/relationships/tags" Target="../tags/tag27.xml"/><Relationship Id="rId12" Type="http://schemas.openxmlformats.org/officeDocument/2006/relationships/image" Target="../media/image1.jpeg"/><Relationship Id="rId17" Type="http://schemas.microsoft.com/office/2007/relationships/diagramDrawing" Target="../diagrams/drawing1.xml"/><Relationship Id="rId2" Type="http://schemas.openxmlformats.org/officeDocument/2006/relationships/tags" Target="../tags/tag22.xml"/><Relationship Id="rId16" Type="http://schemas.openxmlformats.org/officeDocument/2006/relationships/diagramColors" Target="../diagrams/colors1.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notesSlide" Target="../notesSlides/notesSlide4.xml"/><Relationship Id="rId5" Type="http://schemas.openxmlformats.org/officeDocument/2006/relationships/tags" Target="../tags/tag25.xml"/><Relationship Id="rId15" Type="http://schemas.openxmlformats.org/officeDocument/2006/relationships/diagramQuickStyle" Target="../diagrams/quickStyle1.xml"/><Relationship Id="rId10" Type="http://schemas.openxmlformats.org/officeDocument/2006/relationships/slideLayout" Target="../slideLayouts/slideLayout2.xml"/><Relationship Id="rId4" Type="http://schemas.openxmlformats.org/officeDocument/2006/relationships/tags" Target="../tags/tag24.xml"/><Relationship Id="rId9" Type="http://schemas.openxmlformats.org/officeDocument/2006/relationships/tags" Target="../tags/tag29.xml"/><Relationship Id="rId1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32.xml"/><Relationship Id="rId7"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image" Target="../media/image1.jpeg"/></Relationships>
</file>

<file path=ppt/slides/_rels/slide6.xml.rels><?xml version="1.0" encoding="UTF-8" standalone="yes"?>
<Relationships xmlns="http://schemas.openxmlformats.org/package/2006/relationships"><Relationship Id="rId8" Type="http://schemas.openxmlformats.org/officeDocument/2006/relationships/tags" Target="../tags/tag43.xml"/><Relationship Id="rId13" Type="http://schemas.openxmlformats.org/officeDocument/2006/relationships/image" Target="../media/image1.jpeg"/><Relationship Id="rId3" Type="http://schemas.openxmlformats.org/officeDocument/2006/relationships/tags" Target="../tags/tag38.xml"/><Relationship Id="rId7" Type="http://schemas.openxmlformats.org/officeDocument/2006/relationships/tags" Target="../tags/tag42.xml"/><Relationship Id="rId12" Type="http://schemas.openxmlformats.org/officeDocument/2006/relationships/notesSlide" Target="../notesSlides/notesSlide6.xml"/><Relationship Id="rId2" Type="http://schemas.openxmlformats.org/officeDocument/2006/relationships/tags" Target="../tags/tag37.xml"/><Relationship Id="rId16" Type="http://schemas.openxmlformats.org/officeDocument/2006/relationships/hyperlink" Target="https://www.education-leadership-ontario.ca/fr/ressources/outils-dautor%C3%A9flexion/leaders_scolaires_potentiels" TargetMode="External"/><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slideLayout" Target="../slideLayouts/slideLayout7.xml"/><Relationship Id="rId5" Type="http://schemas.openxmlformats.org/officeDocument/2006/relationships/tags" Target="../tags/tag40.xml"/><Relationship Id="rId15" Type="http://schemas.openxmlformats.org/officeDocument/2006/relationships/hyperlink" Target="https://www.education-leadership-ontario.ca/fr/ressources/outils-dautor%C3%A9flexion/leaders_scolaires" TargetMode="External"/><Relationship Id="rId10" Type="http://schemas.openxmlformats.org/officeDocument/2006/relationships/tags" Target="../tags/tag45.xml"/><Relationship Id="rId4" Type="http://schemas.openxmlformats.org/officeDocument/2006/relationships/tags" Target="../tags/tag39.xml"/><Relationship Id="rId9" Type="http://schemas.openxmlformats.org/officeDocument/2006/relationships/tags" Target="../tags/tag44.xml"/><Relationship Id="rId14" Type="http://schemas.openxmlformats.org/officeDocument/2006/relationships/hyperlink" Target="https://www.education-leadership-ontario.ca/fr/ressources/outils-dautor%C3%A9flexion" TargetMode="External"/></Relationships>
</file>

<file path=ppt/slides/_rels/slide7.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image" Target="../media/image1.jpeg"/><Relationship Id="rId5" Type="http://schemas.openxmlformats.org/officeDocument/2006/relationships/tags" Target="../tags/tag50.xml"/><Relationship Id="rId10" Type="http://schemas.openxmlformats.org/officeDocument/2006/relationships/notesSlide" Target="../notesSlides/notesSlide7.xml"/><Relationship Id="rId4" Type="http://schemas.openxmlformats.org/officeDocument/2006/relationships/tags" Target="../tags/tag49.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61.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image" Target="../media/image1.jpeg"/><Relationship Id="rId5" Type="http://schemas.openxmlformats.org/officeDocument/2006/relationships/tags" Target="../tags/tag58.xml"/><Relationship Id="rId10" Type="http://schemas.openxmlformats.org/officeDocument/2006/relationships/notesSlide" Target="../notesSlides/notesSlide8.xml"/><Relationship Id="rId4" Type="http://schemas.openxmlformats.org/officeDocument/2006/relationships/tags" Target="../tags/tag57.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diagramLayout" Target="../diagrams/layout2.xml"/><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diagramData" Target="../diagrams/data2.xml"/><Relationship Id="rId2" Type="http://schemas.openxmlformats.org/officeDocument/2006/relationships/tags" Target="../tags/tag63.xml"/><Relationship Id="rId16" Type="http://schemas.microsoft.com/office/2007/relationships/diagramDrawing" Target="../diagrams/drawing2.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image" Target="../media/image1.jpeg"/><Relationship Id="rId5" Type="http://schemas.openxmlformats.org/officeDocument/2006/relationships/tags" Target="../tags/tag66.xml"/><Relationship Id="rId15" Type="http://schemas.openxmlformats.org/officeDocument/2006/relationships/diagramColors" Target="../diagrams/colors2.xml"/><Relationship Id="rId10" Type="http://schemas.openxmlformats.org/officeDocument/2006/relationships/notesSlide" Target="../notesSlides/notesSlide9.xml"/><Relationship Id="rId4" Type="http://schemas.openxmlformats.org/officeDocument/2006/relationships/tags" Target="../tags/tag65.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739302" y="2587449"/>
            <a:ext cx="10914433" cy="369331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3600" b="1" kern="0" dirty="0"/>
              <a:t>Renforcer ses ressources personnelles en leadership (RPL)</a:t>
            </a:r>
          </a:p>
          <a:p>
            <a:pPr lvl="0" algn="ctr">
              <a:spcBef>
                <a:spcPct val="0"/>
              </a:spcBef>
              <a:buNone/>
              <a:defRPr/>
            </a:pPr>
            <a:r>
              <a:rPr lang="fr-CA" altLang="en-US" b="1" kern="0" dirty="0">
                <a:solidFill>
                  <a:prstClr val="black"/>
                </a:solidFill>
                <a:latin typeface="+mn-lt"/>
                <a:ea typeface="+mn-ea"/>
              </a:rPr>
              <a:t>pour les leaders au sein des conseils scolaires publics</a:t>
            </a:r>
          </a:p>
          <a:p>
            <a:pPr algn="ctr" eaLnBrk="1" hangingPunct="1">
              <a:spcBef>
                <a:spcPct val="0"/>
              </a:spcBef>
              <a:buFontTx/>
              <a:buNone/>
              <a:defRPr/>
            </a:pPr>
            <a:endParaRPr lang="fr-CA" altLang="en-US" sz="3400" b="1" kern="0" dirty="0">
              <a:latin typeface="Gill Sans MT" panose="020B0502020104020203" pitchFamily="34" charset="77"/>
            </a:endParaRPr>
          </a:p>
          <a:p>
            <a:pPr algn="ctr">
              <a:spcBef>
                <a:spcPct val="0"/>
              </a:spcBef>
              <a:buNone/>
              <a:defRPr/>
            </a:pPr>
            <a:r>
              <a:rPr lang="fr-CA" altLang="en-US" sz="4800" kern="0" dirty="0">
                <a:latin typeface="+mn-lt"/>
              </a:rPr>
              <a:t>RPL d’ordre social – Session 3.1</a:t>
            </a:r>
          </a:p>
          <a:p>
            <a:pPr algn="ctr">
              <a:spcBef>
                <a:spcPct val="0"/>
              </a:spcBef>
              <a:buNone/>
              <a:defRPr/>
            </a:pPr>
            <a:r>
              <a:rPr lang="fr-CA" altLang="en-US" sz="4800" kern="0" dirty="0">
                <a:latin typeface="+mn-lt"/>
              </a:rPr>
              <a:t>Perception des émotions</a:t>
            </a:r>
          </a:p>
        </p:txBody>
      </p:sp>
      <p:pic>
        <p:nvPicPr>
          <p:cNvPr id="6" name="Picture 6" descr="logo short">
            <a:extLst>
              <a:ext uri="{FF2B5EF4-FFF2-40B4-BE49-F238E27FC236}">
                <a16:creationId xmlns:a16="http://schemas.microsoft.com/office/drawing/2014/main" id="{8FF8DA8A-EF06-AA43-9386-3F66EE7413DE}"/>
              </a:ext>
            </a:extLst>
          </p:cNvPr>
          <p:cNvPicPr>
            <a:picLocks noGrp="1" noChangeAspect="1" noChangeArrowheads="1"/>
          </p:cNvPicPr>
          <p:nvPr>
            <p:ph type="title"/>
            <p:custDataLst>
              <p:tags r:id="rId2"/>
            </p:custDataLst>
          </p:nvPr>
        </p:nvPicPr>
        <p:blipFill>
          <a:blip r:embed="rId8"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65ED808B-0810-664C-9B4D-EFD07D5E80A4}"/>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9DA3D636-327F-5945-BA1D-A26EE9A31E4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ZoneTexte 1">
            <a:extLst>
              <a:ext uri="{FF2B5EF4-FFF2-40B4-BE49-F238E27FC236}">
                <a16:creationId xmlns:a16="http://schemas.microsoft.com/office/drawing/2014/main" id="{4DF7B571-E599-4540-A798-85952C62721D}"/>
              </a:ext>
            </a:extLst>
          </p:cNvPr>
          <p:cNvSpPr txBox="1"/>
          <p:nvPr>
            <p:custDataLst>
              <p:tags r:id="rId5"/>
            </p:custDataLst>
          </p:nvPr>
        </p:nvSpPr>
        <p:spPr>
          <a:xfrm>
            <a:off x="0" y="0"/>
            <a:ext cx="3810000" cy="1270000"/>
          </a:xfrm>
          <a:prstGeom prst="rect">
            <a:avLst/>
          </a:prstGeom>
          <a:noFill/>
        </p:spPr>
        <p:txBody>
          <a:bodyPr vert="horz" rtlCol="0">
            <a:spAutoFit/>
          </a:bodyPr>
          <a:lstStyle/>
          <a:p>
            <a:endParaRPr lang="fr-CA"/>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custDataLst>
              <p:tags r:id="rId7"/>
            </p:custDataLst>
          </p:nvPr>
        </p:nvSpPr>
        <p:spPr>
          <a:xfrm>
            <a:off x="2171628" y="2390199"/>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Gérer le cycle de l’émotion</a:t>
            </a:r>
          </a:p>
        </p:txBody>
      </p:sp>
      <p:sp>
        <p:nvSpPr>
          <p:cNvPr id="2" name="Content Placeholder 1"/>
          <p:cNvSpPr>
            <a:spLocks noGrp="1"/>
          </p:cNvSpPr>
          <p:nvPr>
            <p:ph idx="1"/>
            <p:custDataLst>
              <p:tags r:id="rId8"/>
            </p:custDataLst>
          </p:nvPr>
        </p:nvSpPr>
        <p:spPr>
          <a:xfrm>
            <a:off x="1981200" y="3449219"/>
            <a:ext cx="8147248" cy="2676944"/>
          </a:xfrm>
        </p:spPr>
        <p:txBody>
          <a:bodyPr/>
          <a:lstStyle/>
          <a:p>
            <a:pPr marL="0" indent="0">
              <a:buNone/>
            </a:pPr>
            <a:r>
              <a:rPr lang="fr-CA" i="1" dirty="0"/>
              <a:t>« Maîtriser le cycle de l’émotion »</a:t>
            </a:r>
            <a:endParaRPr lang="fr-CA" dirty="0"/>
          </a:p>
          <a:p>
            <a:pPr marL="0" indent="0">
              <a:buNone/>
            </a:pPr>
            <a:endParaRPr lang="fr-CA" dirty="0"/>
          </a:p>
          <a:p>
            <a:pPr marL="0" indent="0">
              <a:buNone/>
            </a:pPr>
            <a:r>
              <a:rPr lang="fr-CA" dirty="0"/>
              <a:t>En solo ou deux par deux, faites l’activité figurant aux pages 7 à 9 du guide de réflexion.</a:t>
            </a:r>
          </a:p>
        </p:txBody>
      </p:sp>
    </p:spTree>
    <p:extLst>
      <p:ext uri="{BB962C8B-B14F-4D97-AF65-F5344CB8AC3E}">
        <p14:creationId xmlns:p14="http://schemas.microsoft.com/office/powerpoint/2010/main" val="315818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2297324" y="2439588"/>
            <a:ext cx="5932275" cy="584775"/>
          </a:xfrm>
          <a:prstGeom prst="rect">
            <a:avLst/>
          </a:prstGeom>
          <a:noFill/>
        </p:spPr>
        <p:txBody>
          <a:bodyPr wrap="square" rtlCol="0">
            <a:spAutoFit/>
          </a:bodyPr>
          <a:lstStyle/>
          <a:p>
            <a:r>
              <a:rPr lang="fr-CA" sz="3200" b="1" dirty="0">
                <a:solidFill>
                  <a:schemeClr val="accent1">
                    <a:lumMod val="75000"/>
                  </a:schemeClr>
                </a:solidFill>
              </a:rPr>
              <a:t>Les émotions fondamentales</a:t>
            </a:r>
            <a:endParaRPr lang="fr-CA" sz="3200" dirty="0">
              <a:solidFill>
                <a:schemeClr val="accent1">
                  <a:lumMod val="75000"/>
                </a:schemeClr>
              </a:solidFill>
            </a:endParaRPr>
          </a:p>
        </p:txBody>
      </p:sp>
      <p:sp>
        <p:nvSpPr>
          <p:cNvPr id="7" name="TextBox 6">
            <a:extLst>
              <a:ext uri="{FF2B5EF4-FFF2-40B4-BE49-F238E27FC236}">
                <a16:creationId xmlns:a16="http://schemas.microsoft.com/office/drawing/2014/main" id="{35804FE5-03DB-B44D-9969-DF79AFE0D29F}"/>
              </a:ext>
            </a:extLst>
          </p:cNvPr>
          <p:cNvSpPr txBox="1"/>
          <p:nvPr>
            <p:custDataLst>
              <p:tags r:id="rId8"/>
            </p:custDataLst>
          </p:nvPr>
        </p:nvSpPr>
        <p:spPr>
          <a:xfrm>
            <a:off x="530087" y="3085919"/>
            <a:ext cx="11476382" cy="3816429"/>
          </a:xfrm>
          <a:prstGeom prst="rect">
            <a:avLst/>
          </a:prstGeom>
          <a:noFill/>
        </p:spPr>
        <p:txBody>
          <a:bodyPr wrap="square" rtlCol="0">
            <a:spAutoFit/>
          </a:bodyPr>
          <a:lstStyle/>
          <a:p>
            <a:r>
              <a:rPr lang="fr-CA" sz="2800" dirty="0"/>
              <a:t>Mise en situation</a:t>
            </a:r>
            <a:r>
              <a:rPr lang="fr-CA" sz="2800" i="1" dirty="0"/>
              <a:t> </a:t>
            </a:r>
          </a:p>
          <a:p>
            <a:r>
              <a:rPr lang="fr-CA" sz="2800" i="1" dirty="0"/>
              <a:t>Vous fondez beaucoup d’espoir dans votre candidature au poste de direction d’école même si c’est votre troisième tentative. Il y a beaucoup de bonnes candidates et de bons candidats, mais votre direction d’école ne cesse de vous dire que vous serez forcément sélectionnée cette fois-ci. Vous avez fait tout ce qu’on vous demandait, et vous attendez avec impatience d’être appelée. Votre surintendant vous appelle pour vous annoncer que vous n’avez pas été choisie. Vous êtes anéantie.</a:t>
            </a:r>
            <a:endParaRPr lang="fr-CA" sz="2800" dirty="0"/>
          </a:p>
          <a:p>
            <a:endParaRPr lang="en-US" dirty="0"/>
          </a:p>
        </p:txBody>
      </p:sp>
    </p:spTree>
    <p:extLst>
      <p:ext uri="{BB962C8B-B14F-4D97-AF65-F5344CB8AC3E}">
        <p14:creationId xmlns:p14="http://schemas.microsoft.com/office/powerpoint/2010/main" val="519437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1781785" y="2984034"/>
            <a:ext cx="7986362" cy="2185214"/>
          </a:xfrm>
          <a:prstGeom prst="rect">
            <a:avLst/>
          </a:prstGeom>
          <a:noFill/>
        </p:spPr>
        <p:txBody>
          <a:bodyPr wrap="square" rtlCol="0">
            <a:spAutoFit/>
          </a:bodyPr>
          <a:lstStyle/>
          <a:p>
            <a:r>
              <a:rPr lang="fr-CA" sz="3200" b="1" dirty="0">
                <a:solidFill>
                  <a:srgbClr val="00B050"/>
                </a:solidFill>
                <a:hlinkClick r:id="rId11"/>
              </a:rPr>
              <a:t>Nommer ses émotions </a:t>
            </a:r>
            <a:br>
              <a:rPr lang="fr-CA" sz="3200" b="1" dirty="0">
                <a:solidFill>
                  <a:srgbClr val="00B050"/>
                </a:solidFill>
              </a:rPr>
            </a:br>
            <a:r>
              <a:rPr lang="fr-CA" sz="3200" dirty="0">
                <a:solidFill>
                  <a:schemeClr val="accent1">
                    <a:lumMod val="75000"/>
                  </a:schemeClr>
                </a:solidFill>
              </a:rPr>
              <a:t>(vidéo en anglais seulement)</a:t>
            </a:r>
          </a:p>
          <a:p>
            <a:endParaRPr lang="fr-CA" sz="3600" b="1" dirty="0">
              <a:solidFill>
                <a:srgbClr val="00B050"/>
              </a:solidFill>
              <a:latin typeface="+mj-lt"/>
            </a:endParaRPr>
          </a:p>
          <a:p>
            <a:pPr algn="r"/>
            <a:r>
              <a:rPr lang="fr-CA" sz="3600" b="1" dirty="0">
                <a:solidFill>
                  <a:schemeClr val="accent1">
                    <a:lumMod val="75000"/>
                  </a:schemeClr>
                </a:solidFill>
                <a:latin typeface="+mj-lt"/>
              </a:rPr>
              <a:t>avec Kristen </a:t>
            </a:r>
            <a:r>
              <a:rPr lang="fr-CA" sz="3600" b="1" dirty="0" err="1">
                <a:solidFill>
                  <a:schemeClr val="accent1">
                    <a:lumMod val="75000"/>
                  </a:schemeClr>
                </a:solidFill>
                <a:latin typeface="+mj-lt"/>
              </a:rPr>
              <a:t>Lindquist</a:t>
            </a:r>
            <a:endParaRPr lang="fr-CA" sz="3600" b="1" dirty="0">
              <a:solidFill>
                <a:schemeClr val="accent1">
                  <a:lumMod val="75000"/>
                </a:schemeClr>
              </a:solidFill>
              <a:latin typeface="+mj-lt"/>
            </a:endParaRPr>
          </a:p>
        </p:txBody>
      </p:sp>
    </p:spTree>
    <p:extLst>
      <p:ext uri="{BB962C8B-B14F-4D97-AF65-F5344CB8AC3E}">
        <p14:creationId xmlns:p14="http://schemas.microsoft.com/office/powerpoint/2010/main" val="2644323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655914" y="2821604"/>
            <a:ext cx="10707304" cy="584775"/>
          </a:xfrm>
          <a:prstGeom prst="rect">
            <a:avLst/>
          </a:prstGeom>
          <a:noFill/>
        </p:spPr>
        <p:txBody>
          <a:bodyPr wrap="square" rtlCol="0">
            <a:spAutoFit/>
          </a:bodyPr>
          <a:lstStyle/>
          <a:p>
            <a:r>
              <a:rPr lang="fr-CA" sz="3200" b="1" dirty="0">
                <a:solidFill>
                  <a:schemeClr val="accent1">
                    <a:lumMod val="75000"/>
                  </a:schemeClr>
                </a:solidFill>
              </a:rPr>
              <a:t>Faire preuve de précision en présence d’une émotion difficile </a:t>
            </a:r>
          </a:p>
        </p:txBody>
      </p:sp>
      <p:sp>
        <p:nvSpPr>
          <p:cNvPr id="7" name="TextBox 6">
            <a:extLst>
              <a:ext uri="{FF2B5EF4-FFF2-40B4-BE49-F238E27FC236}">
                <a16:creationId xmlns:a16="http://schemas.microsoft.com/office/drawing/2014/main" id="{35804FE5-03DB-B44D-9969-DF79AFE0D29F}"/>
              </a:ext>
            </a:extLst>
          </p:cNvPr>
          <p:cNvSpPr txBox="1"/>
          <p:nvPr>
            <p:custDataLst>
              <p:tags r:id="rId8"/>
            </p:custDataLst>
          </p:nvPr>
        </p:nvSpPr>
        <p:spPr>
          <a:xfrm>
            <a:off x="530087" y="3861197"/>
            <a:ext cx="11476382" cy="2523768"/>
          </a:xfrm>
          <a:prstGeom prst="rect">
            <a:avLst/>
          </a:prstGeom>
          <a:noFill/>
        </p:spPr>
        <p:txBody>
          <a:bodyPr wrap="square" rtlCol="0">
            <a:spAutoFit/>
          </a:bodyPr>
          <a:lstStyle/>
          <a:p>
            <a:pPr marL="457200" indent="-457200">
              <a:buFont typeface="Arial" panose="020B0604020202020204" pitchFamily="34" charset="0"/>
              <a:buChar char="•"/>
            </a:pPr>
            <a:r>
              <a:rPr lang="fr-CA" sz="2800" dirty="0"/>
              <a:t>Créez votre propre mise en situation.</a:t>
            </a:r>
          </a:p>
          <a:p>
            <a:pPr marL="457200" indent="-457200">
              <a:buFont typeface="Arial" panose="020B0604020202020204" pitchFamily="34" charset="0"/>
              <a:buChar char="•"/>
            </a:pPr>
            <a:r>
              <a:rPr lang="fr-CA" sz="2800" dirty="0"/>
              <a:t>Servez-vous de la liste aux pages 10 et 11 du guide de réflexion pour savoir quelles émotions vous ressentez.</a:t>
            </a:r>
          </a:p>
          <a:p>
            <a:endParaRPr lang="fr-CA" sz="2800" dirty="0"/>
          </a:p>
          <a:p>
            <a:r>
              <a:rPr lang="fr-CA" sz="2800" i="1" dirty="0"/>
              <a:t> </a:t>
            </a:r>
          </a:p>
          <a:p>
            <a:endParaRPr lang="en-US" dirty="0"/>
          </a:p>
        </p:txBody>
      </p:sp>
    </p:spTree>
    <p:extLst>
      <p:ext uri="{BB962C8B-B14F-4D97-AF65-F5344CB8AC3E}">
        <p14:creationId xmlns:p14="http://schemas.microsoft.com/office/powerpoint/2010/main" val="58196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custDataLst>
              <p:tags r:id="rId7"/>
            </p:custDataLst>
          </p:nvPr>
        </p:nvSpPr>
        <p:spPr>
          <a:xfrm>
            <a:off x="1224325" y="2609191"/>
            <a:ext cx="7986362" cy="584775"/>
          </a:xfrm>
          <a:prstGeom prst="rect">
            <a:avLst/>
          </a:prstGeom>
          <a:noFill/>
        </p:spPr>
        <p:txBody>
          <a:bodyPr wrap="square" rtlCol="0">
            <a:spAutoFit/>
          </a:bodyPr>
          <a:lstStyle/>
          <a:p>
            <a:r>
              <a:rPr lang="fr-CA" sz="3200" b="1" dirty="0">
                <a:solidFill>
                  <a:schemeClr val="accent1">
                    <a:lumMod val="75000"/>
                  </a:schemeClr>
                </a:solidFill>
              </a:rPr>
              <a:t>Percevoir les émotions des autres</a:t>
            </a:r>
          </a:p>
        </p:txBody>
      </p:sp>
      <p:sp>
        <p:nvSpPr>
          <p:cNvPr id="7" name="TextBox 6">
            <a:extLst>
              <a:ext uri="{FF2B5EF4-FFF2-40B4-BE49-F238E27FC236}">
                <a16:creationId xmlns:a16="http://schemas.microsoft.com/office/drawing/2014/main" id="{35804FE5-03DB-B44D-9969-DF79AFE0D29F}"/>
              </a:ext>
            </a:extLst>
          </p:cNvPr>
          <p:cNvSpPr txBox="1"/>
          <p:nvPr>
            <p:custDataLst>
              <p:tags r:id="rId8"/>
            </p:custDataLst>
          </p:nvPr>
        </p:nvSpPr>
        <p:spPr>
          <a:xfrm>
            <a:off x="530087" y="3620090"/>
            <a:ext cx="11476382" cy="3816429"/>
          </a:xfrm>
          <a:prstGeom prst="rect">
            <a:avLst/>
          </a:prstGeom>
          <a:noFill/>
        </p:spPr>
        <p:txBody>
          <a:bodyPr wrap="square" rtlCol="0">
            <a:spAutoFit/>
          </a:bodyPr>
          <a:lstStyle/>
          <a:p>
            <a:pPr marL="514350" indent="-514350">
              <a:buFont typeface="+mj-lt"/>
              <a:buAutoNum type="arabicPeriod"/>
            </a:pPr>
            <a:r>
              <a:rPr lang="fr-CA" sz="2800" dirty="0"/>
              <a:t>Racontez une situation où vous avez mal compris le langage corporel, l’expression faciale ou le ton de la voix d’une personne, ou le ton d’un courriel.</a:t>
            </a:r>
          </a:p>
          <a:p>
            <a:pPr marL="514350" indent="-514350">
              <a:buFont typeface="+mj-lt"/>
              <a:buAutoNum type="arabicPeriod"/>
            </a:pPr>
            <a:r>
              <a:rPr lang="fr-CA" sz="2800" dirty="0"/>
              <a:t>Quelles ont été les conséquences?</a:t>
            </a:r>
          </a:p>
          <a:p>
            <a:pPr marL="514350" indent="-514350">
              <a:buFont typeface="+mj-lt"/>
              <a:buAutoNum type="arabicPeriod"/>
            </a:pPr>
            <a:r>
              <a:rPr lang="fr-CA" sz="2800" dirty="0"/>
              <a:t>Comment les avez-vous gérées?</a:t>
            </a:r>
          </a:p>
          <a:p>
            <a:endParaRPr lang="fr-CA" sz="2800" dirty="0"/>
          </a:p>
          <a:p>
            <a:endParaRPr lang="fr-CA" sz="2800" dirty="0"/>
          </a:p>
          <a:p>
            <a:r>
              <a:rPr lang="fr-CA" sz="2800" i="1" dirty="0"/>
              <a:t> </a:t>
            </a:r>
          </a:p>
          <a:p>
            <a:endParaRPr lang="en-US" dirty="0"/>
          </a:p>
        </p:txBody>
      </p:sp>
    </p:spTree>
    <p:extLst>
      <p:ext uri="{BB962C8B-B14F-4D97-AF65-F5344CB8AC3E}">
        <p14:creationId xmlns:p14="http://schemas.microsoft.com/office/powerpoint/2010/main" val="3848876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custDataLst>
              <p:tags r:id="rId7"/>
            </p:custDataLst>
          </p:nvPr>
        </p:nvSpPr>
        <p:spPr>
          <a:xfrm>
            <a:off x="1885169" y="2342157"/>
            <a:ext cx="5943600" cy="530915"/>
          </a:xfrm>
          <a:prstGeom prst="rect">
            <a:avLst/>
          </a:prstGeom>
          <a:noFill/>
        </p:spPr>
        <p:txBody>
          <a:bodyPr wrap="square" rtlCol="0">
            <a:noAutofit/>
          </a:bodyPr>
          <a:lstStyle/>
          <a:p>
            <a:r>
              <a:rPr lang="fr-CA" sz="3200" b="1" dirty="0">
                <a:solidFill>
                  <a:schemeClr val="accent1">
                    <a:lumMod val="75000"/>
                  </a:schemeClr>
                </a:solidFill>
              </a:rPr>
              <a:t>Suite des choses</a:t>
            </a:r>
            <a:endParaRPr lang="fr-CA"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custDataLst>
              <p:tags r:id="rId8"/>
            </p:custDataLst>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fr-CA" sz="1275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491441"/>
              <a:ext cx="1939120" cy="1512168"/>
            </a:xfrm>
            <a:prstGeom prst="rect">
              <a:avLst/>
            </a:prstGeom>
            <a:noFill/>
          </p:spPr>
          <p:txBody>
            <a:bodyPr wrap="square" rtlCol="0">
              <a:normAutofit/>
            </a:bodyPr>
            <a:lstStyle/>
            <a:p>
              <a:pPr algn="ctr">
                <a:lnSpc>
                  <a:spcPct val="80000"/>
                </a:lnSpc>
              </a:pPr>
              <a:r>
                <a:rPr lang="fr-CA" b="1" spc="45" dirty="0">
                  <a:solidFill>
                    <a:schemeClr val="bg1"/>
                  </a:solidFill>
                  <a:effectLst>
                    <a:outerShdw blurRad="50800" dist="25400" dir="5400000" algn="t" rotWithShape="0">
                      <a:prstClr val="black">
                        <a:alpha val="15000"/>
                      </a:prstClr>
                    </a:outerShdw>
                  </a:effectLst>
                </a:rPr>
                <a:t>Continuez à nommer vos émotions</a:t>
              </a:r>
              <a:endParaRPr lang="fr-CA" b="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custDataLst>
              <p:tags r:id="rId9"/>
            </p:custDataLst>
          </p:nvPr>
        </p:nvGrpSpPr>
        <p:grpSpPr>
          <a:xfrm>
            <a:off x="7803357" y="3022416"/>
            <a:ext cx="1620645" cy="2054409"/>
            <a:chOff x="3543300" y="1591943"/>
            <a:chExt cx="216086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fr-CA" sz="12750" b="1" dirty="0">
                  <a:solidFill>
                    <a:srgbClr val="2A7A9E">
                      <a:alpha val="40000"/>
                    </a:srgbClr>
                  </a:solidFill>
                  <a:latin typeface="+mj-lt"/>
                  <a:cs typeface="Arial" pitchFamily="34" charset="0"/>
                </a:rPr>
                <a:t>3</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543300" y="2486081"/>
              <a:ext cx="2160860" cy="1387821"/>
            </a:xfrm>
            <a:prstGeom prst="rect">
              <a:avLst/>
            </a:prstGeom>
            <a:noFill/>
          </p:spPr>
          <p:txBody>
            <a:bodyPr wrap="square" rtlCol="0">
              <a:normAutofit/>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Notez vos réactions émotionnelles</a:t>
              </a:r>
            </a:p>
          </p:txBody>
        </p:sp>
      </p:grpSp>
      <p:grpSp>
        <p:nvGrpSpPr>
          <p:cNvPr id="17" name="Group 16">
            <a:extLst>
              <a:ext uri="{FF2B5EF4-FFF2-40B4-BE49-F238E27FC236}">
                <a16:creationId xmlns:a16="http://schemas.microsoft.com/office/drawing/2014/main" id="{D4F8D5C2-8173-6442-BDB0-98B85E1CF3DA}"/>
              </a:ext>
            </a:extLst>
          </p:cNvPr>
          <p:cNvGrpSpPr/>
          <p:nvPr>
            <p:custDataLst>
              <p:tags r:id="rId10"/>
            </p:custDataLst>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fr-CA" sz="12750" b="1" dirty="0">
                  <a:solidFill>
                    <a:srgbClr val="65B131">
                      <a:alpha val="64000"/>
                    </a:srgbClr>
                  </a:solidFill>
                  <a:latin typeface="+mj-lt"/>
                  <a:cs typeface="Arial" pitchFamily="34" charset="0"/>
                </a:rPr>
                <a:t>2</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0" y="2492897"/>
              <a:ext cx="1865558" cy="1173998"/>
            </a:xfrm>
            <a:prstGeom prst="rect">
              <a:avLst/>
            </a:prstGeom>
            <a:noFill/>
          </p:spPr>
          <p:txBody>
            <a:bodyPr wrap="square" rtlCol="0">
              <a:normAutofit/>
            </a:bodyPr>
            <a:lstStyle/>
            <a:p>
              <a:pPr algn="ctr">
                <a:lnSpc>
                  <a:spcPct val="80000"/>
                </a:lnSpc>
              </a:pPr>
              <a:r>
                <a:rPr lang="fr-CA" sz="1725" b="1" spc="45" dirty="0">
                  <a:solidFill>
                    <a:schemeClr val="bg1"/>
                  </a:solidFill>
                  <a:effectLst>
                    <a:outerShdw blurRad="50800" dist="25400" dir="5400000" algn="t" rotWithShape="0">
                      <a:prstClr val="black">
                        <a:alpha val="15000"/>
                      </a:prstClr>
                    </a:outerShdw>
                  </a:effectLst>
                </a:rPr>
                <a:t>Revenez sur le cycle de l’émotion</a:t>
              </a:r>
              <a:endParaRPr lang="fr-CA"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dirty="0"/>
              <a:t>Ressources pour les leaders </a:t>
            </a:r>
          </a:p>
          <a:p>
            <a:pPr algn="ctr"/>
            <a:r>
              <a:rPr lang="fr-CA" sz="3600" dirty="0">
                <a:hlinkClick r:id="rId12"/>
              </a:rPr>
              <a:t>www.education-leadership-ontario.ca/fr</a:t>
            </a:r>
            <a:r>
              <a:rPr lang="fr-CA" sz="3600" dirty="0"/>
              <a:t> </a:t>
            </a:r>
            <a:r>
              <a:rPr lang="fr-CA" sz="3600" u="sng" dirty="0">
                <a:hlinkClick r:id="rId13"/>
              </a:rPr>
              <a:t>https://twitter.com/IELOntario</a:t>
            </a:r>
            <a:r>
              <a:rPr lang="fr-CA" sz="3600" dirty="0"/>
              <a:t> </a:t>
            </a:r>
          </a:p>
          <a:p>
            <a:pPr algn="ctr"/>
            <a:r>
              <a:rPr lang="fr-CA" sz="3600" u="sng" dirty="0">
                <a:hlinkClick r:id="rId14"/>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1046440"/>
          </a:xfrm>
          <a:prstGeom prst="rect">
            <a:avLst/>
          </a:prstGeom>
          <a:noFill/>
        </p:spPr>
        <p:txBody>
          <a:bodyPr wrap="square" rtlCol="0">
            <a:spAutoFit/>
          </a:bodyPr>
          <a:lstStyle/>
          <a:p>
            <a:pPr algn="ctr"/>
            <a:r>
              <a:rPr lang="fr-CA" sz="4400" dirty="0">
                <a:hlinkClick r:id="rId12"/>
              </a:rPr>
              <a:t>www.education-leadership-Ontario.ca/fr</a:t>
            </a:r>
            <a:r>
              <a:rPr lang="fr-CA" sz="4400" dirty="0"/>
              <a:t> </a:t>
            </a:r>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0" name="Picture 1">
            <a:extLst>
              <a:ext uri="{FF2B5EF4-FFF2-40B4-BE49-F238E27FC236}">
                <a16:creationId xmlns:a16="http://schemas.microsoft.com/office/drawing/2014/main" id="{9E30A061-A8DB-7849-81E7-D5D4C418E7BA}"/>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781785" y="2857076"/>
            <a:ext cx="8640960" cy="2862322"/>
          </a:xfrm>
          <a:prstGeom prst="rect">
            <a:avLst/>
          </a:prstGeom>
          <a:noFill/>
        </p:spPr>
        <p:txBody>
          <a:bodyPr wrap="square" rtlCol="0">
            <a:spAutoFit/>
          </a:bodyPr>
          <a:lstStyle/>
          <a:p>
            <a:r>
              <a:rPr lang="fr-CA" dirty="0"/>
              <a:t>« L’intelligence émotionnelle traverse une organisation comme l'électricité sur les fils téléphoniques. … Le leadership émotionnel, ce n’est pas seulement mettre un visage de jeu à tous les jours. Cela signifie comprendre votre impact sur les autres - puis ajuster votre style en conséquence. Il s'agit d'un processus difficile de découverte de soi, mais essentiel avant de pouvoir assumer vos responsabilités de leadership. »</a:t>
            </a:r>
            <a:endParaRPr lang="en-CA" dirty="0"/>
          </a:p>
          <a:p>
            <a:endParaRPr lang="en-CA" dirty="0"/>
          </a:p>
          <a:p>
            <a:pPr algn="r"/>
            <a:r>
              <a:rPr lang="en-CA" dirty="0"/>
              <a:t>Source: ‘Primal Leadership: The Hidden Driver of Great Performance’ </a:t>
            </a:r>
          </a:p>
          <a:p>
            <a:pPr algn="r"/>
            <a:r>
              <a:rPr lang="fr-CA" dirty="0"/>
              <a:t>(</a:t>
            </a:r>
            <a:r>
              <a:rPr lang="fr-CA" dirty="0" err="1"/>
              <a:t>Goleman</a:t>
            </a:r>
            <a:r>
              <a:rPr lang="fr-CA" dirty="0"/>
              <a:t>, </a:t>
            </a:r>
            <a:r>
              <a:rPr lang="fr-CA" dirty="0" err="1"/>
              <a:t>Boyatzis</a:t>
            </a:r>
            <a:r>
              <a:rPr lang="fr-CA" dirty="0"/>
              <a:t> et McKee, 2001) </a:t>
            </a:r>
            <a:endParaRPr lang="en-CA" dirty="0"/>
          </a:p>
          <a:p>
            <a:pPr algn="r"/>
            <a:r>
              <a:rPr lang="fr-CA" dirty="0"/>
              <a:t>(traduction libre)</a:t>
            </a:r>
            <a:endParaRPr lang="en-CA" dirty="0"/>
          </a:p>
          <a:p>
            <a:endParaRPr lang="en-CA" dirty="0"/>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856961" y="3429000"/>
            <a:ext cx="7886495" cy="2625156"/>
          </a:xfrm>
        </p:spPr>
        <p:txBody>
          <a:bodyPr>
            <a:normAutofit/>
          </a:bodyPr>
          <a:lstStyle/>
          <a:p>
            <a:pPr marL="385763" indent="-385763">
              <a:buAutoNum type="arabicPeriod"/>
            </a:pPr>
            <a:r>
              <a:rPr lang="fr-CA" sz="2400" dirty="0"/>
              <a:t>Donnez votre nom.</a:t>
            </a:r>
          </a:p>
          <a:p>
            <a:pPr marL="385763" indent="-385763">
              <a:buAutoNum type="arabicPeriod"/>
            </a:pPr>
            <a:r>
              <a:rPr lang="fr-CA" sz="2400" dirty="0"/>
              <a:t>Nommez votre émotion préférée.</a:t>
            </a:r>
          </a:p>
          <a:p>
            <a:pPr marL="385763" indent="-385763">
              <a:buFont typeface="Arial" panose="020B0604020202020204" pitchFamily="34" charset="0"/>
              <a:buAutoNum type="arabicPeriod"/>
            </a:pPr>
            <a:r>
              <a:rPr lang="fr-CA" sz="2400" dirty="0"/>
              <a:t>En une phrase, expliquez pourquoi c’est votre émotion préférée. </a:t>
            </a:r>
          </a:p>
          <a:p>
            <a:pPr marL="385763" indent="-385763">
              <a:buFont typeface="Arial" panose="020B0604020202020204" pitchFamily="34" charset="0"/>
              <a:buAutoNum type="arabicPeriod"/>
            </a:pPr>
            <a:r>
              <a:rPr lang="fr-CA" sz="2400" dirty="0"/>
              <a:t>Présentez vos réponses au groupe.</a:t>
            </a:r>
          </a:p>
          <a:p>
            <a:pPr marL="385763" indent="-385763">
              <a:buAutoNum type="arabicPeriod"/>
            </a:pPr>
            <a:endParaRPr lang="fr-CA" sz="2400" dirty="0"/>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1856961" y="2450891"/>
            <a:ext cx="7267584" cy="8572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 votre émotion préférée</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a:spLocks/>
          </p:cNvSpPr>
          <p:nvPr>
            <p:custDataLst>
              <p:tags r:id="rId7"/>
            </p:custDataLst>
          </p:nvPr>
        </p:nvSpPr>
        <p:spPr>
          <a:xfrm>
            <a:off x="1916596" y="2261602"/>
            <a:ext cx="8358808" cy="737471"/>
          </a:xfrm>
          <a:prstGeom prst="rect">
            <a:avLst/>
          </a:prstGeom>
        </p:spPr>
        <p:txBody>
          <a:bodyPr vert="horz" lIns="68580" tIns="34290" rIns="68580" bIns="3429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Les ressources personnelles en leadership, qu’est-ce que c’est?</a:t>
            </a:r>
            <a:r>
              <a:rPr lang="fr-CA" sz="3200" b="1" dirty="0">
                <a:solidFill>
                  <a:schemeClr val="accent2"/>
                </a:solidFill>
                <a:latin typeface="+mn-lt"/>
              </a:rPr>
              <a:t> </a:t>
            </a:r>
          </a:p>
        </p:txBody>
      </p:sp>
      <p:graphicFrame>
        <p:nvGraphicFramePr>
          <p:cNvPr id="11" name="Diagram 10">
            <a:extLst>
              <a:ext uri="{FF2B5EF4-FFF2-40B4-BE49-F238E27FC236}">
                <a16:creationId xmlns:a16="http://schemas.microsoft.com/office/drawing/2014/main" id="{9ED9DD6A-2326-8C41-9F76-6706026D5FC1}"/>
              </a:ext>
            </a:extLst>
          </p:cNvPr>
          <p:cNvGraphicFramePr/>
          <p:nvPr>
            <p:custDataLst>
              <p:tags r:id="rId8"/>
            </p:custDataLst>
            <p:extLst>
              <p:ext uri="{D42A27DB-BD31-4B8C-83A1-F6EECF244321}">
                <p14:modId xmlns:p14="http://schemas.microsoft.com/office/powerpoint/2010/main" val="3590831037"/>
              </p:ext>
            </p:extLst>
          </p:nvPr>
        </p:nvGraphicFramePr>
        <p:xfrm>
          <a:off x="2223134" y="3256338"/>
          <a:ext cx="7601090" cy="275416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2" name="Down Arrow 11">
            <a:extLst>
              <a:ext uri="{FF2B5EF4-FFF2-40B4-BE49-F238E27FC236}">
                <a16:creationId xmlns:a16="http://schemas.microsoft.com/office/drawing/2014/main" id="{118B1EC6-AC48-024B-8E90-B9717228B316}"/>
              </a:ext>
            </a:extLst>
          </p:cNvPr>
          <p:cNvSpPr/>
          <p:nvPr>
            <p:custDataLst>
              <p:tags r:id="rId9"/>
            </p:custDataLst>
          </p:nvPr>
        </p:nvSpPr>
        <p:spPr>
          <a:xfrm rot="3360744">
            <a:off x="9604272" y="3579634"/>
            <a:ext cx="933292" cy="2622106"/>
          </a:xfrm>
          <a:prstGeom prst="down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CA" dirty="0"/>
              <a:t>IL Y A TROIS RESSOURCES SOCIALES</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9"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20282" y="1469097"/>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graphicFrame>
        <p:nvGraphicFramePr>
          <p:cNvPr id="13" name="Table 12">
            <a:extLst>
              <a:ext uri="{FF2B5EF4-FFF2-40B4-BE49-F238E27FC236}">
                <a16:creationId xmlns:a16="http://schemas.microsoft.com/office/drawing/2014/main" id="{CAF6040F-1E4E-7141-97B7-32A9B731E524}"/>
              </a:ext>
            </a:extLst>
          </p:cNvPr>
          <p:cNvGraphicFramePr>
            <a:graphicFrameLocks noGrp="1"/>
          </p:cNvGraphicFramePr>
          <p:nvPr>
            <p:extLst>
              <p:ext uri="{D42A27DB-BD31-4B8C-83A1-F6EECF244321}">
                <p14:modId xmlns:p14="http://schemas.microsoft.com/office/powerpoint/2010/main" val="1415524947"/>
              </p:ext>
            </p:extLst>
          </p:nvPr>
        </p:nvGraphicFramePr>
        <p:xfrm>
          <a:off x="2175397" y="2883494"/>
          <a:ext cx="8234821" cy="2927456"/>
        </p:xfrm>
        <a:graphic>
          <a:graphicData uri="http://schemas.openxmlformats.org/drawingml/2006/table">
            <a:tbl>
              <a:tblPr firstRow="1" firstCol="1" bandRow="1">
                <a:tableStyleId>{5C22544A-7EE6-4342-B048-85BDC9FD1C3A}</a:tableStyleId>
              </a:tblPr>
              <a:tblGrid>
                <a:gridCol w="2744353">
                  <a:extLst>
                    <a:ext uri="{9D8B030D-6E8A-4147-A177-3AD203B41FA5}">
                      <a16:colId xmlns:a16="http://schemas.microsoft.com/office/drawing/2014/main" val="1419390504"/>
                    </a:ext>
                  </a:extLst>
                </a:gridCol>
                <a:gridCol w="2745234">
                  <a:extLst>
                    <a:ext uri="{9D8B030D-6E8A-4147-A177-3AD203B41FA5}">
                      <a16:colId xmlns:a16="http://schemas.microsoft.com/office/drawing/2014/main" val="1669826301"/>
                    </a:ext>
                  </a:extLst>
                </a:gridCol>
                <a:gridCol w="2745234">
                  <a:extLst>
                    <a:ext uri="{9D8B030D-6E8A-4147-A177-3AD203B41FA5}">
                      <a16:colId xmlns:a16="http://schemas.microsoft.com/office/drawing/2014/main" val="1003314659"/>
                    </a:ext>
                  </a:extLst>
                </a:gridCol>
              </a:tblGrid>
              <a:tr h="359802">
                <a:tc>
                  <a:txBody>
                    <a:bodyPr/>
                    <a:lstStyle/>
                    <a:p>
                      <a:pPr marL="161290" marR="298450">
                        <a:lnSpc>
                          <a:spcPct val="106000"/>
                        </a:lnSpc>
                        <a:spcBef>
                          <a:spcPts val="55"/>
                        </a:spcBef>
                        <a:spcAft>
                          <a:spcPts val="800"/>
                        </a:spcAft>
                        <a:tabLst>
                          <a:tab pos="161925" algn="l"/>
                        </a:tabLst>
                      </a:pPr>
                      <a:r>
                        <a:rPr lang="fr-CA" sz="1400">
                          <a:effectLst/>
                        </a:rPr>
                        <a:t>Perception des émotions</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161290" marR="239395">
                        <a:lnSpc>
                          <a:spcPct val="105000"/>
                        </a:lnSpc>
                        <a:spcAft>
                          <a:spcPts val="800"/>
                        </a:spcAft>
                        <a:tabLst>
                          <a:tab pos="161925" algn="l"/>
                        </a:tabLst>
                      </a:pPr>
                      <a:r>
                        <a:rPr lang="fr-CA" sz="1400">
                          <a:effectLst/>
                        </a:rPr>
                        <a:t>Gestion des émotions</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CA" sz="1400" dirty="0">
                          <a:effectLst/>
                        </a:rPr>
                        <a:t>Réactions émotives appropriées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5242275"/>
                  </a:ext>
                </a:extLst>
              </a:tr>
              <a:tr h="2567654">
                <a:tc>
                  <a:txBody>
                    <a:bodyPr/>
                    <a:lstStyle/>
                    <a:p>
                      <a:pPr marL="342900" marR="274955" lvl="0" indent="-342900">
                        <a:lnSpc>
                          <a:spcPct val="104000"/>
                        </a:lnSpc>
                        <a:spcBef>
                          <a:spcPts val="20"/>
                        </a:spcBef>
                        <a:spcAft>
                          <a:spcPts val="800"/>
                        </a:spcAft>
                        <a:buClr>
                          <a:srgbClr val="231F20"/>
                        </a:buClr>
                        <a:buSzPts val="1000"/>
                        <a:buFont typeface="Book Antiqua" panose="02040602050305030304" pitchFamily="18" charset="0"/>
                        <a:buChar char="•"/>
                        <a:tabLst>
                          <a:tab pos="161925" algn="l"/>
                        </a:tabLst>
                      </a:pPr>
                      <a:r>
                        <a:rPr lang="fr-CA" sz="1400" b="0" spc="15" dirty="0">
                          <a:solidFill>
                            <a:schemeClr val="tx1"/>
                          </a:solidFill>
                          <a:effectLst/>
                        </a:rPr>
                        <a:t>Reconnaître ses propres réactions émotives.</a:t>
                      </a:r>
                      <a:endParaRPr lang="en-CA" sz="1400" b="0" dirty="0">
                        <a:solidFill>
                          <a:schemeClr val="tx1"/>
                        </a:solidFill>
                        <a:effectLst/>
                      </a:endParaRPr>
                    </a:p>
                    <a:p>
                      <a:pPr marL="342900" marR="298450" lvl="0" indent="-342900">
                        <a:lnSpc>
                          <a:spcPct val="106000"/>
                        </a:lnSpc>
                        <a:spcBef>
                          <a:spcPts val="55"/>
                        </a:spcBef>
                        <a:spcAft>
                          <a:spcPts val="800"/>
                        </a:spcAft>
                        <a:buClr>
                          <a:srgbClr val="231F20"/>
                        </a:buClr>
                        <a:buSzPts val="1000"/>
                        <a:buFont typeface="Book Antiqua" panose="02040602050305030304" pitchFamily="18" charset="0"/>
                        <a:buChar char="•"/>
                        <a:tabLst>
                          <a:tab pos="161925" algn="l"/>
                        </a:tabLst>
                      </a:pPr>
                      <a:r>
                        <a:rPr lang="fr-CA" sz="1400" b="0" spc="15" dirty="0">
                          <a:solidFill>
                            <a:schemeClr val="tx1"/>
                          </a:solidFill>
                          <a:effectLst/>
                        </a:rPr>
                        <a:t>Discerner les réactions émotives d’autrui dans les indices verbaux et non verbaux.</a:t>
                      </a:r>
                      <a:endParaRPr lang="en-CA" sz="1400" b="0" dirty="0">
                        <a:solidFill>
                          <a:schemeClr val="tx1"/>
                        </a:solidFill>
                        <a:effectLst/>
                        <a:latin typeface="Calibri" panose="020F0502020204030204" pitchFamily="34" charset="0"/>
                        <a:ea typeface="Book Antiqua" panose="0204060205030503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342900" marR="239395" lvl="0" indent="-342900">
                        <a:lnSpc>
                          <a:spcPct val="105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Réfléchir sur ses propres réactions émotives et sur leurs conséquences potentielles.</a:t>
                      </a:r>
                    </a:p>
                    <a:p>
                      <a:pPr marL="342900" marR="239395" lvl="0" indent="-342900">
                        <a:lnSpc>
                          <a:spcPct val="105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Convaincre d’autres personnes à réfléchir sur leurs réactions.</a:t>
                      </a:r>
                      <a:endParaRPr lang="en-CA" sz="1400" b="0" dirty="0">
                        <a:solidFill>
                          <a:schemeClr val="tx1"/>
                        </a:solidFill>
                        <a:effectLst/>
                        <a:latin typeface="Calibri" panose="020F0502020204030204" pitchFamily="34" charset="0"/>
                        <a:ea typeface="Book Antiqua" panose="02040602050305030304" pitchFamily="18"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342900" marR="160655" lvl="0" indent="-342900">
                        <a:lnSpc>
                          <a:spcPct val="104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Savoir maîtriser les émotions susceptibles d’influer sur ses actions.</a:t>
                      </a:r>
                      <a:endParaRPr lang="en-CA" sz="1400" b="0" dirty="0">
                        <a:solidFill>
                          <a:schemeClr val="tx1"/>
                        </a:solidFill>
                        <a:effectLst/>
                      </a:endParaRPr>
                    </a:p>
                    <a:p>
                      <a:pPr marL="342900" marR="160655" lvl="0" indent="-342900">
                        <a:lnSpc>
                          <a:spcPct val="104000"/>
                        </a:lnSpc>
                        <a:spcAft>
                          <a:spcPts val="800"/>
                        </a:spcAft>
                        <a:buClr>
                          <a:srgbClr val="231F20"/>
                        </a:buClr>
                        <a:buSzPts val="1000"/>
                        <a:buFont typeface="Book Antiqua" panose="02040602050305030304" pitchFamily="18" charset="0"/>
                        <a:buChar char="•"/>
                        <a:tabLst>
                          <a:tab pos="161925" algn="l"/>
                        </a:tabLst>
                      </a:pPr>
                      <a:r>
                        <a:rPr lang="fr-CA" sz="1400" b="0" spc="10" dirty="0">
                          <a:solidFill>
                            <a:schemeClr val="tx1"/>
                          </a:solidFill>
                          <a:effectLst/>
                        </a:rPr>
                        <a:t>Pouvoir aider les autres à maîtriser leurs émotions, dans leur propre intérêt.</a:t>
                      </a:r>
                      <a:endParaRPr lang="en-CA" sz="1400" b="0" dirty="0">
                        <a:solidFill>
                          <a:schemeClr val="tx1"/>
                        </a:solidFill>
                        <a:effectLst/>
                        <a:latin typeface="Calibri" panose="020F0502020204030204" pitchFamily="34" charset="0"/>
                        <a:ea typeface="Book Antiqua" panose="02040602050305030304" pitchFamily="18"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546373771"/>
                  </a:ext>
                </a:extLst>
              </a:tr>
            </a:tbl>
          </a:graphicData>
        </a:graphic>
      </p:graphicFrame>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custDataLst>
              <p:tags r:id="rId1"/>
            </p:custDataLst>
          </p:nvPr>
        </p:nvPicPr>
        <p:blipFill>
          <a:blip r:embed="rId1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custDataLst>
              <p:tags r:id="rId7"/>
            </p:custDataLst>
          </p:nvPr>
        </p:nvSpPr>
        <p:spPr>
          <a:xfrm>
            <a:off x="1781783" y="2339624"/>
            <a:ext cx="8628434" cy="1089377"/>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CA" sz="2325" b="1" dirty="0"/>
          </a:p>
        </p:txBody>
      </p:sp>
      <p:sp>
        <p:nvSpPr>
          <p:cNvPr id="11" name="Title 1">
            <a:extLst>
              <a:ext uri="{FF2B5EF4-FFF2-40B4-BE49-F238E27FC236}">
                <a16:creationId xmlns:a16="http://schemas.microsoft.com/office/drawing/2014/main" id="{B2ED62C8-8138-4C43-B4E9-9E2F54017198}"/>
              </a:ext>
            </a:extLst>
          </p:cNvPr>
          <p:cNvSpPr txBox="1">
            <a:spLocks/>
          </p:cNvSpPr>
          <p:nvPr>
            <p:custDataLst>
              <p:tags r:id="rId8"/>
            </p:custDataLst>
          </p:nvPr>
        </p:nvSpPr>
        <p:spPr>
          <a:xfrm>
            <a:off x="327669" y="2163982"/>
            <a:ext cx="11068877" cy="114416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Ressources personnelles en leadership </a:t>
            </a:r>
            <a:r>
              <a:rPr lang="fr-CA" sz="3300" b="1" dirty="0">
                <a:solidFill>
                  <a:schemeClr val="accent1">
                    <a:lumMod val="75000"/>
                  </a:schemeClr>
                </a:solidFill>
                <a:latin typeface="+mn-lt"/>
              </a:rPr>
              <a:t>– Autoréflexion</a:t>
            </a:r>
          </a:p>
        </p:txBody>
      </p:sp>
      <p:sp>
        <p:nvSpPr>
          <p:cNvPr id="12" name="TextBox 11">
            <a:extLst>
              <a:ext uri="{FF2B5EF4-FFF2-40B4-BE49-F238E27FC236}">
                <a16:creationId xmlns:a16="http://schemas.microsoft.com/office/drawing/2014/main" id="{C50F68AD-30DB-A941-B857-2F0D1A980161}"/>
              </a:ext>
            </a:extLst>
          </p:cNvPr>
          <p:cNvSpPr txBox="1"/>
          <p:nvPr>
            <p:custDataLst>
              <p:tags r:id="rId9"/>
            </p:custDataLst>
          </p:nvPr>
        </p:nvSpPr>
        <p:spPr>
          <a:xfrm>
            <a:off x="461343" y="3405329"/>
            <a:ext cx="5634657" cy="2400657"/>
          </a:xfrm>
          <a:prstGeom prst="rect">
            <a:avLst/>
          </a:prstGeom>
          <a:noFill/>
        </p:spPr>
        <p:txBody>
          <a:bodyPr wrap="square" rtlCol="0">
            <a:spAutoFit/>
          </a:bodyPr>
          <a:lstStyle/>
          <a:p>
            <a:r>
              <a:rPr lang="fr-CA" sz="2400" dirty="0"/>
              <a:t>Activité</a:t>
            </a:r>
          </a:p>
          <a:p>
            <a:pPr marL="342900" lvl="0" indent="-342900">
              <a:buFont typeface="+mj-lt"/>
              <a:buAutoNum type="arabicPeriod"/>
            </a:pPr>
            <a:r>
              <a:rPr lang="fr-CA" dirty="0"/>
              <a:t>Cliquez sur « </a:t>
            </a:r>
            <a:r>
              <a:rPr lang="fr-CA" b="1" u="sng" dirty="0">
                <a:hlinkClick r:id="rId14"/>
              </a:rPr>
              <a:t>Outils d’autoréflexion</a:t>
            </a:r>
            <a:r>
              <a:rPr lang="fr-CA" dirty="0"/>
              <a:t> ».</a:t>
            </a:r>
          </a:p>
          <a:p>
            <a:pPr marL="342900" lvl="0" indent="-342900">
              <a:buFont typeface="+mj-lt"/>
              <a:buAutoNum type="arabicPeriod"/>
            </a:pPr>
            <a:r>
              <a:rPr lang="fr-CA" dirty="0"/>
              <a:t>Créez un compte et choisissez un mot de passe.</a:t>
            </a:r>
          </a:p>
          <a:p>
            <a:pPr marL="342900" lvl="0" indent="-342900">
              <a:buFont typeface="+mj-lt"/>
              <a:buAutoNum type="arabicPeriod"/>
            </a:pPr>
            <a:r>
              <a:rPr lang="fr-CA" dirty="0"/>
              <a:t>Choisissez l’outil qui correspond à votre profil.</a:t>
            </a:r>
          </a:p>
          <a:p>
            <a:pPr marL="342900" lvl="0" indent="-342900">
              <a:buFont typeface="+mj-lt"/>
              <a:buAutoNum type="arabicPeriod"/>
            </a:pPr>
            <a:r>
              <a:rPr lang="fr-CA" dirty="0"/>
              <a:t>Remplissez la section sur les ressources personnelles en leadership d’ordre social.</a:t>
            </a:r>
          </a:p>
          <a:p>
            <a:pPr marL="342900" lvl="0" indent="-342900">
              <a:buFont typeface="+mj-lt"/>
              <a:buAutoNum type="arabicPeriod"/>
            </a:pPr>
            <a:r>
              <a:rPr lang="fr-CA" dirty="0"/>
              <a:t>Enregistrez vos réponses et faites l’exercice qui se trouve en page 4 du guide de réflexion.</a:t>
            </a:r>
          </a:p>
        </p:txBody>
      </p:sp>
      <p:sp>
        <p:nvSpPr>
          <p:cNvPr id="13" name="Rectangle 12">
            <a:extLst>
              <a:ext uri="{FF2B5EF4-FFF2-40B4-BE49-F238E27FC236}">
                <a16:creationId xmlns:a16="http://schemas.microsoft.com/office/drawing/2014/main" id="{282838F6-4EC9-5D4E-9263-6A3C338C69B5}"/>
              </a:ext>
            </a:extLst>
          </p:cNvPr>
          <p:cNvSpPr/>
          <p:nvPr>
            <p:custDataLst>
              <p:tags r:id="rId10"/>
            </p:custDataLst>
          </p:nvPr>
        </p:nvSpPr>
        <p:spPr>
          <a:xfrm>
            <a:off x="6096000" y="4173469"/>
            <a:ext cx="5872783" cy="1015663"/>
          </a:xfrm>
          <a:prstGeom prst="rect">
            <a:avLst/>
          </a:prstGeom>
        </p:spPr>
        <p:txBody>
          <a:bodyPr wrap="square">
            <a:spAutoFit/>
          </a:bodyPr>
          <a:lstStyle/>
          <a:p>
            <a:r>
              <a:rPr lang="en-CA" sz="2000" dirty="0">
                <a:hlinkClick r:id="rId15"/>
              </a:rPr>
              <a:t>Outil d'autoréflexion pour les leaders scolaires</a:t>
            </a:r>
            <a:endParaRPr lang="en-CA" sz="2000" dirty="0"/>
          </a:p>
          <a:p>
            <a:r>
              <a:rPr lang="en-CA" sz="2000" dirty="0">
                <a:hlinkClick r:id="rId16"/>
              </a:rPr>
              <a:t>Outil d'autoréflexion pour les leaders scolaires potentiels</a:t>
            </a:r>
            <a:endParaRPr lang="en-CA" sz="2000" dirty="0"/>
          </a:p>
        </p:txBody>
      </p:sp>
    </p:spTree>
    <p:extLst>
      <p:ext uri="{BB962C8B-B14F-4D97-AF65-F5344CB8AC3E}">
        <p14:creationId xmlns:p14="http://schemas.microsoft.com/office/powerpoint/2010/main" val="2097206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custDataLst>
              <p:tags r:id="rId7"/>
            </p:custDataLst>
          </p:nvPr>
        </p:nvSpPr>
        <p:spPr>
          <a:xfrm>
            <a:off x="1856961" y="2190113"/>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de réflexion</a:t>
            </a: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8"/>
            </p:custDataLst>
          </p:nvPr>
        </p:nvSpPr>
        <p:spPr>
          <a:xfrm>
            <a:off x="641950" y="3047363"/>
            <a:ext cx="8051476" cy="2880320"/>
          </a:xfrm>
        </p:spPr>
        <p:txBody>
          <a:bodyPr>
            <a:normAutofit fontScale="92500"/>
          </a:bodyPr>
          <a:lstStyle/>
          <a:p>
            <a:pPr marL="514350" indent="-514350">
              <a:buAutoNum type="arabicPeriod"/>
            </a:pPr>
            <a:r>
              <a:rPr lang="fr-CA" sz="3800" dirty="0">
                <a:latin typeface="+mj-lt"/>
              </a:rPr>
              <a:t>Choisissez une réflexion de la section des ressources sociales de l’outil que vous êtes à l’aise de partager avec les autres.</a:t>
            </a:r>
          </a:p>
          <a:p>
            <a:pPr marL="514350" indent="-514350">
              <a:buAutoNum type="arabicPeriod"/>
            </a:pPr>
            <a:r>
              <a:rPr lang="fr-CA" sz="3800" dirty="0">
                <a:latin typeface="+mj-lt"/>
              </a:rPr>
              <a:t>Dites quelle est la ressource sociale que vous aimeriez renforcer et pourquoi.</a:t>
            </a:r>
            <a:endParaRPr lang="en-CA" dirty="0"/>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custDataLst>
              <p:tags r:id="rId7"/>
            </p:custDataLst>
          </p:nvPr>
        </p:nvSpPr>
        <p:spPr>
          <a:xfrm>
            <a:off x="2096578" y="2561921"/>
            <a:ext cx="7887854" cy="6286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Perception des émotions</a:t>
            </a:r>
          </a:p>
        </p:txBody>
      </p:sp>
      <p:sp>
        <p:nvSpPr>
          <p:cNvPr id="2" name="Rectangle 1"/>
          <p:cNvSpPr/>
          <p:nvPr>
            <p:custDataLst>
              <p:tags r:id="rId8"/>
            </p:custDataLst>
          </p:nvPr>
        </p:nvSpPr>
        <p:spPr>
          <a:xfrm>
            <a:off x="2063552" y="3190571"/>
            <a:ext cx="8247894" cy="2308324"/>
          </a:xfrm>
          <a:prstGeom prst="rect">
            <a:avLst/>
          </a:prstGeom>
        </p:spPr>
        <p:txBody>
          <a:bodyPr wrap="square">
            <a:spAutoFit/>
          </a:bodyPr>
          <a:lstStyle/>
          <a:p>
            <a:r>
              <a:rPr lang="fr-CA" sz="2400" dirty="0"/>
              <a:t>« Comprendre les émotions – les accepter et savoir comment les gérer – est essentiel pour gagner en résilience. Quand on comprend ses émotions, on peut accepter leur existence, savoir dans quelle mesure on peut influer sur une situation et lâcher prise quand on n’y peut rien. » </a:t>
            </a:r>
          </a:p>
          <a:p>
            <a:pPr algn="r"/>
            <a:r>
              <a:rPr lang="fr-CA" sz="2400" i="1" dirty="0" err="1"/>
              <a:t>Onward</a:t>
            </a:r>
            <a:r>
              <a:rPr lang="fr-CA" sz="2400" i="1" dirty="0"/>
              <a:t>, p. 45 (traduction libre)</a:t>
            </a:r>
          </a:p>
        </p:txBody>
      </p:sp>
    </p:spTree>
    <p:extLst>
      <p:ext uri="{BB962C8B-B14F-4D97-AF65-F5344CB8AC3E}">
        <p14:creationId xmlns:p14="http://schemas.microsoft.com/office/powerpoint/2010/main" val="1563184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custDataLst>
              <p:tags r:id="rId7"/>
            </p:custDataLst>
          </p:nvPr>
        </p:nvSpPr>
        <p:spPr>
          <a:xfrm>
            <a:off x="2171628" y="2121762"/>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300" b="1" dirty="0">
                <a:solidFill>
                  <a:schemeClr val="accent1">
                    <a:lumMod val="75000"/>
                  </a:schemeClr>
                </a:solidFill>
                <a:latin typeface="+mn-lt"/>
              </a:rPr>
              <a:t>Le cycle de l’émotion</a:t>
            </a:r>
          </a:p>
        </p:txBody>
      </p:sp>
      <p:graphicFrame>
        <p:nvGraphicFramePr>
          <p:cNvPr id="6" name="Content Placeholder 5"/>
          <p:cNvGraphicFramePr>
            <a:graphicFrameLocks noGrp="1"/>
          </p:cNvGraphicFramePr>
          <p:nvPr>
            <p:ph idx="1"/>
            <p:custDataLst>
              <p:tags r:id="rId8"/>
            </p:custDataLst>
            <p:extLst>
              <p:ext uri="{D42A27DB-BD31-4B8C-83A1-F6EECF244321}">
                <p14:modId xmlns:p14="http://schemas.microsoft.com/office/powerpoint/2010/main" val="368681494"/>
              </p:ext>
            </p:extLst>
          </p:nvPr>
        </p:nvGraphicFramePr>
        <p:xfrm>
          <a:off x="2495600" y="2636913"/>
          <a:ext cx="7488832" cy="392440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6581202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8"/>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5"/>
</p:tagLst>
</file>

<file path=ppt/tags/tag106.xml><?xml version="1.0" encoding="utf-8"?>
<p:tagLst xmlns:a="http://schemas.openxmlformats.org/drawingml/2006/main" xmlns:r="http://schemas.openxmlformats.org/officeDocument/2006/relationships" xmlns:p="http://schemas.openxmlformats.org/presentationml/2006/main">
  <p:tag name="NUM" val="6"/>
</p:tagLst>
</file>

<file path=ppt/tags/tag107.xml><?xml version="1.0" encoding="utf-8"?>
<p:tagLst xmlns:a="http://schemas.openxmlformats.org/drawingml/2006/main" xmlns:r="http://schemas.openxmlformats.org/officeDocument/2006/relationships" xmlns:p="http://schemas.openxmlformats.org/presentationml/2006/main">
  <p:tag name="NUM" val="7"/>
</p:tagLst>
</file>

<file path=ppt/tags/tag108.xml><?xml version="1.0" encoding="utf-8"?>
<p:tagLst xmlns:a="http://schemas.openxmlformats.org/drawingml/2006/main" xmlns:r="http://schemas.openxmlformats.org/officeDocument/2006/relationships" xmlns:p="http://schemas.openxmlformats.org/presentationml/2006/main">
  <p:tag name="NUM" val="8"/>
</p:tagLst>
</file>

<file path=ppt/tags/tag109.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10.xml><?xml version="1.0" encoding="utf-8"?>
<p:tagLst xmlns:a="http://schemas.openxmlformats.org/drawingml/2006/main" xmlns:r="http://schemas.openxmlformats.org/officeDocument/2006/relationships" xmlns:p="http://schemas.openxmlformats.org/presentationml/2006/main">
  <p:tag name="NUM" val="2"/>
</p:tagLst>
</file>

<file path=ppt/tags/tag111.xml><?xml version="1.0" encoding="utf-8"?>
<p:tagLst xmlns:a="http://schemas.openxmlformats.org/drawingml/2006/main" xmlns:r="http://schemas.openxmlformats.org/officeDocument/2006/relationships" xmlns:p="http://schemas.openxmlformats.org/presentationml/2006/main">
  <p:tag name="NUM" val="3"/>
</p:tagLst>
</file>

<file path=ppt/tags/tag112.xml><?xml version="1.0" encoding="utf-8"?>
<p:tagLst xmlns:a="http://schemas.openxmlformats.org/drawingml/2006/main" xmlns:r="http://schemas.openxmlformats.org/officeDocument/2006/relationships" xmlns:p="http://schemas.openxmlformats.org/presentationml/2006/main">
  <p:tag name="NUM" val="4"/>
</p:tagLst>
</file>

<file path=ppt/tags/tag113.xml><?xml version="1.0" encoding="utf-8"?>
<p:tagLst xmlns:a="http://schemas.openxmlformats.org/drawingml/2006/main" xmlns:r="http://schemas.openxmlformats.org/officeDocument/2006/relationships" xmlns:p="http://schemas.openxmlformats.org/presentationml/2006/main">
  <p:tag name="NUM" val="5"/>
</p:tagLst>
</file>

<file path=ppt/tags/tag114.xml><?xml version="1.0" encoding="utf-8"?>
<p:tagLst xmlns:a="http://schemas.openxmlformats.org/drawingml/2006/main" xmlns:r="http://schemas.openxmlformats.org/officeDocument/2006/relationships" xmlns:p="http://schemas.openxmlformats.org/presentationml/2006/main">
  <p:tag name="NUM" val="6"/>
</p:tagLst>
</file>

<file path=ppt/tags/tag115.xml><?xml version="1.0" encoding="utf-8"?>
<p:tagLst xmlns:a="http://schemas.openxmlformats.org/drawingml/2006/main" xmlns:r="http://schemas.openxmlformats.org/officeDocument/2006/relationships" xmlns:p="http://schemas.openxmlformats.org/presentationml/2006/main">
  <p:tag name="NUM" val="7"/>
</p:tagLst>
</file>

<file path=ppt/tags/tag116.xml><?xml version="1.0" encoding="utf-8"?>
<p:tagLst xmlns:a="http://schemas.openxmlformats.org/drawingml/2006/main" xmlns:r="http://schemas.openxmlformats.org/officeDocument/2006/relationships" xmlns:p="http://schemas.openxmlformats.org/presentationml/2006/main">
  <p:tag name="NUM" val="8"/>
</p:tagLst>
</file>

<file path=ppt/tags/tag117.xml><?xml version="1.0" encoding="utf-8"?>
<p:tagLst xmlns:a="http://schemas.openxmlformats.org/drawingml/2006/main" xmlns:r="http://schemas.openxmlformats.org/officeDocument/2006/relationships" xmlns:p="http://schemas.openxmlformats.org/presentationml/2006/main">
  <p:tag name="NUM" val="9"/>
</p:tagLst>
</file>

<file path=ppt/tags/tag118.xml><?xml version="1.0" encoding="utf-8"?>
<p:tagLst xmlns:a="http://schemas.openxmlformats.org/drawingml/2006/main" xmlns:r="http://schemas.openxmlformats.org/officeDocument/2006/relationships" xmlns:p="http://schemas.openxmlformats.org/presentationml/2006/main">
  <p:tag name="NUM" val="10"/>
</p:tagLst>
</file>

<file path=ppt/tags/tag119.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20.xml><?xml version="1.0" encoding="utf-8"?>
<p:tagLst xmlns:a="http://schemas.openxmlformats.org/drawingml/2006/main" xmlns:r="http://schemas.openxmlformats.org/officeDocument/2006/relationships" xmlns:p="http://schemas.openxmlformats.org/presentationml/2006/main">
  <p:tag name="NUM" val="2"/>
</p:tagLst>
</file>

<file path=ppt/tags/tag121.xml><?xml version="1.0" encoding="utf-8"?>
<p:tagLst xmlns:a="http://schemas.openxmlformats.org/drawingml/2006/main" xmlns:r="http://schemas.openxmlformats.org/officeDocument/2006/relationships" xmlns:p="http://schemas.openxmlformats.org/presentationml/2006/main">
  <p:tag name="NUM" val="3"/>
</p:tagLst>
</file>

<file path=ppt/tags/tag122.xml><?xml version="1.0" encoding="utf-8"?>
<p:tagLst xmlns:a="http://schemas.openxmlformats.org/drawingml/2006/main" xmlns:r="http://schemas.openxmlformats.org/officeDocument/2006/relationships" xmlns:p="http://schemas.openxmlformats.org/presentationml/2006/main">
  <p:tag name="NUM" val="4"/>
</p:tagLst>
</file>

<file path=ppt/tags/tag123.xml><?xml version="1.0" encoding="utf-8"?>
<p:tagLst xmlns:a="http://schemas.openxmlformats.org/drawingml/2006/main" xmlns:r="http://schemas.openxmlformats.org/officeDocument/2006/relationships" xmlns:p="http://schemas.openxmlformats.org/presentationml/2006/main">
  <p:tag name="NUM" val="5"/>
</p:tagLst>
</file>

<file path=ppt/tags/tag124.xml><?xml version="1.0" encoding="utf-8"?>
<p:tagLst xmlns:a="http://schemas.openxmlformats.org/drawingml/2006/main" xmlns:r="http://schemas.openxmlformats.org/officeDocument/2006/relationships" xmlns:p="http://schemas.openxmlformats.org/presentationml/2006/main">
  <p:tag name="NUM" val="6"/>
</p:tagLst>
</file>

<file path=ppt/tags/tag125.xml><?xml version="1.0" encoding="utf-8"?>
<p:tagLst xmlns:a="http://schemas.openxmlformats.org/drawingml/2006/main" xmlns:r="http://schemas.openxmlformats.org/officeDocument/2006/relationships" xmlns:p="http://schemas.openxmlformats.org/presentationml/2006/main">
  <p:tag name="NUM" val="7"/>
</p:tagLst>
</file>

<file path=ppt/tags/tag126.xml><?xml version="1.0" encoding="utf-8"?>
<p:tagLst xmlns:a="http://schemas.openxmlformats.org/drawingml/2006/main" xmlns:r="http://schemas.openxmlformats.org/officeDocument/2006/relationships" xmlns:p="http://schemas.openxmlformats.org/presentationml/2006/main">
  <p:tag name="NUM" val="8"/>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30.xml><?xml version="1.0" encoding="utf-8"?>
<p:tagLst xmlns:a="http://schemas.openxmlformats.org/drawingml/2006/main" xmlns:r="http://schemas.openxmlformats.org/officeDocument/2006/relationships" xmlns:p="http://schemas.openxmlformats.org/presentationml/2006/main">
  <p:tag name="NUM" val="4"/>
</p:tagLst>
</file>

<file path=ppt/tags/tag131.xml><?xml version="1.0" encoding="utf-8"?>
<p:tagLst xmlns:a="http://schemas.openxmlformats.org/drawingml/2006/main" xmlns:r="http://schemas.openxmlformats.org/officeDocument/2006/relationships" xmlns:p="http://schemas.openxmlformats.org/presentationml/2006/main">
  <p:tag name="NUM" val="5"/>
</p:tagLst>
</file>

<file path=ppt/tags/tag132.xml><?xml version="1.0" encoding="utf-8"?>
<p:tagLst xmlns:a="http://schemas.openxmlformats.org/drawingml/2006/main" xmlns:r="http://schemas.openxmlformats.org/officeDocument/2006/relationships" xmlns:p="http://schemas.openxmlformats.org/presentationml/2006/main">
  <p:tag name="NUM" val="6"/>
</p:tagLst>
</file>

<file path=ppt/tags/tag133.xml><?xml version="1.0" encoding="utf-8"?>
<p:tagLst xmlns:a="http://schemas.openxmlformats.org/drawingml/2006/main" xmlns:r="http://schemas.openxmlformats.org/officeDocument/2006/relationships" xmlns:p="http://schemas.openxmlformats.org/presentationml/2006/main">
  <p:tag name="NUM" val="7"/>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8.xml><?xml version="1.0" encoding="utf-8"?>
<p:tagLst xmlns:a="http://schemas.openxmlformats.org/drawingml/2006/main" xmlns:r="http://schemas.openxmlformats.org/officeDocument/2006/relationships" xmlns:p="http://schemas.openxmlformats.org/presentationml/2006/main">
  <p:tag name="NUM" val="8"/>
</p:tagLst>
</file>

<file path=ppt/tags/tag29.xml><?xml version="1.0" encoding="utf-8"?>
<p:tagLst xmlns:a="http://schemas.openxmlformats.org/drawingml/2006/main" xmlns:r="http://schemas.openxmlformats.org/officeDocument/2006/relationships" xmlns:p="http://schemas.openxmlformats.org/presentationml/2006/main">
  <p:tag name="NUM" val="9"/>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5"/>
</p:tagLst>
</file>

<file path=ppt/tags/tag41.xml><?xml version="1.0" encoding="utf-8"?>
<p:tagLst xmlns:a="http://schemas.openxmlformats.org/drawingml/2006/main" xmlns:r="http://schemas.openxmlformats.org/officeDocument/2006/relationships" xmlns:p="http://schemas.openxmlformats.org/presentationml/2006/main">
  <p:tag name="NUM" val="6"/>
</p:tagLst>
</file>

<file path=ppt/tags/tag42.xml><?xml version="1.0" encoding="utf-8"?>
<p:tagLst xmlns:a="http://schemas.openxmlformats.org/drawingml/2006/main" xmlns:r="http://schemas.openxmlformats.org/officeDocument/2006/relationships" xmlns:p="http://schemas.openxmlformats.org/presentationml/2006/main">
  <p:tag name="NUM" val="7"/>
</p:tagLst>
</file>

<file path=ppt/tags/tag43.xml><?xml version="1.0" encoding="utf-8"?>
<p:tagLst xmlns:a="http://schemas.openxmlformats.org/drawingml/2006/main" xmlns:r="http://schemas.openxmlformats.org/officeDocument/2006/relationships" xmlns:p="http://schemas.openxmlformats.org/presentationml/2006/main">
  <p:tag name="NUM" val="8"/>
</p:tagLst>
</file>

<file path=ppt/tags/tag44.xml><?xml version="1.0" encoding="utf-8"?>
<p:tagLst xmlns:a="http://schemas.openxmlformats.org/drawingml/2006/main" xmlns:r="http://schemas.openxmlformats.org/officeDocument/2006/relationships" xmlns:p="http://schemas.openxmlformats.org/presentationml/2006/main">
  <p:tag name="NUM" val="9"/>
</p:tagLst>
</file>

<file path=ppt/tags/tag45.xml><?xml version="1.0" encoding="utf-8"?>
<p:tagLst xmlns:a="http://schemas.openxmlformats.org/drawingml/2006/main" xmlns:r="http://schemas.openxmlformats.org/officeDocument/2006/relationships" xmlns:p="http://schemas.openxmlformats.org/presentationml/2006/main">
  <p:tag name="NUM" val="10"/>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5"/>
</p:tagLst>
</file>

<file path=ppt/tags/tag51.xml><?xml version="1.0" encoding="utf-8"?>
<p:tagLst xmlns:a="http://schemas.openxmlformats.org/drawingml/2006/main" xmlns:r="http://schemas.openxmlformats.org/officeDocument/2006/relationships" xmlns:p="http://schemas.openxmlformats.org/presentationml/2006/main">
  <p:tag name="NUM" val="6"/>
</p:tagLst>
</file>

<file path=ppt/tags/tag52.xml><?xml version="1.0" encoding="utf-8"?>
<p:tagLst xmlns:a="http://schemas.openxmlformats.org/drawingml/2006/main" xmlns:r="http://schemas.openxmlformats.org/officeDocument/2006/relationships" xmlns:p="http://schemas.openxmlformats.org/presentationml/2006/main">
  <p:tag name="NUM" val="7"/>
</p:tagLst>
</file>

<file path=ppt/tags/tag53.xml><?xml version="1.0" encoding="utf-8"?>
<p:tagLst xmlns:a="http://schemas.openxmlformats.org/drawingml/2006/main" xmlns:r="http://schemas.openxmlformats.org/officeDocument/2006/relationships" xmlns:p="http://schemas.openxmlformats.org/presentationml/2006/main">
  <p:tag name="NUM" val="8"/>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3"/>
</p:tagLst>
</file>

<file path=ppt/tags/tag73.xml><?xml version="1.0" encoding="utf-8"?>
<p:tagLst xmlns:a="http://schemas.openxmlformats.org/drawingml/2006/main" xmlns:r="http://schemas.openxmlformats.org/officeDocument/2006/relationships" xmlns:p="http://schemas.openxmlformats.org/presentationml/2006/main">
  <p:tag name="NUM" val="4"/>
</p:tagLst>
</file>

<file path=ppt/tags/tag74.xml><?xml version="1.0" encoding="utf-8"?>
<p:tagLst xmlns:a="http://schemas.openxmlformats.org/drawingml/2006/main" xmlns:r="http://schemas.openxmlformats.org/officeDocument/2006/relationships" xmlns:p="http://schemas.openxmlformats.org/presentationml/2006/main">
  <p:tag name="NUM" val="5"/>
</p:tagLst>
</file>

<file path=ppt/tags/tag75.xml><?xml version="1.0" encoding="utf-8"?>
<p:tagLst xmlns:a="http://schemas.openxmlformats.org/drawingml/2006/main" xmlns:r="http://schemas.openxmlformats.org/officeDocument/2006/relationships" xmlns:p="http://schemas.openxmlformats.org/presentationml/2006/main">
  <p:tag name="NUM" val="6"/>
</p:tagLst>
</file>

<file path=ppt/tags/tag76.xml><?xml version="1.0" encoding="utf-8"?>
<p:tagLst xmlns:a="http://schemas.openxmlformats.org/drawingml/2006/main" xmlns:r="http://schemas.openxmlformats.org/officeDocument/2006/relationships" xmlns:p="http://schemas.openxmlformats.org/presentationml/2006/main">
  <p:tag name="NUM" val="7"/>
</p:tagLst>
</file>

<file path=ppt/tags/tag77.xml><?xml version="1.0" encoding="utf-8"?>
<p:tagLst xmlns:a="http://schemas.openxmlformats.org/drawingml/2006/main" xmlns:r="http://schemas.openxmlformats.org/officeDocument/2006/relationships" xmlns:p="http://schemas.openxmlformats.org/presentationml/2006/main">
  <p:tag name="NUM" val="8"/>
</p:tagLst>
</file>

<file path=ppt/tags/tag78.xml><?xml version="1.0" encoding="utf-8"?>
<p:tagLst xmlns:a="http://schemas.openxmlformats.org/drawingml/2006/main" xmlns:r="http://schemas.openxmlformats.org/officeDocument/2006/relationships" xmlns:p="http://schemas.openxmlformats.org/presentationml/2006/main">
  <p:tag name="NUM" val="1"/>
</p:tagLst>
</file>

<file path=ppt/tags/tag79.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3"/>
</p:tagLst>
</file>

<file path=ppt/tags/tag81.xml><?xml version="1.0" encoding="utf-8"?>
<p:tagLst xmlns:a="http://schemas.openxmlformats.org/drawingml/2006/main" xmlns:r="http://schemas.openxmlformats.org/officeDocument/2006/relationships" xmlns:p="http://schemas.openxmlformats.org/presentationml/2006/main">
  <p:tag name="NUM" val="4"/>
</p:tagLst>
</file>

<file path=ppt/tags/tag82.xml><?xml version="1.0" encoding="utf-8"?>
<p:tagLst xmlns:a="http://schemas.openxmlformats.org/drawingml/2006/main" xmlns:r="http://schemas.openxmlformats.org/officeDocument/2006/relationships" xmlns:p="http://schemas.openxmlformats.org/presentationml/2006/main">
  <p:tag name="NUM" val="5"/>
</p:tagLst>
</file>

<file path=ppt/tags/tag83.xml><?xml version="1.0" encoding="utf-8"?>
<p:tagLst xmlns:a="http://schemas.openxmlformats.org/drawingml/2006/main" xmlns:r="http://schemas.openxmlformats.org/officeDocument/2006/relationships" xmlns:p="http://schemas.openxmlformats.org/presentationml/2006/main">
  <p:tag name="NUM" val="6"/>
</p:tagLst>
</file>

<file path=ppt/tags/tag84.xml><?xml version="1.0" encoding="utf-8"?>
<p:tagLst xmlns:a="http://schemas.openxmlformats.org/drawingml/2006/main" xmlns:r="http://schemas.openxmlformats.org/officeDocument/2006/relationships" xmlns:p="http://schemas.openxmlformats.org/presentationml/2006/main">
  <p:tag name="NUM" val="7"/>
</p:tagLst>
</file>

<file path=ppt/tags/tag85.xml><?xml version="1.0" encoding="utf-8"?>
<p:tagLst xmlns:a="http://schemas.openxmlformats.org/drawingml/2006/main" xmlns:r="http://schemas.openxmlformats.org/officeDocument/2006/relationships" xmlns:p="http://schemas.openxmlformats.org/presentationml/2006/main">
  <p:tag name="NUM" val="8"/>
</p:tagLst>
</file>

<file path=ppt/tags/tag86.xml><?xml version="1.0" encoding="utf-8"?>
<p:tagLst xmlns:a="http://schemas.openxmlformats.org/drawingml/2006/main" xmlns:r="http://schemas.openxmlformats.org/officeDocument/2006/relationships" xmlns:p="http://schemas.openxmlformats.org/presentationml/2006/main">
  <p:tag name="NUM" val="1"/>
</p:tagLst>
</file>

<file path=ppt/tags/tag87.xml><?xml version="1.0" encoding="utf-8"?>
<p:tagLst xmlns:a="http://schemas.openxmlformats.org/drawingml/2006/main" xmlns:r="http://schemas.openxmlformats.org/officeDocument/2006/relationships" xmlns:p="http://schemas.openxmlformats.org/presentationml/2006/main">
  <p:tag name="NUM" val="2"/>
</p:tagLst>
</file>

<file path=ppt/tags/tag88.xml><?xml version="1.0" encoding="utf-8"?>
<p:tagLst xmlns:a="http://schemas.openxmlformats.org/drawingml/2006/main" xmlns:r="http://schemas.openxmlformats.org/officeDocument/2006/relationships" xmlns:p="http://schemas.openxmlformats.org/presentationml/2006/main">
  <p:tag name="NUM" val="3"/>
</p:tagLst>
</file>

<file path=ppt/tags/tag89.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5"/>
</p:tagLst>
</file>

<file path=ppt/tags/tag91.xml><?xml version="1.0" encoding="utf-8"?>
<p:tagLst xmlns:a="http://schemas.openxmlformats.org/drawingml/2006/main" xmlns:r="http://schemas.openxmlformats.org/officeDocument/2006/relationships" xmlns:p="http://schemas.openxmlformats.org/presentationml/2006/main">
  <p:tag name="NUM" val="6"/>
</p:tagLst>
</file>

<file path=ppt/tags/tag92.xml><?xml version="1.0" encoding="utf-8"?>
<p:tagLst xmlns:a="http://schemas.openxmlformats.org/drawingml/2006/main" xmlns:r="http://schemas.openxmlformats.org/officeDocument/2006/relationships" xmlns:p="http://schemas.openxmlformats.org/presentationml/2006/main">
  <p:tag name="NUM" val="7"/>
</p:tagLst>
</file>

<file path=ppt/tags/tag93.xml><?xml version="1.0" encoding="utf-8"?>
<p:tagLst xmlns:a="http://schemas.openxmlformats.org/drawingml/2006/main" xmlns:r="http://schemas.openxmlformats.org/officeDocument/2006/relationships" xmlns:p="http://schemas.openxmlformats.org/presentationml/2006/main">
  <p:tag name="NUM" val="1"/>
</p:tagLst>
</file>

<file path=ppt/tags/tag94.xml><?xml version="1.0" encoding="utf-8"?>
<p:tagLst xmlns:a="http://schemas.openxmlformats.org/drawingml/2006/main" xmlns:r="http://schemas.openxmlformats.org/officeDocument/2006/relationships" xmlns:p="http://schemas.openxmlformats.org/presentationml/2006/main">
  <p:tag name="NUM" val="2"/>
</p:tagLst>
</file>

<file path=ppt/tags/tag95.xml><?xml version="1.0" encoding="utf-8"?>
<p:tagLst xmlns:a="http://schemas.openxmlformats.org/drawingml/2006/main" xmlns:r="http://schemas.openxmlformats.org/officeDocument/2006/relationships" xmlns:p="http://schemas.openxmlformats.org/presentationml/2006/main">
  <p:tag name="NUM" val="3"/>
</p:tagLst>
</file>

<file path=ppt/tags/tag96.xml><?xml version="1.0" encoding="utf-8"?>
<p:tagLst xmlns:a="http://schemas.openxmlformats.org/drawingml/2006/main" xmlns:r="http://schemas.openxmlformats.org/officeDocument/2006/relationships" xmlns:p="http://schemas.openxmlformats.org/presentationml/2006/main">
  <p:tag name="NUM" val="4"/>
</p:tagLst>
</file>

<file path=ppt/tags/tag97.xml><?xml version="1.0" encoding="utf-8"?>
<p:tagLst xmlns:a="http://schemas.openxmlformats.org/drawingml/2006/main" xmlns:r="http://schemas.openxmlformats.org/officeDocument/2006/relationships" xmlns:p="http://schemas.openxmlformats.org/presentationml/2006/main">
  <p:tag name="NUM" val="5"/>
</p:tagLst>
</file>

<file path=ppt/tags/tag98.xml><?xml version="1.0" encoding="utf-8"?>
<p:tagLst xmlns:a="http://schemas.openxmlformats.org/drawingml/2006/main" xmlns:r="http://schemas.openxmlformats.org/officeDocument/2006/relationships" xmlns:p="http://schemas.openxmlformats.org/presentationml/2006/main">
  <p:tag name="NUM" val="6"/>
</p:tagLst>
</file>

<file path=ppt/tags/tag99.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C1DF05-848F-4FB6-993F-2FE66021F7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115A8B-92BD-4B49-A2EC-15C2364865E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D9975AC-7EAC-489D-AF65-D97CF535C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14497</TotalTime>
  <Words>3796</Words>
  <Application>Microsoft Macintosh PowerPoint</Application>
  <PresentationFormat>Widescreen</PresentationFormat>
  <Paragraphs>318</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Book Antiqua</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292</cp:revision>
  <dcterms:created xsi:type="dcterms:W3CDTF">2019-11-01T17:17:10Z</dcterms:created>
  <dcterms:modified xsi:type="dcterms:W3CDTF">2021-10-26T18:42:37Z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2021-03-13T13:06:53.9786967Z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a73cd96a-fd74-4785-acd0-087221af900f</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