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4"/>
  </p:sldMasterIdLst>
  <p:notesMasterIdLst>
    <p:notesMasterId r:id="rId19"/>
  </p:notesMasterIdLst>
  <p:sldIdLst>
    <p:sldId id="363" r:id="rId5"/>
    <p:sldId id="400" r:id="rId6"/>
    <p:sldId id="401" r:id="rId7"/>
    <p:sldId id="403" r:id="rId8"/>
    <p:sldId id="405" r:id="rId9"/>
    <p:sldId id="404" r:id="rId10"/>
    <p:sldId id="402" r:id="rId11"/>
    <p:sldId id="406" r:id="rId12"/>
    <p:sldId id="410" r:id="rId13"/>
    <p:sldId id="409" r:id="rId14"/>
    <p:sldId id="411" r:id="rId15"/>
    <p:sldId id="413" r:id="rId16"/>
    <p:sldId id="320" r:id="rId17"/>
    <p:sldId id="348" r:id="rId18"/>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24"/>
    <p:restoredTop sz="67111"/>
  </p:normalViewPr>
  <p:slideViewPr>
    <p:cSldViewPr snapToGrid="0" snapToObjects="1">
      <p:cViewPr varScale="1">
        <p:scale>
          <a:sx n="85" d="100"/>
          <a:sy n="85" d="100"/>
        </p:scale>
        <p:origin x="238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58C5D0-669A-4838-9796-65E2254B992E}" type="doc">
      <dgm:prSet loTypeId="urn:microsoft.com/office/officeart/2009/3/layout/RandomtoResultProcess" loCatId="process" qsTypeId="urn:microsoft.com/office/officeart/2005/8/quickstyle/simple1" qsCatId="simple" csTypeId="urn:microsoft.com/office/officeart/2005/8/colors/accent0_3" csCatId="mainScheme" phldr="1"/>
      <dgm:spPr/>
      <dgm:t>
        <a:bodyPr/>
        <a:lstStyle/>
        <a:p>
          <a:endParaRPr lang="en-CA"/>
        </a:p>
      </dgm:t>
    </dgm:pt>
    <dgm:pt modelId="{92DB8D63-B614-4581-A7A5-BD9C730CE978}">
      <dgm:prSet phldrT="[Text]"/>
      <dgm:spPr/>
      <dgm:t>
        <a:bodyPr/>
        <a:lstStyle/>
        <a:p>
          <a:r>
            <a:rPr lang="en-CA" dirty="0"/>
            <a:t>Trigger</a:t>
          </a:r>
        </a:p>
      </dgm:t>
    </dgm:pt>
    <dgm:pt modelId="{E2445EDA-2B8E-4814-BA51-BE99022E3CE7}" type="parTrans" cxnId="{7E1376D7-286D-40E6-A49E-5A1A2CEC9083}">
      <dgm:prSet/>
      <dgm:spPr/>
      <dgm:t>
        <a:bodyPr/>
        <a:lstStyle/>
        <a:p>
          <a:endParaRPr lang="en-CA"/>
        </a:p>
      </dgm:t>
    </dgm:pt>
    <dgm:pt modelId="{8DFCBF8B-B489-46E8-8ABA-A3C2D41BBC86}" type="sibTrans" cxnId="{7E1376D7-286D-40E6-A49E-5A1A2CEC9083}">
      <dgm:prSet/>
      <dgm:spPr/>
      <dgm:t>
        <a:bodyPr/>
        <a:lstStyle/>
        <a:p>
          <a:endParaRPr lang="en-CA"/>
        </a:p>
      </dgm:t>
    </dgm:pt>
    <dgm:pt modelId="{9398B5B6-14CA-4F72-AC39-C60DBD97484E}">
      <dgm:prSet phldrT="[Text]"/>
      <dgm:spPr/>
      <dgm:t>
        <a:bodyPr/>
        <a:lstStyle/>
        <a:p>
          <a:r>
            <a:rPr lang="en-CA" dirty="0"/>
            <a:t>Stimulus</a:t>
          </a:r>
        </a:p>
      </dgm:t>
    </dgm:pt>
    <dgm:pt modelId="{244AB8E9-D4C7-42E2-83C7-216104A22EE6}" type="parTrans" cxnId="{8C8B71FE-B48F-4E15-814F-26C164E20E6C}">
      <dgm:prSet/>
      <dgm:spPr/>
      <dgm:t>
        <a:bodyPr/>
        <a:lstStyle/>
        <a:p>
          <a:endParaRPr lang="en-CA"/>
        </a:p>
      </dgm:t>
    </dgm:pt>
    <dgm:pt modelId="{C3C11143-C8E3-411C-857A-F29E3C15FDE7}" type="sibTrans" cxnId="{8C8B71FE-B48F-4E15-814F-26C164E20E6C}">
      <dgm:prSet/>
      <dgm:spPr/>
      <dgm:t>
        <a:bodyPr/>
        <a:lstStyle/>
        <a:p>
          <a:endParaRPr lang="en-CA"/>
        </a:p>
      </dgm:t>
    </dgm:pt>
    <dgm:pt modelId="{026E4953-97C2-4A96-B073-5E56CD6D1290}">
      <dgm:prSet phldrT="[Text]"/>
      <dgm:spPr/>
      <dgm:t>
        <a:bodyPr/>
        <a:lstStyle/>
        <a:p>
          <a:r>
            <a:rPr lang="en-CA" dirty="0"/>
            <a:t>Extreme Emotion</a:t>
          </a:r>
        </a:p>
      </dgm:t>
    </dgm:pt>
    <dgm:pt modelId="{F7AD2E80-3ADA-432C-9B5F-8E504248A34C}" type="parTrans" cxnId="{ECFF2228-A51C-43CF-9581-3BB06D5C62EB}">
      <dgm:prSet/>
      <dgm:spPr/>
      <dgm:t>
        <a:bodyPr/>
        <a:lstStyle/>
        <a:p>
          <a:endParaRPr lang="en-CA"/>
        </a:p>
      </dgm:t>
    </dgm:pt>
    <dgm:pt modelId="{183983FD-8D04-49A1-B60D-A3CB0021E473}" type="sibTrans" cxnId="{ECFF2228-A51C-43CF-9581-3BB06D5C62EB}">
      <dgm:prSet/>
      <dgm:spPr/>
      <dgm:t>
        <a:bodyPr/>
        <a:lstStyle/>
        <a:p>
          <a:endParaRPr lang="en-CA"/>
        </a:p>
      </dgm:t>
    </dgm:pt>
    <dgm:pt modelId="{34EB1315-85C3-4A8B-A50C-9F4F99E08A49}">
      <dgm:prSet phldrT="[Text]"/>
      <dgm:spPr/>
      <dgm:t>
        <a:bodyPr/>
        <a:lstStyle/>
        <a:p>
          <a:r>
            <a:rPr lang="en-CA" dirty="0"/>
            <a:t>Fight, Flight, or Freeze</a:t>
          </a:r>
        </a:p>
      </dgm:t>
    </dgm:pt>
    <dgm:pt modelId="{AA0FC6EA-CF7D-49B5-8437-B8DE2C779801}" type="parTrans" cxnId="{0F942E25-A688-4719-A311-67528652C805}">
      <dgm:prSet/>
      <dgm:spPr/>
      <dgm:t>
        <a:bodyPr/>
        <a:lstStyle/>
        <a:p>
          <a:endParaRPr lang="en-CA"/>
        </a:p>
      </dgm:t>
    </dgm:pt>
    <dgm:pt modelId="{E66E3591-8A49-4C66-886E-D9771F910A0F}" type="sibTrans" cxnId="{0F942E25-A688-4719-A311-67528652C805}">
      <dgm:prSet/>
      <dgm:spPr/>
      <dgm:t>
        <a:bodyPr/>
        <a:lstStyle/>
        <a:p>
          <a:endParaRPr lang="en-CA"/>
        </a:p>
      </dgm:t>
    </dgm:pt>
    <dgm:pt modelId="{0991457D-1E2B-4717-98B1-97C0EE33F07C}" type="pres">
      <dgm:prSet presAssocID="{F358C5D0-669A-4838-9796-65E2254B992E}" presName="Name0" presStyleCnt="0">
        <dgm:presLayoutVars>
          <dgm:dir/>
          <dgm:animOne val="branch"/>
          <dgm:animLvl val="lvl"/>
        </dgm:presLayoutVars>
      </dgm:prSet>
      <dgm:spPr/>
    </dgm:pt>
    <dgm:pt modelId="{C52D3702-6DBF-4B1F-AEC8-6C0373E8D2A5}" type="pres">
      <dgm:prSet presAssocID="{92DB8D63-B614-4581-A7A5-BD9C730CE978}" presName="chaos" presStyleCnt="0"/>
      <dgm:spPr/>
    </dgm:pt>
    <dgm:pt modelId="{6F1C0EFB-490C-4E31-9FCD-E43B7A47E459}" type="pres">
      <dgm:prSet presAssocID="{92DB8D63-B614-4581-A7A5-BD9C730CE978}" presName="parTx1" presStyleLbl="revTx" presStyleIdx="0" presStyleCnt="3"/>
      <dgm:spPr/>
    </dgm:pt>
    <dgm:pt modelId="{77570727-DEF0-4197-8FF0-7BE5F7C6F902}" type="pres">
      <dgm:prSet presAssocID="{92DB8D63-B614-4581-A7A5-BD9C730CE978}" presName="desTx1" presStyleLbl="revTx" presStyleIdx="1" presStyleCnt="3">
        <dgm:presLayoutVars>
          <dgm:bulletEnabled val="1"/>
        </dgm:presLayoutVars>
      </dgm:prSet>
      <dgm:spPr/>
    </dgm:pt>
    <dgm:pt modelId="{388B3CC8-9611-4DA7-ACED-BE7D0DAB0409}" type="pres">
      <dgm:prSet presAssocID="{92DB8D63-B614-4581-A7A5-BD9C730CE978}" presName="c1" presStyleLbl="node1" presStyleIdx="0" presStyleCnt="19"/>
      <dgm:spPr/>
    </dgm:pt>
    <dgm:pt modelId="{B61C86D0-3E6F-442A-B0D4-1B948F774D41}" type="pres">
      <dgm:prSet presAssocID="{92DB8D63-B614-4581-A7A5-BD9C730CE978}" presName="c2" presStyleLbl="node1" presStyleIdx="1" presStyleCnt="19"/>
      <dgm:spPr/>
    </dgm:pt>
    <dgm:pt modelId="{F6021047-F0B6-43B6-8B57-5C56F68CD45C}" type="pres">
      <dgm:prSet presAssocID="{92DB8D63-B614-4581-A7A5-BD9C730CE978}" presName="c3" presStyleLbl="node1" presStyleIdx="2" presStyleCnt="19"/>
      <dgm:spPr/>
    </dgm:pt>
    <dgm:pt modelId="{7302683C-8D8F-4E35-AA77-21D867E18786}" type="pres">
      <dgm:prSet presAssocID="{92DB8D63-B614-4581-A7A5-BD9C730CE978}" presName="c4" presStyleLbl="node1" presStyleIdx="3" presStyleCnt="19"/>
      <dgm:spPr/>
    </dgm:pt>
    <dgm:pt modelId="{8B6CF5A3-15B3-4900-8549-5A29F3FAA5CC}" type="pres">
      <dgm:prSet presAssocID="{92DB8D63-B614-4581-A7A5-BD9C730CE978}" presName="c5" presStyleLbl="node1" presStyleIdx="4" presStyleCnt="19"/>
      <dgm:spPr/>
    </dgm:pt>
    <dgm:pt modelId="{95D191CB-0407-4784-815E-CBC23B30EC82}" type="pres">
      <dgm:prSet presAssocID="{92DB8D63-B614-4581-A7A5-BD9C730CE978}" presName="c6" presStyleLbl="node1" presStyleIdx="5" presStyleCnt="19"/>
      <dgm:spPr/>
    </dgm:pt>
    <dgm:pt modelId="{3CAF83B0-4040-402F-AB04-B7AD42AA8EA9}" type="pres">
      <dgm:prSet presAssocID="{92DB8D63-B614-4581-A7A5-BD9C730CE978}" presName="c7" presStyleLbl="node1" presStyleIdx="6" presStyleCnt="19"/>
      <dgm:spPr/>
    </dgm:pt>
    <dgm:pt modelId="{AF58B8F8-6A7B-4833-9182-5082AEE8EF55}" type="pres">
      <dgm:prSet presAssocID="{92DB8D63-B614-4581-A7A5-BD9C730CE978}" presName="c8" presStyleLbl="node1" presStyleIdx="7" presStyleCnt="19"/>
      <dgm:spPr/>
    </dgm:pt>
    <dgm:pt modelId="{031D51E1-0D9F-481B-81FF-48DF2F26E763}" type="pres">
      <dgm:prSet presAssocID="{92DB8D63-B614-4581-A7A5-BD9C730CE978}" presName="c9" presStyleLbl="node1" presStyleIdx="8" presStyleCnt="19"/>
      <dgm:spPr/>
    </dgm:pt>
    <dgm:pt modelId="{E544EB13-34AA-4B58-B8B9-7AA30DD7DA8B}" type="pres">
      <dgm:prSet presAssocID="{92DB8D63-B614-4581-A7A5-BD9C730CE978}" presName="c10" presStyleLbl="node1" presStyleIdx="9" presStyleCnt="19"/>
      <dgm:spPr/>
    </dgm:pt>
    <dgm:pt modelId="{9E35449D-8745-4303-9AF6-9E0E394B1F60}" type="pres">
      <dgm:prSet presAssocID="{92DB8D63-B614-4581-A7A5-BD9C730CE978}" presName="c11" presStyleLbl="node1" presStyleIdx="10" presStyleCnt="19"/>
      <dgm:spPr/>
    </dgm:pt>
    <dgm:pt modelId="{7F7502A5-E895-498A-9C03-C3E11BE51039}" type="pres">
      <dgm:prSet presAssocID="{92DB8D63-B614-4581-A7A5-BD9C730CE978}" presName="c12" presStyleLbl="node1" presStyleIdx="11" presStyleCnt="19"/>
      <dgm:spPr/>
    </dgm:pt>
    <dgm:pt modelId="{23DBA79F-330E-422C-A893-CA53B8635E41}" type="pres">
      <dgm:prSet presAssocID="{92DB8D63-B614-4581-A7A5-BD9C730CE978}" presName="c13" presStyleLbl="node1" presStyleIdx="12" presStyleCnt="19"/>
      <dgm:spPr/>
    </dgm:pt>
    <dgm:pt modelId="{D9292123-3365-491C-B700-1C039395CC37}" type="pres">
      <dgm:prSet presAssocID="{92DB8D63-B614-4581-A7A5-BD9C730CE978}" presName="c14" presStyleLbl="node1" presStyleIdx="13" presStyleCnt="19"/>
      <dgm:spPr/>
    </dgm:pt>
    <dgm:pt modelId="{A88C266A-EA68-4C8C-B214-AE814C4074D3}" type="pres">
      <dgm:prSet presAssocID="{92DB8D63-B614-4581-A7A5-BD9C730CE978}" presName="c15" presStyleLbl="node1" presStyleIdx="14" presStyleCnt="19"/>
      <dgm:spPr/>
    </dgm:pt>
    <dgm:pt modelId="{D2EB4C84-818B-419E-9696-C9D6EBDD4C7D}" type="pres">
      <dgm:prSet presAssocID="{92DB8D63-B614-4581-A7A5-BD9C730CE978}" presName="c16" presStyleLbl="node1" presStyleIdx="15" presStyleCnt="19"/>
      <dgm:spPr/>
    </dgm:pt>
    <dgm:pt modelId="{2952C419-4A7F-4253-9EF4-58DC02839E3B}" type="pres">
      <dgm:prSet presAssocID="{92DB8D63-B614-4581-A7A5-BD9C730CE978}" presName="c17" presStyleLbl="node1" presStyleIdx="16" presStyleCnt="19"/>
      <dgm:spPr/>
    </dgm:pt>
    <dgm:pt modelId="{A11BB049-9CB6-4A69-BD6C-195B6BD507A5}" type="pres">
      <dgm:prSet presAssocID="{92DB8D63-B614-4581-A7A5-BD9C730CE978}" presName="c18" presStyleLbl="node1" presStyleIdx="17" presStyleCnt="19"/>
      <dgm:spPr/>
    </dgm:pt>
    <dgm:pt modelId="{F792D202-1891-404F-8B00-2A48027FFE54}" type="pres">
      <dgm:prSet presAssocID="{8DFCBF8B-B489-46E8-8ABA-A3C2D41BBC86}" presName="chevronComposite1" presStyleCnt="0"/>
      <dgm:spPr/>
    </dgm:pt>
    <dgm:pt modelId="{74D403B5-F71C-4547-BAE4-D0579500C053}" type="pres">
      <dgm:prSet presAssocID="{8DFCBF8B-B489-46E8-8ABA-A3C2D41BBC86}" presName="chevron1" presStyleLbl="sibTrans2D1" presStyleIdx="0" presStyleCnt="2"/>
      <dgm:spPr/>
    </dgm:pt>
    <dgm:pt modelId="{C6395CB1-C5F3-4595-855E-8CC30CA880D8}" type="pres">
      <dgm:prSet presAssocID="{8DFCBF8B-B489-46E8-8ABA-A3C2D41BBC86}" presName="spChevron1" presStyleCnt="0"/>
      <dgm:spPr/>
    </dgm:pt>
    <dgm:pt modelId="{C845C27B-6B0C-4C79-84FF-AD2C28A06EF5}" type="pres">
      <dgm:prSet presAssocID="{8DFCBF8B-B489-46E8-8ABA-A3C2D41BBC86}" presName="overlap" presStyleCnt="0"/>
      <dgm:spPr/>
    </dgm:pt>
    <dgm:pt modelId="{649AE9D3-5DDB-45DA-A5DA-EFFB8C92AB7E}" type="pres">
      <dgm:prSet presAssocID="{8DFCBF8B-B489-46E8-8ABA-A3C2D41BBC86}" presName="chevronComposite2" presStyleCnt="0"/>
      <dgm:spPr/>
    </dgm:pt>
    <dgm:pt modelId="{5CF9C57B-1753-47E9-8713-A93DAD531483}" type="pres">
      <dgm:prSet presAssocID="{8DFCBF8B-B489-46E8-8ABA-A3C2D41BBC86}" presName="chevron2" presStyleLbl="sibTrans2D1" presStyleIdx="1" presStyleCnt="2"/>
      <dgm:spPr/>
    </dgm:pt>
    <dgm:pt modelId="{5EBB5122-50A0-4E9B-966B-757F8DCB978C}" type="pres">
      <dgm:prSet presAssocID="{8DFCBF8B-B489-46E8-8ABA-A3C2D41BBC86}" presName="spChevron2" presStyleCnt="0"/>
      <dgm:spPr/>
    </dgm:pt>
    <dgm:pt modelId="{160E36CF-31C9-4BF0-9D9B-291F8B3657C1}" type="pres">
      <dgm:prSet presAssocID="{026E4953-97C2-4A96-B073-5E56CD6D1290}" presName="last" presStyleCnt="0"/>
      <dgm:spPr/>
    </dgm:pt>
    <dgm:pt modelId="{893B319E-B6E6-4225-8F8A-5F9F5731932A}" type="pres">
      <dgm:prSet presAssocID="{026E4953-97C2-4A96-B073-5E56CD6D1290}" presName="circleTx" presStyleLbl="node1" presStyleIdx="18" presStyleCnt="19"/>
      <dgm:spPr/>
    </dgm:pt>
    <dgm:pt modelId="{EF448BCE-560A-490B-97C6-11DF12DF5CBB}" type="pres">
      <dgm:prSet presAssocID="{026E4953-97C2-4A96-B073-5E56CD6D1290}" presName="desTxN" presStyleLbl="revTx" presStyleIdx="2" presStyleCnt="3">
        <dgm:presLayoutVars>
          <dgm:bulletEnabled val="1"/>
        </dgm:presLayoutVars>
      </dgm:prSet>
      <dgm:spPr/>
    </dgm:pt>
    <dgm:pt modelId="{656ED1F9-2376-46DB-BF60-E4675D9FF206}" type="pres">
      <dgm:prSet presAssocID="{026E4953-97C2-4A96-B073-5E56CD6D1290}" presName="spN" presStyleCnt="0"/>
      <dgm:spPr/>
    </dgm:pt>
  </dgm:ptLst>
  <dgm:cxnLst>
    <dgm:cxn modelId="{6DA9851B-DDC5-495C-9CB2-E40CF3E462A8}" type="presOf" srcId="{F358C5D0-669A-4838-9796-65E2254B992E}" destId="{0991457D-1E2B-4717-98B1-97C0EE33F07C}" srcOrd="0" destOrd="0" presId="urn:microsoft.com/office/officeart/2009/3/layout/RandomtoResultProcess"/>
    <dgm:cxn modelId="{0F942E25-A688-4719-A311-67528652C805}" srcId="{026E4953-97C2-4A96-B073-5E56CD6D1290}" destId="{34EB1315-85C3-4A8B-A50C-9F4F99E08A49}" srcOrd="0" destOrd="0" parTransId="{AA0FC6EA-CF7D-49B5-8437-B8DE2C779801}" sibTransId="{E66E3591-8A49-4C66-886E-D9771F910A0F}"/>
    <dgm:cxn modelId="{ECFF2228-A51C-43CF-9581-3BB06D5C62EB}" srcId="{F358C5D0-669A-4838-9796-65E2254B992E}" destId="{026E4953-97C2-4A96-B073-5E56CD6D1290}" srcOrd="1" destOrd="0" parTransId="{F7AD2E80-3ADA-432C-9B5F-8E504248A34C}" sibTransId="{183983FD-8D04-49A1-B60D-A3CB0021E473}"/>
    <dgm:cxn modelId="{85FBEA7D-2A91-4FBC-849E-4E0C7D7F287E}" type="presOf" srcId="{34EB1315-85C3-4A8B-A50C-9F4F99E08A49}" destId="{EF448BCE-560A-490B-97C6-11DF12DF5CBB}" srcOrd="0" destOrd="0" presId="urn:microsoft.com/office/officeart/2009/3/layout/RandomtoResultProcess"/>
    <dgm:cxn modelId="{5DD4CDC4-81E0-4CCA-A973-3F83CCB5763D}" type="presOf" srcId="{9398B5B6-14CA-4F72-AC39-C60DBD97484E}" destId="{77570727-DEF0-4197-8FF0-7BE5F7C6F902}" srcOrd="0" destOrd="0" presId="urn:microsoft.com/office/officeart/2009/3/layout/RandomtoResultProcess"/>
    <dgm:cxn modelId="{44E1C4D3-730E-4AB0-9596-4FE7D9CFEF80}" type="presOf" srcId="{026E4953-97C2-4A96-B073-5E56CD6D1290}" destId="{893B319E-B6E6-4225-8F8A-5F9F5731932A}" srcOrd="0" destOrd="0" presId="urn:microsoft.com/office/officeart/2009/3/layout/RandomtoResultProcess"/>
    <dgm:cxn modelId="{7E1376D7-286D-40E6-A49E-5A1A2CEC9083}" srcId="{F358C5D0-669A-4838-9796-65E2254B992E}" destId="{92DB8D63-B614-4581-A7A5-BD9C730CE978}" srcOrd="0" destOrd="0" parTransId="{E2445EDA-2B8E-4814-BA51-BE99022E3CE7}" sibTransId="{8DFCBF8B-B489-46E8-8ABA-A3C2D41BBC86}"/>
    <dgm:cxn modelId="{591B09E0-FF1F-441C-BD99-D4655D25225E}" type="presOf" srcId="{92DB8D63-B614-4581-A7A5-BD9C730CE978}" destId="{6F1C0EFB-490C-4E31-9FCD-E43B7A47E459}" srcOrd="0" destOrd="0" presId="urn:microsoft.com/office/officeart/2009/3/layout/RandomtoResultProcess"/>
    <dgm:cxn modelId="{8C8B71FE-B48F-4E15-814F-26C164E20E6C}" srcId="{92DB8D63-B614-4581-A7A5-BD9C730CE978}" destId="{9398B5B6-14CA-4F72-AC39-C60DBD97484E}" srcOrd="0" destOrd="0" parTransId="{244AB8E9-D4C7-42E2-83C7-216104A22EE6}" sibTransId="{C3C11143-C8E3-411C-857A-F29E3C15FDE7}"/>
    <dgm:cxn modelId="{54925BD6-EB5E-42B9-9CEB-F328ABAE76D8}" type="presParOf" srcId="{0991457D-1E2B-4717-98B1-97C0EE33F07C}" destId="{C52D3702-6DBF-4B1F-AEC8-6C0373E8D2A5}" srcOrd="0" destOrd="0" presId="urn:microsoft.com/office/officeart/2009/3/layout/RandomtoResultProcess"/>
    <dgm:cxn modelId="{01B06C0F-8AD8-4DB7-A8D3-FD79C4D1FB90}" type="presParOf" srcId="{C52D3702-6DBF-4B1F-AEC8-6C0373E8D2A5}" destId="{6F1C0EFB-490C-4E31-9FCD-E43B7A47E459}" srcOrd="0" destOrd="0" presId="urn:microsoft.com/office/officeart/2009/3/layout/RandomtoResultProcess"/>
    <dgm:cxn modelId="{65E63D1D-3FA9-497B-BFF6-B2A8B329041D}" type="presParOf" srcId="{C52D3702-6DBF-4B1F-AEC8-6C0373E8D2A5}" destId="{77570727-DEF0-4197-8FF0-7BE5F7C6F902}" srcOrd="1" destOrd="0" presId="urn:microsoft.com/office/officeart/2009/3/layout/RandomtoResultProcess"/>
    <dgm:cxn modelId="{69F1959C-98DC-4CE9-9954-EB0195D20A21}" type="presParOf" srcId="{C52D3702-6DBF-4B1F-AEC8-6C0373E8D2A5}" destId="{388B3CC8-9611-4DA7-ACED-BE7D0DAB0409}" srcOrd="2" destOrd="0" presId="urn:microsoft.com/office/officeart/2009/3/layout/RandomtoResultProcess"/>
    <dgm:cxn modelId="{47C88322-54F9-4E9A-97EB-F7E9EF293EB8}" type="presParOf" srcId="{C52D3702-6DBF-4B1F-AEC8-6C0373E8D2A5}" destId="{B61C86D0-3E6F-442A-B0D4-1B948F774D41}" srcOrd="3" destOrd="0" presId="urn:microsoft.com/office/officeart/2009/3/layout/RandomtoResultProcess"/>
    <dgm:cxn modelId="{9C735247-56B2-45AA-BE94-7E30EF879126}" type="presParOf" srcId="{C52D3702-6DBF-4B1F-AEC8-6C0373E8D2A5}" destId="{F6021047-F0B6-43B6-8B57-5C56F68CD45C}" srcOrd="4" destOrd="0" presId="urn:microsoft.com/office/officeart/2009/3/layout/RandomtoResultProcess"/>
    <dgm:cxn modelId="{0136E6E3-EED2-4770-B0D4-7AF2538DBEB7}" type="presParOf" srcId="{C52D3702-6DBF-4B1F-AEC8-6C0373E8D2A5}" destId="{7302683C-8D8F-4E35-AA77-21D867E18786}" srcOrd="5" destOrd="0" presId="urn:microsoft.com/office/officeart/2009/3/layout/RandomtoResultProcess"/>
    <dgm:cxn modelId="{6258ABB1-EA44-4D4A-B72C-DF797D0DE669}" type="presParOf" srcId="{C52D3702-6DBF-4B1F-AEC8-6C0373E8D2A5}" destId="{8B6CF5A3-15B3-4900-8549-5A29F3FAA5CC}" srcOrd="6" destOrd="0" presId="urn:microsoft.com/office/officeart/2009/3/layout/RandomtoResultProcess"/>
    <dgm:cxn modelId="{B11F512E-574F-40D2-82AE-149B4B36D9FA}" type="presParOf" srcId="{C52D3702-6DBF-4B1F-AEC8-6C0373E8D2A5}" destId="{95D191CB-0407-4784-815E-CBC23B30EC82}" srcOrd="7" destOrd="0" presId="urn:microsoft.com/office/officeart/2009/3/layout/RandomtoResultProcess"/>
    <dgm:cxn modelId="{5F28257D-DE73-4A43-AEB1-B1DBF54DB0B9}" type="presParOf" srcId="{C52D3702-6DBF-4B1F-AEC8-6C0373E8D2A5}" destId="{3CAF83B0-4040-402F-AB04-B7AD42AA8EA9}" srcOrd="8" destOrd="0" presId="urn:microsoft.com/office/officeart/2009/3/layout/RandomtoResultProcess"/>
    <dgm:cxn modelId="{7B098568-7FF9-4428-A13F-1D6D42AADAD5}" type="presParOf" srcId="{C52D3702-6DBF-4B1F-AEC8-6C0373E8D2A5}" destId="{AF58B8F8-6A7B-4833-9182-5082AEE8EF55}" srcOrd="9" destOrd="0" presId="urn:microsoft.com/office/officeart/2009/3/layout/RandomtoResultProcess"/>
    <dgm:cxn modelId="{24140C23-D3FD-470B-91B2-3C4497B4BCA6}" type="presParOf" srcId="{C52D3702-6DBF-4B1F-AEC8-6C0373E8D2A5}" destId="{031D51E1-0D9F-481B-81FF-48DF2F26E763}" srcOrd="10" destOrd="0" presId="urn:microsoft.com/office/officeart/2009/3/layout/RandomtoResultProcess"/>
    <dgm:cxn modelId="{6B165C2A-2B14-49D7-84E4-BF77D8FD6941}" type="presParOf" srcId="{C52D3702-6DBF-4B1F-AEC8-6C0373E8D2A5}" destId="{E544EB13-34AA-4B58-B8B9-7AA30DD7DA8B}" srcOrd="11" destOrd="0" presId="urn:microsoft.com/office/officeart/2009/3/layout/RandomtoResultProcess"/>
    <dgm:cxn modelId="{075FDE74-21E6-403B-8A07-10D1F43705A8}" type="presParOf" srcId="{C52D3702-6DBF-4B1F-AEC8-6C0373E8D2A5}" destId="{9E35449D-8745-4303-9AF6-9E0E394B1F60}" srcOrd="12" destOrd="0" presId="urn:microsoft.com/office/officeart/2009/3/layout/RandomtoResultProcess"/>
    <dgm:cxn modelId="{3F481EB5-E3D8-4908-B7C1-B7C4E1187CD6}" type="presParOf" srcId="{C52D3702-6DBF-4B1F-AEC8-6C0373E8D2A5}" destId="{7F7502A5-E895-498A-9C03-C3E11BE51039}" srcOrd="13" destOrd="0" presId="urn:microsoft.com/office/officeart/2009/3/layout/RandomtoResultProcess"/>
    <dgm:cxn modelId="{9F125E81-A76E-40F5-9066-4B92258B275E}" type="presParOf" srcId="{C52D3702-6DBF-4B1F-AEC8-6C0373E8D2A5}" destId="{23DBA79F-330E-422C-A893-CA53B8635E41}" srcOrd="14" destOrd="0" presId="urn:microsoft.com/office/officeart/2009/3/layout/RandomtoResultProcess"/>
    <dgm:cxn modelId="{373FD8AA-C5A0-4495-8E14-3BB77CBCD9CC}" type="presParOf" srcId="{C52D3702-6DBF-4B1F-AEC8-6C0373E8D2A5}" destId="{D9292123-3365-491C-B700-1C039395CC37}" srcOrd="15" destOrd="0" presId="urn:microsoft.com/office/officeart/2009/3/layout/RandomtoResultProcess"/>
    <dgm:cxn modelId="{CB2031C7-FA8E-4500-82E9-0BB1EA9287E7}" type="presParOf" srcId="{C52D3702-6DBF-4B1F-AEC8-6C0373E8D2A5}" destId="{A88C266A-EA68-4C8C-B214-AE814C4074D3}" srcOrd="16" destOrd="0" presId="urn:microsoft.com/office/officeart/2009/3/layout/RandomtoResultProcess"/>
    <dgm:cxn modelId="{10F33B88-8298-4492-81AB-BD09F83107B4}" type="presParOf" srcId="{C52D3702-6DBF-4B1F-AEC8-6C0373E8D2A5}" destId="{D2EB4C84-818B-419E-9696-C9D6EBDD4C7D}" srcOrd="17" destOrd="0" presId="urn:microsoft.com/office/officeart/2009/3/layout/RandomtoResultProcess"/>
    <dgm:cxn modelId="{687EBFAA-E6D0-4DB3-8F58-90DBED1CB992}" type="presParOf" srcId="{C52D3702-6DBF-4B1F-AEC8-6C0373E8D2A5}" destId="{2952C419-4A7F-4253-9EF4-58DC02839E3B}" srcOrd="18" destOrd="0" presId="urn:microsoft.com/office/officeart/2009/3/layout/RandomtoResultProcess"/>
    <dgm:cxn modelId="{DEFDB18D-C809-4869-9208-EC2F67E312D3}" type="presParOf" srcId="{C52D3702-6DBF-4B1F-AEC8-6C0373E8D2A5}" destId="{A11BB049-9CB6-4A69-BD6C-195B6BD507A5}" srcOrd="19" destOrd="0" presId="urn:microsoft.com/office/officeart/2009/3/layout/RandomtoResultProcess"/>
    <dgm:cxn modelId="{76CC1ABB-2484-4E6F-8E96-F8200C6B661F}" type="presParOf" srcId="{0991457D-1E2B-4717-98B1-97C0EE33F07C}" destId="{F792D202-1891-404F-8B00-2A48027FFE54}" srcOrd="1" destOrd="0" presId="urn:microsoft.com/office/officeart/2009/3/layout/RandomtoResultProcess"/>
    <dgm:cxn modelId="{E2D2D275-94C4-4C7D-A94A-B154ECA2410A}" type="presParOf" srcId="{F792D202-1891-404F-8B00-2A48027FFE54}" destId="{74D403B5-F71C-4547-BAE4-D0579500C053}" srcOrd="0" destOrd="0" presId="urn:microsoft.com/office/officeart/2009/3/layout/RandomtoResultProcess"/>
    <dgm:cxn modelId="{0FACB245-3EC0-4D69-9555-C77696A93241}" type="presParOf" srcId="{F792D202-1891-404F-8B00-2A48027FFE54}" destId="{C6395CB1-C5F3-4595-855E-8CC30CA880D8}" srcOrd="1" destOrd="0" presId="urn:microsoft.com/office/officeart/2009/3/layout/RandomtoResultProcess"/>
    <dgm:cxn modelId="{9CCD6BD7-8179-4C1B-9122-3411C786B2DD}" type="presParOf" srcId="{0991457D-1E2B-4717-98B1-97C0EE33F07C}" destId="{C845C27B-6B0C-4C79-84FF-AD2C28A06EF5}" srcOrd="2" destOrd="0" presId="urn:microsoft.com/office/officeart/2009/3/layout/RandomtoResultProcess"/>
    <dgm:cxn modelId="{A97E6877-508B-44F8-AD09-852B64674EF4}" type="presParOf" srcId="{0991457D-1E2B-4717-98B1-97C0EE33F07C}" destId="{649AE9D3-5DDB-45DA-A5DA-EFFB8C92AB7E}" srcOrd="3" destOrd="0" presId="urn:microsoft.com/office/officeart/2009/3/layout/RandomtoResultProcess"/>
    <dgm:cxn modelId="{344299FB-5A7E-4AE7-9436-353422C353D0}" type="presParOf" srcId="{649AE9D3-5DDB-45DA-A5DA-EFFB8C92AB7E}" destId="{5CF9C57B-1753-47E9-8713-A93DAD531483}" srcOrd="0" destOrd="0" presId="urn:microsoft.com/office/officeart/2009/3/layout/RandomtoResultProcess"/>
    <dgm:cxn modelId="{B570EC77-20F9-45E1-9B34-AA146F132166}" type="presParOf" srcId="{649AE9D3-5DDB-45DA-A5DA-EFFB8C92AB7E}" destId="{5EBB5122-50A0-4E9B-966B-757F8DCB978C}" srcOrd="1" destOrd="0" presId="urn:microsoft.com/office/officeart/2009/3/layout/RandomtoResultProcess"/>
    <dgm:cxn modelId="{286F7EC5-5814-4F1B-AD59-17736BFE8921}" type="presParOf" srcId="{0991457D-1E2B-4717-98B1-97C0EE33F07C}" destId="{160E36CF-31C9-4BF0-9D9B-291F8B3657C1}" srcOrd="4" destOrd="0" presId="urn:microsoft.com/office/officeart/2009/3/layout/RandomtoResultProcess"/>
    <dgm:cxn modelId="{DD863193-E2E3-4E26-988C-20F28CB2CA17}" type="presParOf" srcId="{160E36CF-31C9-4BF0-9D9B-291F8B3657C1}" destId="{893B319E-B6E6-4225-8F8A-5F9F5731932A}" srcOrd="0" destOrd="0" presId="urn:microsoft.com/office/officeart/2009/3/layout/RandomtoResultProcess"/>
    <dgm:cxn modelId="{166956E1-32E6-4336-9026-28B9531455A3}" type="presParOf" srcId="{160E36CF-31C9-4BF0-9D9B-291F8B3657C1}" destId="{EF448BCE-560A-490B-97C6-11DF12DF5CBB}" srcOrd="1" destOrd="0" presId="urn:microsoft.com/office/officeart/2009/3/layout/RandomtoResultProcess"/>
    <dgm:cxn modelId="{D6174CA8-A985-43FB-B8D6-5FAB51460515}" type="presParOf" srcId="{160E36CF-31C9-4BF0-9D9B-291F8B3657C1}" destId="{656ED1F9-2376-46DB-BF60-E4675D9FF206}" srcOrd="2" destOrd="0" presId="urn:microsoft.com/office/officeart/2009/3/layout/RandomtoResult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1C0EFB-490C-4E31-9FCD-E43B7A47E459}">
      <dsp:nvSpPr>
        <dsp:cNvPr id="0" name=""/>
        <dsp:cNvSpPr/>
      </dsp:nvSpPr>
      <dsp:spPr>
        <a:xfrm>
          <a:off x="783003" y="600716"/>
          <a:ext cx="1685684" cy="555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CA" sz="2300" kern="1200" dirty="0"/>
            <a:t>Trigger</a:t>
          </a:r>
        </a:p>
      </dsp:txBody>
      <dsp:txXfrm>
        <a:off x="783003" y="600716"/>
        <a:ext cx="1685684" cy="555509"/>
      </dsp:txXfrm>
    </dsp:sp>
    <dsp:sp modelId="{77570727-DEF0-4197-8FF0-7BE5F7C6F902}">
      <dsp:nvSpPr>
        <dsp:cNvPr id="0" name=""/>
        <dsp:cNvSpPr/>
      </dsp:nvSpPr>
      <dsp:spPr>
        <a:xfrm>
          <a:off x="783003" y="1772094"/>
          <a:ext cx="1685684" cy="1040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CA" sz="2500" kern="1200" dirty="0"/>
            <a:t>Stimulus</a:t>
          </a:r>
        </a:p>
      </dsp:txBody>
      <dsp:txXfrm>
        <a:off x="783003" y="1772094"/>
        <a:ext cx="1685684" cy="1040754"/>
      </dsp:txXfrm>
    </dsp:sp>
    <dsp:sp modelId="{388B3CC8-9611-4DA7-ACED-BE7D0DAB0409}">
      <dsp:nvSpPr>
        <dsp:cNvPr id="0" name=""/>
        <dsp:cNvSpPr/>
      </dsp:nvSpPr>
      <dsp:spPr>
        <a:xfrm>
          <a:off x="781088" y="431765"/>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1C86D0-3E6F-442A-B0D4-1B948F774D41}">
      <dsp:nvSpPr>
        <dsp:cNvPr id="0" name=""/>
        <dsp:cNvSpPr/>
      </dsp:nvSpPr>
      <dsp:spPr>
        <a:xfrm>
          <a:off x="874950" y="244041"/>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021047-F0B6-43B6-8B57-5C56F68CD45C}">
      <dsp:nvSpPr>
        <dsp:cNvPr id="0" name=""/>
        <dsp:cNvSpPr/>
      </dsp:nvSpPr>
      <dsp:spPr>
        <a:xfrm>
          <a:off x="1100218" y="281585"/>
          <a:ext cx="210710" cy="21071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02683C-8D8F-4E35-AA77-21D867E18786}">
      <dsp:nvSpPr>
        <dsp:cNvPr id="0" name=""/>
        <dsp:cNvSpPr/>
      </dsp:nvSpPr>
      <dsp:spPr>
        <a:xfrm>
          <a:off x="1287942" y="75089"/>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6CF5A3-15B3-4900-8549-5A29F3FAA5CC}">
      <dsp:nvSpPr>
        <dsp:cNvPr id="0" name=""/>
        <dsp:cNvSpPr/>
      </dsp:nvSpPr>
      <dsp:spPr>
        <a:xfrm>
          <a:off x="1531983" y="0"/>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D191CB-0407-4784-815E-CBC23B30EC82}">
      <dsp:nvSpPr>
        <dsp:cNvPr id="0" name=""/>
        <dsp:cNvSpPr/>
      </dsp:nvSpPr>
      <dsp:spPr>
        <a:xfrm>
          <a:off x="1832342" y="131406"/>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AF83B0-4040-402F-AB04-B7AD42AA8EA9}">
      <dsp:nvSpPr>
        <dsp:cNvPr id="0" name=""/>
        <dsp:cNvSpPr/>
      </dsp:nvSpPr>
      <dsp:spPr>
        <a:xfrm>
          <a:off x="2020066" y="225268"/>
          <a:ext cx="210710" cy="21071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58B8F8-6A7B-4833-9182-5082AEE8EF55}">
      <dsp:nvSpPr>
        <dsp:cNvPr id="0" name=""/>
        <dsp:cNvSpPr/>
      </dsp:nvSpPr>
      <dsp:spPr>
        <a:xfrm>
          <a:off x="2282879" y="431765"/>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1D51E1-0D9F-481B-81FF-48DF2F26E763}">
      <dsp:nvSpPr>
        <dsp:cNvPr id="0" name=""/>
        <dsp:cNvSpPr/>
      </dsp:nvSpPr>
      <dsp:spPr>
        <a:xfrm>
          <a:off x="2395513" y="638261"/>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44EB13-34AA-4B58-B8B9-7AA30DD7DA8B}">
      <dsp:nvSpPr>
        <dsp:cNvPr id="0" name=""/>
        <dsp:cNvSpPr/>
      </dsp:nvSpPr>
      <dsp:spPr>
        <a:xfrm>
          <a:off x="1419349" y="244041"/>
          <a:ext cx="344799" cy="344799"/>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35449D-8745-4303-9AF6-9E0E394B1F60}">
      <dsp:nvSpPr>
        <dsp:cNvPr id="0" name=""/>
        <dsp:cNvSpPr/>
      </dsp:nvSpPr>
      <dsp:spPr>
        <a:xfrm>
          <a:off x="687226" y="957391"/>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7502A5-E895-498A-9C03-C3E11BE51039}">
      <dsp:nvSpPr>
        <dsp:cNvPr id="0" name=""/>
        <dsp:cNvSpPr/>
      </dsp:nvSpPr>
      <dsp:spPr>
        <a:xfrm>
          <a:off x="799860" y="1126343"/>
          <a:ext cx="210710" cy="21071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DBA79F-330E-422C-A893-CA53B8635E41}">
      <dsp:nvSpPr>
        <dsp:cNvPr id="0" name=""/>
        <dsp:cNvSpPr/>
      </dsp:nvSpPr>
      <dsp:spPr>
        <a:xfrm>
          <a:off x="1081446" y="1276522"/>
          <a:ext cx="306488" cy="3064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292123-3365-491C-B700-1C039395CC37}">
      <dsp:nvSpPr>
        <dsp:cNvPr id="0" name=""/>
        <dsp:cNvSpPr/>
      </dsp:nvSpPr>
      <dsp:spPr>
        <a:xfrm>
          <a:off x="1475666" y="1520563"/>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8C266A-EA68-4C8C-B214-AE814C4074D3}">
      <dsp:nvSpPr>
        <dsp:cNvPr id="0" name=""/>
        <dsp:cNvSpPr/>
      </dsp:nvSpPr>
      <dsp:spPr>
        <a:xfrm>
          <a:off x="1550756" y="1276522"/>
          <a:ext cx="210710" cy="21071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EB4C84-818B-419E-9696-C9D6EBDD4C7D}">
      <dsp:nvSpPr>
        <dsp:cNvPr id="0" name=""/>
        <dsp:cNvSpPr/>
      </dsp:nvSpPr>
      <dsp:spPr>
        <a:xfrm>
          <a:off x="1738480" y="1539336"/>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52C419-4A7F-4253-9EF4-58DC02839E3B}">
      <dsp:nvSpPr>
        <dsp:cNvPr id="0" name=""/>
        <dsp:cNvSpPr/>
      </dsp:nvSpPr>
      <dsp:spPr>
        <a:xfrm>
          <a:off x="1907431" y="1238977"/>
          <a:ext cx="306488" cy="3064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1BB049-9CB6-4A69-BD6C-195B6BD507A5}">
      <dsp:nvSpPr>
        <dsp:cNvPr id="0" name=""/>
        <dsp:cNvSpPr/>
      </dsp:nvSpPr>
      <dsp:spPr>
        <a:xfrm>
          <a:off x="2320424" y="1163888"/>
          <a:ext cx="210710" cy="21071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D403B5-F71C-4547-BAE4-D0579500C053}">
      <dsp:nvSpPr>
        <dsp:cNvPr id="0" name=""/>
        <dsp:cNvSpPr/>
      </dsp:nvSpPr>
      <dsp:spPr>
        <a:xfrm>
          <a:off x="2531134" y="281273"/>
          <a:ext cx="618826" cy="1181407"/>
        </a:xfrm>
        <a:prstGeom prst="chevron">
          <a:avLst>
            <a:gd name="adj" fmla="val 6231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CF9C57B-1753-47E9-8713-A93DAD531483}">
      <dsp:nvSpPr>
        <dsp:cNvPr id="0" name=""/>
        <dsp:cNvSpPr/>
      </dsp:nvSpPr>
      <dsp:spPr>
        <a:xfrm>
          <a:off x="3037447" y="281273"/>
          <a:ext cx="618826" cy="1181407"/>
        </a:xfrm>
        <a:prstGeom prst="chevron">
          <a:avLst>
            <a:gd name="adj" fmla="val 6231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93B319E-B6E6-4225-8F8A-5F9F5731932A}">
      <dsp:nvSpPr>
        <dsp:cNvPr id="0" name=""/>
        <dsp:cNvSpPr/>
      </dsp:nvSpPr>
      <dsp:spPr>
        <a:xfrm>
          <a:off x="3782852" y="197461"/>
          <a:ext cx="1434552" cy="1434552"/>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en-CA" sz="2300" kern="1200" dirty="0"/>
            <a:t>Extreme Emotion</a:t>
          </a:r>
        </a:p>
      </dsp:txBody>
      <dsp:txXfrm>
        <a:off x="3992937" y="407546"/>
        <a:ext cx="1014382" cy="1014382"/>
      </dsp:txXfrm>
    </dsp:sp>
    <dsp:sp modelId="{EF448BCE-560A-490B-97C6-11DF12DF5CBB}">
      <dsp:nvSpPr>
        <dsp:cNvPr id="0" name=""/>
        <dsp:cNvSpPr/>
      </dsp:nvSpPr>
      <dsp:spPr>
        <a:xfrm>
          <a:off x="3656274" y="1772094"/>
          <a:ext cx="1687709" cy="1040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CA" sz="2500" kern="1200" dirty="0"/>
            <a:t>Fight, Flight, or Freeze</a:t>
          </a:r>
        </a:p>
      </dsp:txBody>
      <dsp:txXfrm>
        <a:off x="3656274" y="1772094"/>
        <a:ext cx="1687709" cy="1040754"/>
      </dsp:txXfrm>
    </dsp:sp>
  </dsp:spTree>
</dsp:drawing>
</file>

<file path=ppt/diagrams/layout1.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psychologytoday.com/ca/tests/personality/emotional-intelligence-test"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education-leadership-ontario.ca/en/resources/self-assessment-tools"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education-leadership-ontario.ca/application/files/1315/5647/2836/7._Exploring_the_Social_PLR.pdf"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ducation-leadership-ontario.ca/application/files/1315/5647/2836/7._Exploring_the_Social_PLR.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ducation-leadership-ontario.ca/application/files/1315/5647/2836/7._Exploring_the_Social_PLR.pdf"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psychologytoday.com/ca/tests/personality/emotional-intelligence-test"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psychologytoday.com/ca/tests/personality/emotional-intelligence-test"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kern="1200" dirty="0">
                <a:solidFill>
                  <a:schemeClr val="tx1"/>
                </a:solidFill>
                <a:effectLst/>
                <a:latin typeface="+mn-lt"/>
                <a:ea typeface="+mn-ea"/>
                <a:cs typeface="+mn-cs"/>
              </a:rPr>
              <a:t>This is an open-ended professional learning  resource that is enriched by what participants bring to the learning experience. With this in mind, participants are encouraged to draw on and apply their lived experiences and diverse backgrounds to help ensure that the learning is culturally relevant and responsive. </a:t>
            </a:r>
            <a:endParaRPr lang="en-CA" sz="1200" kern="1200" dirty="0">
              <a:solidFill>
                <a:schemeClr val="tx1"/>
              </a:solidFill>
              <a:effectLst/>
              <a:latin typeface="+mn-lt"/>
              <a:ea typeface="+mn-ea"/>
              <a:cs typeface="+mn-cs"/>
            </a:endParaRPr>
          </a:p>
          <a:p>
            <a:endParaRPr lang="en-CA" b="1" dirty="0"/>
          </a:p>
          <a:p>
            <a:r>
              <a:rPr lang="en-CA" b="1" dirty="0"/>
              <a:t>HOW TO USE THIS RESOURCE: </a:t>
            </a:r>
          </a:p>
          <a:p>
            <a:r>
              <a:rPr lang="en-CA" dirty="0"/>
              <a:t>These Personal Leadership Resources (PLR) sessions were created to support leaders in developing and strengthening their PLRs. They can be used by individuals, although the experience in working through the activities would be enhanced with the involvement of others such a facilitator or mentor/coach. </a:t>
            </a:r>
          </a:p>
          <a:p>
            <a:pPr defTabSz="931774">
              <a:defRPr/>
            </a:pPr>
            <a:r>
              <a:rPr lang="en-CA" dirty="0"/>
              <a:t>There are several activities within this module that refer to  </a:t>
            </a:r>
            <a:r>
              <a:rPr lang="en-CA" i="1" u="sng" dirty="0">
                <a:hlinkClick r:id="rId3"/>
              </a:rPr>
              <a:t>Onward – Cultivating Emotional Resilience in Educators</a:t>
            </a:r>
            <a:r>
              <a:rPr lang="en-CA" dirty="0"/>
              <a:t> text and workbook by Elena Aguilar. </a:t>
            </a:r>
            <a:r>
              <a:rPr lang="en-US" dirty="0"/>
              <a:t>It has been used by educators to deepen their learning and development. </a:t>
            </a:r>
            <a:endParaRPr lang="en-CA" altLang="en-US" dirty="0">
              <a:latin typeface="Arial" panose="020B0604020202020204" pitchFamily="34" charset="0"/>
              <a:ea typeface="ＭＳ Ｐゴシック" panose="020B0600070205080204" pitchFamily="34" charset="-128"/>
            </a:endParaRPr>
          </a:p>
          <a:p>
            <a:r>
              <a:rPr lang="en-US" dirty="0"/>
              <a:t>There are also links to alternative resources provided throughout the series that will help get you started.</a:t>
            </a:r>
          </a:p>
          <a:p>
            <a:endParaRPr lang="en-CA" dirty="0"/>
          </a:p>
          <a:p>
            <a:r>
              <a:rPr lang="en-CA" dirty="0"/>
              <a:t>The PLR series on the Social PLRs</a:t>
            </a:r>
            <a:r>
              <a:rPr lang="en-CA" baseline="0" dirty="0"/>
              <a:t> contains material that may be sensitive to some participants. When planning for a group session, it may be useful to have a member of your EAP (Employee Assistance Program) attend the session or note the availability of these services for any participant needing to debrief about some of the topics. </a:t>
            </a:r>
            <a:endParaRPr lang="en-CA" dirty="0"/>
          </a:p>
          <a:p>
            <a:endParaRPr lang="en-CA" dirty="0"/>
          </a:p>
          <a:p>
            <a:r>
              <a:rPr lang="en-CA" dirty="0"/>
              <a:t>This</a:t>
            </a:r>
            <a:r>
              <a:rPr lang="en-CA" baseline="0" dirty="0"/>
              <a:t> virtual session on Acting in Emotionally Appropriate Ways will have participants explore the following:</a:t>
            </a:r>
          </a:p>
          <a:p>
            <a:pPr marL="228600" indent="-228600">
              <a:buFont typeface="+mj-lt"/>
              <a:buAutoNum type="arabicPeriod"/>
            </a:pPr>
            <a:r>
              <a:rPr lang="en-CA" baseline="0" dirty="0"/>
              <a:t>Examining and Reframing Triggers</a:t>
            </a:r>
          </a:p>
          <a:p>
            <a:pPr marL="228600" indent="-228600">
              <a:buAutoNum type="arabicPeriod"/>
            </a:pPr>
            <a:r>
              <a:rPr lang="en-CA" b="0" baseline="0" dirty="0"/>
              <a:t>Emotional Intelligence – participants will have completed the </a:t>
            </a:r>
            <a:r>
              <a:rPr lang="en-US" baseline="0" dirty="0">
                <a:solidFill>
                  <a:srgbClr val="C00000"/>
                </a:solidFill>
              </a:rPr>
              <a:t>Emotional Intelligence (EI) test: </a:t>
            </a:r>
            <a:r>
              <a:rPr lang="en-CA" sz="1200" u="sng" kern="1200" dirty="0">
                <a:solidFill>
                  <a:schemeClr val="tx1"/>
                </a:solidFill>
                <a:effectLst/>
                <a:latin typeface="+mn-lt"/>
                <a:ea typeface="+mn-ea"/>
                <a:cs typeface="+mn-cs"/>
                <a:hlinkClick r:id="rId4"/>
              </a:rPr>
              <a:t>https://www.psychologytoday.com/ca/tests/personality/emotional-intelligence-test</a:t>
            </a:r>
            <a:r>
              <a:rPr lang="en-CA" sz="1200" u="none" kern="1200" baseline="0" dirty="0">
                <a:solidFill>
                  <a:schemeClr val="tx1"/>
                </a:solidFill>
                <a:effectLst/>
                <a:latin typeface="+mn-lt"/>
                <a:ea typeface="+mn-ea"/>
                <a:cs typeface="+mn-cs"/>
              </a:rPr>
              <a:t> as a take away from session two – Managing Emotions.</a:t>
            </a:r>
            <a:endParaRPr lang="en-CA" b="0" baseline="0" dirty="0"/>
          </a:p>
          <a:p>
            <a:pPr marL="228600" indent="-228600">
              <a:buAutoNum type="arabicPeriod"/>
            </a:pPr>
            <a:r>
              <a:rPr lang="en-CA" b="0" baseline="0" dirty="0"/>
              <a:t>Culminating Activities for Strengthening the Social PLRs</a:t>
            </a:r>
          </a:p>
          <a:p>
            <a:pPr marL="228600" indent="-228600">
              <a:buAutoNum type="arabicPeriod"/>
            </a:pPr>
            <a:endParaRPr lang="en-CA" b="1" baseline="0" dirty="0"/>
          </a:p>
          <a:p>
            <a:pPr marL="0" marR="0" lvl="0" indent="0" algn="l" defTabSz="914400" rtl="0" eaLnBrk="1" fontAlgn="auto" latinLnBrk="0" hangingPunct="1">
              <a:lnSpc>
                <a:spcPct val="80000"/>
              </a:lnSpc>
              <a:spcBef>
                <a:spcPts val="0"/>
              </a:spcBef>
              <a:spcAft>
                <a:spcPts val="0"/>
              </a:spcAft>
              <a:buClrTx/>
              <a:buSzTx/>
              <a:buFontTx/>
              <a:buNone/>
              <a:tabLst/>
              <a:defRPr/>
            </a:pPr>
            <a:r>
              <a:rPr lang="en-US" dirty="0"/>
              <a:t>There are suggested times for activities</a:t>
            </a:r>
            <a:r>
              <a:rPr lang="en-US" baseline="0" dirty="0"/>
              <a:t> which are over 5 minutes in length.</a:t>
            </a:r>
            <a:endParaRPr lang="en-US" dirty="0"/>
          </a:p>
          <a:p>
            <a:pPr marL="228600" indent="-228600">
              <a:buAutoNum type="arabicPeriod"/>
            </a:pPr>
            <a:endParaRPr lang="en-CA" dirty="0"/>
          </a:p>
        </p:txBody>
      </p:sp>
      <p:sp>
        <p:nvSpPr>
          <p:cNvPr id="4" name="Slide Number Placeholder 3"/>
          <p:cNvSpPr>
            <a:spLocks noGrp="1"/>
          </p:cNvSpPr>
          <p:nvPr>
            <p:ph type="sldNum" sz="quarter" idx="10"/>
          </p:nvPr>
        </p:nvSpPr>
        <p:spPr/>
        <p:txBody>
          <a:bodyPr/>
          <a:lstStyle/>
          <a:p>
            <a:fld id="{58CC9574-A819-4FE4-99A7-1E27AD09ADC2}" type="slidenum">
              <a:rPr lang="en-US" smtClean="0"/>
              <a:pPr/>
              <a:t>0</a:t>
            </a:fld>
            <a:endParaRPr lang="en-US" dirty="0"/>
          </a:p>
        </p:txBody>
      </p:sp>
    </p:spTree>
    <p:extLst>
      <p:ext uri="{BB962C8B-B14F-4D97-AF65-F5344CB8AC3E}">
        <p14:creationId xmlns:p14="http://schemas.microsoft.com/office/powerpoint/2010/main" val="644922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CA" sz="1200" b="0" kern="1200" dirty="0">
                <a:solidFill>
                  <a:schemeClr val="tx1"/>
                </a:solidFill>
                <a:effectLst/>
                <a:latin typeface="+mn-lt"/>
                <a:ea typeface="+mn-ea"/>
                <a:cs typeface="+mn-cs"/>
              </a:rPr>
              <a:t>The purpose of this activity is to help you gather tools and strategies to deepen and strengthen your Social PLRs.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r>
              <a:rPr lang="en-CA" altLang="en-US" dirty="0">
                <a:latin typeface="Arial" panose="020B0604020202020204" pitchFamily="34" charset="0"/>
                <a:ea typeface="ＭＳ Ｐゴシック" panose="020B0600070205080204" pitchFamily="34" charset="-128"/>
              </a:rPr>
              <a:t>Refer to page </a:t>
            </a:r>
            <a:r>
              <a:rPr lang="en-CA" altLang="en-US" b="0" dirty="0">
                <a:latin typeface="Arial" panose="020B0604020202020204" pitchFamily="34" charset="0"/>
                <a:ea typeface="ＭＳ Ｐゴシック" panose="020B0600070205080204" pitchFamily="34" charset="-128"/>
              </a:rPr>
              <a:t>21 </a:t>
            </a:r>
            <a:r>
              <a:rPr lang="en-CA" altLang="en-US" dirty="0">
                <a:latin typeface="Arial" panose="020B0604020202020204" pitchFamily="34" charset="0"/>
                <a:ea typeface="ＭＳ Ｐゴシック" panose="020B0600070205080204" pitchFamily="34" charset="-128"/>
              </a:rPr>
              <a:t>of the Reflective Manual:</a:t>
            </a:r>
          </a:p>
          <a:p>
            <a:pPr marL="228600" lvl="0" indent="-228600">
              <a:buFont typeface="+mj-lt"/>
              <a:buAutoNum type="arabicPeriod"/>
            </a:pPr>
            <a:r>
              <a:rPr lang="en-CA" sz="1200" kern="1200" dirty="0">
                <a:solidFill>
                  <a:schemeClr val="tx1"/>
                </a:solidFill>
                <a:effectLst/>
                <a:latin typeface="+mn-lt"/>
                <a:ea typeface="+mn-ea"/>
                <a:cs typeface="+mn-cs"/>
              </a:rPr>
              <a:t>Revisit your </a:t>
            </a:r>
            <a:r>
              <a:rPr lang="en-CA" sz="1200" u="sng" kern="1200" dirty="0">
                <a:solidFill>
                  <a:schemeClr val="tx1"/>
                </a:solidFill>
                <a:effectLst/>
                <a:latin typeface="+mn-lt"/>
                <a:ea typeface="+mn-ea"/>
                <a:cs typeface="+mn-cs"/>
                <a:hlinkClick r:id="rId3"/>
              </a:rPr>
              <a:t>IEL Self-Assessment</a:t>
            </a:r>
            <a:r>
              <a:rPr lang="en-CA" sz="1200" kern="1200" dirty="0">
                <a:solidFill>
                  <a:schemeClr val="tx1"/>
                </a:solidFill>
                <a:effectLst/>
                <a:latin typeface="+mn-lt"/>
                <a:ea typeface="+mn-ea"/>
                <a:cs typeface="+mn-cs"/>
              </a:rPr>
              <a:t> section on the Social PLRs and update your reflections if necessary. </a:t>
            </a:r>
          </a:p>
          <a:p>
            <a:pPr marL="228600" lvl="0" indent="-228600">
              <a:buFont typeface="+mj-lt"/>
              <a:buAutoNum type="arabicPeriod"/>
            </a:pPr>
            <a:r>
              <a:rPr lang="en-CA" sz="1200" kern="1200" dirty="0">
                <a:solidFill>
                  <a:schemeClr val="tx1"/>
                </a:solidFill>
                <a:effectLst/>
                <a:latin typeface="+mn-lt"/>
                <a:ea typeface="+mn-ea"/>
                <a:cs typeface="+mn-cs"/>
              </a:rPr>
              <a:t>Choose a PLR to focus on from each of perceive emotions, manage emotions, and act in emotionally appropriate ways. Decide on an area of </a:t>
            </a:r>
            <a:r>
              <a:rPr lang="en-CA" sz="1200" b="0" kern="1200" dirty="0">
                <a:solidFill>
                  <a:schemeClr val="tx1"/>
                </a:solidFill>
                <a:effectLst/>
                <a:latin typeface="+mn-lt"/>
                <a:ea typeface="+mn-ea"/>
                <a:cs typeface="+mn-cs"/>
              </a:rPr>
              <a:t>growth or an area of concern.</a:t>
            </a:r>
          </a:p>
          <a:p>
            <a:pPr marL="228600" lvl="0" indent="-228600">
              <a:buFont typeface="+mj-lt"/>
              <a:buAutoNum type="arabicPeriod"/>
            </a:pPr>
            <a:r>
              <a:rPr lang="en-CA" sz="1200" kern="1200" dirty="0">
                <a:solidFill>
                  <a:schemeClr val="tx1"/>
                </a:solidFill>
                <a:effectLst/>
                <a:latin typeface="+mn-lt"/>
                <a:ea typeface="+mn-ea"/>
                <a:cs typeface="+mn-cs"/>
              </a:rPr>
              <a:t>In choosing the tools to strengthen your PLRs, refer to</a:t>
            </a:r>
            <a:r>
              <a:rPr lang="en-CA" sz="1200" i="1" kern="1200" dirty="0">
                <a:solidFill>
                  <a:schemeClr val="tx1"/>
                </a:solidFill>
                <a:effectLst/>
                <a:latin typeface="+mn-lt"/>
                <a:ea typeface="+mn-ea"/>
                <a:cs typeface="+mn-cs"/>
              </a:rPr>
              <a:t> Ideas Into Action, </a:t>
            </a:r>
            <a:r>
              <a:rPr lang="en-CA" sz="1200" i="1" u="sng" kern="1200" dirty="0">
                <a:solidFill>
                  <a:schemeClr val="tx1"/>
                </a:solidFill>
                <a:effectLst/>
                <a:latin typeface="+mn-lt"/>
                <a:ea typeface="+mn-ea"/>
                <a:cs typeface="+mn-cs"/>
                <a:hlinkClick r:id="rId4"/>
              </a:rPr>
              <a:t>Exploring the “Social Personal Leadership Resources: Perceiving Emotions, Managing Emotions and Acting in Emotionally Appropriate Ways</a:t>
            </a:r>
            <a:r>
              <a:rPr lang="en-CA" sz="1200" kern="1200" dirty="0">
                <a:solidFill>
                  <a:schemeClr val="tx1"/>
                </a:solidFill>
                <a:effectLst/>
                <a:latin typeface="+mn-lt"/>
                <a:ea typeface="+mn-ea"/>
                <a:cs typeface="+mn-cs"/>
              </a:rPr>
              <a:t>, the information in this Reflective Manual, activities you have completed in the Onward Workbook, and personal experience.</a:t>
            </a:r>
          </a:p>
          <a:p>
            <a:pPr marL="228600" lvl="0" indent="-228600">
              <a:buFont typeface="+mj-lt"/>
              <a:buAutoNum type="arabicPeriod"/>
            </a:pPr>
            <a:r>
              <a:rPr lang="en-CA" sz="1200" kern="1200" dirty="0">
                <a:solidFill>
                  <a:schemeClr val="tx1"/>
                </a:solidFill>
                <a:effectLst/>
                <a:latin typeface="+mn-lt"/>
                <a:ea typeface="+mn-ea"/>
                <a:cs typeface="+mn-cs"/>
              </a:rPr>
              <a:t>Consider working with a colleague, a coach or a mentor to help foster continued growth in these areas.</a:t>
            </a:r>
          </a:p>
          <a:p>
            <a:pPr marL="228600" lvl="0" indent="-228600">
              <a:buFont typeface="+mj-lt"/>
              <a:buAutoNum type="arabicPeriod"/>
            </a:pPr>
            <a:r>
              <a:rPr lang="en-CA" sz="1200" kern="1200" dirty="0">
                <a:solidFill>
                  <a:schemeClr val="tx1"/>
                </a:solidFill>
                <a:effectLst/>
                <a:latin typeface="+mn-lt"/>
                <a:ea typeface="+mn-ea"/>
                <a:cs typeface="+mn-cs"/>
              </a:rPr>
              <a:t>Use the example on page 21 “Managing Emotions” to guide your thinking and complete the activity using the template provided on page 22 of the Reflective Manual.</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r>
              <a:rPr lang="en-CA" altLang="en-US" dirty="0">
                <a:latin typeface="Arial" panose="020B0604020202020204" pitchFamily="34" charset="0"/>
                <a:ea typeface="ＭＳ Ｐゴシック" panose="020B0600070205080204" pitchFamily="34" charset="-128"/>
              </a:rPr>
              <a:t>When completing the activity choose an area of focus for each of the characteristics (perceiving emotions, managing emotions and acting in emotionally appropriate ways).</a:t>
            </a:r>
          </a:p>
          <a:p>
            <a:pPr eaLnBrk="1" hangingPunct="1">
              <a:lnSpc>
                <a:spcPct val="80000"/>
              </a:lnSpc>
            </a:pPr>
            <a:r>
              <a:rPr lang="en-CA" altLang="en-US" dirty="0">
                <a:latin typeface="Arial" panose="020B0604020202020204" pitchFamily="34" charset="0"/>
                <a:ea typeface="ＭＳ Ｐゴシック" panose="020B0600070205080204" pitchFamily="34" charset="-128"/>
              </a:rPr>
              <a:t>Describe your concern for each.</a:t>
            </a:r>
          </a:p>
          <a:p>
            <a:pPr eaLnBrk="1" hangingPunct="1">
              <a:lnSpc>
                <a:spcPct val="80000"/>
              </a:lnSpc>
            </a:pPr>
            <a:r>
              <a:rPr lang="en-CA" altLang="en-US" dirty="0">
                <a:latin typeface="Arial" panose="020B0604020202020204" pitchFamily="34" charset="0"/>
                <a:ea typeface="ＭＳ Ｐゴシック" panose="020B0600070205080204" pitchFamily="34" charset="-128"/>
              </a:rPr>
              <a:t>Which resource or tool will you use to help you address your concern?</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r>
              <a:rPr lang="en-CA" altLang="en-US" sz="1200" b="0" u="none" kern="1200" baseline="0" dirty="0">
                <a:solidFill>
                  <a:schemeClr val="tx1"/>
                </a:solidFill>
                <a:effectLst/>
                <a:latin typeface="Arial" panose="020B0604020202020204" pitchFamily="34" charset="0"/>
                <a:ea typeface="ＭＳ Ｐゴシック" panose="020B0600070205080204" pitchFamily="34" charset="-128"/>
                <a:cs typeface="+mn-cs"/>
              </a:rPr>
              <a:t>To assist with the completion of this activity, refer to the results of your IEL Self-Assessment Social PLRs section, your notes in the Reflective Manual, the </a:t>
            </a:r>
            <a:r>
              <a:rPr lang="en-CA" altLang="en-US" sz="1200" b="0" i="1" u="none" kern="1200" baseline="0" dirty="0">
                <a:solidFill>
                  <a:schemeClr val="tx1"/>
                </a:solidFill>
                <a:effectLst/>
                <a:latin typeface="Arial" panose="020B0604020202020204" pitchFamily="34" charset="0"/>
                <a:ea typeface="ＭＳ Ｐゴシック" panose="020B0600070205080204" pitchFamily="34" charset="-128"/>
                <a:cs typeface="+mn-cs"/>
              </a:rPr>
              <a:t>Onward Workbook </a:t>
            </a:r>
            <a:r>
              <a:rPr lang="en-CA" altLang="en-US" sz="1200" b="0" i="0" u="none" kern="1200" baseline="0" dirty="0">
                <a:solidFill>
                  <a:schemeClr val="tx1"/>
                </a:solidFill>
                <a:effectLst/>
                <a:latin typeface="Arial" panose="020B0604020202020204" pitchFamily="34" charset="0"/>
                <a:ea typeface="ＭＳ Ｐゴシック" panose="020B0600070205080204" pitchFamily="34" charset="-128"/>
                <a:cs typeface="+mn-cs"/>
              </a:rPr>
              <a:t>and </a:t>
            </a:r>
            <a:r>
              <a:rPr lang="en-CA" altLang="en-US" sz="1200" b="0" u="none" kern="1200" baseline="0" dirty="0">
                <a:solidFill>
                  <a:schemeClr val="tx1"/>
                </a:solidFill>
                <a:effectLst/>
                <a:latin typeface="Arial" panose="020B0604020202020204" pitchFamily="34" charset="0"/>
                <a:ea typeface="ＭＳ Ｐゴシック" panose="020B0600070205080204" pitchFamily="34" charset="-128"/>
                <a:cs typeface="+mn-cs"/>
              </a:rPr>
              <a:t>your personal experiences.</a:t>
            </a:r>
            <a:endParaRPr lang="en-CA" altLang="en-US" sz="1200" b="0" u="none" kern="1200" baseline="0" dirty="0">
              <a:solidFill>
                <a:schemeClr val="tx1"/>
              </a:solidFill>
              <a:effectLst/>
              <a:latin typeface="+mn-lt"/>
              <a:ea typeface="+mn-ea"/>
              <a:cs typeface="+mn-cs"/>
            </a:endParaRPr>
          </a:p>
          <a:p>
            <a:pPr eaLnBrk="1" hangingPunct="1">
              <a:lnSpc>
                <a:spcPct val="80000"/>
              </a:lnSpc>
            </a:pPr>
            <a:endParaRPr lang="en-CA" altLang="en-US" sz="1200" b="0" u="none" kern="1200" baseline="0" dirty="0">
              <a:solidFill>
                <a:schemeClr val="tx1"/>
              </a:solidFill>
              <a:effectLst/>
              <a:latin typeface="+mn-lt"/>
              <a:ea typeface="+mn-ea"/>
              <a:cs typeface="+mn-cs"/>
            </a:endParaRPr>
          </a:p>
          <a:p>
            <a:pPr eaLnBrk="1" hangingPunct="1">
              <a:lnSpc>
                <a:spcPct val="80000"/>
              </a:lnSpc>
            </a:pPr>
            <a:r>
              <a:rPr lang="en-CA" altLang="en-US" sz="1200" b="0" u="none" kern="1200" baseline="0" dirty="0">
                <a:solidFill>
                  <a:schemeClr val="tx1"/>
                </a:solidFill>
                <a:effectLst/>
                <a:latin typeface="+mn-lt"/>
                <a:ea typeface="+mn-ea"/>
                <a:cs typeface="+mn-cs"/>
              </a:rPr>
              <a:t>Suggested time 30-40 minutes</a:t>
            </a: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371024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CA" sz="1200" dirty="0"/>
              <a:t>The ten strategies for success described on page 10 of </a:t>
            </a:r>
            <a:r>
              <a:rPr lang="en-CA" sz="1200" i="1" dirty="0"/>
              <a:t>Ideas Into Action</a:t>
            </a:r>
            <a:r>
              <a:rPr lang="en-CA" sz="1200" dirty="0"/>
              <a:t>: </a:t>
            </a:r>
            <a:r>
              <a:rPr lang="en-CA" sz="1200" i="1" u="sng" dirty="0">
                <a:hlinkClick r:id="rId3"/>
              </a:rPr>
              <a:t>Exploring the “Social Personal Leadership Resources: Perceiving Emotions, Managing Emotions and Acting in Emotionally Appropriate Ways</a:t>
            </a:r>
            <a:r>
              <a:rPr lang="en-CA" sz="1200" i="1" u="sng" dirty="0"/>
              <a:t> </a:t>
            </a:r>
            <a:r>
              <a:rPr lang="en-CA" sz="1200" dirty="0"/>
              <a:t>have been found to be successful in building and strengthening the social PLRs.</a:t>
            </a:r>
            <a:r>
              <a:rPr lang="en-CA" sz="1200" b="1" dirty="0"/>
              <a:t> </a:t>
            </a:r>
            <a:endParaRPr lang="en-CA" sz="1200"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r>
              <a:rPr lang="en-CA" altLang="en-US" dirty="0">
                <a:latin typeface="Arial" panose="020B0604020202020204" pitchFamily="34" charset="0"/>
                <a:ea typeface="ＭＳ Ｐゴシック" panose="020B0600070205080204" pitchFamily="34" charset="-128"/>
              </a:rPr>
              <a:t>Refer to page 24 of the Reflective Manual</a:t>
            </a:r>
          </a:p>
          <a:p>
            <a:pPr eaLnBrk="1" hangingPunct="1">
              <a:lnSpc>
                <a:spcPct val="80000"/>
              </a:lnSpc>
            </a:pPr>
            <a:r>
              <a:rPr lang="en-CA" altLang="en-US" dirty="0">
                <a:latin typeface="Arial" panose="020B0604020202020204" pitchFamily="34" charset="0"/>
                <a:ea typeface="ＭＳ Ｐゴシック" panose="020B0600070205080204" pitchFamily="34" charset="-128"/>
              </a:rPr>
              <a:t>Review the 10 strategies for success.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4312188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t>The purpose of the following activity is to gain an understanding of evidence-based perspectives of the social PLRs by applying strategies to leadership in real-life contexts.</a:t>
            </a:r>
          </a:p>
          <a:p>
            <a:r>
              <a:rPr lang="en-CA" sz="1200" b="0" kern="1200" dirty="0">
                <a:solidFill>
                  <a:schemeClr val="tx1"/>
                </a:solidFill>
                <a:effectLst/>
                <a:latin typeface="+mn-lt"/>
                <a:ea typeface="+mn-ea"/>
                <a:cs typeface="+mn-cs"/>
              </a:rPr>
              <a:t>Refer to pages 24-26 of the Reflective Manual.</a:t>
            </a:r>
          </a:p>
          <a:p>
            <a:pPr lvl="0"/>
            <a:r>
              <a:rPr lang="en-CA" sz="1200" b="0" kern="1200" dirty="0">
                <a:solidFill>
                  <a:schemeClr val="tx1"/>
                </a:solidFill>
                <a:effectLst/>
                <a:latin typeface="+mn-lt"/>
                <a:ea typeface="+mn-ea"/>
                <a:cs typeface="+mn-cs"/>
              </a:rPr>
              <a:t>There are two possible scenarios to work from.</a:t>
            </a:r>
          </a:p>
          <a:p>
            <a:pPr lvl="0"/>
            <a:r>
              <a:rPr lang="en-CA" sz="1200" b="0" kern="1200" dirty="0">
                <a:solidFill>
                  <a:schemeClr val="tx1"/>
                </a:solidFill>
                <a:effectLst/>
                <a:latin typeface="+mn-lt"/>
                <a:ea typeface="+mn-ea"/>
                <a:cs typeface="+mn-cs"/>
              </a:rPr>
              <a:t>With a partner, participant will work through the activity.</a:t>
            </a:r>
          </a:p>
          <a:p>
            <a:pPr lvl="0"/>
            <a:r>
              <a:rPr lang="en-CA" sz="1200" b="0" kern="1200" dirty="0">
                <a:solidFill>
                  <a:schemeClr val="tx1"/>
                </a:solidFill>
                <a:effectLst/>
                <a:latin typeface="+mn-lt"/>
                <a:ea typeface="+mn-ea"/>
                <a:cs typeface="+mn-cs"/>
              </a:rPr>
              <a:t>Assign scenario one or two to the groupings.</a:t>
            </a:r>
          </a:p>
          <a:p>
            <a:pPr lvl="0"/>
            <a:r>
              <a:rPr lang="en-CA" sz="1200" b="0" kern="1200" dirty="0">
                <a:solidFill>
                  <a:schemeClr val="tx1"/>
                </a:solidFill>
                <a:effectLst/>
                <a:latin typeface="+mn-lt"/>
                <a:ea typeface="+mn-ea"/>
                <a:cs typeface="+mn-cs"/>
              </a:rPr>
              <a:t>If working on your own, choose one of the two scenarios.</a:t>
            </a:r>
          </a:p>
          <a:p>
            <a:pPr lvl="0"/>
            <a:endParaRPr lang="en-CA" sz="1200" b="1" kern="1200" dirty="0">
              <a:solidFill>
                <a:schemeClr val="tx1"/>
              </a:solidFill>
              <a:effectLst/>
              <a:latin typeface="+mn-lt"/>
              <a:ea typeface="+mn-ea"/>
              <a:cs typeface="+mn-cs"/>
            </a:endParaRPr>
          </a:p>
          <a:p>
            <a:pPr lvl="0"/>
            <a:r>
              <a:rPr lang="en-CA" sz="1200" b="1" kern="1200" dirty="0">
                <a:solidFill>
                  <a:schemeClr val="tx1"/>
                </a:solidFill>
                <a:effectLst/>
                <a:latin typeface="+mn-lt"/>
                <a:ea typeface="+mn-ea"/>
                <a:cs typeface="+mn-cs"/>
              </a:rPr>
              <a:t>Activity:</a:t>
            </a:r>
          </a:p>
          <a:p>
            <a:pPr marL="228600" lvl="0" indent="-228600">
              <a:buFont typeface="+mj-lt"/>
              <a:buAutoNum type="arabicPeriod"/>
            </a:pPr>
            <a:r>
              <a:rPr lang="en-CA" sz="1200" kern="1200" dirty="0">
                <a:solidFill>
                  <a:schemeClr val="tx1"/>
                </a:solidFill>
                <a:effectLst/>
                <a:latin typeface="+mn-lt"/>
                <a:ea typeface="+mn-ea"/>
                <a:cs typeface="+mn-cs"/>
              </a:rPr>
              <a:t>Read the scenario you have been assigned.</a:t>
            </a:r>
          </a:p>
          <a:p>
            <a:pPr marL="228600" lvl="0" indent="-228600">
              <a:buFont typeface="+mj-lt"/>
              <a:buAutoNum type="arabicPeriod"/>
            </a:pPr>
            <a:r>
              <a:rPr lang="en-CA" sz="1200" kern="1200" dirty="0">
                <a:solidFill>
                  <a:schemeClr val="tx1"/>
                </a:solidFill>
                <a:effectLst/>
                <a:latin typeface="+mn-lt"/>
                <a:ea typeface="+mn-ea"/>
                <a:cs typeface="+mn-cs"/>
              </a:rPr>
              <a:t>Identify the problem.</a:t>
            </a:r>
          </a:p>
          <a:p>
            <a:pPr marL="228600" lvl="0" indent="-228600">
              <a:buFont typeface="+mj-lt"/>
              <a:buAutoNum type="arabicPeriod"/>
            </a:pPr>
            <a:r>
              <a:rPr lang="en-CA" sz="1200" kern="1200" dirty="0">
                <a:solidFill>
                  <a:schemeClr val="tx1"/>
                </a:solidFill>
                <a:effectLst/>
                <a:latin typeface="+mn-lt"/>
                <a:ea typeface="+mn-ea"/>
                <a:cs typeface="+mn-cs"/>
              </a:rPr>
              <a:t>Decide who is involved and what their roles are. </a:t>
            </a:r>
          </a:p>
          <a:p>
            <a:pPr marL="228600" lvl="0" indent="-228600">
              <a:buFont typeface="+mj-lt"/>
              <a:buAutoNum type="arabicPeriod"/>
            </a:pPr>
            <a:r>
              <a:rPr lang="en-CA" sz="1200" kern="1200" dirty="0">
                <a:solidFill>
                  <a:schemeClr val="tx1"/>
                </a:solidFill>
                <a:effectLst/>
                <a:latin typeface="+mn-lt"/>
                <a:ea typeface="+mn-ea"/>
                <a:cs typeface="+mn-cs"/>
              </a:rPr>
              <a:t>Try out one or more of Daniel Goleman’s strategies with the goal of finding possible solutions to the problem – page 24 of the Reflective Manual.</a:t>
            </a:r>
          </a:p>
          <a:p>
            <a:pPr marL="228600" lvl="0" indent="-228600">
              <a:buFont typeface="+mj-lt"/>
              <a:buAutoNum type="arabicPeriod"/>
            </a:pPr>
            <a:r>
              <a:rPr lang="en-CA" sz="1200" kern="1200" dirty="0">
                <a:solidFill>
                  <a:schemeClr val="tx1"/>
                </a:solidFill>
                <a:effectLst/>
                <a:latin typeface="+mn-lt"/>
                <a:ea typeface="+mn-ea"/>
                <a:cs typeface="+mn-cs"/>
              </a:rPr>
              <a:t>Assess the outcome(s). </a:t>
            </a:r>
          </a:p>
          <a:p>
            <a:pPr marL="228600" lvl="0" indent="-228600">
              <a:buFont typeface="+mj-lt"/>
              <a:buAutoNum type="arabicPeriod"/>
            </a:pPr>
            <a:r>
              <a:rPr lang="en-CA" sz="1200" kern="1200" dirty="0">
                <a:solidFill>
                  <a:schemeClr val="tx1"/>
                </a:solidFill>
                <a:effectLst/>
                <a:latin typeface="+mn-lt"/>
                <a:ea typeface="+mn-ea"/>
                <a:cs typeface="+mn-cs"/>
              </a:rPr>
              <a:t>Reflect on how the social PLRs can contribute to a positive outcome and what you have learned.</a:t>
            </a:r>
          </a:p>
          <a:p>
            <a:pPr marL="228600" lvl="0" indent="-228600">
              <a:buFont typeface="+mj-lt"/>
              <a:buAutoNum type="arabicPeriod"/>
            </a:pPr>
            <a:r>
              <a:rPr lang="en-CA" sz="1200" kern="1200" dirty="0">
                <a:solidFill>
                  <a:schemeClr val="tx1"/>
                </a:solidFill>
                <a:effectLst/>
                <a:latin typeface="+mn-lt"/>
                <a:ea typeface="+mn-ea"/>
                <a:cs typeface="+mn-cs"/>
              </a:rPr>
              <a:t>Share with the group how the social PLRs can contribute to a positive outcome and what you have learned.</a:t>
            </a:r>
          </a:p>
          <a:p>
            <a:pPr marL="228600" lvl="0" indent="-228600">
              <a:buFont typeface="+mj-lt"/>
              <a:buAutoNum type="arabicPeriod"/>
            </a:pPr>
            <a:endParaRPr lang="en-CA" sz="1200" kern="1200" dirty="0">
              <a:solidFill>
                <a:schemeClr val="tx1"/>
              </a:solidFill>
              <a:effectLst/>
              <a:latin typeface="+mn-lt"/>
              <a:ea typeface="+mn-ea"/>
              <a:cs typeface="+mn-cs"/>
            </a:endParaRPr>
          </a:p>
          <a:p>
            <a:pPr marL="0" lvl="0" indent="0">
              <a:buFont typeface="+mj-lt"/>
              <a:buNone/>
            </a:pPr>
            <a:r>
              <a:rPr lang="en-CA" sz="1200" b="0" kern="1200" dirty="0">
                <a:solidFill>
                  <a:schemeClr val="tx1"/>
                </a:solidFill>
                <a:effectLst/>
                <a:latin typeface="+mn-lt"/>
                <a:ea typeface="+mn-ea"/>
                <a:cs typeface="+mn-cs"/>
              </a:rPr>
              <a:t>Suggested timing: 15-20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9318892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CA" strike="noStrike" baseline="0" dirty="0">
                <a:effectLst/>
              </a:rPr>
              <a:t>Visit </a:t>
            </a:r>
            <a:r>
              <a:rPr lang="en-CA" dirty="0">
                <a:effectLst/>
              </a:rPr>
              <a:t>the IEL website to learn more about other resources and research that </a:t>
            </a:r>
            <a:r>
              <a:rPr lang="en-CA" b="0" dirty="0">
                <a:effectLst/>
              </a:rPr>
              <a:t>you can use </a:t>
            </a:r>
            <a:r>
              <a:rPr lang="en-CA" dirty="0">
                <a:effectLst/>
              </a:rPr>
              <a:t>to support your professional growth.</a:t>
            </a:r>
            <a:endParaRPr lang="fr-CA" sz="1200"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This concludes</a:t>
            </a:r>
            <a:r>
              <a:rPr lang="en-CA" altLang="en-US" baseline="0" dirty="0">
                <a:latin typeface="Arial" panose="020B0604020202020204" pitchFamily="34" charset="0"/>
                <a:ea typeface="ＭＳ Ｐゴシック" panose="020B0600070205080204" pitchFamily="34" charset="-128"/>
              </a:rPr>
              <a:t> the series on the Social Personal Leadership Resources. </a:t>
            </a:r>
            <a:r>
              <a:rPr lang="en-CA" altLang="en-US" b="0" baseline="0" dirty="0">
                <a:latin typeface="Arial" panose="020B0604020202020204" pitchFamily="34" charset="0"/>
                <a:ea typeface="ＭＳ Ｐゴシック" panose="020B0600070205080204" pitchFamily="34" charset="-128"/>
              </a:rPr>
              <a:t>You</a:t>
            </a:r>
            <a:r>
              <a:rPr lang="en-CA" altLang="en-US" b="1" baseline="0" dirty="0">
                <a:latin typeface="Arial" panose="020B0604020202020204" pitchFamily="34" charset="0"/>
                <a:ea typeface="ＭＳ Ｐゴシック" panose="020B0600070205080204" pitchFamily="34" charset="-128"/>
              </a:rPr>
              <a:t> </a:t>
            </a:r>
            <a:r>
              <a:rPr lang="en-CA" altLang="en-US" baseline="0" dirty="0">
                <a:latin typeface="Arial" panose="020B0604020202020204" pitchFamily="34" charset="0"/>
                <a:ea typeface="ＭＳ Ｐゴシック" panose="020B0600070205080204" pitchFamily="34" charset="-128"/>
              </a:rPr>
              <a:t>will have gathered tools and resources to help </a:t>
            </a:r>
            <a:r>
              <a:rPr lang="en-CA" altLang="en-US" b="0" baseline="0" dirty="0">
                <a:latin typeface="Arial" panose="020B0604020202020204" pitchFamily="34" charset="0"/>
                <a:ea typeface="ＭＳ Ｐゴシック" panose="020B0600070205080204" pitchFamily="34" charset="-128"/>
              </a:rPr>
              <a:t>you </a:t>
            </a:r>
            <a:r>
              <a:rPr lang="en-CA" altLang="en-US" baseline="0" dirty="0">
                <a:latin typeface="Arial" panose="020B0604020202020204" pitchFamily="34" charset="0"/>
                <a:ea typeface="ＭＳ Ｐゴシック" panose="020B0600070205080204" pitchFamily="34" charset="-128"/>
              </a:rPr>
              <a:t>navigate the daily emotional challenges experienced by Catholic School Leaders.</a:t>
            </a:r>
          </a:p>
          <a:p>
            <a:pPr eaLnBrk="1" hangingPunct="1">
              <a:lnSpc>
                <a:spcPct val="80000"/>
              </a:lnSpc>
            </a:pPr>
            <a:endParaRPr lang="en-CA" altLang="en-US" baseline="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17302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dirty="0">
                <a:latin typeface="Arial" panose="020B0604020202020204" pitchFamily="34" charset="0"/>
                <a:ea typeface="ＭＳ Ｐゴシック" panose="020B0600070205080204" pitchFamily="34" charset="-128"/>
              </a:rPr>
              <a:t>Read the quote</a:t>
            </a:r>
            <a:endParaRPr lang="en-US" dirty="0"/>
          </a:p>
          <a:p>
            <a:pPr marL="0" marR="0" lvl="0" indent="0" algn="l" defTabSz="914400" rtl="0" eaLnBrk="1" fontAlgn="auto" latinLnBrk="0" hangingPunct="1">
              <a:lnSpc>
                <a:spcPct val="80000"/>
              </a:lnSpc>
              <a:spcBef>
                <a:spcPts val="0"/>
              </a:spcBef>
              <a:spcAft>
                <a:spcPts val="0"/>
              </a:spcAft>
              <a:buClrTx/>
              <a:buSzTx/>
              <a:buFontTx/>
              <a:buNone/>
              <a:tabLst/>
              <a:defRPr/>
            </a:pPr>
            <a:endParaRPr lang="en-US"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CA" sz="1200" dirty="0"/>
              <a:t>Share the following information with the group:</a:t>
            </a:r>
          </a:p>
          <a:p>
            <a:pPr marL="385763" indent="-385763">
              <a:buAutoNum type="arabicPeriod"/>
            </a:pPr>
            <a:r>
              <a:rPr lang="en-CA" sz="1200" dirty="0"/>
              <a:t>Name</a:t>
            </a:r>
          </a:p>
          <a:p>
            <a:pPr marL="385763" indent="-385763">
              <a:buAutoNum type="arabicPeriod"/>
            </a:pPr>
            <a:r>
              <a:rPr lang="en-CA" sz="1200" dirty="0"/>
              <a:t>The event that has brought you the most joy in your life.</a:t>
            </a:r>
          </a:p>
          <a:p>
            <a:pPr marL="385763" indent="-385763">
              <a:buAutoNum type="arabicPeriod"/>
            </a:pPr>
            <a:r>
              <a:rPr lang="en-CA" sz="1200" dirty="0"/>
              <a:t>Explain why.</a:t>
            </a:r>
          </a:p>
          <a:p>
            <a:pPr marL="0" indent="0">
              <a:buFont typeface="+mj-lt"/>
              <a:buNone/>
            </a:pPr>
            <a:r>
              <a:rPr lang="en-CA" sz="1200" dirty="0"/>
              <a:t>If working on your own, in your reflective journal, describe an event that has brought you the most joy in your life and explain why</a:t>
            </a:r>
            <a:r>
              <a:rPr lang="en-CA" sz="1200" b="1" dirty="0"/>
              <a:t>.</a:t>
            </a:r>
            <a:endParaRPr lang="en-CA" sz="1200" b="1" strike="sngStrike" baseline="0" dirty="0"/>
          </a:p>
          <a:p>
            <a:pPr marL="0" indent="0">
              <a:buFont typeface="+mj-lt"/>
              <a:buNone/>
            </a:pPr>
            <a:r>
              <a:rPr lang="en-CA" sz="1200" b="0" dirty="0"/>
              <a:t>If working in a group, this</a:t>
            </a:r>
            <a:r>
              <a:rPr lang="en-CA" sz="1200" b="0" baseline="0" dirty="0"/>
              <a:t> </a:t>
            </a:r>
            <a:r>
              <a:rPr lang="en-CA" sz="1200" baseline="0" dirty="0"/>
              <a:t>activity can be any length of time, depending on the needs of your group. It can be a whole group activity or a small group/partner activity.</a:t>
            </a:r>
            <a:endParaRPr lang="en-CA" sz="1200" dirty="0"/>
          </a:p>
          <a:p>
            <a:pPr marL="0" indent="0">
              <a:buNone/>
            </a:pPr>
            <a:endParaRPr lang="en-CA" dirty="0"/>
          </a:p>
          <a:p>
            <a:pPr marL="0" indent="0">
              <a:buNone/>
            </a:pPr>
            <a:r>
              <a:rPr lang="en-CA" dirty="0"/>
              <a:t>Suggested</a:t>
            </a:r>
            <a:r>
              <a:rPr lang="en-CA" baseline="0" dirty="0"/>
              <a:t> Time: 10-15 minutes</a:t>
            </a: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kern="1200" baseline="0" dirty="0">
                <a:solidFill>
                  <a:schemeClr val="tx1"/>
                </a:solidFill>
                <a:effectLst/>
                <a:latin typeface="+mn-lt"/>
                <a:ea typeface="+mn-ea"/>
                <a:cs typeface="+mn-cs"/>
              </a:rPr>
              <a:t>Try to stay on the surface when remembering uncomfortable emotions or work on major emotions with a trusted friend or therapist at a later time.</a:t>
            </a:r>
          </a:p>
          <a:p>
            <a:endParaRPr lang="en-CA"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dirty="0"/>
              <a:t>TRIGGERS</a:t>
            </a:r>
            <a:r>
              <a:rPr lang="en-CA" sz="1200" dirty="0"/>
              <a:t> are events or situations that bring about an uncomfortable emotional reaction. This can lead to the fight, flight, or freeze response.</a:t>
            </a:r>
          </a:p>
          <a:p>
            <a:r>
              <a:rPr lang="en-CA" sz="1200" kern="1200" baseline="0" dirty="0">
                <a:solidFill>
                  <a:schemeClr val="tx1"/>
                </a:solidFill>
                <a:effectLst/>
                <a:latin typeface="+mn-lt"/>
                <a:ea typeface="+mn-ea"/>
                <a:cs typeface="+mn-cs"/>
              </a:rPr>
              <a:t>It is any event that causes an extreme emotional reaction or “pushes your buttons.” </a:t>
            </a:r>
          </a:p>
          <a:p>
            <a:r>
              <a:rPr lang="en-CA" sz="1200" kern="1200" baseline="0" dirty="0">
                <a:solidFill>
                  <a:schemeClr val="tx1"/>
                </a:solidFill>
                <a:effectLst/>
                <a:latin typeface="+mn-lt"/>
                <a:ea typeface="+mn-ea"/>
                <a:cs typeface="+mn-cs"/>
              </a:rPr>
              <a:t>This reaction can be defined as the fight (get aggressive, argue, embarrass), flight (flee the scene, ignore), or freeze (not able to respond, caught in a daze) response. </a:t>
            </a:r>
          </a:p>
          <a:p>
            <a:r>
              <a:rPr lang="en-CA" sz="1200" kern="1200" baseline="0" dirty="0">
                <a:solidFill>
                  <a:schemeClr val="tx1"/>
                </a:solidFill>
                <a:effectLst/>
                <a:latin typeface="+mn-lt"/>
                <a:ea typeface="+mn-ea"/>
                <a:cs typeface="+mn-cs"/>
              </a:rPr>
              <a:t>These are a natural responses when we feel threatened. </a:t>
            </a:r>
          </a:p>
          <a:p>
            <a:r>
              <a:rPr lang="en-CA" sz="1200" kern="1200" baseline="0" dirty="0">
                <a:solidFill>
                  <a:schemeClr val="tx1"/>
                </a:solidFill>
                <a:effectLst/>
                <a:latin typeface="+mn-lt"/>
                <a:ea typeface="+mn-ea"/>
                <a:cs typeface="+mn-cs"/>
              </a:rPr>
              <a:t>To be a good leader,</a:t>
            </a:r>
            <a:r>
              <a:rPr lang="en-CA" sz="1200" b="0" kern="1200" baseline="0" dirty="0">
                <a:solidFill>
                  <a:schemeClr val="tx1"/>
                </a:solidFill>
                <a:effectLst/>
                <a:latin typeface="+mn-lt"/>
                <a:ea typeface="+mn-ea"/>
                <a:cs typeface="+mn-cs"/>
              </a:rPr>
              <a:t> you </a:t>
            </a:r>
            <a:r>
              <a:rPr lang="en-CA" sz="1200" kern="1200" baseline="0" dirty="0">
                <a:solidFill>
                  <a:schemeClr val="tx1"/>
                </a:solidFill>
                <a:effectLst/>
                <a:latin typeface="+mn-lt"/>
                <a:ea typeface="+mn-ea"/>
                <a:cs typeface="+mn-cs"/>
              </a:rPr>
              <a:t>must be aware of the things that trigger </a:t>
            </a:r>
            <a:r>
              <a:rPr lang="en-CA" sz="1200" b="0" kern="1200" baseline="0" dirty="0">
                <a:solidFill>
                  <a:schemeClr val="tx1"/>
                </a:solidFill>
                <a:effectLst/>
                <a:latin typeface="+mn-lt"/>
                <a:ea typeface="+mn-ea"/>
                <a:cs typeface="+mn-cs"/>
              </a:rPr>
              <a:t>you</a:t>
            </a:r>
            <a:r>
              <a:rPr lang="en-CA" sz="1200" kern="1200" baseline="0" dirty="0">
                <a:solidFill>
                  <a:schemeClr val="tx1"/>
                </a:solidFill>
                <a:effectLst/>
                <a:latin typeface="+mn-lt"/>
                <a:ea typeface="+mn-ea"/>
                <a:cs typeface="+mn-cs"/>
              </a:rPr>
              <a:t> and be prepared to make the necessary changes for growth.</a:t>
            </a:r>
          </a:p>
          <a:p>
            <a:r>
              <a:rPr lang="en-CA" sz="1200" kern="1200" dirty="0">
                <a:solidFill>
                  <a:schemeClr val="tx1"/>
                </a:solidFill>
                <a:effectLst/>
                <a:latin typeface="+mn-lt"/>
                <a:ea typeface="+mn-ea"/>
                <a:cs typeface="+mn-cs"/>
              </a:rPr>
              <a:t>If </a:t>
            </a:r>
            <a:r>
              <a:rPr lang="en-CA" sz="1200" b="0" kern="1200" dirty="0">
                <a:solidFill>
                  <a:schemeClr val="tx1"/>
                </a:solidFill>
                <a:effectLst/>
                <a:latin typeface="+mn-lt"/>
                <a:ea typeface="+mn-ea"/>
                <a:cs typeface="+mn-cs"/>
              </a:rPr>
              <a:t>you</a:t>
            </a:r>
            <a:r>
              <a:rPr lang="en-CA" sz="1200" kern="1200" dirty="0">
                <a:solidFill>
                  <a:schemeClr val="tx1"/>
                </a:solidFill>
                <a:effectLst/>
                <a:latin typeface="+mn-lt"/>
                <a:ea typeface="+mn-ea"/>
                <a:cs typeface="+mn-cs"/>
              </a:rPr>
              <a:t> understand </a:t>
            </a:r>
            <a:r>
              <a:rPr lang="en-CA" sz="1200" b="0" kern="1200" dirty="0">
                <a:solidFill>
                  <a:schemeClr val="tx1"/>
                </a:solidFill>
                <a:effectLst/>
                <a:latin typeface="+mn-lt"/>
                <a:ea typeface="+mn-ea"/>
                <a:cs typeface="+mn-cs"/>
              </a:rPr>
              <a:t>your</a:t>
            </a:r>
            <a:r>
              <a:rPr lang="en-CA" sz="1200" kern="1200" dirty="0">
                <a:solidFill>
                  <a:schemeClr val="tx1"/>
                </a:solidFill>
                <a:effectLst/>
                <a:latin typeface="+mn-lt"/>
                <a:ea typeface="+mn-ea"/>
                <a:cs typeface="+mn-cs"/>
              </a:rPr>
              <a:t> triggers, </a:t>
            </a:r>
            <a:r>
              <a:rPr lang="en-CA" sz="1200" b="0" kern="1200" dirty="0">
                <a:solidFill>
                  <a:schemeClr val="tx1"/>
                </a:solidFill>
                <a:effectLst/>
                <a:latin typeface="+mn-lt"/>
                <a:ea typeface="+mn-ea"/>
                <a:cs typeface="+mn-cs"/>
              </a:rPr>
              <a:t>you</a:t>
            </a:r>
            <a:r>
              <a:rPr lang="en-CA" sz="1200" kern="1200" dirty="0">
                <a:solidFill>
                  <a:schemeClr val="tx1"/>
                </a:solidFill>
                <a:effectLst/>
                <a:latin typeface="+mn-lt"/>
                <a:ea typeface="+mn-ea"/>
                <a:cs typeface="+mn-cs"/>
              </a:rPr>
              <a:t> are more likely to act in an emotionally appropriate ways. </a:t>
            </a:r>
          </a:p>
          <a:p>
            <a:pPr marL="0" indent="0">
              <a:buNone/>
            </a:pP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467194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kern="1200" baseline="0" dirty="0">
                <a:solidFill>
                  <a:schemeClr val="tx1"/>
                </a:solidFill>
                <a:effectLst/>
                <a:latin typeface="+mn-lt"/>
                <a:ea typeface="+mn-ea"/>
                <a:cs typeface="+mn-cs"/>
              </a:rPr>
              <a:t>Review the common triggers above</a:t>
            </a:r>
          </a:p>
          <a:p>
            <a:endParaRPr lang="en-CA" sz="1200" kern="1200" baseline="0" dirty="0">
              <a:solidFill>
                <a:schemeClr val="tx1"/>
              </a:solidFill>
              <a:effectLst/>
              <a:latin typeface="+mn-lt"/>
              <a:ea typeface="+mn-ea"/>
              <a:cs typeface="+mn-cs"/>
            </a:endParaRPr>
          </a:p>
          <a:p>
            <a:pPr marL="0" indent="0">
              <a:buNone/>
            </a:pPr>
            <a:endParaRPr lang="en-CA" dirty="0"/>
          </a:p>
          <a:p>
            <a:pPr eaLnBrk="1" hangingPunct="1">
              <a:lnSpc>
                <a:spcPct val="80000"/>
              </a:lnSpc>
            </a:pPr>
            <a:r>
              <a:rPr lang="en-CA" altLang="en-US" dirty="0">
                <a:latin typeface="Arial" panose="020B0604020202020204" pitchFamily="34" charset="0"/>
                <a:ea typeface="ＭＳ Ｐゴシック" panose="020B0600070205080204" pitchFamily="34" charset="-128"/>
              </a:rPr>
              <a:t>This list, while not exhaustive,</a:t>
            </a:r>
            <a:r>
              <a:rPr lang="en-CA" altLang="en-US" baseline="0" dirty="0">
                <a:latin typeface="Arial" panose="020B0604020202020204" pitchFamily="34" charset="0"/>
                <a:ea typeface="ＭＳ Ｐゴシック" panose="020B0600070205080204" pitchFamily="34" charset="-128"/>
              </a:rPr>
              <a:t> represents some common triggers (button pushers). It is important for you as a leader to be able to articulate your common triggers, </a:t>
            </a:r>
            <a:r>
              <a:rPr lang="en-CA" altLang="en-US" b="0" baseline="0" dirty="0">
                <a:latin typeface="Arial" panose="020B0604020202020204" pitchFamily="34" charset="0"/>
                <a:ea typeface="ＭＳ Ｐゴシック" panose="020B0600070205080204" pitchFamily="34" charset="-128"/>
              </a:rPr>
              <a:t>so you can develop tools that will help to respond in emotionally appropriate ways. </a:t>
            </a:r>
            <a:endParaRPr lang="en-CA" altLang="en-US" b="1" i="1" baseline="0"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baseline="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32396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CA" dirty="0"/>
              <a:t>Review the example provided on pages </a:t>
            </a:r>
            <a:r>
              <a:rPr lang="en-CA" b="1" u="none" dirty="0"/>
              <a:t>18-19</a:t>
            </a:r>
            <a:r>
              <a:rPr lang="en-CA" b="1" u="none" baseline="0" dirty="0"/>
              <a:t> </a:t>
            </a:r>
            <a:r>
              <a:rPr lang="en-CA" u="none" dirty="0"/>
              <a:t>of</a:t>
            </a:r>
            <a:r>
              <a:rPr lang="en-CA" dirty="0"/>
              <a:t> the Reflective Manual.</a:t>
            </a:r>
          </a:p>
          <a:p>
            <a:pPr marL="0" indent="0">
              <a:buNone/>
            </a:pPr>
            <a:endParaRPr lang="en-CA" sz="1200" baseline="0" dirty="0"/>
          </a:p>
          <a:p>
            <a:pPr marL="0" indent="0">
              <a:buNone/>
            </a:pPr>
            <a:r>
              <a:rPr lang="en-CA" sz="1200" baseline="0" dirty="0"/>
              <a:t>Ask participants to think about a time they have been triggered while at work.</a:t>
            </a:r>
          </a:p>
          <a:p>
            <a:pPr marL="0" indent="0">
              <a:buNone/>
            </a:pPr>
            <a:endParaRPr lang="en-CA" sz="1200" baseline="0" dirty="0"/>
          </a:p>
          <a:p>
            <a:pPr marL="0" indent="0">
              <a:buNone/>
            </a:pPr>
            <a:r>
              <a:rPr lang="en-CA" sz="1200" baseline="0" dirty="0"/>
              <a:t>Using the template provided on page </a:t>
            </a:r>
            <a:r>
              <a:rPr lang="en-CA" sz="1200" b="1" baseline="0" dirty="0"/>
              <a:t>19</a:t>
            </a:r>
            <a:r>
              <a:rPr lang="en-CA" sz="1200" baseline="0" dirty="0"/>
              <a:t> of the Reflective Manual, in a small group or with a partner, complete the exercise: Examining </a:t>
            </a:r>
            <a:r>
              <a:rPr lang="en-CA" sz="1200" b="0" baseline="0" dirty="0"/>
              <a:t>Your </a:t>
            </a:r>
            <a:r>
              <a:rPr lang="en-CA" sz="1200" baseline="0" dirty="0"/>
              <a:t>Triggers.</a:t>
            </a:r>
          </a:p>
          <a:p>
            <a:pPr marL="0" indent="0">
              <a:buNone/>
            </a:pPr>
            <a:r>
              <a:rPr lang="en-CA" sz="1200" baseline="0" dirty="0"/>
              <a:t>Identify a potential trigger, </a:t>
            </a:r>
            <a:r>
              <a:rPr lang="en-CA" sz="1200" b="0" baseline="0" dirty="0"/>
              <a:t>remembering to stay on the surface of the emotion or choose </a:t>
            </a:r>
            <a:r>
              <a:rPr lang="en-CA" sz="1200" baseline="0" dirty="0"/>
              <a:t>one that won’t cause a fight, flight or freeze reaction.</a:t>
            </a:r>
          </a:p>
          <a:p>
            <a:pPr marL="0" indent="0">
              <a:buNone/>
            </a:pPr>
            <a:endParaRPr lang="en-CA" dirty="0"/>
          </a:p>
          <a:p>
            <a:pPr marL="0" indent="0">
              <a:buNone/>
            </a:pPr>
            <a:r>
              <a:rPr lang="en-CA" dirty="0"/>
              <a:t>Suggested</a:t>
            </a:r>
            <a:r>
              <a:rPr lang="en-CA" baseline="0" dirty="0"/>
              <a:t> Time: 15-20 minutes</a:t>
            </a: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106686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Read</a:t>
            </a:r>
            <a:r>
              <a:rPr lang="en-CA" altLang="en-US" baseline="0" dirty="0">
                <a:latin typeface="Arial" panose="020B0604020202020204" pitchFamily="34" charset="0"/>
                <a:ea typeface="ＭＳ Ｐゴシック" panose="020B0600070205080204" pitchFamily="34" charset="-128"/>
              </a:rPr>
              <a:t> the quote Ideas Into Action page 8, </a:t>
            </a:r>
            <a:r>
              <a:rPr lang="en-CA" i="1" dirty="0"/>
              <a:t>Exploring the “Social” Personal Leadership Resources: Perceiving Emotions, Managing Emotions &amp; Acting in Emotionally Appropriate Ways</a:t>
            </a:r>
            <a:r>
              <a:rPr lang="en-CA" altLang="en-US" baseline="0" dirty="0">
                <a:latin typeface="Arial" panose="020B0604020202020204" pitchFamily="34" charset="0"/>
                <a:ea typeface="ＭＳ Ｐゴシック" panose="020B0600070205080204" pitchFamily="34" charset="-128"/>
              </a:rPr>
              <a:t>, noting that there are many people who act in ways that trigger us. </a:t>
            </a:r>
          </a:p>
          <a:p>
            <a:pPr eaLnBrk="1" hangingPunct="1">
              <a:lnSpc>
                <a:spcPct val="80000"/>
              </a:lnSpc>
            </a:pPr>
            <a:endParaRPr lang="en-CA" altLang="en-US" baseline="0" dirty="0">
              <a:latin typeface="Arial" panose="020B0604020202020204" pitchFamily="34" charset="0"/>
              <a:ea typeface="ＭＳ Ｐゴシック" panose="020B0600070205080204" pitchFamily="34" charset="-128"/>
            </a:endParaRPr>
          </a:p>
          <a:p>
            <a:pPr eaLnBrk="1" hangingPunct="1">
              <a:lnSpc>
                <a:spcPct val="80000"/>
              </a:lnSpc>
            </a:pPr>
            <a:r>
              <a:rPr lang="en-CA" altLang="en-US" baseline="0" dirty="0">
                <a:latin typeface="Arial" panose="020B0604020202020204" pitchFamily="34" charset="0"/>
                <a:ea typeface="ＭＳ Ｐゴシック" panose="020B0600070205080204" pitchFamily="34" charset="-128"/>
              </a:rPr>
              <a:t>https://</a:t>
            </a:r>
            <a:r>
              <a:rPr lang="en-CA" altLang="en-US" baseline="0" dirty="0" err="1">
                <a:latin typeface="Arial" panose="020B0604020202020204" pitchFamily="34" charset="0"/>
                <a:ea typeface="ＭＳ Ｐゴシック" panose="020B0600070205080204" pitchFamily="34" charset="-128"/>
              </a:rPr>
              <a:t>www.education</a:t>
            </a:r>
            <a:r>
              <a:rPr lang="en-CA" altLang="en-US" baseline="0" dirty="0">
                <a:latin typeface="Arial" panose="020B0604020202020204" pitchFamily="34" charset="0"/>
                <a:ea typeface="ＭＳ Ｐゴシック" panose="020B0600070205080204" pitchFamily="34" charset="-128"/>
              </a:rPr>
              <a:t>-leadership-</a:t>
            </a:r>
            <a:r>
              <a:rPr lang="en-CA" altLang="en-US" baseline="0" dirty="0" err="1">
                <a:latin typeface="Arial" panose="020B0604020202020204" pitchFamily="34" charset="0"/>
                <a:ea typeface="ＭＳ Ｐゴシック" panose="020B0600070205080204" pitchFamily="34" charset="-128"/>
              </a:rPr>
              <a:t>ontario.ca</a:t>
            </a:r>
            <a:r>
              <a:rPr lang="en-CA" altLang="en-US" baseline="0" dirty="0">
                <a:latin typeface="Arial" panose="020B0604020202020204" pitchFamily="34" charset="0"/>
                <a:ea typeface="ＭＳ Ｐゴシック" panose="020B0600070205080204" pitchFamily="34" charset="-128"/>
              </a:rPr>
              <a:t>/application/files/1315/5647/2836/7._Exploring_the_Social_PLR.pdf</a:t>
            </a:r>
          </a:p>
        </p:txBody>
      </p:sp>
    </p:spTree>
    <p:extLst>
      <p:ext uri="{BB962C8B-B14F-4D97-AF65-F5344CB8AC3E}">
        <p14:creationId xmlns:p14="http://schemas.microsoft.com/office/powerpoint/2010/main" val="1913949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CA" sz="1200" kern="1200" dirty="0">
                <a:solidFill>
                  <a:schemeClr val="tx1"/>
                </a:solidFill>
                <a:effectLst/>
                <a:latin typeface="+mn-lt"/>
                <a:ea typeface="+mn-ea"/>
                <a:cs typeface="+mn-cs"/>
              </a:rPr>
              <a:t>In the </a:t>
            </a:r>
            <a:r>
              <a:rPr lang="en-CA" sz="1200" i="1" kern="1200" dirty="0">
                <a:solidFill>
                  <a:schemeClr val="tx1"/>
                </a:solidFill>
                <a:effectLst/>
                <a:latin typeface="+mn-lt"/>
                <a:ea typeface="+mn-ea"/>
                <a:cs typeface="+mn-cs"/>
              </a:rPr>
              <a:t>Ideas Into Action</a:t>
            </a:r>
            <a:r>
              <a:rPr lang="en-CA" sz="1200" kern="1200" dirty="0">
                <a:solidFill>
                  <a:schemeClr val="tx1"/>
                </a:solidFill>
                <a:effectLst/>
                <a:latin typeface="+mn-lt"/>
                <a:ea typeface="+mn-ea"/>
                <a:cs typeface="+mn-cs"/>
              </a:rPr>
              <a:t>, </a:t>
            </a:r>
            <a:r>
              <a:rPr lang="en-CA" sz="1200" u="sng" kern="1200" dirty="0">
                <a:solidFill>
                  <a:schemeClr val="tx1"/>
                </a:solidFill>
                <a:effectLst/>
                <a:latin typeface="+mn-lt"/>
                <a:ea typeface="+mn-ea"/>
                <a:cs typeface="+mn-cs"/>
                <a:hlinkClick r:id="rId3"/>
              </a:rPr>
              <a:t>Exploring the “Social Personal Leadership Resources: Perceiving Emotions, Managing Emotions and Acting in Emotionally Appropriate Ways</a:t>
            </a:r>
            <a:r>
              <a:rPr lang="en-CA" sz="1200" kern="1200" dirty="0">
                <a:solidFill>
                  <a:schemeClr val="tx1"/>
                </a:solidFill>
                <a:effectLst/>
                <a:latin typeface="+mn-lt"/>
                <a:ea typeface="+mn-ea"/>
                <a:cs typeface="+mn-cs"/>
              </a:rPr>
              <a:t>,  Daniel Goleman states that,  “Emotional intelligence (EI) is the sine qua non of leadership”(p. 4). </a:t>
            </a:r>
          </a:p>
          <a:p>
            <a:r>
              <a:rPr lang="en-US" sz="1200" dirty="0"/>
              <a:t>According to Daniel Goleman, </a:t>
            </a:r>
            <a:r>
              <a:rPr lang="en-CA" sz="1200" dirty="0"/>
              <a:t>there are four components of EI</a:t>
            </a:r>
            <a:r>
              <a:rPr lang="en-US" sz="1200" dirty="0"/>
              <a:t>: </a:t>
            </a:r>
          </a:p>
          <a:p>
            <a:pPr marL="457200" indent="-457200">
              <a:buFont typeface="+mj-lt"/>
              <a:buAutoNum type="arabicPeriod"/>
            </a:pPr>
            <a:r>
              <a:rPr lang="en-US" sz="1200" b="0" i="1" dirty="0"/>
              <a:t>Self-awareness</a:t>
            </a:r>
            <a:r>
              <a:rPr lang="en-US" sz="1200" b="0" dirty="0"/>
              <a:t> – emotional self-awareness, accurate self-assessment, and self-confidence. </a:t>
            </a:r>
          </a:p>
          <a:p>
            <a:pPr marL="457200" indent="-457200">
              <a:buFont typeface="+mj-lt"/>
              <a:buAutoNum type="arabicPeriod"/>
            </a:pPr>
            <a:r>
              <a:rPr lang="en-US" sz="1200" b="0" i="1" dirty="0"/>
              <a:t>Self-management</a:t>
            </a:r>
            <a:r>
              <a:rPr lang="en-US" sz="1200" b="0" dirty="0"/>
              <a:t> – self-control, trustworthiness, conscientiousness, adaptability, achievement, orientation, and initiative. </a:t>
            </a:r>
          </a:p>
          <a:p>
            <a:pPr marL="457200" indent="-457200">
              <a:buFont typeface="+mj-lt"/>
              <a:buAutoNum type="arabicPeriod"/>
            </a:pPr>
            <a:r>
              <a:rPr lang="en-US" sz="1200" b="0" i="1" dirty="0"/>
              <a:t>Social awareness </a:t>
            </a:r>
            <a:r>
              <a:rPr lang="en-US" sz="1200" b="0" dirty="0"/>
              <a:t>– empathy, organizational awareness, service orientation</a:t>
            </a:r>
          </a:p>
          <a:p>
            <a:pPr marL="457200" indent="-457200">
              <a:buFont typeface="+mj-lt"/>
              <a:buAutoNum type="arabicPeriod"/>
            </a:pPr>
            <a:r>
              <a:rPr lang="en-US" sz="1200" b="0" i="1" dirty="0"/>
              <a:t>Social skill/relationship management </a:t>
            </a:r>
            <a:r>
              <a:rPr lang="en-US" sz="1200" dirty="0"/>
              <a:t>– visionary leadership, influence, developing others, communication, change catalyst, conflict management, building bonds, teamwork, and collaboration.</a:t>
            </a:r>
            <a:endParaRPr lang="en-CA" sz="1200" dirty="0"/>
          </a:p>
          <a:p>
            <a:pPr marL="0" marR="0" lvl="0" indent="0" algn="l" defTabSz="914400" rtl="0" eaLnBrk="1" fontAlgn="auto" latinLnBrk="0" hangingPunct="1">
              <a:lnSpc>
                <a:spcPct val="80000"/>
              </a:lnSpc>
              <a:spcBef>
                <a:spcPts val="0"/>
              </a:spcBef>
              <a:spcAft>
                <a:spcPts val="0"/>
              </a:spcAft>
              <a:buClrTx/>
              <a:buSzTx/>
              <a:buFontTx/>
              <a:buNone/>
              <a:tabLst/>
              <a:defRPr/>
            </a:pPr>
            <a:r>
              <a:rPr lang="en-CA" sz="1200" kern="1200" dirty="0">
                <a:solidFill>
                  <a:schemeClr val="tx1"/>
                </a:solidFill>
                <a:effectLst/>
                <a:latin typeface="+mn-lt"/>
                <a:ea typeface="+mn-ea"/>
                <a:cs typeface="+mn-cs"/>
              </a:rPr>
              <a:t>To strengthen </a:t>
            </a:r>
            <a:r>
              <a:rPr lang="en-CA" sz="1200" b="0" kern="1200" dirty="0">
                <a:solidFill>
                  <a:schemeClr val="tx1"/>
                </a:solidFill>
                <a:effectLst/>
                <a:latin typeface="+mn-lt"/>
                <a:ea typeface="+mn-ea"/>
                <a:cs typeface="+mn-cs"/>
              </a:rPr>
              <a:t>your </a:t>
            </a:r>
            <a:r>
              <a:rPr lang="en-CA" sz="1200" kern="1200" dirty="0">
                <a:solidFill>
                  <a:schemeClr val="tx1"/>
                </a:solidFill>
                <a:effectLst/>
                <a:latin typeface="+mn-lt"/>
                <a:ea typeface="+mn-ea"/>
                <a:cs typeface="+mn-cs"/>
              </a:rPr>
              <a:t>ability to act in emotionally appropriate ways, it is essential to understand these components and determine the areas </a:t>
            </a:r>
            <a:r>
              <a:rPr lang="en-CA" sz="1200" b="0" kern="1200" dirty="0">
                <a:solidFill>
                  <a:schemeClr val="tx1"/>
                </a:solidFill>
                <a:effectLst/>
                <a:latin typeface="+mn-lt"/>
                <a:ea typeface="+mn-ea"/>
                <a:cs typeface="+mn-cs"/>
              </a:rPr>
              <a:t>on</a:t>
            </a:r>
            <a:r>
              <a:rPr lang="en-CA" sz="1200" kern="1200" dirty="0">
                <a:solidFill>
                  <a:schemeClr val="tx1"/>
                </a:solidFill>
                <a:effectLst/>
                <a:latin typeface="+mn-lt"/>
                <a:ea typeface="+mn-ea"/>
                <a:cs typeface="+mn-cs"/>
              </a:rPr>
              <a:t> which </a:t>
            </a:r>
            <a:r>
              <a:rPr lang="en-CA" sz="1200" b="0" kern="1200" dirty="0">
                <a:solidFill>
                  <a:schemeClr val="tx1"/>
                </a:solidFill>
                <a:effectLst/>
                <a:latin typeface="+mn-lt"/>
                <a:ea typeface="+mn-ea"/>
                <a:cs typeface="+mn-cs"/>
              </a:rPr>
              <a:t>you</a:t>
            </a:r>
            <a:r>
              <a:rPr lang="en-CA" sz="1200" kern="1200" dirty="0">
                <a:solidFill>
                  <a:schemeClr val="tx1"/>
                </a:solidFill>
                <a:effectLst/>
                <a:latin typeface="+mn-lt"/>
                <a:ea typeface="+mn-ea"/>
                <a:cs typeface="+mn-cs"/>
              </a:rPr>
              <a:t> need to focus.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r>
              <a:rPr lang="en-US" baseline="0" dirty="0">
                <a:solidFill>
                  <a:srgbClr val="C00000"/>
                </a:solidFill>
              </a:rPr>
              <a:t>Refer to your results from the EI test: </a:t>
            </a:r>
            <a:r>
              <a:rPr lang="en-CA" sz="1200" u="sng" kern="1200" dirty="0">
                <a:solidFill>
                  <a:schemeClr val="tx1"/>
                </a:solidFill>
                <a:effectLst/>
                <a:latin typeface="+mn-lt"/>
                <a:ea typeface="+mn-ea"/>
                <a:cs typeface="+mn-cs"/>
                <a:hlinkClick r:id="rId4"/>
              </a:rPr>
              <a:t>https://www.psychologytoday.com/ca/tests/personality/emotional-intelligence-test</a:t>
            </a:r>
            <a:r>
              <a:rPr lang="en-CA" sz="1200" u="none" kern="1200" baseline="0" dirty="0">
                <a:solidFill>
                  <a:schemeClr val="tx1"/>
                </a:solidFill>
                <a:effectLst/>
                <a:latin typeface="+mn-lt"/>
                <a:ea typeface="+mn-ea"/>
                <a:cs typeface="+mn-cs"/>
              </a:rPr>
              <a:t>. This test provided sufficient comments needed to complete the following activity.</a:t>
            </a:r>
          </a:p>
          <a:p>
            <a:pPr eaLnBrk="1" hangingPunct="1">
              <a:lnSpc>
                <a:spcPct val="80000"/>
              </a:lnSpc>
            </a:pPr>
            <a:endParaRPr lang="en-CA" altLang="en-US" sz="1200" b="0" u="none" kern="1200" baseline="0" dirty="0">
              <a:solidFill>
                <a:schemeClr val="tx1"/>
              </a:solidFill>
              <a:effectLst/>
              <a:latin typeface="+mn-lt"/>
              <a:ea typeface="+mn-ea"/>
              <a:cs typeface="+mn-cs"/>
            </a:endParaRPr>
          </a:p>
          <a:p>
            <a:pPr eaLnBrk="1" hangingPunct="1">
              <a:lnSpc>
                <a:spcPct val="80000"/>
              </a:lnSpc>
            </a:pPr>
            <a:r>
              <a:rPr lang="en-CA" altLang="en-US" sz="1200" b="0" u="none" kern="1200" baseline="0" dirty="0">
                <a:solidFill>
                  <a:schemeClr val="tx1"/>
                </a:solidFill>
                <a:effectLst/>
                <a:latin typeface="+mn-lt"/>
                <a:ea typeface="+mn-ea"/>
                <a:cs typeface="+mn-cs"/>
              </a:rPr>
              <a:t>Suggested time 5-10 minutes</a:t>
            </a: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3808385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r>
              <a:rPr lang="en-US" baseline="0" dirty="0">
                <a:solidFill>
                  <a:srgbClr val="C00000"/>
                </a:solidFill>
              </a:rPr>
              <a:t>Refer to your results from the EI test: </a:t>
            </a:r>
            <a:r>
              <a:rPr lang="en-CA" sz="1200" u="sng" kern="1200" dirty="0">
                <a:solidFill>
                  <a:schemeClr val="tx1"/>
                </a:solidFill>
                <a:effectLst/>
                <a:latin typeface="+mn-lt"/>
                <a:ea typeface="+mn-ea"/>
                <a:cs typeface="+mn-cs"/>
                <a:hlinkClick r:id="rId3"/>
              </a:rPr>
              <a:t>https://www.psychologytoday.com/ca/tests/personality/emotional-intelligence-test</a:t>
            </a:r>
            <a:r>
              <a:rPr lang="en-CA" sz="1200" u="none" kern="1200" baseline="0" dirty="0">
                <a:solidFill>
                  <a:schemeClr val="tx1"/>
                </a:solidFill>
                <a:effectLst/>
                <a:latin typeface="+mn-lt"/>
                <a:ea typeface="+mn-ea"/>
                <a:cs typeface="+mn-cs"/>
              </a:rPr>
              <a:t>. </a:t>
            </a:r>
            <a:endParaRPr lang="en-US" baseline="0" dirty="0">
              <a:solidFill>
                <a:srgbClr val="C00000"/>
              </a:solidFill>
            </a:endParaRPr>
          </a:p>
          <a:p>
            <a:pPr eaLnBrk="1" hangingPunct="1">
              <a:lnSpc>
                <a:spcPct val="80000"/>
              </a:lnSpc>
            </a:pPr>
            <a:r>
              <a:rPr lang="en-CA" sz="1200" u="none" kern="1200" baseline="0" dirty="0">
                <a:solidFill>
                  <a:schemeClr val="tx1"/>
                </a:solidFill>
                <a:effectLst/>
                <a:latin typeface="+mn-lt"/>
                <a:ea typeface="+mn-ea"/>
                <a:cs typeface="+mn-cs"/>
              </a:rPr>
              <a:t>Complete the activity </a:t>
            </a:r>
            <a:r>
              <a:rPr lang="en-CA" sz="1200" b="0" u="none" kern="1200" baseline="0" dirty="0">
                <a:solidFill>
                  <a:schemeClr val="tx1"/>
                </a:solidFill>
                <a:effectLst/>
                <a:latin typeface="+mn-lt"/>
                <a:ea typeface="+mn-ea"/>
                <a:cs typeface="+mn-cs"/>
              </a:rPr>
              <a:t>on page 20 of the Reflective Manual.</a:t>
            </a:r>
          </a:p>
          <a:p>
            <a:pPr eaLnBrk="1" hangingPunct="1">
              <a:lnSpc>
                <a:spcPct val="80000"/>
              </a:lnSpc>
            </a:pPr>
            <a:r>
              <a:rPr lang="en-CA" altLang="en-US" sz="1200" b="0" u="none" kern="1200" baseline="0" dirty="0">
                <a:solidFill>
                  <a:schemeClr val="tx1"/>
                </a:solidFill>
                <a:effectLst/>
                <a:latin typeface="+mn-lt"/>
                <a:ea typeface="+mn-ea"/>
                <a:cs typeface="+mn-cs"/>
              </a:rPr>
              <a:t>Share how this knowledge about yourself will help you act in emotionally appropriate ways. </a:t>
            </a:r>
            <a:r>
              <a:rPr lang="en-US" b="0" dirty="0"/>
              <a:t>(Encourage</a:t>
            </a:r>
            <a:r>
              <a:rPr lang="en-US" b="0" baseline="0" dirty="0"/>
              <a:t> participants to use some of the characteristics from the previous slide to inform their responses</a:t>
            </a:r>
            <a:r>
              <a:rPr lang="en-US" b="0" dirty="0"/>
              <a:t>)</a:t>
            </a:r>
            <a:endParaRPr lang="en-CA" altLang="en-US" sz="1200" b="1" u="none" kern="1200" baseline="0" dirty="0">
              <a:solidFill>
                <a:schemeClr val="tx1"/>
              </a:solidFill>
              <a:effectLst/>
              <a:latin typeface="+mn-lt"/>
              <a:ea typeface="+mn-ea"/>
              <a:cs typeface="+mn-cs"/>
            </a:endParaRPr>
          </a:p>
          <a:p>
            <a:pPr eaLnBrk="1" hangingPunct="1">
              <a:lnSpc>
                <a:spcPct val="80000"/>
              </a:lnSpc>
            </a:pPr>
            <a:r>
              <a:rPr lang="en-CA" altLang="en-US" sz="1200" b="1" u="none" kern="1200" baseline="0" dirty="0">
                <a:solidFill>
                  <a:schemeClr val="tx1"/>
                </a:solidFill>
                <a:effectLst/>
                <a:latin typeface="+mn-lt"/>
                <a:ea typeface="+mn-ea"/>
                <a:cs typeface="+mn-cs"/>
              </a:rPr>
              <a:t>Possible prompts:</a:t>
            </a:r>
          </a:p>
          <a:p>
            <a:pPr marL="0" marR="0" lvl="0" indent="0" algn="l" defTabSz="914400" rtl="0" eaLnBrk="1" fontAlgn="auto" latinLnBrk="0" hangingPunct="1">
              <a:lnSpc>
                <a:spcPct val="80000"/>
              </a:lnSpc>
              <a:spcBef>
                <a:spcPts val="0"/>
              </a:spcBef>
              <a:spcAft>
                <a:spcPts val="0"/>
              </a:spcAft>
              <a:buClrTx/>
              <a:buSzTx/>
              <a:buFontTx/>
              <a:buNone/>
              <a:tabLst/>
              <a:defRPr/>
            </a:pPr>
            <a:r>
              <a:rPr lang="en-US" b="0" baseline="0" dirty="0"/>
              <a:t>“If I am self aware, I will notice when I am being triggered and use my resources to demonstrate an appropriate response”</a:t>
            </a:r>
          </a:p>
          <a:p>
            <a:pPr marL="0" marR="0" lvl="0" indent="0" algn="l" defTabSz="914400" rtl="0" eaLnBrk="1" fontAlgn="auto" latinLnBrk="0" hangingPunct="1">
              <a:lnSpc>
                <a:spcPct val="80000"/>
              </a:lnSpc>
              <a:spcBef>
                <a:spcPts val="0"/>
              </a:spcBef>
              <a:spcAft>
                <a:spcPts val="0"/>
              </a:spcAft>
              <a:buClrTx/>
              <a:buSzTx/>
              <a:buFontTx/>
              <a:buNone/>
              <a:tabLst/>
              <a:defRPr/>
            </a:pPr>
            <a:r>
              <a:rPr lang="en-US" b="0" baseline="0" dirty="0"/>
              <a:t>“If I understand my influence (social management), then I will take responsibility for the way I communicate instead of having an outburst.”</a:t>
            </a:r>
            <a:endParaRPr lang="en-CA" altLang="en-US" sz="1200" b="1" u="none" kern="1200" baseline="0" dirty="0">
              <a:solidFill>
                <a:schemeClr val="tx1"/>
              </a:solidFill>
              <a:effectLst/>
              <a:latin typeface="+mn-lt"/>
              <a:ea typeface="+mn-ea"/>
              <a:cs typeface="+mn-cs"/>
            </a:endParaRPr>
          </a:p>
          <a:p>
            <a:r>
              <a:rPr lang="en-US" dirty="0"/>
              <a:t>What do you notice about what has been shared?</a:t>
            </a:r>
          </a:p>
          <a:p>
            <a:r>
              <a:rPr lang="en-US" dirty="0"/>
              <a:t>What is common to the examples that were shared?</a:t>
            </a:r>
          </a:p>
          <a:p>
            <a:r>
              <a:rPr lang="en-US" dirty="0"/>
              <a:t>Are there any examples you have seen play out on a regular</a:t>
            </a:r>
            <a:r>
              <a:rPr lang="en-US" baseline="0" dirty="0"/>
              <a:t> basis?</a:t>
            </a:r>
            <a:endParaRPr lang="en-US" dirty="0"/>
          </a:p>
          <a:p>
            <a:r>
              <a:rPr lang="en-US" dirty="0"/>
              <a:t>Based on these, how important is it to act in emotionally appropriate ways?</a:t>
            </a:r>
          </a:p>
          <a:p>
            <a:pPr eaLnBrk="1" hangingPunct="1">
              <a:lnSpc>
                <a:spcPct val="80000"/>
              </a:lnSpc>
            </a:pPr>
            <a:endParaRPr lang="en-CA" altLang="en-US" sz="1200" b="0" u="none" kern="1200" baseline="0" dirty="0">
              <a:solidFill>
                <a:schemeClr val="tx1"/>
              </a:solidFill>
              <a:effectLst/>
              <a:latin typeface="+mn-lt"/>
              <a:ea typeface="+mn-ea"/>
              <a:cs typeface="+mn-cs"/>
            </a:endParaRPr>
          </a:p>
          <a:p>
            <a:pPr eaLnBrk="1" hangingPunct="1">
              <a:lnSpc>
                <a:spcPct val="80000"/>
              </a:lnSpc>
            </a:pPr>
            <a:r>
              <a:rPr lang="en-CA" altLang="en-US" sz="1200" b="0" u="none" kern="1200" baseline="0" dirty="0">
                <a:solidFill>
                  <a:schemeClr val="tx1"/>
                </a:solidFill>
                <a:effectLst/>
                <a:latin typeface="+mn-lt"/>
                <a:ea typeface="+mn-ea"/>
                <a:cs typeface="+mn-cs"/>
              </a:rPr>
              <a:t>Suggested time 10-20 minutes</a:t>
            </a:r>
            <a:endParaRPr lang="en-CA" altLang="en-US" dirty="0">
              <a:latin typeface="Arial" panose="020B0604020202020204" pitchFamily="34" charset="0"/>
              <a:ea typeface="ＭＳ Ｐゴシック" panose="020B0600070205080204" pitchFamily="34" charset="-128"/>
            </a:endParaRPr>
          </a:p>
          <a:p>
            <a:pPr marL="0" indent="0">
              <a:buNone/>
            </a:pPr>
            <a:endParaRPr lang="en-US" b="0"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8177865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tiff"/><Relationship Id="rId4" Type="http://schemas.openxmlformats.org/officeDocument/2006/relationships/hyperlink" Target="https://www.education-leadership-ontario.ca/application/files/1315/5647/2836/7._Exploring_the_Social_PLR.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tiff"/></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psychologytoday.com/ca/tests/personality/emotional-intelligence-tes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1702263" y="2684728"/>
            <a:ext cx="9008269" cy="341632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en-US" altLang="en-US" sz="3600" b="1" kern="0" dirty="0">
                <a:latin typeface="Gill Sans MT" panose="020B0502020104020203" pitchFamily="34" charset="77"/>
              </a:rPr>
              <a:t>Strengthening Your Personal Leadership Resources</a:t>
            </a:r>
          </a:p>
          <a:p>
            <a:pPr algn="ctr" eaLnBrk="1" hangingPunct="1">
              <a:spcBef>
                <a:spcPct val="0"/>
              </a:spcBef>
              <a:buFontTx/>
              <a:buNone/>
              <a:defRPr/>
            </a:pPr>
            <a:r>
              <a:rPr lang="en-US" altLang="en-US" sz="3600" b="1" kern="0">
                <a:latin typeface="Gill Sans MT" panose="020B0502020104020203" pitchFamily="34" charset="77"/>
              </a:rPr>
              <a:t>For Leaders</a:t>
            </a:r>
            <a:endParaRPr lang="en-US" altLang="en-US" sz="3600" b="1" kern="0" dirty="0">
              <a:latin typeface="Gill Sans MT" panose="020B0502020104020203" pitchFamily="34" charset="77"/>
            </a:endParaRPr>
          </a:p>
          <a:p>
            <a:pPr algn="ctr" eaLnBrk="1" hangingPunct="1">
              <a:spcBef>
                <a:spcPct val="0"/>
              </a:spcBef>
              <a:buFontTx/>
              <a:buNone/>
              <a:defRPr/>
            </a:pPr>
            <a:endParaRPr lang="en-US" altLang="en-US" sz="3600" b="1" kern="0" dirty="0">
              <a:latin typeface="Gill Sans MT" panose="020B0502020104020203" pitchFamily="34" charset="77"/>
            </a:endParaRPr>
          </a:p>
          <a:p>
            <a:pPr algn="ctr" eaLnBrk="1" hangingPunct="1">
              <a:spcBef>
                <a:spcPct val="0"/>
              </a:spcBef>
              <a:buFontTx/>
              <a:buNone/>
              <a:defRPr/>
            </a:pPr>
            <a:r>
              <a:rPr lang="en-US" altLang="en-US" sz="3600" b="1" kern="0" dirty="0">
                <a:latin typeface="Gill Sans MT" panose="020B0502020104020203" pitchFamily="34" charset="77"/>
              </a:rPr>
              <a:t>Social PLRs – Session 3.3</a:t>
            </a:r>
          </a:p>
          <a:p>
            <a:pPr algn="ctr" eaLnBrk="1" hangingPunct="1">
              <a:spcBef>
                <a:spcPct val="0"/>
              </a:spcBef>
              <a:buFontTx/>
              <a:buNone/>
              <a:defRPr/>
            </a:pPr>
            <a:r>
              <a:rPr lang="en-US" altLang="en-US" sz="3600" b="1" kern="0" dirty="0">
                <a:latin typeface="Gill Sans MT" panose="020B0502020104020203" pitchFamily="34" charset="77"/>
              </a:rPr>
              <a:t>Acting in Emotionally Appropriate Ways</a:t>
            </a:r>
          </a:p>
        </p:txBody>
      </p:sp>
      <p:pic>
        <p:nvPicPr>
          <p:cNvPr id="6" name="Picture 6" descr="logo short">
            <a:extLst>
              <a:ext uri="{FF2B5EF4-FFF2-40B4-BE49-F238E27FC236}">
                <a16:creationId xmlns:a16="http://schemas.microsoft.com/office/drawing/2014/main" id="{A7DAF064-A69F-4946-AE44-5B895E2F3349}"/>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7" name="Text Box 7">
            <a:extLst>
              <a:ext uri="{FF2B5EF4-FFF2-40B4-BE49-F238E27FC236}">
                <a16:creationId xmlns:a16="http://schemas.microsoft.com/office/drawing/2014/main" id="{F3CC8017-669A-AC48-A3B5-F81BC963A506}"/>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8" name="Rectangle 4">
            <a:extLst>
              <a:ext uri="{FF2B5EF4-FFF2-40B4-BE49-F238E27FC236}">
                <a16:creationId xmlns:a16="http://schemas.microsoft.com/office/drawing/2014/main" id="{490D6EC6-51AA-2341-B531-2952B9F23EE1}"/>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nvSpPr>
        <p:spPr>
          <a:xfrm>
            <a:off x="442690" y="2512265"/>
            <a:ext cx="10634437" cy="834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Culminating Activity – Strengthening your PLRs</a:t>
            </a:r>
          </a:p>
        </p:txBody>
      </p:sp>
      <p:sp>
        <p:nvSpPr>
          <p:cNvPr id="6" name="Rectangle 5"/>
          <p:cNvSpPr/>
          <p:nvPr/>
        </p:nvSpPr>
        <p:spPr>
          <a:xfrm>
            <a:off x="789426" y="3384143"/>
            <a:ext cx="11089401" cy="2246769"/>
          </a:xfrm>
          <a:prstGeom prst="rect">
            <a:avLst/>
          </a:prstGeom>
        </p:spPr>
        <p:txBody>
          <a:bodyPr wrap="square">
            <a:spAutoFit/>
          </a:bodyPr>
          <a:lstStyle/>
          <a:p>
            <a:r>
              <a:rPr lang="en-CA" sz="2800" dirty="0"/>
              <a:t>The purpose of this activity is to help you gather tools and strategies to deepen and strengthen your Social PLRs.</a:t>
            </a:r>
          </a:p>
          <a:p>
            <a:pPr lvl="1"/>
            <a:endParaRPr lang="en-CA" sz="2800" dirty="0"/>
          </a:p>
          <a:p>
            <a:pPr marL="914400" lvl="1" indent="-457200">
              <a:buFont typeface="Arial" panose="020B0604020202020204" pitchFamily="34" charset="0"/>
              <a:buChar char="•"/>
            </a:pPr>
            <a:r>
              <a:rPr lang="en-CA" sz="2800" dirty="0"/>
              <a:t>Refer to page 21 of the Reflective Manual.</a:t>
            </a:r>
          </a:p>
          <a:p>
            <a:endParaRPr lang="en-CA" sz="2800" dirty="0"/>
          </a:p>
        </p:txBody>
      </p:sp>
    </p:spTree>
    <p:extLst>
      <p:ext uri="{BB962C8B-B14F-4D97-AF65-F5344CB8AC3E}">
        <p14:creationId xmlns:p14="http://schemas.microsoft.com/office/powerpoint/2010/main" val="265543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nvSpPr>
        <p:spPr>
          <a:xfrm>
            <a:off x="607581" y="2267636"/>
            <a:ext cx="10634437" cy="834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Culminating Activity – Ten Strategies for Success</a:t>
            </a:r>
          </a:p>
        </p:txBody>
      </p:sp>
      <p:sp>
        <p:nvSpPr>
          <p:cNvPr id="6" name="Rectangle 5"/>
          <p:cNvSpPr/>
          <p:nvPr/>
        </p:nvSpPr>
        <p:spPr>
          <a:xfrm>
            <a:off x="5367408" y="3009389"/>
            <a:ext cx="6661321" cy="3539430"/>
          </a:xfrm>
          <a:prstGeom prst="rect">
            <a:avLst/>
          </a:prstGeom>
        </p:spPr>
        <p:txBody>
          <a:bodyPr wrap="square">
            <a:spAutoFit/>
          </a:bodyPr>
          <a:lstStyle/>
          <a:p>
            <a:r>
              <a:rPr lang="en-CA" sz="2800" dirty="0"/>
              <a:t>The ten strategies for success described on page 10 of </a:t>
            </a:r>
            <a:r>
              <a:rPr lang="en-CA" sz="2800" i="1" dirty="0"/>
              <a:t>Ideas Into Action</a:t>
            </a:r>
            <a:r>
              <a:rPr lang="en-CA" sz="2800" dirty="0"/>
              <a:t>: </a:t>
            </a:r>
            <a:r>
              <a:rPr lang="en-CA" sz="2800" i="1" u="sng" dirty="0">
                <a:hlinkClick r:id="rId4"/>
              </a:rPr>
              <a:t>Exploring the “Social Personal Leadership Resources: Perceiving Emotions, Managing Emotions and Acting in Emotionally Appropriate Ways</a:t>
            </a:r>
            <a:r>
              <a:rPr lang="en-CA" sz="2800" i="1" u="sng" dirty="0"/>
              <a:t> </a:t>
            </a:r>
            <a:r>
              <a:rPr lang="en-CA" sz="2800" dirty="0"/>
              <a:t>have been found to be successful in building and strengthening the social PLRs.</a:t>
            </a:r>
            <a:r>
              <a:rPr lang="en-CA" sz="2800" b="1" dirty="0"/>
              <a:t> </a:t>
            </a:r>
            <a:endParaRPr lang="en-CA" sz="2800" dirty="0"/>
          </a:p>
          <a:p>
            <a:endParaRPr lang="en-CA" sz="2800" dirty="0"/>
          </a:p>
        </p:txBody>
      </p:sp>
      <p:pic>
        <p:nvPicPr>
          <p:cNvPr id="7" name="Picture 6">
            <a:extLst>
              <a:ext uri="{FF2B5EF4-FFF2-40B4-BE49-F238E27FC236}">
                <a16:creationId xmlns:a16="http://schemas.microsoft.com/office/drawing/2014/main" id="{5C50B4A3-ABEC-5148-9945-9DD815827DC1}"/>
              </a:ext>
            </a:extLst>
          </p:cNvPr>
          <p:cNvPicPr>
            <a:picLocks noChangeAspect="1"/>
          </p:cNvPicPr>
          <p:nvPr/>
        </p:nvPicPr>
        <p:blipFill>
          <a:blip r:embed="rId5"/>
          <a:stretch>
            <a:fillRect/>
          </a:stretch>
        </p:blipFill>
        <p:spPr>
          <a:xfrm>
            <a:off x="1184913" y="2913268"/>
            <a:ext cx="2935897" cy="3731671"/>
          </a:xfrm>
          <a:prstGeom prst="rect">
            <a:avLst/>
          </a:prstGeom>
        </p:spPr>
      </p:pic>
    </p:spTree>
    <p:extLst>
      <p:ext uri="{BB962C8B-B14F-4D97-AF65-F5344CB8AC3E}">
        <p14:creationId xmlns:p14="http://schemas.microsoft.com/office/powerpoint/2010/main" val="2000969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nvSpPr>
        <p:spPr>
          <a:xfrm>
            <a:off x="592591" y="2211218"/>
            <a:ext cx="10634437" cy="834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Activity – Exploring the Social PLRs</a:t>
            </a:r>
          </a:p>
        </p:txBody>
      </p:sp>
      <p:sp>
        <p:nvSpPr>
          <p:cNvPr id="6" name="Rectangle 5"/>
          <p:cNvSpPr/>
          <p:nvPr/>
        </p:nvSpPr>
        <p:spPr>
          <a:xfrm>
            <a:off x="359764" y="2912949"/>
            <a:ext cx="11832236" cy="4493538"/>
          </a:xfrm>
          <a:prstGeom prst="rect">
            <a:avLst/>
          </a:prstGeom>
        </p:spPr>
        <p:txBody>
          <a:bodyPr wrap="square">
            <a:spAutoFit/>
          </a:bodyPr>
          <a:lstStyle/>
          <a:p>
            <a:r>
              <a:rPr lang="en-CA" sz="2400" b="1" dirty="0"/>
              <a:t>Scenario One:</a:t>
            </a:r>
            <a:r>
              <a:rPr lang="en-CA" sz="2400" dirty="0"/>
              <a:t> Projected enrolment figures at ABC Elementary School have not materialized and have serious budget and resource implications. The school superintendent is meeting with the school principal to address the situation in ways that will help ensure that the school’s improvement priorities are met.</a:t>
            </a:r>
          </a:p>
          <a:p>
            <a:r>
              <a:rPr lang="en-CA" sz="2400" dirty="0"/>
              <a:t> </a:t>
            </a:r>
          </a:p>
          <a:p>
            <a:r>
              <a:rPr lang="en-CA" sz="2400" b="1" dirty="0"/>
              <a:t>Scenario Two</a:t>
            </a:r>
            <a:r>
              <a:rPr lang="en-CA" sz="2400" dirty="0"/>
              <a:t>: A principal of a small rural secondary school worries about not giving thorough, honest feedback. The principal made some mistakes during his first year, behaving erratically.  As a result, several staff members, some of whom were beloved by the community, left the school. Now the principal is hesitant about giving feedback and talks with a trusted colleague about what to do as he enters his second year at the school.   </a:t>
            </a:r>
          </a:p>
          <a:p>
            <a:r>
              <a:rPr lang="en-US" dirty="0"/>
              <a:t> </a:t>
            </a:r>
            <a:endParaRPr lang="en-CA" dirty="0"/>
          </a:p>
          <a:p>
            <a:endParaRPr lang="en-CA" sz="2800" dirty="0"/>
          </a:p>
        </p:txBody>
      </p:sp>
    </p:spTree>
    <p:extLst>
      <p:ext uri="{BB962C8B-B14F-4D97-AF65-F5344CB8AC3E}">
        <p14:creationId xmlns:p14="http://schemas.microsoft.com/office/powerpoint/2010/main" val="2517461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1046440"/>
          </a:xfrm>
          <a:prstGeom prst="rect">
            <a:avLst/>
          </a:prstGeom>
          <a:noFill/>
        </p:spPr>
        <p:txBody>
          <a:bodyPr wrap="square" rtlCol="0">
            <a:spAutoFit/>
          </a:bodyPr>
          <a:lstStyle/>
          <a:p>
            <a:pPr algn="ctr"/>
            <a:r>
              <a:rPr lang="en-US" sz="4400" dirty="0">
                <a:hlinkClick r:id="rId4"/>
              </a:rPr>
              <a:t>www.education-leadership-Ontario.ca</a:t>
            </a:r>
            <a:endParaRPr lang="en-US" sz="44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nvSpPr>
        <p:spPr>
          <a:xfrm>
            <a:off x="1031098" y="2010731"/>
            <a:ext cx="3647266" cy="393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a:solidFill>
                  <a:schemeClr val="accent1">
                    <a:lumMod val="75000"/>
                  </a:schemeClr>
                </a:solidFill>
                <a:latin typeface="+mn-lt"/>
              </a:rPr>
              <a:t>KEEP GROWING …</a:t>
            </a:r>
            <a:endParaRPr lang="en-CA" sz="3200" b="1" dirty="0">
              <a:solidFill>
                <a:schemeClr val="accent1">
                  <a:lumMod val="75000"/>
                </a:schemeClr>
              </a:solidFill>
              <a:latin typeface="+mn-lt"/>
            </a:endParaRPr>
          </a:p>
        </p:txBody>
      </p:sp>
      <p:pic>
        <p:nvPicPr>
          <p:cNvPr id="12" name="Content Placeholder 11">
            <a:extLst>
              <a:ext uri="{FF2B5EF4-FFF2-40B4-BE49-F238E27FC236}">
                <a16:creationId xmlns:a16="http://schemas.microsoft.com/office/drawing/2014/main" id="{1EC44340-3442-6247-A196-BD1F7CEDD1F0}"/>
              </a:ext>
            </a:extLst>
          </p:cNvPr>
          <p:cNvPicPr>
            <a:picLocks noChangeAspect="1"/>
          </p:cNvPicPr>
          <p:nvPr/>
        </p:nvPicPr>
        <p:blipFill>
          <a:blip r:embed="rId4"/>
          <a:stretch>
            <a:fillRect/>
          </a:stretch>
        </p:blipFill>
        <p:spPr>
          <a:xfrm>
            <a:off x="6598232" y="2436710"/>
            <a:ext cx="5003800" cy="3594100"/>
          </a:xfrm>
          <a:prstGeom prst="rect">
            <a:avLst/>
          </a:prstGeom>
        </p:spPr>
      </p:pic>
    </p:spTree>
    <p:extLst>
      <p:ext uri="{BB962C8B-B14F-4D97-AF65-F5344CB8AC3E}">
        <p14:creationId xmlns:p14="http://schemas.microsoft.com/office/powerpoint/2010/main" val="3500569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406569" y="2529626"/>
            <a:ext cx="11378861" cy="2800767"/>
          </a:xfrm>
          <a:prstGeom prst="rect">
            <a:avLst/>
          </a:prstGeom>
          <a:noFill/>
        </p:spPr>
        <p:txBody>
          <a:bodyPr wrap="square" rtlCol="0">
            <a:spAutoFit/>
          </a:bodyPr>
          <a:lstStyle/>
          <a:p>
            <a:r>
              <a:rPr lang="en-CA" sz="2000" dirty="0"/>
              <a:t>“If you want to foster great inner work life, focus first on eliminating the obstacles that cause setbacks. Why? …the effect of setbacks on emotions is stronger than the effect of progress. Although progress increases happiness and decreases frustration, the effect of setbacks is not only opposite on both types of emotions – it is </a:t>
            </a:r>
          </a:p>
          <a:p>
            <a:r>
              <a:rPr lang="en-CA" sz="2000" i="1" dirty="0"/>
              <a:t>greater</a:t>
            </a:r>
            <a:r>
              <a:rPr lang="en-CA" sz="2000" dirty="0"/>
              <a:t>. The power of setbacks to diminish happiness is more than twice as strong as the power of progress to boost happiness. The power of setbacks to increase frustration is more than three times as strong as the power of progress to decrease frustration.”</a:t>
            </a:r>
          </a:p>
          <a:p>
            <a:pPr algn="r"/>
            <a:r>
              <a:rPr lang="en-CA" dirty="0"/>
              <a:t>Source: </a:t>
            </a:r>
            <a:r>
              <a:rPr lang="en-CA" i="1" dirty="0"/>
              <a:t>The Progress Principle </a:t>
            </a:r>
            <a:r>
              <a:rPr lang="en-CA" dirty="0"/>
              <a:t>(Amabile and Kramer, 2011) </a:t>
            </a:r>
          </a:p>
          <a:p>
            <a:pPr algn="r"/>
            <a:r>
              <a:rPr lang="en-US" dirty="0"/>
              <a:t>			</a:t>
            </a:r>
          </a:p>
        </p:txBody>
      </p:sp>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1781785" y="3256338"/>
            <a:ext cx="7886495" cy="2625156"/>
          </a:xfrm>
        </p:spPr>
        <p:txBody>
          <a:bodyPr>
            <a:normAutofit/>
          </a:bodyPr>
          <a:lstStyle/>
          <a:p>
            <a:pPr marL="0" indent="0">
              <a:buNone/>
            </a:pPr>
            <a:r>
              <a:rPr lang="en-CA" sz="2400" dirty="0"/>
              <a:t>Share the following information with the group:</a:t>
            </a:r>
          </a:p>
          <a:p>
            <a:pPr marL="385763" indent="-385763">
              <a:buAutoNum type="arabicPeriod"/>
            </a:pPr>
            <a:r>
              <a:rPr lang="en-CA" sz="2400" dirty="0"/>
              <a:t>Name</a:t>
            </a:r>
          </a:p>
          <a:p>
            <a:pPr marL="385763" indent="-385763">
              <a:buAutoNum type="arabicPeriod"/>
            </a:pPr>
            <a:r>
              <a:rPr lang="en-CA" sz="2400" dirty="0"/>
              <a:t>The event that has brought you the most joy in your life.</a:t>
            </a:r>
          </a:p>
          <a:p>
            <a:pPr marL="385763" indent="-385763">
              <a:buAutoNum type="arabicPeriod"/>
            </a:pPr>
            <a:r>
              <a:rPr lang="en-CA" sz="2400" dirty="0"/>
              <a:t>Explain why.</a:t>
            </a:r>
          </a:p>
          <a:p>
            <a:pPr marL="0" indent="0">
              <a:buNone/>
            </a:pPr>
            <a:endParaRPr lang="en-CA"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1828436" y="2522029"/>
            <a:ext cx="6172200" cy="85725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Ice Breaker: Embracing Joy</a:t>
            </a:r>
          </a:p>
        </p:txBody>
      </p:sp>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5974284" y="3595566"/>
            <a:ext cx="5670466" cy="1656692"/>
          </a:xfrm>
        </p:spPr>
        <p:txBody>
          <a:bodyPr>
            <a:normAutofit/>
          </a:bodyPr>
          <a:lstStyle/>
          <a:p>
            <a:pPr marL="0" indent="0">
              <a:buNone/>
            </a:pPr>
            <a:r>
              <a:rPr lang="en-CA" sz="2400" b="1" dirty="0"/>
              <a:t>TRIGGERS</a:t>
            </a:r>
            <a:r>
              <a:rPr lang="en-CA" sz="2400" dirty="0"/>
              <a:t> are events or situations that bring about an uncomfortable emotional reaction. This can lead to the fight, flight, or freeze response.</a:t>
            </a:r>
          </a:p>
          <a:p>
            <a:pPr marL="0" indent="0">
              <a:buNone/>
            </a:pPr>
            <a:endParaRPr lang="en-CA" sz="2400" dirty="0"/>
          </a:p>
          <a:p>
            <a:pPr marL="0" indent="0">
              <a:buNone/>
            </a:pPr>
            <a:endParaRPr lang="en-CA" sz="2400" dirty="0"/>
          </a:p>
          <a:p>
            <a:pPr marL="0" indent="0">
              <a:buNone/>
            </a:pPr>
            <a:endParaRPr lang="en-CA" sz="2400" dirty="0"/>
          </a:p>
          <a:p>
            <a:pPr marL="0" indent="0">
              <a:buNone/>
            </a:pPr>
            <a:endParaRPr lang="en-CA"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646069" y="2405184"/>
            <a:ext cx="10770281" cy="857250"/>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3200" b="1" dirty="0">
                <a:solidFill>
                  <a:schemeClr val="accent1">
                    <a:lumMod val="75000"/>
                  </a:schemeClr>
                </a:solidFill>
                <a:latin typeface="+mn-lt"/>
              </a:rPr>
              <a:t>Acting in Emotionally Appropriate Ways</a:t>
            </a:r>
          </a:p>
          <a:p>
            <a:pPr algn="ctr"/>
            <a:r>
              <a:rPr lang="en-CA" sz="3200" b="1" dirty="0">
                <a:solidFill>
                  <a:schemeClr val="accent1">
                    <a:lumMod val="75000"/>
                  </a:schemeClr>
                </a:solidFill>
                <a:latin typeface="+mn-lt"/>
              </a:rPr>
              <a:t>Exploring Your Triggers</a:t>
            </a:r>
          </a:p>
        </p:txBody>
      </p:sp>
      <p:graphicFrame>
        <p:nvGraphicFramePr>
          <p:cNvPr id="2" name="Diagram 1"/>
          <p:cNvGraphicFramePr/>
          <p:nvPr>
            <p:extLst>
              <p:ext uri="{D42A27DB-BD31-4B8C-83A1-F6EECF244321}">
                <p14:modId xmlns:p14="http://schemas.microsoft.com/office/powerpoint/2010/main" val="3402898944"/>
              </p:ext>
            </p:extLst>
          </p:nvPr>
        </p:nvGraphicFramePr>
        <p:xfrm>
          <a:off x="34989" y="3556420"/>
          <a:ext cx="6031210" cy="28128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87926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589144" y="2220146"/>
            <a:ext cx="10770281" cy="85725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Acting in Emotionally Appropriate Ways – Common Triggers</a:t>
            </a:r>
          </a:p>
        </p:txBody>
      </p:sp>
      <p:sp>
        <p:nvSpPr>
          <p:cNvPr id="6" name="Content Placeholder 5"/>
          <p:cNvSpPr>
            <a:spLocks noGrp="1"/>
          </p:cNvSpPr>
          <p:nvPr>
            <p:ph idx="1"/>
          </p:nvPr>
        </p:nvSpPr>
        <p:spPr>
          <a:xfrm>
            <a:off x="589144" y="3300104"/>
            <a:ext cx="11182990" cy="3307894"/>
          </a:xfrm>
        </p:spPr>
        <p:txBody>
          <a:bodyPr numCol="2">
            <a:normAutofit/>
          </a:bodyPr>
          <a:lstStyle/>
          <a:p>
            <a:pPr fontAlgn="t"/>
            <a:r>
              <a:rPr lang="en-US" sz="2000" dirty="0"/>
              <a:t>the anniversary dates of losses or trauma</a:t>
            </a:r>
            <a:endParaRPr lang="en-CA" sz="2000" dirty="0"/>
          </a:p>
          <a:p>
            <a:pPr fontAlgn="t"/>
            <a:r>
              <a:rPr lang="en-US" sz="2000" dirty="0"/>
              <a:t>frightening news events</a:t>
            </a:r>
            <a:endParaRPr lang="en-CA" sz="2000" dirty="0"/>
          </a:p>
          <a:p>
            <a:pPr fontAlgn="t"/>
            <a:r>
              <a:rPr lang="en-US" sz="2000" dirty="0"/>
              <a:t>too much to do, feeling overwhelmed</a:t>
            </a:r>
            <a:endParaRPr lang="en-CA" sz="2000" dirty="0"/>
          </a:p>
          <a:p>
            <a:pPr fontAlgn="t"/>
            <a:r>
              <a:rPr lang="en-US" sz="2000" dirty="0"/>
              <a:t>family friction</a:t>
            </a:r>
            <a:endParaRPr lang="en-CA" sz="2000" dirty="0"/>
          </a:p>
          <a:p>
            <a:pPr fontAlgn="t"/>
            <a:r>
              <a:rPr lang="en-US" sz="2000" dirty="0"/>
              <a:t>the end of a relationship</a:t>
            </a:r>
            <a:endParaRPr lang="en-CA" sz="2000" dirty="0"/>
          </a:p>
          <a:p>
            <a:pPr fontAlgn="t"/>
            <a:r>
              <a:rPr lang="en-US" sz="2000" dirty="0"/>
              <a:t>spending too much time alone</a:t>
            </a:r>
            <a:endParaRPr lang="en-CA" sz="2000" dirty="0"/>
          </a:p>
          <a:p>
            <a:pPr fontAlgn="t"/>
            <a:r>
              <a:rPr lang="en-US" sz="2000" dirty="0"/>
              <a:t>being judged, criticized, teased, or put down</a:t>
            </a:r>
            <a:endParaRPr lang="en-CA" sz="2000" dirty="0"/>
          </a:p>
          <a:p>
            <a:pPr fontAlgn="t"/>
            <a:r>
              <a:rPr lang="en-US" sz="2000" dirty="0"/>
              <a:t>financial problems, getting a big bill</a:t>
            </a:r>
          </a:p>
          <a:p>
            <a:pPr fontAlgn="t"/>
            <a:endParaRPr lang="en-CA" sz="2000" dirty="0"/>
          </a:p>
          <a:p>
            <a:pPr fontAlgn="t"/>
            <a:r>
              <a:rPr lang="en-US" sz="2000" dirty="0"/>
              <a:t>physical illness</a:t>
            </a:r>
          </a:p>
          <a:p>
            <a:pPr fontAlgn="t"/>
            <a:r>
              <a:rPr lang="en-US" sz="2000" dirty="0"/>
              <a:t>sexual harassment</a:t>
            </a:r>
            <a:endParaRPr lang="en-CA" sz="2000" dirty="0"/>
          </a:p>
          <a:p>
            <a:pPr fontAlgn="t"/>
            <a:r>
              <a:rPr lang="en-US" sz="2000" dirty="0"/>
              <a:t>being yelled at</a:t>
            </a:r>
            <a:endParaRPr lang="en-CA" sz="2000" dirty="0"/>
          </a:p>
          <a:p>
            <a:pPr fontAlgn="t"/>
            <a:r>
              <a:rPr lang="en-US" sz="2000" dirty="0"/>
              <a:t>aggressive-sounding noises or exposure to anything that makes you feel uncomfortable</a:t>
            </a:r>
            <a:endParaRPr lang="en-CA" sz="2000" dirty="0"/>
          </a:p>
          <a:p>
            <a:pPr fontAlgn="t"/>
            <a:r>
              <a:rPr lang="en-US" sz="2000" dirty="0"/>
              <a:t>being around someone who has treated you badly</a:t>
            </a:r>
            <a:endParaRPr lang="en-CA" sz="2000" dirty="0"/>
          </a:p>
          <a:p>
            <a:pPr fontAlgn="t"/>
            <a:r>
              <a:rPr lang="en-US" sz="2000" dirty="0"/>
              <a:t>certain smells, tastes, or noises</a:t>
            </a:r>
            <a:endParaRPr lang="en-CA" sz="2000" dirty="0"/>
          </a:p>
        </p:txBody>
      </p:sp>
    </p:spTree>
    <p:extLst>
      <p:ext uri="{BB962C8B-B14F-4D97-AF65-F5344CB8AC3E}">
        <p14:creationId xmlns:p14="http://schemas.microsoft.com/office/powerpoint/2010/main" val="1251052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1610535" y="3788373"/>
            <a:ext cx="9681384" cy="1823452"/>
          </a:xfrm>
        </p:spPr>
        <p:txBody>
          <a:bodyPr>
            <a:normAutofit/>
          </a:bodyPr>
          <a:lstStyle/>
          <a:p>
            <a:pPr marL="0" indent="0">
              <a:buNone/>
            </a:pPr>
            <a:r>
              <a:rPr lang="en-CA" sz="2400" b="1" dirty="0"/>
              <a:t>Complete the exercise on Examining Your Triggers using the Reflective Manual as a guide (pages 18-19)</a:t>
            </a:r>
          </a:p>
          <a:p>
            <a:pPr marL="0" indent="0">
              <a:buNone/>
            </a:pPr>
            <a:endParaRPr lang="en-CA" sz="2400" dirty="0"/>
          </a:p>
          <a:p>
            <a:pPr marL="0" indent="0">
              <a:buNone/>
            </a:pPr>
            <a:endParaRPr lang="en-CA" sz="2400" dirty="0"/>
          </a:p>
          <a:p>
            <a:pPr marL="0" indent="0">
              <a:buNone/>
            </a:pPr>
            <a:endParaRPr lang="en-CA" sz="2400" dirty="0"/>
          </a:p>
          <a:p>
            <a:pPr marL="0" indent="0">
              <a:buNone/>
            </a:pPr>
            <a:endParaRPr lang="en-CA" sz="2400" dirty="0"/>
          </a:p>
          <a:p>
            <a:pPr marL="0" indent="0">
              <a:buNone/>
            </a:pPr>
            <a:endParaRPr lang="en-CA"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521638" y="2814834"/>
            <a:ext cx="10770281" cy="857250"/>
          </a:xfrm>
          <a:prstGeom prst="rect">
            <a:avLst/>
          </a:prstGeom>
        </p:spPr>
        <p:txBody>
          <a:bodyPr vert="horz" lIns="68580" tIns="34290" rIns="68580" bIns="3429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Acting in Emotionally Appropriate Ways – Examining Your Triggers</a:t>
            </a:r>
          </a:p>
        </p:txBody>
      </p:sp>
    </p:spTree>
    <p:extLst>
      <p:ext uri="{BB962C8B-B14F-4D97-AF65-F5344CB8AC3E}">
        <p14:creationId xmlns:p14="http://schemas.microsoft.com/office/powerpoint/2010/main" val="317922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6" name="Rectangle 5"/>
          <p:cNvSpPr/>
          <p:nvPr/>
        </p:nvSpPr>
        <p:spPr>
          <a:xfrm>
            <a:off x="163711" y="3230830"/>
            <a:ext cx="11213125" cy="3046988"/>
          </a:xfrm>
          <a:prstGeom prst="rect">
            <a:avLst/>
          </a:prstGeom>
        </p:spPr>
        <p:txBody>
          <a:bodyPr wrap="square">
            <a:spAutoFit/>
          </a:bodyPr>
          <a:lstStyle/>
          <a:p>
            <a:r>
              <a:rPr lang="en-CA" sz="2800" dirty="0"/>
              <a:t>“Accessing our emotions is still important to behaving adaptively and surviving. Fear is a powerful emotion that has an important role to play in our lives. When we worry about something we are potentially motivated to act in order to alleviate the fear. The intelligent use of fear involves using it to energize us to address the things that are important. Emotions motivate our behaviour in ways that are adaptive and helpful.”</a:t>
            </a:r>
            <a:r>
              <a:rPr lang="en-CA" sz="2400" dirty="0"/>
              <a:t> </a:t>
            </a:r>
          </a:p>
          <a:p>
            <a:pPr algn="r"/>
            <a:r>
              <a:rPr lang="en-CA" sz="2000" dirty="0"/>
              <a:t>Source: The Emotionally Intelligent Manager (Caruso and Salovey, 2004)</a:t>
            </a:r>
          </a:p>
        </p:txBody>
      </p:sp>
    </p:spTree>
    <p:extLst>
      <p:ext uri="{BB962C8B-B14F-4D97-AF65-F5344CB8AC3E}">
        <p14:creationId xmlns:p14="http://schemas.microsoft.com/office/powerpoint/2010/main" val="1501441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nvSpPr>
        <p:spPr>
          <a:xfrm>
            <a:off x="442691" y="1973108"/>
            <a:ext cx="5399650" cy="834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Emotional Intelligence (EI)</a:t>
            </a:r>
          </a:p>
        </p:txBody>
      </p:sp>
      <p:sp>
        <p:nvSpPr>
          <p:cNvPr id="6" name="Rectangle 5"/>
          <p:cNvSpPr/>
          <p:nvPr/>
        </p:nvSpPr>
        <p:spPr>
          <a:xfrm>
            <a:off x="1006453" y="2684727"/>
            <a:ext cx="11089401" cy="3416320"/>
          </a:xfrm>
          <a:prstGeom prst="rect">
            <a:avLst/>
          </a:prstGeom>
        </p:spPr>
        <p:txBody>
          <a:bodyPr wrap="square">
            <a:spAutoFit/>
          </a:bodyPr>
          <a:lstStyle/>
          <a:p>
            <a:r>
              <a:rPr lang="en-US" sz="2400" dirty="0"/>
              <a:t>According to Daniel Goleman, </a:t>
            </a:r>
            <a:r>
              <a:rPr lang="en-CA" sz="2400" dirty="0"/>
              <a:t>there are four components of EI</a:t>
            </a:r>
            <a:r>
              <a:rPr lang="en-US" sz="2400" dirty="0"/>
              <a:t>: </a:t>
            </a:r>
          </a:p>
          <a:p>
            <a:pPr marL="457200" indent="-457200">
              <a:buFont typeface="+mj-lt"/>
              <a:buAutoNum type="arabicPeriod"/>
            </a:pPr>
            <a:r>
              <a:rPr lang="en-US" sz="2400" b="1" i="1" dirty="0"/>
              <a:t>Self-awareness</a:t>
            </a:r>
            <a:r>
              <a:rPr lang="en-US" sz="2400" dirty="0"/>
              <a:t> – emotional self-awareness, accurate self-assessment, and self-confidence. </a:t>
            </a:r>
          </a:p>
          <a:p>
            <a:pPr marL="457200" indent="-457200">
              <a:buFont typeface="+mj-lt"/>
              <a:buAutoNum type="arabicPeriod"/>
            </a:pPr>
            <a:r>
              <a:rPr lang="en-US" sz="2400" b="1" i="1" dirty="0"/>
              <a:t>Self-management</a:t>
            </a:r>
            <a:r>
              <a:rPr lang="en-US" sz="2400" b="1" dirty="0"/>
              <a:t> </a:t>
            </a:r>
            <a:r>
              <a:rPr lang="en-US" sz="2400" dirty="0"/>
              <a:t>– self-control, trustworthiness, conscientiousness, adaptability, achievement, orientation, and initiative. </a:t>
            </a:r>
          </a:p>
          <a:p>
            <a:pPr marL="457200" indent="-457200">
              <a:buFont typeface="+mj-lt"/>
              <a:buAutoNum type="arabicPeriod"/>
            </a:pPr>
            <a:r>
              <a:rPr lang="en-US" sz="2400" b="1" i="1" dirty="0"/>
              <a:t>Social awareness </a:t>
            </a:r>
            <a:r>
              <a:rPr lang="en-US" sz="2400" dirty="0"/>
              <a:t>– empathy, organizational awareness, service orientation</a:t>
            </a:r>
          </a:p>
          <a:p>
            <a:pPr marL="457200" indent="-457200">
              <a:buFont typeface="+mj-lt"/>
              <a:buAutoNum type="arabicPeriod"/>
            </a:pPr>
            <a:r>
              <a:rPr lang="en-US" sz="2400" b="1" i="1" dirty="0"/>
              <a:t>Social skill/relationship management </a:t>
            </a:r>
            <a:r>
              <a:rPr lang="en-US" sz="2400" dirty="0"/>
              <a:t>– visionary leadership, influence, developing others, communication, change catalyst, conflict management, building bonds, teamwork, and collaboration.</a:t>
            </a:r>
            <a:endParaRPr lang="en-CA" sz="2400" dirty="0"/>
          </a:p>
        </p:txBody>
      </p:sp>
      <p:sp>
        <p:nvSpPr>
          <p:cNvPr id="2" name="TextBox 1"/>
          <p:cNvSpPr txBox="1"/>
          <p:nvPr/>
        </p:nvSpPr>
        <p:spPr>
          <a:xfrm>
            <a:off x="5765994" y="6453110"/>
            <a:ext cx="5909118" cy="369332"/>
          </a:xfrm>
          <a:prstGeom prst="rect">
            <a:avLst/>
          </a:prstGeom>
          <a:noFill/>
        </p:spPr>
        <p:txBody>
          <a:bodyPr wrap="none" rtlCol="0">
            <a:spAutoFit/>
          </a:bodyPr>
          <a:lstStyle/>
          <a:p>
            <a:r>
              <a:rPr lang="en-CA" dirty="0"/>
              <a:t>Excerpt from </a:t>
            </a:r>
            <a:r>
              <a:rPr lang="en-CA" i="1" dirty="0"/>
              <a:t>Ideas into Action: Exploring the Social PLRs</a:t>
            </a:r>
            <a:r>
              <a:rPr lang="en-CA" dirty="0"/>
              <a:t>, p. 5</a:t>
            </a:r>
          </a:p>
        </p:txBody>
      </p:sp>
    </p:spTree>
    <p:extLst>
      <p:ext uri="{BB962C8B-B14F-4D97-AF65-F5344CB8AC3E}">
        <p14:creationId xmlns:p14="http://schemas.microsoft.com/office/powerpoint/2010/main" val="248160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nvSpPr>
        <p:spPr>
          <a:xfrm>
            <a:off x="2297325" y="2005810"/>
            <a:ext cx="5399650" cy="834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Emotional Intelligence (EI)</a:t>
            </a:r>
          </a:p>
        </p:txBody>
      </p:sp>
      <p:sp>
        <p:nvSpPr>
          <p:cNvPr id="6" name="Rectangle 5"/>
          <p:cNvSpPr/>
          <p:nvPr/>
        </p:nvSpPr>
        <p:spPr>
          <a:xfrm>
            <a:off x="789426" y="3133294"/>
            <a:ext cx="11089401" cy="2739211"/>
          </a:xfrm>
          <a:prstGeom prst="rect">
            <a:avLst/>
          </a:prstGeom>
        </p:spPr>
        <p:txBody>
          <a:bodyPr wrap="square">
            <a:spAutoFit/>
          </a:bodyPr>
          <a:lstStyle/>
          <a:p>
            <a:r>
              <a:rPr lang="fr-CA" sz="2800" dirty="0">
                <a:solidFill>
                  <a:schemeClr val="accent1">
                    <a:lumMod val="75000"/>
                  </a:schemeClr>
                </a:solidFill>
              </a:rPr>
              <a:t>Activity:</a:t>
            </a:r>
          </a:p>
          <a:p>
            <a:pPr marL="342900" indent="-342900">
              <a:buFont typeface="Arial" panose="020B0604020202020204" pitchFamily="34" charset="0"/>
              <a:buChar char="•"/>
            </a:pPr>
            <a:r>
              <a:rPr lang="fr-CA" sz="2400" dirty="0" err="1"/>
              <a:t>Refer</a:t>
            </a:r>
            <a:r>
              <a:rPr lang="fr-CA" sz="2400" dirty="0"/>
              <a:t> to </a:t>
            </a:r>
            <a:r>
              <a:rPr lang="fr-CA" sz="2400" dirty="0" err="1"/>
              <a:t>your</a:t>
            </a:r>
            <a:r>
              <a:rPr lang="fr-CA" sz="2400" dirty="0"/>
              <a:t> </a:t>
            </a:r>
            <a:r>
              <a:rPr lang="fr-CA" sz="2400" dirty="0" err="1"/>
              <a:t>results</a:t>
            </a:r>
            <a:r>
              <a:rPr lang="fr-CA" sz="2400" dirty="0"/>
              <a:t> </a:t>
            </a:r>
            <a:r>
              <a:rPr lang="fr-CA" sz="2400" dirty="0" err="1"/>
              <a:t>from</a:t>
            </a:r>
            <a:r>
              <a:rPr lang="fr-CA" sz="2400" dirty="0"/>
              <a:t> the EI test: </a:t>
            </a:r>
            <a:r>
              <a:rPr lang="en-CA" sz="2400" u="sng" dirty="0">
                <a:hlinkClick r:id="rId4"/>
              </a:rPr>
              <a:t>https://www.psychologytoday.com/ca/tests/personality/emotional-intelligence-test</a:t>
            </a:r>
            <a:r>
              <a:rPr lang="en-CA" sz="2400" dirty="0"/>
              <a:t>.</a:t>
            </a:r>
          </a:p>
          <a:p>
            <a:pPr marL="342900" indent="-342900">
              <a:buFont typeface="Arial" panose="020B0604020202020204" pitchFamily="34" charset="0"/>
              <a:buChar char="•"/>
            </a:pPr>
            <a:r>
              <a:rPr lang="en-CA" sz="2400" dirty="0"/>
              <a:t>Complete the activity on page 20 of the Reflective Manual</a:t>
            </a:r>
          </a:p>
          <a:p>
            <a:pPr marL="342900" indent="-342900">
              <a:buFont typeface="Arial" panose="020B0604020202020204" pitchFamily="34" charset="0"/>
              <a:buChar char="•"/>
            </a:pPr>
            <a:r>
              <a:rPr lang="en-CA" altLang="en-US" sz="2400" dirty="0"/>
              <a:t>Share how this knowledge about yourself will help you act in emotionally appropriate ways.</a:t>
            </a:r>
          </a:p>
          <a:p>
            <a:endParaRPr lang="en-CA" sz="2400" dirty="0"/>
          </a:p>
        </p:txBody>
      </p:sp>
    </p:spTree>
    <p:extLst>
      <p:ext uri="{BB962C8B-B14F-4D97-AF65-F5344CB8AC3E}">
        <p14:creationId xmlns:p14="http://schemas.microsoft.com/office/powerpoint/2010/main" val="12747066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42292026B359941BCD898E456654A68" ma:contentTypeVersion="10" ma:contentTypeDescription="Create a new document." ma:contentTypeScope="" ma:versionID="9a69d406d0e40b1e867e2774d0bdd4e9">
  <xsd:schema xmlns:xsd="http://www.w3.org/2001/XMLSchema" xmlns:xs="http://www.w3.org/2001/XMLSchema" xmlns:p="http://schemas.microsoft.com/office/2006/metadata/properties" xmlns:ns3="df9bd1cb-3ec8-4162-a6b7-d2e9db16af8b" targetNamespace="http://schemas.microsoft.com/office/2006/metadata/properties" ma:root="true" ma:fieldsID="94d411486dc50e995b0e09862be62c86" ns3:_="">
    <xsd:import namespace="df9bd1cb-3ec8-4162-a6b7-d2e9db16af8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9bd1cb-3ec8-4162-a6b7-d2e9db16af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C46302-2FEE-4C03-98FD-F95AE1570263}">
  <ds:schemaRefs>
    <ds:schemaRef ds:uri="http://schemas.microsoft.com/sharepoint/v3/contenttype/forms"/>
  </ds:schemaRefs>
</ds:datastoreItem>
</file>

<file path=customXml/itemProps2.xml><?xml version="1.0" encoding="utf-8"?>
<ds:datastoreItem xmlns:ds="http://schemas.openxmlformats.org/officeDocument/2006/customXml" ds:itemID="{AEAAF62D-5CBD-447B-9B7A-AA39CEEAE041}">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79C03BB3-007C-4443-907D-18D5628F5F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9bd1cb-3ec8-4162-a6b7-d2e9db16af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14149</TotalTime>
  <Words>2772</Words>
  <Application>Microsoft Macintosh PowerPoint</Application>
  <PresentationFormat>Widescreen</PresentationFormat>
  <Paragraphs>242</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148</cp:revision>
  <cp:lastPrinted>2021-03-13T19:27:44Z</cp:lastPrinted>
  <dcterms:created xsi:type="dcterms:W3CDTF">2019-11-01T17:17:10Z</dcterms:created>
  <dcterms:modified xsi:type="dcterms:W3CDTF">2021-10-26T18:43:58Z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iteId">
    <vt:lpwstr>cddc1229-ac2a-4b97-b78a-0e5cacb5865c</vt:lpwstr>
  </property>
  <property fmtid="{D5CDD505-2E9C-101B-9397-08002B2CF9AE}" pid="4" name="MSIP_Label_034a106e-6316-442c-ad35-738afd673d2b_Owner">
    <vt:lpwstr>Julie.Reid@ontario.ca</vt:lpwstr>
  </property>
  <property fmtid="{D5CDD505-2E9C-101B-9397-08002B2CF9AE}" pid="5" name="MSIP_Label_034a106e-6316-442c-ad35-738afd673d2b_SetDate">
    <vt:lpwstr>2021-03-15T22:17:01.4742749Z</vt:lpwstr>
  </property>
  <property fmtid="{D5CDD505-2E9C-101B-9397-08002B2CF9AE}" pid="6" name="MSIP_Label_034a106e-6316-442c-ad35-738afd673d2b_Name">
    <vt:lpwstr>OPS - Unclassified Information</vt:lpwstr>
  </property>
  <property fmtid="{D5CDD505-2E9C-101B-9397-08002B2CF9AE}" pid="7" name="MSIP_Label_034a106e-6316-442c-ad35-738afd673d2b_Application">
    <vt:lpwstr>Microsoft Azure Information Protection</vt:lpwstr>
  </property>
  <property fmtid="{D5CDD505-2E9C-101B-9397-08002B2CF9AE}" pid="8" name="MSIP_Label_034a106e-6316-442c-ad35-738afd673d2b_ActionId">
    <vt:lpwstr>8eaa5d48-fad0-44c0-b107-59922599200d</vt:lpwstr>
  </property>
  <property fmtid="{D5CDD505-2E9C-101B-9397-08002B2CF9AE}" pid="9" name="MSIP_Label_034a106e-6316-442c-ad35-738afd673d2b_Extended_MSFT_Method">
    <vt:lpwstr>Automatic</vt:lpwstr>
  </property>
  <property fmtid="{D5CDD505-2E9C-101B-9397-08002B2CF9AE}" pid="10" name="Sensitivity">
    <vt:lpwstr>OPS - Unclassified Information</vt:lpwstr>
  </property>
  <property fmtid="{D5CDD505-2E9C-101B-9397-08002B2CF9AE}" pid="11" name="ContentTypeId">
    <vt:lpwstr>0x010100C42292026B359941BCD898E456654A68</vt:lpwstr>
  </property>
</Properties>
</file>