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20"/>
  </p:notesMasterIdLst>
  <p:sldIdLst>
    <p:sldId id="363" r:id="rId2"/>
    <p:sldId id="364" r:id="rId3"/>
    <p:sldId id="365" r:id="rId4"/>
    <p:sldId id="366" r:id="rId5"/>
    <p:sldId id="368" r:id="rId6"/>
    <p:sldId id="370" r:id="rId7"/>
    <p:sldId id="371" r:id="rId8"/>
    <p:sldId id="372" r:id="rId9"/>
    <p:sldId id="373" r:id="rId10"/>
    <p:sldId id="374" r:id="rId11"/>
    <p:sldId id="377" r:id="rId12"/>
    <p:sldId id="379" r:id="rId13"/>
    <p:sldId id="378" r:id="rId14"/>
    <p:sldId id="380" r:id="rId15"/>
    <p:sldId id="369" r:id="rId16"/>
    <p:sldId id="376" r:id="rId17"/>
    <p:sldId id="320" r:id="rId18"/>
    <p:sldId id="38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63"/>
    <p:restoredTop sz="49534"/>
  </p:normalViewPr>
  <p:slideViewPr>
    <p:cSldViewPr snapToGrid="0" snapToObjects="1">
      <p:cViewPr varScale="1">
        <p:scale>
          <a:sx n="61" d="100"/>
          <a:sy n="61" d="100"/>
        </p:scale>
        <p:origin x="331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9F1488-8972-4590-856B-9C9E973E13A6}" type="doc">
      <dgm:prSet loTypeId="urn:microsoft.com/office/officeart/2005/8/layout/vList6" loCatId="list" qsTypeId="urn:microsoft.com/office/officeart/2005/8/quickstyle/simple1" qsCatId="simple" csTypeId="urn:microsoft.com/office/officeart/2005/8/colors/colorful5" csCatId="colorful" phldr="1"/>
      <dgm:spPr/>
      <dgm:t>
        <a:bodyPr/>
        <a:lstStyle/>
        <a:p>
          <a:endParaRPr lang="en-US"/>
        </a:p>
      </dgm:t>
    </dgm:pt>
    <dgm:pt modelId="{20D9AD66-2764-4191-8178-778792970716}">
      <dgm:prSet phldrT="[Text]"/>
      <dgm:spPr/>
      <dgm:t>
        <a:bodyPr/>
        <a:lstStyle/>
        <a:p>
          <a:r>
            <a:rPr lang="en-CA" b="1" dirty="0"/>
            <a:t>Psychological</a:t>
          </a:r>
        </a:p>
      </dgm:t>
    </dgm:pt>
    <dgm:pt modelId="{24BCCA74-D191-48E6-97D2-44AA0F69760F}" type="parTrans" cxnId="{99825F2A-7BCE-40F8-8E8F-E2D3880302B7}">
      <dgm:prSet/>
      <dgm:spPr/>
      <dgm:t>
        <a:bodyPr/>
        <a:lstStyle/>
        <a:p>
          <a:endParaRPr lang="en-CA"/>
        </a:p>
      </dgm:t>
    </dgm:pt>
    <dgm:pt modelId="{42A1C1A5-9176-4E6F-A4FB-8FE1B7D3BE6F}" type="sibTrans" cxnId="{99825F2A-7BCE-40F8-8E8F-E2D3880302B7}">
      <dgm:prSet/>
      <dgm:spPr/>
      <dgm:t>
        <a:bodyPr/>
        <a:lstStyle/>
        <a:p>
          <a:endParaRPr lang="en-CA"/>
        </a:p>
      </dgm:t>
    </dgm:pt>
    <dgm:pt modelId="{D71FDFA7-61A6-4C94-B0DB-9F727362654D}">
      <dgm:prSet phldrT="[Text]"/>
      <dgm:spPr/>
      <dgm:t>
        <a:bodyPr/>
        <a:lstStyle/>
        <a:p>
          <a:r>
            <a:rPr lang="en-CA" b="1" dirty="0"/>
            <a:t>Cognitive</a:t>
          </a:r>
        </a:p>
      </dgm:t>
    </dgm:pt>
    <dgm:pt modelId="{079A8D6A-15D0-4EB4-BDB1-79FA1227CFAC}" type="parTrans" cxnId="{43E015B4-2B62-4D20-A150-7CFA744DE614}">
      <dgm:prSet/>
      <dgm:spPr/>
      <dgm:t>
        <a:bodyPr/>
        <a:lstStyle/>
        <a:p>
          <a:endParaRPr lang="en-CA"/>
        </a:p>
      </dgm:t>
    </dgm:pt>
    <dgm:pt modelId="{F081BE09-4E0A-4B6E-973D-E927F48F7668}" type="sibTrans" cxnId="{43E015B4-2B62-4D20-A150-7CFA744DE614}">
      <dgm:prSet/>
      <dgm:spPr/>
      <dgm:t>
        <a:bodyPr/>
        <a:lstStyle/>
        <a:p>
          <a:endParaRPr lang="en-CA"/>
        </a:p>
      </dgm:t>
    </dgm:pt>
    <dgm:pt modelId="{EE739745-FCF3-455D-AF95-9084E767A62D}">
      <dgm:prSet custT="1"/>
      <dgm:spPr/>
      <dgm:t>
        <a:bodyPr/>
        <a:lstStyle/>
        <a:p>
          <a:r>
            <a:rPr lang="en-CA" sz="1200" b="1" dirty="0"/>
            <a:t>Optimism</a:t>
          </a:r>
        </a:p>
      </dgm:t>
    </dgm:pt>
    <dgm:pt modelId="{89689DB2-543F-4494-A337-1D128776362A}" type="parTrans" cxnId="{551C2FDB-6E5D-4E9B-AF0B-C6EE3ED5F391}">
      <dgm:prSet/>
      <dgm:spPr/>
      <dgm:t>
        <a:bodyPr/>
        <a:lstStyle/>
        <a:p>
          <a:endParaRPr lang="en-CA"/>
        </a:p>
      </dgm:t>
    </dgm:pt>
    <dgm:pt modelId="{4DEEF5A2-22FA-4BC1-B7B5-356A06B7C481}" type="sibTrans" cxnId="{551C2FDB-6E5D-4E9B-AF0B-C6EE3ED5F391}">
      <dgm:prSet/>
      <dgm:spPr/>
      <dgm:t>
        <a:bodyPr/>
        <a:lstStyle/>
        <a:p>
          <a:endParaRPr lang="en-CA"/>
        </a:p>
      </dgm:t>
    </dgm:pt>
    <dgm:pt modelId="{B5824DDA-32A8-472E-A8E2-C15A4D857423}">
      <dgm:prSet custT="1"/>
      <dgm:spPr/>
      <dgm:t>
        <a:bodyPr/>
        <a:lstStyle/>
        <a:p>
          <a:r>
            <a:rPr lang="en-CA" sz="1200" b="1" dirty="0"/>
            <a:t>Problem solving expertise</a:t>
          </a:r>
        </a:p>
      </dgm:t>
    </dgm:pt>
    <dgm:pt modelId="{93D5B032-6A2A-4780-B83E-6FFCB8CFAC45}" type="parTrans" cxnId="{9F5DD28A-F00E-4603-A4E5-DC9456AF178D}">
      <dgm:prSet/>
      <dgm:spPr/>
      <dgm:t>
        <a:bodyPr/>
        <a:lstStyle/>
        <a:p>
          <a:endParaRPr lang="en-CA"/>
        </a:p>
      </dgm:t>
    </dgm:pt>
    <dgm:pt modelId="{417A69D4-B31A-44B6-BD44-52166E75F1E0}" type="sibTrans" cxnId="{9F5DD28A-F00E-4603-A4E5-DC9456AF178D}">
      <dgm:prSet/>
      <dgm:spPr/>
      <dgm:t>
        <a:bodyPr/>
        <a:lstStyle/>
        <a:p>
          <a:endParaRPr lang="en-CA"/>
        </a:p>
      </dgm:t>
    </dgm:pt>
    <dgm:pt modelId="{A0DA3826-FE29-2545-B1A3-78A64F3D3167}">
      <dgm:prSet phldrT="[Text]"/>
      <dgm:spPr/>
      <dgm:t>
        <a:bodyPr/>
        <a:lstStyle/>
        <a:p>
          <a:r>
            <a:rPr lang="en-CA" b="1" dirty="0"/>
            <a:t>Social</a:t>
          </a:r>
        </a:p>
      </dgm:t>
    </dgm:pt>
    <dgm:pt modelId="{5A9F87D1-5CEE-2B41-8B29-92F7E8750DD3}" type="parTrans" cxnId="{75BB9213-404A-E745-AEA0-24099E1A70F7}">
      <dgm:prSet/>
      <dgm:spPr/>
      <dgm:t>
        <a:bodyPr/>
        <a:lstStyle/>
        <a:p>
          <a:endParaRPr lang="en-US"/>
        </a:p>
      </dgm:t>
    </dgm:pt>
    <dgm:pt modelId="{264C65BF-409C-104B-AD13-0DDCAD99BC8C}" type="sibTrans" cxnId="{75BB9213-404A-E745-AEA0-24099E1A70F7}">
      <dgm:prSet/>
      <dgm:spPr/>
      <dgm:t>
        <a:bodyPr/>
        <a:lstStyle/>
        <a:p>
          <a:endParaRPr lang="en-US"/>
        </a:p>
      </dgm:t>
    </dgm:pt>
    <dgm:pt modelId="{972A5101-01C4-3247-9ED4-DD91E203398A}">
      <dgm:prSet/>
      <dgm:spPr/>
      <dgm:t>
        <a:bodyPr/>
        <a:lstStyle/>
        <a:p>
          <a:r>
            <a:rPr lang="en-CA" b="1" dirty="0"/>
            <a:t>Perceive emotions</a:t>
          </a:r>
        </a:p>
      </dgm:t>
    </dgm:pt>
    <dgm:pt modelId="{AF5CBCB4-E164-AB43-B5E0-6A6934B01C8C}" type="parTrans" cxnId="{BCAE55C2-B54C-4D45-A87F-AA3C9B9F977C}">
      <dgm:prSet/>
      <dgm:spPr/>
      <dgm:t>
        <a:bodyPr/>
        <a:lstStyle/>
        <a:p>
          <a:endParaRPr lang="en-US"/>
        </a:p>
      </dgm:t>
    </dgm:pt>
    <dgm:pt modelId="{73D2043A-D204-6C4E-80C7-95664425B940}" type="sibTrans" cxnId="{BCAE55C2-B54C-4D45-A87F-AA3C9B9F977C}">
      <dgm:prSet/>
      <dgm:spPr/>
      <dgm:t>
        <a:bodyPr/>
        <a:lstStyle/>
        <a:p>
          <a:endParaRPr lang="en-US"/>
        </a:p>
      </dgm:t>
    </dgm:pt>
    <dgm:pt modelId="{2DC715FB-6319-7E42-BC40-A79AFCA634CD}">
      <dgm:prSet/>
      <dgm:spPr/>
      <dgm:t>
        <a:bodyPr/>
        <a:lstStyle/>
        <a:p>
          <a:r>
            <a:rPr lang="en-CA" b="1" dirty="0"/>
            <a:t>Manage emotions</a:t>
          </a:r>
        </a:p>
      </dgm:t>
    </dgm:pt>
    <dgm:pt modelId="{2BFAC133-EE05-9A45-A07B-9104CD2E1128}" type="parTrans" cxnId="{A7758FAB-98DC-4146-A877-E24B8E05B7B3}">
      <dgm:prSet/>
      <dgm:spPr/>
      <dgm:t>
        <a:bodyPr/>
        <a:lstStyle/>
        <a:p>
          <a:endParaRPr lang="en-US"/>
        </a:p>
      </dgm:t>
    </dgm:pt>
    <dgm:pt modelId="{CCCD2DA9-5DFE-E440-99AA-4995F28616F5}" type="sibTrans" cxnId="{A7758FAB-98DC-4146-A877-E24B8E05B7B3}">
      <dgm:prSet/>
      <dgm:spPr/>
      <dgm:t>
        <a:bodyPr/>
        <a:lstStyle/>
        <a:p>
          <a:endParaRPr lang="en-US"/>
        </a:p>
      </dgm:t>
    </dgm:pt>
    <dgm:pt modelId="{B35CA5D9-1346-084B-878A-5DB8D858DC66}">
      <dgm:prSet/>
      <dgm:spPr/>
      <dgm:t>
        <a:bodyPr/>
        <a:lstStyle/>
        <a:p>
          <a:r>
            <a:rPr lang="en-CA" b="1" dirty="0"/>
            <a:t>Act in emotionally appropriate ways</a:t>
          </a:r>
        </a:p>
      </dgm:t>
    </dgm:pt>
    <dgm:pt modelId="{8A010CE2-E046-614F-932E-80987583DDC0}" type="parTrans" cxnId="{51EB8111-E62B-EB4D-A436-94E6B021F2C4}">
      <dgm:prSet/>
      <dgm:spPr/>
      <dgm:t>
        <a:bodyPr/>
        <a:lstStyle/>
        <a:p>
          <a:endParaRPr lang="en-US"/>
        </a:p>
      </dgm:t>
    </dgm:pt>
    <dgm:pt modelId="{43ADCB6B-3A54-5D47-AE3F-95E0A598F5F2}" type="sibTrans" cxnId="{51EB8111-E62B-EB4D-A436-94E6B021F2C4}">
      <dgm:prSet/>
      <dgm:spPr/>
      <dgm:t>
        <a:bodyPr/>
        <a:lstStyle/>
        <a:p>
          <a:endParaRPr lang="en-US"/>
        </a:p>
      </dgm:t>
    </dgm:pt>
    <dgm:pt modelId="{897AAAF6-692F-7F4A-8E33-E14B5D3C3A72}">
      <dgm:prSet custT="1"/>
      <dgm:spPr/>
      <dgm:t>
        <a:bodyPr/>
        <a:lstStyle/>
        <a:p>
          <a:r>
            <a:rPr lang="en-CA" sz="1200" b="1" dirty="0"/>
            <a:t>Knowledge of effective school and classroom practices that directly affect student learning</a:t>
          </a:r>
        </a:p>
      </dgm:t>
    </dgm:pt>
    <dgm:pt modelId="{736F3596-A594-9345-AAC1-829F0FABC4EB}" type="parTrans" cxnId="{43917F4D-6121-A542-9D95-EFFA8E263E88}">
      <dgm:prSet/>
      <dgm:spPr/>
      <dgm:t>
        <a:bodyPr/>
        <a:lstStyle/>
        <a:p>
          <a:endParaRPr lang="en-US"/>
        </a:p>
      </dgm:t>
    </dgm:pt>
    <dgm:pt modelId="{36A718AE-A27E-3F43-BE52-E108F9E77620}" type="sibTrans" cxnId="{43917F4D-6121-A542-9D95-EFFA8E263E88}">
      <dgm:prSet/>
      <dgm:spPr/>
      <dgm:t>
        <a:bodyPr/>
        <a:lstStyle/>
        <a:p>
          <a:endParaRPr lang="en-US"/>
        </a:p>
      </dgm:t>
    </dgm:pt>
    <dgm:pt modelId="{AF69E89A-7865-EE42-9EDB-CB48443B19FE}">
      <dgm:prSet custT="1"/>
      <dgm:spPr/>
      <dgm:t>
        <a:bodyPr/>
        <a:lstStyle/>
        <a:p>
          <a:r>
            <a:rPr lang="en-CA" sz="1200" b="1" dirty="0"/>
            <a:t>Systems thinking</a:t>
          </a:r>
        </a:p>
      </dgm:t>
    </dgm:pt>
    <dgm:pt modelId="{8617BE71-EE06-A949-A7ED-2CBE50218DB2}" type="parTrans" cxnId="{5E552E8E-308B-A145-81A7-06FC4F1E9A51}">
      <dgm:prSet/>
      <dgm:spPr/>
      <dgm:t>
        <a:bodyPr/>
        <a:lstStyle/>
        <a:p>
          <a:endParaRPr lang="en-US"/>
        </a:p>
      </dgm:t>
    </dgm:pt>
    <dgm:pt modelId="{AA50A4E7-2103-5446-808E-DFE13DA71DCF}" type="sibTrans" cxnId="{5E552E8E-308B-A145-81A7-06FC4F1E9A51}">
      <dgm:prSet/>
      <dgm:spPr/>
      <dgm:t>
        <a:bodyPr/>
        <a:lstStyle/>
        <a:p>
          <a:endParaRPr lang="en-US"/>
        </a:p>
      </dgm:t>
    </dgm:pt>
    <dgm:pt modelId="{1F117C3B-772D-1944-A47F-D7C549ADDFAA}">
      <dgm:prSet custT="1"/>
      <dgm:spPr/>
      <dgm:t>
        <a:bodyPr/>
        <a:lstStyle/>
        <a:p>
          <a:pPr>
            <a:buFont typeface="Times New Roman" panose="02020603050405020304" pitchFamily="18" charset="0"/>
            <a:buChar char="•"/>
          </a:pPr>
          <a:r>
            <a:rPr lang="en-CA" sz="1200" b="1" dirty="0"/>
            <a:t>Self-Efficacy</a:t>
          </a:r>
          <a:endParaRPr lang="en-CA" sz="1200" dirty="0"/>
        </a:p>
      </dgm:t>
    </dgm:pt>
    <dgm:pt modelId="{1F351EB3-AF41-134D-B906-42C677EFBF8C}" type="parTrans" cxnId="{6146F9B4-31A3-9F4C-B9A7-51291CED29D9}">
      <dgm:prSet/>
      <dgm:spPr/>
      <dgm:t>
        <a:bodyPr/>
        <a:lstStyle/>
        <a:p>
          <a:endParaRPr lang="en-US"/>
        </a:p>
      </dgm:t>
    </dgm:pt>
    <dgm:pt modelId="{2EBF09C6-2078-094E-90AC-9DD1C071A023}" type="sibTrans" cxnId="{6146F9B4-31A3-9F4C-B9A7-51291CED29D9}">
      <dgm:prSet/>
      <dgm:spPr/>
      <dgm:t>
        <a:bodyPr/>
        <a:lstStyle/>
        <a:p>
          <a:endParaRPr lang="en-US"/>
        </a:p>
      </dgm:t>
    </dgm:pt>
    <dgm:pt modelId="{A6B0E689-E3E4-D747-8500-B67F01F5F751}">
      <dgm:prSet custT="1"/>
      <dgm:spPr/>
      <dgm:t>
        <a:bodyPr/>
        <a:lstStyle/>
        <a:p>
          <a:pPr>
            <a:buFont typeface="Times New Roman" panose="02020603050405020304" pitchFamily="18" charset="0"/>
            <a:buChar char="•"/>
          </a:pPr>
          <a:r>
            <a:rPr lang="en-CA" sz="1200" b="1" dirty="0"/>
            <a:t>Resilience</a:t>
          </a:r>
          <a:endParaRPr lang="en-CA" sz="1200" dirty="0"/>
        </a:p>
      </dgm:t>
    </dgm:pt>
    <dgm:pt modelId="{515B67E9-1054-FD45-97B1-B26B212B3CA8}" type="parTrans" cxnId="{F89C8F09-38EB-B14F-BD16-BAC98C15CAC0}">
      <dgm:prSet/>
      <dgm:spPr/>
      <dgm:t>
        <a:bodyPr/>
        <a:lstStyle/>
        <a:p>
          <a:endParaRPr lang="en-US"/>
        </a:p>
      </dgm:t>
    </dgm:pt>
    <dgm:pt modelId="{6010EEFA-1F95-2040-90B6-72297669F46B}" type="sibTrans" cxnId="{F89C8F09-38EB-B14F-BD16-BAC98C15CAC0}">
      <dgm:prSet/>
      <dgm:spPr/>
      <dgm:t>
        <a:bodyPr/>
        <a:lstStyle/>
        <a:p>
          <a:endParaRPr lang="en-US"/>
        </a:p>
      </dgm:t>
    </dgm:pt>
    <dgm:pt modelId="{5A74A476-D474-E04E-9FAC-C12364C1A94E}">
      <dgm:prSet custT="1"/>
      <dgm:spPr/>
      <dgm:t>
        <a:bodyPr/>
        <a:lstStyle/>
        <a:p>
          <a:pPr>
            <a:buFont typeface="Times New Roman" panose="02020603050405020304" pitchFamily="18" charset="0"/>
            <a:buChar char="•"/>
          </a:pPr>
          <a:r>
            <a:rPr lang="en-CA" sz="1200" b="1" dirty="0"/>
            <a:t>Proactivity</a:t>
          </a:r>
          <a:endParaRPr lang="en-CA" sz="1200" dirty="0"/>
        </a:p>
      </dgm:t>
    </dgm:pt>
    <dgm:pt modelId="{CE8A3CF7-2505-AA4A-925C-7735884BC514}" type="parTrans" cxnId="{43A73512-A7CE-3C40-B57F-5A42DC32C7C5}">
      <dgm:prSet/>
      <dgm:spPr/>
      <dgm:t>
        <a:bodyPr/>
        <a:lstStyle/>
        <a:p>
          <a:endParaRPr lang="en-US"/>
        </a:p>
      </dgm:t>
    </dgm:pt>
    <dgm:pt modelId="{4A9CF19E-06CD-EC4B-920D-E906042E77E4}" type="sibTrans" cxnId="{43A73512-A7CE-3C40-B57F-5A42DC32C7C5}">
      <dgm:prSet/>
      <dgm:spPr/>
      <dgm:t>
        <a:bodyPr/>
        <a:lstStyle/>
        <a:p>
          <a:endParaRPr lang="en-US"/>
        </a:p>
      </dgm:t>
    </dgm:pt>
    <dgm:pt modelId="{45B9E8DF-998A-4B81-8948-2C5590DCC70D}" type="pres">
      <dgm:prSet presAssocID="{BF9F1488-8972-4590-856B-9C9E973E13A6}" presName="Name0" presStyleCnt="0">
        <dgm:presLayoutVars>
          <dgm:dir/>
          <dgm:animLvl val="lvl"/>
          <dgm:resizeHandles/>
        </dgm:presLayoutVars>
      </dgm:prSet>
      <dgm:spPr/>
    </dgm:pt>
    <dgm:pt modelId="{B8E51CB9-0FCB-441A-B8CF-8D2BAE59D109}" type="pres">
      <dgm:prSet presAssocID="{20D9AD66-2764-4191-8178-778792970716}" presName="linNode" presStyleCnt="0"/>
      <dgm:spPr/>
    </dgm:pt>
    <dgm:pt modelId="{2F118A10-0DD1-4D05-A2D2-E273B2B11168}" type="pres">
      <dgm:prSet presAssocID="{20D9AD66-2764-4191-8178-778792970716}" presName="parentShp" presStyleLbl="node1" presStyleIdx="0" presStyleCnt="3">
        <dgm:presLayoutVars>
          <dgm:bulletEnabled val="1"/>
        </dgm:presLayoutVars>
      </dgm:prSet>
      <dgm:spPr/>
    </dgm:pt>
    <dgm:pt modelId="{29494ACD-E506-4271-A1DB-BB635657EDF9}" type="pres">
      <dgm:prSet presAssocID="{20D9AD66-2764-4191-8178-778792970716}" presName="childShp" presStyleLbl="bgAccFollowNode1" presStyleIdx="0" presStyleCnt="3" custScaleY="119776" custLinFactNeighborX="137" custLinFactNeighborY="-212">
        <dgm:presLayoutVars>
          <dgm:bulletEnabled val="1"/>
        </dgm:presLayoutVars>
      </dgm:prSet>
      <dgm:spPr/>
    </dgm:pt>
    <dgm:pt modelId="{F24B6C44-02E3-4DC6-8B87-924DAD7D0542}" type="pres">
      <dgm:prSet presAssocID="{42A1C1A5-9176-4E6F-A4FB-8FE1B7D3BE6F}" presName="spacing" presStyleCnt="0"/>
      <dgm:spPr/>
    </dgm:pt>
    <dgm:pt modelId="{DB15499A-5305-4F38-B70D-3F3F403C3B7F}" type="pres">
      <dgm:prSet presAssocID="{D71FDFA7-61A6-4C94-B0DB-9F727362654D}" presName="linNode" presStyleCnt="0"/>
      <dgm:spPr/>
    </dgm:pt>
    <dgm:pt modelId="{80423490-A979-43D2-8D00-72E1E286A9D0}" type="pres">
      <dgm:prSet presAssocID="{D71FDFA7-61A6-4C94-B0DB-9F727362654D}" presName="parentShp" presStyleLbl="node1" presStyleIdx="1" presStyleCnt="3">
        <dgm:presLayoutVars>
          <dgm:bulletEnabled val="1"/>
        </dgm:presLayoutVars>
      </dgm:prSet>
      <dgm:spPr/>
    </dgm:pt>
    <dgm:pt modelId="{D96489DD-BC77-472D-9163-7F04EAE4C289}" type="pres">
      <dgm:prSet presAssocID="{D71FDFA7-61A6-4C94-B0DB-9F727362654D}" presName="childShp" presStyleLbl="bgAccFollowNode1" presStyleIdx="1" presStyleCnt="3" custLinFactNeighborX="0" custLinFactNeighborY="1697">
        <dgm:presLayoutVars>
          <dgm:bulletEnabled val="1"/>
        </dgm:presLayoutVars>
      </dgm:prSet>
      <dgm:spPr/>
    </dgm:pt>
    <dgm:pt modelId="{0BD185FA-B858-9F4C-8CF9-ACDA409A508B}" type="pres">
      <dgm:prSet presAssocID="{F081BE09-4E0A-4B6E-973D-E927F48F7668}" presName="spacing" presStyleCnt="0"/>
      <dgm:spPr/>
    </dgm:pt>
    <dgm:pt modelId="{478AF90B-8CB5-EA4B-8163-D43BE6807343}" type="pres">
      <dgm:prSet presAssocID="{A0DA3826-FE29-2545-B1A3-78A64F3D3167}" presName="linNode" presStyleCnt="0"/>
      <dgm:spPr/>
    </dgm:pt>
    <dgm:pt modelId="{118E2433-D844-5343-8409-166276E5A7B3}" type="pres">
      <dgm:prSet presAssocID="{A0DA3826-FE29-2545-B1A3-78A64F3D3167}" presName="parentShp" presStyleLbl="node1" presStyleIdx="2" presStyleCnt="3" custLinFactY="100000" custLinFactNeighborX="1425" custLinFactNeighborY="110448">
        <dgm:presLayoutVars>
          <dgm:bulletEnabled val="1"/>
        </dgm:presLayoutVars>
      </dgm:prSet>
      <dgm:spPr/>
    </dgm:pt>
    <dgm:pt modelId="{7AC16D06-8492-C642-9684-DDEADC0A9CBF}" type="pres">
      <dgm:prSet presAssocID="{A0DA3826-FE29-2545-B1A3-78A64F3D3167}" presName="childShp" presStyleLbl="bgAccFollowNode1" presStyleIdx="2" presStyleCnt="3" custLinFactY="100000" custLinFactNeighborX="2137" custLinFactNeighborY="110448">
        <dgm:presLayoutVars>
          <dgm:bulletEnabled val="1"/>
        </dgm:presLayoutVars>
      </dgm:prSet>
      <dgm:spPr/>
    </dgm:pt>
  </dgm:ptLst>
  <dgm:cxnLst>
    <dgm:cxn modelId="{F89C8F09-38EB-B14F-BD16-BAC98C15CAC0}" srcId="{20D9AD66-2764-4191-8178-778792970716}" destId="{A6B0E689-E3E4-D747-8500-B67F01F5F751}" srcOrd="2" destOrd="0" parTransId="{515B67E9-1054-FD45-97B1-B26B212B3CA8}" sibTransId="{6010EEFA-1F95-2040-90B6-72297669F46B}"/>
    <dgm:cxn modelId="{51EB8111-E62B-EB4D-A436-94E6B021F2C4}" srcId="{A0DA3826-FE29-2545-B1A3-78A64F3D3167}" destId="{B35CA5D9-1346-084B-878A-5DB8D858DC66}" srcOrd="2" destOrd="0" parTransId="{8A010CE2-E046-614F-932E-80987583DDC0}" sibTransId="{43ADCB6B-3A54-5D47-AE3F-95E0A598F5F2}"/>
    <dgm:cxn modelId="{43A73512-A7CE-3C40-B57F-5A42DC32C7C5}" srcId="{20D9AD66-2764-4191-8178-778792970716}" destId="{5A74A476-D474-E04E-9FAC-C12364C1A94E}" srcOrd="3" destOrd="0" parTransId="{CE8A3CF7-2505-AA4A-925C-7735884BC514}" sibTransId="{4A9CF19E-06CD-EC4B-920D-E906042E77E4}"/>
    <dgm:cxn modelId="{75BB9213-404A-E745-AEA0-24099E1A70F7}" srcId="{BF9F1488-8972-4590-856B-9C9E973E13A6}" destId="{A0DA3826-FE29-2545-B1A3-78A64F3D3167}" srcOrd="2" destOrd="0" parTransId="{5A9F87D1-5CEE-2B41-8B29-92F7E8750DD3}" sibTransId="{264C65BF-409C-104B-AD13-0DDCAD99BC8C}"/>
    <dgm:cxn modelId="{55A7C518-CC7F-7548-ACCC-EDA6D76FBF93}" type="presOf" srcId="{1F117C3B-772D-1944-A47F-D7C549ADDFAA}" destId="{29494ACD-E506-4271-A1DB-BB635657EDF9}" srcOrd="0" destOrd="1" presId="urn:microsoft.com/office/officeart/2005/8/layout/vList6"/>
    <dgm:cxn modelId="{11761119-C9D3-4307-B845-135497993000}" type="presOf" srcId="{D71FDFA7-61A6-4C94-B0DB-9F727362654D}" destId="{80423490-A979-43D2-8D00-72E1E286A9D0}" srcOrd="0" destOrd="0" presId="urn:microsoft.com/office/officeart/2005/8/layout/vList6"/>
    <dgm:cxn modelId="{99825F2A-7BCE-40F8-8E8F-E2D3880302B7}" srcId="{BF9F1488-8972-4590-856B-9C9E973E13A6}" destId="{20D9AD66-2764-4191-8178-778792970716}" srcOrd="0" destOrd="0" parTransId="{24BCCA74-D191-48E6-97D2-44AA0F69760F}" sibTransId="{42A1C1A5-9176-4E6F-A4FB-8FE1B7D3BE6F}"/>
    <dgm:cxn modelId="{F67B283C-8A9A-1442-8F9B-3B773A63D36F}" type="presOf" srcId="{2DC715FB-6319-7E42-BC40-A79AFCA634CD}" destId="{7AC16D06-8492-C642-9684-DDEADC0A9CBF}" srcOrd="0" destOrd="1" presId="urn:microsoft.com/office/officeart/2005/8/layout/vList6"/>
    <dgm:cxn modelId="{05F18F47-68D2-A94B-A724-8F14B2411DA8}" type="presOf" srcId="{A6B0E689-E3E4-D747-8500-B67F01F5F751}" destId="{29494ACD-E506-4271-A1DB-BB635657EDF9}" srcOrd="0" destOrd="2" presId="urn:microsoft.com/office/officeart/2005/8/layout/vList6"/>
    <dgm:cxn modelId="{43917F4D-6121-A542-9D95-EFFA8E263E88}" srcId="{D71FDFA7-61A6-4C94-B0DB-9F727362654D}" destId="{897AAAF6-692F-7F4A-8E33-E14B5D3C3A72}" srcOrd="1" destOrd="0" parTransId="{736F3596-A594-9345-AAC1-829F0FABC4EB}" sibTransId="{36A718AE-A27E-3F43-BE52-E108F9E77620}"/>
    <dgm:cxn modelId="{981DEB57-94D1-4668-8B47-A85562A01BFA}" type="presOf" srcId="{20D9AD66-2764-4191-8178-778792970716}" destId="{2F118A10-0DD1-4D05-A2D2-E273B2B11168}" srcOrd="0" destOrd="0" presId="urn:microsoft.com/office/officeart/2005/8/layout/vList6"/>
    <dgm:cxn modelId="{4659AC70-CB99-458D-819F-AD93D58B4877}" type="presOf" srcId="{BF9F1488-8972-4590-856B-9C9E973E13A6}" destId="{45B9E8DF-998A-4B81-8948-2C5590DCC70D}" srcOrd="0" destOrd="0" presId="urn:microsoft.com/office/officeart/2005/8/layout/vList6"/>
    <dgm:cxn modelId="{C92D8C73-44F1-478F-AC12-8256A0232714}" type="presOf" srcId="{B5824DDA-32A8-472E-A8E2-C15A4D857423}" destId="{D96489DD-BC77-472D-9163-7F04EAE4C289}" srcOrd="0" destOrd="0" presId="urn:microsoft.com/office/officeart/2005/8/layout/vList6"/>
    <dgm:cxn modelId="{6185917C-2811-494E-815E-CD8DDDEEE856}" type="presOf" srcId="{B35CA5D9-1346-084B-878A-5DB8D858DC66}" destId="{7AC16D06-8492-C642-9684-DDEADC0A9CBF}" srcOrd="0" destOrd="2" presId="urn:microsoft.com/office/officeart/2005/8/layout/vList6"/>
    <dgm:cxn modelId="{9BF04689-9756-AD41-8CC2-ED5EA1576F1C}" type="presOf" srcId="{A0DA3826-FE29-2545-B1A3-78A64F3D3167}" destId="{118E2433-D844-5343-8409-166276E5A7B3}" srcOrd="0" destOrd="0" presId="urn:microsoft.com/office/officeart/2005/8/layout/vList6"/>
    <dgm:cxn modelId="{9F5DD28A-F00E-4603-A4E5-DC9456AF178D}" srcId="{D71FDFA7-61A6-4C94-B0DB-9F727362654D}" destId="{B5824DDA-32A8-472E-A8E2-C15A4D857423}" srcOrd="0" destOrd="0" parTransId="{93D5B032-6A2A-4780-B83E-6FFCB8CFAC45}" sibTransId="{417A69D4-B31A-44B6-BD44-52166E75F1E0}"/>
    <dgm:cxn modelId="{5E552E8E-308B-A145-81A7-06FC4F1E9A51}" srcId="{D71FDFA7-61A6-4C94-B0DB-9F727362654D}" destId="{AF69E89A-7865-EE42-9EDB-CB48443B19FE}" srcOrd="2" destOrd="0" parTransId="{8617BE71-EE06-A949-A7ED-2CBE50218DB2}" sibTransId="{AA50A4E7-2103-5446-808E-DFE13DA71DCF}"/>
    <dgm:cxn modelId="{A7758FAB-98DC-4146-A877-E24B8E05B7B3}" srcId="{A0DA3826-FE29-2545-B1A3-78A64F3D3167}" destId="{2DC715FB-6319-7E42-BC40-A79AFCA634CD}" srcOrd="1" destOrd="0" parTransId="{2BFAC133-EE05-9A45-A07B-9104CD2E1128}" sibTransId="{CCCD2DA9-5DFE-E440-99AA-4995F28616F5}"/>
    <dgm:cxn modelId="{43E015B4-2B62-4D20-A150-7CFA744DE614}" srcId="{BF9F1488-8972-4590-856B-9C9E973E13A6}" destId="{D71FDFA7-61A6-4C94-B0DB-9F727362654D}" srcOrd="1" destOrd="0" parTransId="{079A8D6A-15D0-4EB4-BDB1-79FA1227CFAC}" sibTransId="{F081BE09-4E0A-4B6E-973D-E927F48F7668}"/>
    <dgm:cxn modelId="{6146F9B4-31A3-9F4C-B9A7-51291CED29D9}" srcId="{20D9AD66-2764-4191-8178-778792970716}" destId="{1F117C3B-772D-1944-A47F-D7C549ADDFAA}" srcOrd="1" destOrd="0" parTransId="{1F351EB3-AF41-134D-B906-42C677EFBF8C}" sibTransId="{2EBF09C6-2078-094E-90AC-9DD1C071A023}"/>
    <dgm:cxn modelId="{BCAE55C2-B54C-4D45-A87F-AA3C9B9F977C}" srcId="{A0DA3826-FE29-2545-B1A3-78A64F3D3167}" destId="{972A5101-01C4-3247-9ED4-DD91E203398A}" srcOrd="0" destOrd="0" parTransId="{AF5CBCB4-E164-AB43-B5E0-6A6934B01C8C}" sibTransId="{73D2043A-D204-6C4E-80C7-95664425B940}"/>
    <dgm:cxn modelId="{A38070CF-EF83-439D-90DC-107AC8AADFE6}" type="presOf" srcId="{EE739745-FCF3-455D-AF95-9084E767A62D}" destId="{29494ACD-E506-4271-A1DB-BB635657EDF9}" srcOrd="0" destOrd="0" presId="urn:microsoft.com/office/officeart/2005/8/layout/vList6"/>
    <dgm:cxn modelId="{551C2FDB-6E5D-4E9B-AF0B-C6EE3ED5F391}" srcId="{20D9AD66-2764-4191-8178-778792970716}" destId="{EE739745-FCF3-455D-AF95-9084E767A62D}" srcOrd="0" destOrd="0" parTransId="{89689DB2-543F-4494-A337-1D128776362A}" sibTransId="{4DEEF5A2-22FA-4BC1-B7B5-356A06B7C481}"/>
    <dgm:cxn modelId="{17D765DD-5E28-FA45-8E44-88F8D6473912}" type="presOf" srcId="{5A74A476-D474-E04E-9FAC-C12364C1A94E}" destId="{29494ACD-E506-4271-A1DB-BB635657EDF9}" srcOrd="0" destOrd="3" presId="urn:microsoft.com/office/officeart/2005/8/layout/vList6"/>
    <dgm:cxn modelId="{786366E3-9006-0449-BF92-EF2BB52D677D}" type="presOf" srcId="{897AAAF6-692F-7F4A-8E33-E14B5D3C3A72}" destId="{D96489DD-BC77-472D-9163-7F04EAE4C289}" srcOrd="0" destOrd="1" presId="urn:microsoft.com/office/officeart/2005/8/layout/vList6"/>
    <dgm:cxn modelId="{6A90F2E8-65DB-FB48-8B33-8F6B1116B1B9}" type="presOf" srcId="{AF69E89A-7865-EE42-9EDB-CB48443B19FE}" destId="{D96489DD-BC77-472D-9163-7F04EAE4C289}" srcOrd="0" destOrd="2" presId="urn:microsoft.com/office/officeart/2005/8/layout/vList6"/>
    <dgm:cxn modelId="{338C10FD-3166-124A-BE67-6BAB69C3CEC6}" type="presOf" srcId="{972A5101-01C4-3247-9ED4-DD91E203398A}" destId="{7AC16D06-8492-C642-9684-DDEADC0A9CBF}" srcOrd="0" destOrd="0" presId="urn:microsoft.com/office/officeart/2005/8/layout/vList6"/>
    <dgm:cxn modelId="{629F6A00-EF24-4707-8990-00AB386B9436}" type="presParOf" srcId="{45B9E8DF-998A-4B81-8948-2C5590DCC70D}" destId="{B8E51CB9-0FCB-441A-B8CF-8D2BAE59D109}" srcOrd="0" destOrd="0" presId="urn:microsoft.com/office/officeart/2005/8/layout/vList6"/>
    <dgm:cxn modelId="{F5F55BEB-4FA4-4E8B-B2E8-DD9A93D4EE78}" type="presParOf" srcId="{B8E51CB9-0FCB-441A-B8CF-8D2BAE59D109}" destId="{2F118A10-0DD1-4D05-A2D2-E273B2B11168}" srcOrd="0" destOrd="0" presId="urn:microsoft.com/office/officeart/2005/8/layout/vList6"/>
    <dgm:cxn modelId="{5565C4E6-844B-4635-B6CA-A79AFE1310E1}" type="presParOf" srcId="{B8E51CB9-0FCB-441A-B8CF-8D2BAE59D109}" destId="{29494ACD-E506-4271-A1DB-BB635657EDF9}" srcOrd="1" destOrd="0" presId="urn:microsoft.com/office/officeart/2005/8/layout/vList6"/>
    <dgm:cxn modelId="{08CFEFBC-2A64-46CD-92A6-E837032F3429}" type="presParOf" srcId="{45B9E8DF-998A-4B81-8948-2C5590DCC70D}" destId="{F24B6C44-02E3-4DC6-8B87-924DAD7D0542}" srcOrd="1" destOrd="0" presId="urn:microsoft.com/office/officeart/2005/8/layout/vList6"/>
    <dgm:cxn modelId="{E34DFB70-EF81-4B2F-B8BF-5640D3D1E038}" type="presParOf" srcId="{45B9E8DF-998A-4B81-8948-2C5590DCC70D}" destId="{DB15499A-5305-4F38-B70D-3F3F403C3B7F}" srcOrd="2" destOrd="0" presId="urn:microsoft.com/office/officeart/2005/8/layout/vList6"/>
    <dgm:cxn modelId="{56EE8B39-8926-4116-B0DD-558963D224E0}" type="presParOf" srcId="{DB15499A-5305-4F38-B70D-3F3F403C3B7F}" destId="{80423490-A979-43D2-8D00-72E1E286A9D0}" srcOrd="0" destOrd="0" presId="urn:microsoft.com/office/officeart/2005/8/layout/vList6"/>
    <dgm:cxn modelId="{C131BEE1-58A5-4B97-939B-44D2FBB67F95}" type="presParOf" srcId="{DB15499A-5305-4F38-B70D-3F3F403C3B7F}" destId="{D96489DD-BC77-472D-9163-7F04EAE4C289}" srcOrd="1" destOrd="0" presId="urn:microsoft.com/office/officeart/2005/8/layout/vList6"/>
    <dgm:cxn modelId="{DCE67553-197E-C449-BC58-EB12734E4A85}" type="presParOf" srcId="{45B9E8DF-998A-4B81-8948-2C5590DCC70D}" destId="{0BD185FA-B858-9F4C-8CF9-ACDA409A508B}" srcOrd="3" destOrd="0" presId="urn:microsoft.com/office/officeart/2005/8/layout/vList6"/>
    <dgm:cxn modelId="{D4551D65-3A54-7E4C-9147-96380AF5376D}" type="presParOf" srcId="{45B9E8DF-998A-4B81-8948-2C5590DCC70D}" destId="{478AF90B-8CB5-EA4B-8163-D43BE6807343}" srcOrd="4" destOrd="0" presId="urn:microsoft.com/office/officeart/2005/8/layout/vList6"/>
    <dgm:cxn modelId="{3502D788-C9B2-0D44-A4F9-F23D162F88EE}" type="presParOf" srcId="{478AF90B-8CB5-EA4B-8163-D43BE6807343}" destId="{118E2433-D844-5343-8409-166276E5A7B3}" srcOrd="0" destOrd="0" presId="urn:microsoft.com/office/officeart/2005/8/layout/vList6"/>
    <dgm:cxn modelId="{B88B953B-F277-5249-98C8-FA367A96A658}" type="presParOf" srcId="{478AF90B-8CB5-EA4B-8163-D43BE6807343}" destId="{7AC16D06-8492-C642-9684-DDEADC0A9CBF}" srcOrd="1" destOrd="0" presId="urn:microsoft.com/office/officeart/2005/8/layout/v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C6C2C8-2997-490B-8952-C79951D919D6}"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CA"/>
        </a:p>
      </dgm:t>
    </dgm:pt>
    <dgm:pt modelId="{F90BD7D0-1C01-4419-926A-FE17B3200E61}">
      <dgm:prSet phldrT="[Text]"/>
      <dgm:spPr/>
      <dgm:t>
        <a:bodyPr/>
        <a:lstStyle/>
        <a:p>
          <a:r>
            <a:rPr lang="en-CA" dirty="0"/>
            <a:t>Event</a:t>
          </a:r>
        </a:p>
      </dgm:t>
    </dgm:pt>
    <dgm:pt modelId="{0532E3EB-B149-4D84-A198-7998EC1A973F}" type="parTrans" cxnId="{CCC754D2-FF30-4685-9519-CF8F63EE4815}">
      <dgm:prSet/>
      <dgm:spPr/>
      <dgm:t>
        <a:bodyPr/>
        <a:lstStyle/>
        <a:p>
          <a:endParaRPr lang="en-CA"/>
        </a:p>
      </dgm:t>
    </dgm:pt>
    <dgm:pt modelId="{98168A5A-F3F7-45A1-B452-D3DAAEC077DC}" type="sibTrans" cxnId="{CCC754D2-FF30-4685-9519-CF8F63EE4815}">
      <dgm:prSet/>
      <dgm:spPr/>
      <dgm:t>
        <a:bodyPr/>
        <a:lstStyle/>
        <a:p>
          <a:endParaRPr lang="en-CA"/>
        </a:p>
      </dgm:t>
    </dgm:pt>
    <dgm:pt modelId="{F350CEED-ADF2-48A9-857D-5902CB239F7D}">
      <dgm:prSet phldrT="[Text]"/>
      <dgm:spPr/>
      <dgm:t>
        <a:bodyPr/>
        <a:lstStyle/>
        <a:p>
          <a:r>
            <a:rPr lang="en-CA" dirty="0"/>
            <a:t>Interpretation</a:t>
          </a:r>
        </a:p>
      </dgm:t>
    </dgm:pt>
    <dgm:pt modelId="{70F1834F-568D-4707-AAE3-2CACDD497126}" type="parTrans" cxnId="{D54B0993-1188-4875-B524-CFE9FBCAD95F}">
      <dgm:prSet/>
      <dgm:spPr/>
      <dgm:t>
        <a:bodyPr/>
        <a:lstStyle/>
        <a:p>
          <a:endParaRPr lang="en-CA"/>
        </a:p>
      </dgm:t>
    </dgm:pt>
    <dgm:pt modelId="{D390EBDC-EADA-4232-A2F3-477E7FB320F8}" type="sibTrans" cxnId="{D54B0993-1188-4875-B524-CFE9FBCAD95F}">
      <dgm:prSet/>
      <dgm:spPr/>
      <dgm:t>
        <a:bodyPr/>
        <a:lstStyle/>
        <a:p>
          <a:endParaRPr lang="en-CA"/>
        </a:p>
      </dgm:t>
    </dgm:pt>
    <dgm:pt modelId="{8D305474-FFFA-420E-B70D-04F7665548D4}">
      <dgm:prSet phldrT="[Text]"/>
      <dgm:spPr/>
      <dgm:t>
        <a:bodyPr/>
        <a:lstStyle/>
        <a:p>
          <a:r>
            <a:rPr lang="en-CA" dirty="0"/>
            <a:t>Physical Response</a:t>
          </a:r>
        </a:p>
      </dgm:t>
    </dgm:pt>
    <dgm:pt modelId="{D2ADF5BE-CEC6-4502-804C-D09723320CE1}" type="parTrans" cxnId="{BF9DF239-E262-47BC-9723-3071B3FE1A4C}">
      <dgm:prSet/>
      <dgm:spPr/>
      <dgm:t>
        <a:bodyPr/>
        <a:lstStyle/>
        <a:p>
          <a:endParaRPr lang="en-CA"/>
        </a:p>
      </dgm:t>
    </dgm:pt>
    <dgm:pt modelId="{5010AA08-6AC6-4EBE-B944-761D0E5ADAE9}" type="sibTrans" cxnId="{BF9DF239-E262-47BC-9723-3071B3FE1A4C}">
      <dgm:prSet/>
      <dgm:spPr/>
      <dgm:t>
        <a:bodyPr/>
        <a:lstStyle/>
        <a:p>
          <a:endParaRPr lang="en-CA"/>
        </a:p>
      </dgm:t>
    </dgm:pt>
    <dgm:pt modelId="{5F118479-9BD1-4D14-BDC2-21F18E244C81}">
      <dgm:prSet phldrT="[Text]"/>
      <dgm:spPr/>
      <dgm:t>
        <a:bodyPr/>
        <a:lstStyle/>
        <a:p>
          <a:r>
            <a:rPr lang="en-CA" dirty="0"/>
            <a:t>Urge to Act</a:t>
          </a:r>
        </a:p>
      </dgm:t>
    </dgm:pt>
    <dgm:pt modelId="{E3ECAD70-9D79-4C73-A987-412E494640DE}" type="parTrans" cxnId="{2C71D2FB-B3ED-4862-98BA-CA9CE98771F0}">
      <dgm:prSet/>
      <dgm:spPr/>
      <dgm:t>
        <a:bodyPr/>
        <a:lstStyle/>
        <a:p>
          <a:endParaRPr lang="en-CA"/>
        </a:p>
      </dgm:t>
    </dgm:pt>
    <dgm:pt modelId="{8376EBDC-A9D2-4916-A562-9F365D4DBBA1}" type="sibTrans" cxnId="{2C71D2FB-B3ED-4862-98BA-CA9CE98771F0}">
      <dgm:prSet/>
      <dgm:spPr/>
      <dgm:t>
        <a:bodyPr/>
        <a:lstStyle/>
        <a:p>
          <a:endParaRPr lang="en-CA"/>
        </a:p>
      </dgm:t>
    </dgm:pt>
    <dgm:pt modelId="{BAD7FC6E-165C-41B8-BB05-591A6ECDCF63}">
      <dgm:prSet phldrT="[Text]"/>
      <dgm:spPr/>
      <dgm:t>
        <a:bodyPr/>
        <a:lstStyle/>
        <a:p>
          <a:r>
            <a:rPr lang="en-CA" dirty="0"/>
            <a:t>After Effects</a:t>
          </a:r>
        </a:p>
      </dgm:t>
    </dgm:pt>
    <dgm:pt modelId="{1CADC8BD-8336-4AAC-95C6-67FDD07013DC}" type="parTrans" cxnId="{08DCE524-9692-4912-A51C-D4AE30EB62FB}">
      <dgm:prSet/>
      <dgm:spPr/>
      <dgm:t>
        <a:bodyPr/>
        <a:lstStyle/>
        <a:p>
          <a:endParaRPr lang="en-CA"/>
        </a:p>
      </dgm:t>
    </dgm:pt>
    <dgm:pt modelId="{7A84B2D1-ABD7-4E84-8686-B4428BC4CA6B}" type="sibTrans" cxnId="{08DCE524-9692-4912-A51C-D4AE30EB62FB}">
      <dgm:prSet/>
      <dgm:spPr/>
      <dgm:t>
        <a:bodyPr/>
        <a:lstStyle/>
        <a:p>
          <a:endParaRPr lang="en-CA"/>
        </a:p>
      </dgm:t>
    </dgm:pt>
    <dgm:pt modelId="{F84EB12D-E78E-42D6-86C9-AC6A1EE2DB9E}">
      <dgm:prSet/>
      <dgm:spPr/>
      <dgm:t>
        <a:bodyPr/>
        <a:lstStyle/>
        <a:p>
          <a:r>
            <a:rPr lang="en-CA" dirty="0"/>
            <a:t>Action</a:t>
          </a:r>
        </a:p>
      </dgm:t>
    </dgm:pt>
    <dgm:pt modelId="{A40800FB-6AE1-4D87-BCB0-35CEB61A8600}" type="parTrans" cxnId="{CC12B293-BF36-4ECB-A61F-03ABA6A147F6}">
      <dgm:prSet/>
      <dgm:spPr/>
      <dgm:t>
        <a:bodyPr/>
        <a:lstStyle/>
        <a:p>
          <a:endParaRPr lang="en-CA"/>
        </a:p>
      </dgm:t>
    </dgm:pt>
    <dgm:pt modelId="{A90BEC7F-50D7-4D41-919B-9EB5D011906B}" type="sibTrans" cxnId="{CC12B293-BF36-4ECB-A61F-03ABA6A147F6}">
      <dgm:prSet/>
      <dgm:spPr/>
      <dgm:t>
        <a:bodyPr/>
        <a:lstStyle/>
        <a:p>
          <a:endParaRPr lang="en-CA"/>
        </a:p>
      </dgm:t>
    </dgm:pt>
    <dgm:pt modelId="{76A756A9-6A14-4459-AD41-C8D7DB879C72}" type="pres">
      <dgm:prSet presAssocID="{FCC6C2C8-2997-490B-8952-C79951D919D6}" presName="cycle" presStyleCnt="0">
        <dgm:presLayoutVars>
          <dgm:dir/>
          <dgm:resizeHandles val="exact"/>
        </dgm:presLayoutVars>
      </dgm:prSet>
      <dgm:spPr/>
    </dgm:pt>
    <dgm:pt modelId="{C32DCE6F-1732-4BA8-A3ED-A2A3D5CF9FCD}" type="pres">
      <dgm:prSet presAssocID="{F90BD7D0-1C01-4419-926A-FE17B3200E61}" presName="dummy" presStyleCnt="0"/>
      <dgm:spPr/>
    </dgm:pt>
    <dgm:pt modelId="{1B0BD913-6CE9-4BD9-8F0E-2CD062EBDFE3}" type="pres">
      <dgm:prSet presAssocID="{F90BD7D0-1C01-4419-926A-FE17B3200E61}" presName="node" presStyleLbl="revTx" presStyleIdx="0" presStyleCnt="6">
        <dgm:presLayoutVars>
          <dgm:bulletEnabled val="1"/>
        </dgm:presLayoutVars>
      </dgm:prSet>
      <dgm:spPr/>
    </dgm:pt>
    <dgm:pt modelId="{3EC639BC-AF98-4E3C-BD55-CB0FC2351362}" type="pres">
      <dgm:prSet presAssocID="{98168A5A-F3F7-45A1-B452-D3DAAEC077DC}" presName="sibTrans" presStyleLbl="node1" presStyleIdx="0" presStyleCnt="6"/>
      <dgm:spPr/>
    </dgm:pt>
    <dgm:pt modelId="{731711ED-4B35-416A-A414-144F4161A13E}" type="pres">
      <dgm:prSet presAssocID="{F350CEED-ADF2-48A9-857D-5902CB239F7D}" presName="dummy" presStyleCnt="0"/>
      <dgm:spPr/>
    </dgm:pt>
    <dgm:pt modelId="{581AF538-6178-4012-9794-884768DEA723}" type="pres">
      <dgm:prSet presAssocID="{F350CEED-ADF2-48A9-857D-5902CB239F7D}" presName="node" presStyleLbl="revTx" presStyleIdx="1" presStyleCnt="6" custScaleX="198032">
        <dgm:presLayoutVars>
          <dgm:bulletEnabled val="1"/>
        </dgm:presLayoutVars>
      </dgm:prSet>
      <dgm:spPr/>
    </dgm:pt>
    <dgm:pt modelId="{1F984414-4A2F-43D3-93C7-18125A016305}" type="pres">
      <dgm:prSet presAssocID="{D390EBDC-EADA-4232-A2F3-477E7FB320F8}" presName="sibTrans" presStyleLbl="node1" presStyleIdx="1" presStyleCnt="6"/>
      <dgm:spPr/>
    </dgm:pt>
    <dgm:pt modelId="{536BD57F-B3CC-463F-A0CF-AC2A9D61A327}" type="pres">
      <dgm:prSet presAssocID="{8D305474-FFFA-420E-B70D-04F7665548D4}" presName="dummy" presStyleCnt="0"/>
      <dgm:spPr/>
    </dgm:pt>
    <dgm:pt modelId="{2A482E53-1A41-4936-A1F9-59AF8D55B93E}" type="pres">
      <dgm:prSet presAssocID="{8D305474-FFFA-420E-B70D-04F7665548D4}" presName="node" presStyleLbl="revTx" presStyleIdx="2" presStyleCnt="6">
        <dgm:presLayoutVars>
          <dgm:bulletEnabled val="1"/>
        </dgm:presLayoutVars>
      </dgm:prSet>
      <dgm:spPr/>
    </dgm:pt>
    <dgm:pt modelId="{EB257BBE-E7F7-4461-B30B-B14649452D5E}" type="pres">
      <dgm:prSet presAssocID="{5010AA08-6AC6-4EBE-B944-761D0E5ADAE9}" presName="sibTrans" presStyleLbl="node1" presStyleIdx="2" presStyleCnt="6"/>
      <dgm:spPr/>
    </dgm:pt>
    <dgm:pt modelId="{1AEEBB35-89A7-435D-BC20-AE4D1824B896}" type="pres">
      <dgm:prSet presAssocID="{5F118479-9BD1-4D14-BDC2-21F18E244C81}" presName="dummy" presStyleCnt="0"/>
      <dgm:spPr/>
    </dgm:pt>
    <dgm:pt modelId="{DF961244-3834-4517-B922-B48927E37FB5}" type="pres">
      <dgm:prSet presAssocID="{5F118479-9BD1-4D14-BDC2-21F18E244C81}" presName="node" presStyleLbl="revTx" presStyleIdx="3" presStyleCnt="6">
        <dgm:presLayoutVars>
          <dgm:bulletEnabled val="1"/>
        </dgm:presLayoutVars>
      </dgm:prSet>
      <dgm:spPr/>
    </dgm:pt>
    <dgm:pt modelId="{6FF30090-92A5-4CC7-827B-A99595459884}" type="pres">
      <dgm:prSet presAssocID="{8376EBDC-A9D2-4916-A562-9F365D4DBBA1}" presName="sibTrans" presStyleLbl="node1" presStyleIdx="3" presStyleCnt="6"/>
      <dgm:spPr/>
    </dgm:pt>
    <dgm:pt modelId="{7ECB73D2-679C-44A7-8032-1B251CC8373A}" type="pres">
      <dgm:prSet presAssocID="{F84EB12D-E78E-42D6-86C9-AC6A1EE2DB9E}" presName="dummy" presStyleCnt="0"/>
      <dgm:spPr/>
    </dgm:pt>
    <dgm:pt modelId="{229D9357-689B-49A2-AF79-0A8B80D6763F}" type="pres">
      <dgm:prSet presAssocID="{F84EB12D-E78E-42D6-86C9-AC6A1EE2DB9E}" presName="node" presStyleLbl="revTx" presStyleIdx="4" presStyleCnt="6">
        <dgm:presLayoutVars>
          <dgm:bulletEnabled val="1"/>
        </dgm:presLayoutVars>
      </dgm:prSet>
      <dgm:spPr/>
    </dgm:pt>
    <dgm:pt modelId="{6B70635C-FCEA-446D-8630-ABF062FB41D5}" type="pres">
      <dgm:prSet presAssocID="{A90BEC7F-50D7-4D41-919B-9EB5D011906B}" presName="sibTrans" presStyleLbl="node1" presStyleIdx="4" presStyleCnt="6"/>
      <dgm:spPr/>
    </dgm:pt>
    <dgm:pt modelId="{AC217359-14C2-4E4D-8BE8-521B1EF62248}" type="pres">
      <dgm:prSet presAssocID="{BAD7FC6E-165C-41B8-BB05-591A6ECDCF63}" presName="dummy" presStyleCnt="0"/>
      <dgm:spPr/>
    </dgm:pt>
    <dgm:pt modelId="{17048591-8789-4ADC-BEA2-971A40F1B2F5}" type="pres">
      <dgm:prSet presAssocID="{BAD7FC6E-165C-41B8-BB05-591A6ECDCF63}" presName="node" presStyleLbl="revTx" presStyleIdx="5" presStyleCnt="6">
        <dgm:presLayoutVars>
          <dgm:bulletEnabled val="1"/>
        </dgm:presLayoutVars>
      </dgm:prSet>
      <dgm:spPr/>
    </dgm:pt>
    <dgm:pt modelId="{D5899808-391A-4E98-8E56-05E04CCBA812}" type="pres">
      <dgm:prSet presAssocID="{7A84B2D1-ABD7-4E84-8686-B4428BC4CA6B}" presName="sibTrans" presStyleLbl="node1" presStyleIdx="5" presStyleCnt="6"/>
      <dgm:spPr/>
    </dgm:pt>
  </dgm:ptLst>
  <dgm:cxnLst>
    <dgm:cxn modelId="{08DCE524-9692-4912-A51C-D4AE30EB62FB}" srcId="{FCC6C2C8-2997-490B-8952-C79951D919D6}" destId="{BAD7FC6E-165C-41B8-BB05-591A6ECDCF63}" srcOrd="5" destOrd="0" parTransId="{1CADC8BD-8336-4AAC-95C6-67FDD07013DC}" sibTransId="{7A84B2D1-ABD7-4E84-8686-B4428BC4CA6B}"/>
    <dgm:cxn modelId="{31AEAE30-7431-4D8C-818E-EEA9DB08295B}" type="presOf" srcId="{8D305474-FFFA-420E-B70D-04F7665548D4}" destId="{2A482E53-1A41-4936-A1F9-59AF8D55B93E}" srcOrd="0" destOrd="0" presId="urn:microsoft.com/office/officeart/2005/8/layout/cycle1"/>
    <dgm:cxn modelId="{BF9DF239-E262-47BC-9723-3071B3FE1A4C}" srcId="{FCC6C2C8-2997-490B-8952-C79951D919D6}" destId="{8D305474-FFFA-420E-B70D-04F7665548D4}" srcOrd="2" destOrd="0" parTransId="{D2ADF5BE-CEC6-4502-804C-D09723320CE1}" sibTransId="{5010AA08-6AC6-4EBE-B944-761D0E5ADAE9}"/>
    <dgm:cxn modelId="{72303152-00D0-4C5C-9ADF-B351ED5596BA}" type="presOf" srcId="{8376EBDC-A9D2-4916-A562-9F365D4DBBA1}" destId="{6FF30090-92A5-4CC7-827B-A99595459884}" srcOrd="0" destOrd="0" presId="urn:microsoft.com/office/officeart/2005/8/layout/cycle1"/>
    <dgm:cxn modelId="{5C07185D-72BB-40DD-937F-5B27C6ED3B24}" type="presOf" srcId="{5010AA08-6AC6-4EBE-B944-761D0E5ADAE9}" destId="{EB257BBE-E7F7-4461-B30B-B14649452D5E}" srcOrd="0" destOrd="0" presId="urn:microsoft.com/office/officeart/2005/8/layout/cycle1"/>
    <dgm:cxn modelId="{3AD54760-2E91-4317-9A50-771B293FFCA2}" type="presOf" srcId="{F350CEED-ADF2-48A9-857D-5902CB239F7D}" destId="{581AF538-6178-4012-9794-884768DEA723}" srcOrd="0" destOrd="0" presId="urn:microsoft.com/office/officeart/2005/8/layout/cycle1"/>
    <dgm:cxn modelId="{E2555D6B-E899-4855-A8DB-19347553ED50}" type="presOf" srcId="{D390EBDC-EADA-4232-A2F3-477E7FB320F8}" destId="{1F984414-4A2F-43D3-93C7-18125A016305}" srcOrd="0" destOrd="0" presId="urn:microsoft.com/office/officeart/2005/8/layout/cycle1"/>
    <dgm:cxn modelId="{4236E774-1CAD-4F8B-91F9-D66BF4D5B295}" type="presOf" srcId="{7A84B2D1-ABD7-4E84-8686-B4428BC4CA6B}" destId="{D5899808-391A-4E98-8E56-05E04CCBA812}" srcOrd="0" destOrd="0" presId="urn:microsoft.com/office/officeart/2005/8/layout/cycle1"/>
    <dgm:cxn modelId="{94D4EC82-0FE8-4A0E-AC72-6F99F0975675}" type="presOf" srcId="{F84EB12D-E78E-42D6-86C9-AC6A1EE2DB9E}" destId="{229D9357-689B-49A2-AF79-0A8B80D6763F}" srcOrd="0" destOrd="0" presId="urn:microsoft.com/office/officeart/2005/8/layout/cycle1"/>
    <dgm:cxn modelId="{D54B0993-1188-4875-B524-CFE9FBCAD95F}" srcId="{FCC6C2C8-2997-490B-8952-C79951D919D6}" destId="{F350CEED-ADF2-48A9-857D-5902CB239F7D}" srcOrd="1" destOrd="0" parTransId="{70F1834F-568D-4707-AAE3-2CACDD497126}" sibTransId="{D390EBDC-EADA-4232-A2F3-477E7FB320F8}"/>
    <dgm:cxn modelId="{CC12B293-BF36-4ECB-A61F-03ABA6A147F6}" srcId="{FCC6C2C8-2997-490B-8952-C79951D919D6}" destId="{F84EB12D-E78E-42D6-86C9-AC6A1EE2DB9E}" srcOrd="4" destOrd="0" parTransId="{A40800FB-6AE1-4D87-BCB0-35CEB61A8600}" sibTransId="{A90BEC7F-50D7-4D41-919B-9EB5D011906B}"/>
    <dgm:cxn modelId="{67B3CCA2-FB86-4419-A39A-40FC0E5FA09B}" type="presOf" srcId="{98168A5A-F3F7-45A1-B452-D3DAAEC077DC}" destId="{3EC639BC-AF98-4E3C-BD55-CB0FC2351362}" srcOrd="0" destOrd="0" presId="urn:microsoft.com/office/officeart/2005/8/layout/cycle1"/>
    <dgm:cxn modelId="{88AB33A3-AC1A-42A0-98B7-2B90455AC4CB}" type="presOf" srcId="{F90BD7D0-1C01-4419-926A-FE17B3200E61}" destId="{1B0BD913-6CE9-4BD9-8F0E-2CD062EBDFE3}" srcOrd="0" destOrd="0" presId="urn:microsoft.com/office/officeart/2005/8/layout/cycle1"/>
    <dgm:cxn modelId="{1C374CC6-073D-421E-8326-EA711CDE5FFD}" type="presOf" srcId="{FCC6C2C8-2997-490B-8952-C79951D919D6}" destId="{76A756A9-6A14-4459-AD41-C8D7DB879C72}" srcOrd="0" destOrd="0" presId="urn:microsoft.com/office/officeart/2005/8/layout/cycle1"/>
    <dgm:cxn modelId="{E89491CA-C607-44CA-9CD2-CD10CC337DFA}" type="presOf" srcId="{BAD7FC6E-165C-41B8-BB05-591A6ECDCF63}" destId="{17048591-8789-4ADC-BEA2-971A40F1B2F5}" srcOrd="0" destOrd="0" presId="urn:microsoft.com/office/officeart/2005/8/layout/cycle1"/>
    <dgm:cxn modelId="{EDE891CE-9F0E-4246-A52D-18D114301871}" type="presOf" srcId="{A90BEC7F-50D7-4D41-919B-9EB5D011906B}" destId="{6B70635C-FCEA-446D-8630-ABF062FB41D5}" srcOrd="0" destOrd="0" presId="urn:microsoft.com/office/officeart/2005/8/layout/cycle1"/>
    <dgm:cxn modelId="{CCC754D2-FF30-4685-9519-CF8F63EE4815}" srcId="{FCC6C2C8-2997-490B-8952-C79951D919D6}" destId="{F90BD7D0-1C01-4419-926A-FE17B3200E61}" srcOrd="0" destOrd="0" parTransId="{0532E3EB-B149-4D84-A198-7998EC1A973F}" sibTransId="{98168A5A-F3F7-45A1-B452-D3DAAEC077DC}"/>
    <dgm:cxn modelId="{72CB05E9-297E-4DFD-9854-ACEF52313E0C}" type="presOf" srcId="{5F118479-9BD1-4D14-BDC2-21F18E244C81}" destId="{DF961244-3834-4517-B922-B48927E37FB5}" srcOrd="0" destOrd="0" presId="urn:microsoft.com/office/officeart/2005/8/layout/cycle1"/>
    <dgm:cxn modelId="{2C71D2FB-B3ED-4862-98BA-CA9CE98771F0}" srcId="{FCC6C2C8-2997-490B-8952-C79951D919D6}" destId="{5F118479-9BD1-4D14-BDC2-21F18E244C81}" srcOrd="3" destOrd="0" parTransId="{E3ECAD70-9D79-4C73-A987-412E494640DE}" sibTransId="{8376EBDC-A9D2-4916-A562-9F365D4DBBA1}"/>
    <dgm:cxn modelId="{83B0E33C-1A44-45BF-9B90-2721D1A05724}" type="presParOf" srcId="{76A756A9-6A14-4459-AD41-C8D7DB879C72}" destId="{C32DCE6F-1732-4BA8-A3ED-A2A3D5CF9FCD}" srcOrd="0" destOrd="0" presId="urn:microsoft.com/office/officeart/2005/8/layout/cycle1"/>
    <dgm:cxn modelId="{E3FD6EFE-2D3C-46B0-AAA1-B468EECEB18B}" type="presParOf" srcId="{76A756A9-6A14-4459-AD41-C8D7DB879C72}" destId="{1B0BD913-6CE9-4BD9-8F0E-2CD062EBDFE3}" srcOrd="1" destOrd="0" presId="urn:microsoft.com/office/officeart/2005/8/layout/cycle1"/>
    <dgm:cxn modelId="{03FADA2F-04E1-4BBF-ABBD-9CAFB59CB475}" type="presParOf" srcId="{76A756A9-6A14-4459-AD41-C8D7DB879C72}" destId="{3EC639BC-AF98-4E3C-BD55-CB0FC2351362}" srcOrd="2" destOrd="0" presId="urn:microsoft.com/office/officeart/2005/8/layout/cycle1"/>
    <dgm:cxn modelId="{FD5C3EE6-4E9F-4266-885F-26658FD792DE}" type="presParOf" srcId="{76A756A9-6A14-4459-AD41-C8D7DB879C72}" destId="{731711ED-4B35-416A-A414-144F4161A13E}" srcOrd="3" destOrd="0" presId="urn:microsoft.com/office/officeart/2005/8/layout/cycle1"/>
    <dgm:cxn modelId="{346D2833-8C51-4EA5-9963-F68D58013029}" type="presParOf" srcId="{76A756A9-6A14-4459-AD41-C8D7DB879C72}" destId="{581AF538-6178-4012-9794-884768DEA723}" srcOrd="4" destOrd="0" presId="urn:microsoft.com/office/officeart/2005/8/layout/cycle1"/>
    <dgm:cxn modelId="{46040C6A-36A7-4C90-96F8-1CDC93CAB613}" type="presParOf" srcId="{76A756A9-6A14-4459-AD41-C8D7DB879C72}" destId="{1F984414-4A2F-43D3-93C7-18125A016305}" srcOrd="5" destOrd="0" presId="urn:microsoft.com/office/officeart/2005/8/layout/cycle1"/>
    <dgm:cxn modelId="{20F26F43-2D1F-41B0-8BA2-25E353887428}" type="presParOf" srcId="{76A756A9-6A14-4459-AD41-C8D7DB879C72}" destId="{536BD57F-B3CC-463F-A0CF-AC2A9D61A327}" srcOrd="6" destOrd="0" presId="urn:microsoft.com/office/officeart/2005/8/layout/cycle1"/>
    <dgm:cxn modelId="{61E7C0EE-51B0-4EB5-97F0-E085C7F78B71}" type="presParOf" srcId="{76A756A9-6A14-4459-AD41-C8D7DB879C72}" destId="{2A482E53-1A41-4936-A1F9-59AF8D55B93E}" srcOrd="7" destOrd="0" presId="urn:microsoft.com/office/officeart/2005/8/layout/cycle1"/>
    <dgm:cxn modelId="{680838A0-315D-4584-88D6-8780111AB631}" type="presParOf" srcId="{76A756A9-6A14-4459-AD41-C8D7DB879C72}" destId="{EB257BBE-E7F7-4461-B30B-B14649452D5E}" srcOrd="8" destOrd="0" presId="urn:microsoft.com/office/officeart/2005/8/layout/cycle1"/>
    <dgm:cxn modelId="{07E62E13-752F-4C23-A26D-0BD34C6478CD}" type="presParOf" srcId="{76A756A9-6A14-4459-AD41-C8D7DB879C72}" destId="{1AEEBB35-89A7-435D-BC20-AE4D1824B896}" srcOrd="9" destOrd="0" presId="urn:microsoft.com/office/officeart/2005/8/layout/cycle1"/>
    <dgm:cxn modelId="{A8FDEDF9-3BA2-44CD-878E-61CD6B5B2429}" type="presParOf" srcId="{76A756A9-6A14-4459-AD41-C8D7DB879C72}" destId="{DF961244-3834-4517-B922-B48927E37FB5}" srcOrd="10" destOrd="0" presId="urn:microsoft.com/office/officeart/2005/8/layout/cycle1"/>
    <dgm:cxn modelId="{0998C494-6703-484A-8CCE-CEBEBBD72FAB}" type="presParOf" srcId="{76A756A9-6A14-4459-AD41-C8D7DB879C72}" destId="{6FF30090-92A5-4CC7-827B-A99595459884}" srcOrd="11" destOrd="0" presId="urn:microsoft.com/office/officeart/2005/8/layout/cycle1"/>
    <dgm:cxn modelId="{2102EE8E-6092-4E3F-BAC1-6C7B1BFAEDA1}" type="presParOf" srcId="{76A756A9-6A14-4459-AD41-C8D7DB879C72}" destId="{7ECB73D2-679C-44A7-8032-1B251CC8373A}" srcOrd="12" destOrd="0" presId="urn:microsoft.com/office/officeart/2005/8/layout/cycle1"/>
    <dgm:cxn modelId="{73C97E1A-B501-4647-900B-254ACF9BAFEA}" type="presParOf" srcId="{76A756A9-6A14-4459-AD41-C8D7DB879C72}" destId="{229D9357-689B-49A2-AF79-0A8B80D6763F}" srcOrd="13" destOrd="0" presId="urn:microsoft.com/office/officeart/2005/8/layout/cycle1"/>
    <dgm:cxn modelId="{9B16F37B-F7E4-4708-9586-342303927AEC}" type="presParOf" srcId="{76A756A9-6A14-4459-AD41-C8D7DB879C72}" destId="{6B70635C-FCEA-446D-8630-ABF062FB41D5}" srcOrd="14" destOrd="0" presId="urn:microsoft.com/office/officeart/2005/8/layout/cycle1"/>
    <dgm:cxn modelId="{93E16D24-01A8-45CA-9BEC-5A447DA5CDB3}" type="presParOf" srcId="{76A756A9-6A14-4459-AD41-C8D7DB879C72}" destId="{AC217359-14C2-4E4D-8BE8-521B1EF62248}" srcOrd="15" destOrd="0" presId="urn:microsoft.com/office/officeart/2005/8/layout/cycle1"/>
    <dgm:cxn modelId="{1B008043-AF2C-4CBD-803C-D6E956D12A1A}" type="presParOf" srcId="{76A756A9-6A14-4459-AD41-C8D7DB879C72}" destId="{17048591-8789-4ADC-BEA2-971A40F1B2F5}" srcOrd="16" destOrd="0" presId="urn:microsoft.com/office/officeart/2005/8/layout/cycle1"/>
    <dgm:cxn modelId="{108F1880-9392-45C3-8884-032EEF1ADC51}" type="presParOf" srcId="{76A756A9-6A14-4459-AD41-C8D7DB879C72}" destId="{D5899808-391A-4E98-8E56-05E04CCBA812}" srcOrd="17" destOrd="0" presId="urn:microsoft.com/office/officeart/2005/8/layout/cycle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4ACD-E506-4271-A1DB-BB635657EDF9}">
      <dsp:nvSpPr>
        <dsp:cNvPr id="0" name=""/>
        <dsp:cNvSpPr/>
      </dsp:nvSpPr>
      <dsp:spPr>
        <a:xfrm>
          <a:off x="3044889" y="0"/>
          <a:ext cx="4556200" cy="969676"/>
        </a:xfrm>
        <a:prstGeom prst="rightArrow">
          <a:avLst>
            <a:gd name="adj1" fmla="val 75000"/>
            <a:gd name="adj2" fmla="val 50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n-CA" sz="1200" b="1" kern="1200" dirty="0"/>
            <a:t>Optimism</a:t>
          </a:r>
        </a:p>
        <a:p>
          <a:pPr marL="114300" lvl="1" indent="-114300" algn="l" defTabSz="533400">
            <a:lnSpc>
              <a:spcPct val="90000"/>
            </a:lnSpc>
            <a:spcBef>
              <a:spcPct val="0"/>
            </a:spcBef>
            <a:spcAft>
              <a:spcPct val="15000"/>
            </a:spcAft>
            <a:buFont typeface="Times New Roman" panose="02020603050405020304" pitchFamily="18" charset="0"/>
            <a:buChar char="•"/>
          </a:pPr>
          <a:r>
            <a:rPr lang="en-CA" sz="1200" b="1" kern="1200" dirty="0"/>
            <a:t>Self-Efficacy</a:t>
          </a:r>
          <a:endParaRPr lang="en-CA" sz="1200" kern="1200" dirty="0"/>
        </a:p>
        <a:p>
          <a:pPr marL="114300" lvl="1" indent="-114300" algn="l" defTabSz="533400">
            <a:lnSpc>
              <a:spcPct val="90000"/>
            </a:lnSpc>
            <a:spcBef>
              <a:spcPct val="0"/>
            </a:spcBef>
            <a:spcAft>
              <a:spcPct val="15000"/>
            </a:spcAft>
            <a:buFont typeface="Times New Roman" panose="02020603050405020304" pitchFamily="18" charset="0"/>
            <a:buChar char="•"/>
          </a:pPr>
          <a:r>
            <a:rPr lang="en-CA" sz="1200" b="1" kern="1200" dirty="0"/>
            <a:t>Resilience</a:t>
          </a:r>
          <a:endParaRPr lang="en-CA" sz="1200" kern="1200" dirty="0"/>
        </a:p>
        <a:p>
          <a:pPr marL="114300" lvl="1" indent="-114300" algn="l" defTabSz="533400">
            <a:lnSpc>
              <a:spcPct val="90000"/>
            </a:lnSpc>
            <a:spcBef>
              <a:spcPct val="0"/>
            </a:spcBef>
            <a:spcAft>
              <a:spcPct val="15000"/>
            </a:spcAft>
            <a:buFont typeface="Times New Roman" panose="02020603050405020304" pitchFamily="18" charset="0"/>
            <a:buChar char="•"/>
          </a:pPr>
          <a:r>
            <a:rPr lang="en-CA" sz="1200" b="1" kern="1200" dirty="0"/>
            <a:t>Proactivity</a:t>
          </a:r>
          <a:endParaRPr lang="en-CA" sz="1200" kern="1200" dirty="0"/>
        </a:p>
      </dsp:txBody>
      <dsp:txXfrm>
        <a:off x="3044889" y="121210"/>
        <a:ext cx="4192572" cy="727257"/>
      </dsp:txXfrm>
    </dsp:sp>
    <dsp:sp modelId="{2F118A10-0DD1-4D05-A2D2-E273B2B11168}">
      <dsp:nvSpPr>
        <dsp:cNvPr id="0" name=""/>
        <dsp:cNvSpPr/>
      </dsp:nvSpPr>
      <dsp:spPr>
        <a:xfrm>
          <a:off x="3711" y="81764"/>
          <a:ext cx="3037466" cy="80957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en-CA" sz="3500" b="1" kern="1200" dirty="0"/>
            <a:t>Psychological</a:t>
          </a:r>
        </a:p>
      </dsp:txBody>
      <dsp:txXfrm>
        <a:off x="43231" y="121284"/>
        <a:ext cx="2958426" cy="730535"/>
      </dsp:txXfrm>
    </dsp:sp>
    <dsp:sp modelId="{D96489DD-BC77-472D-9163-7F04EAE4C289}">
      <dsp:nvSpPr>
        <dsp:cNvPr id="0" name=""/>
        <dsp:cNvSpPr/>
      </dsp:nvSpPr>
      <dsp:spPr>
        <a:xfrm>
          <a:off x="3040435" y="1066086"/>
          <a:ext cx="4560654" cy="809575"/>
        </a:xfrm>
        <a:prstGeom prst="rightArrow">
          <a:avLst>
            <a:gd name="adj1" fmla="val 75000"/>
            <a:gd name="adj2" fmla="val 50000"/>
          </a:avLst>
        </a:prstGeom>
        <a:solidFill>
          <a:schemeClr val="accent5">
            <a:tint val="40000"/>
            <a:alpha val="90000"/>
            <a:hueOff val="-3369881"/>
            <a:satOff val="-11416"/>
            <a:lumOff val="-1464"/>
            <a:alphaOff val="0"/>
          </a:scheme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n-CA" sz="1200" b="1" kern="1200" dirty="0"/>
            <a:t>Problem solving expertise</a:t>
          </a:r>
        </a:p>
        <a:p>
          <a:pPr marL="114300" lvl="1" indent="-114300" algn="l" defTabSz="533400">
            <a:lnSpc>
              <a:spcPct val="90000"/>
            </a:lnSpc>
            <a:spcBef>
              <a:spcPct val="0"/>
            </a:spcBef>
            <a:spcAft>
              <a:spcPct val="15000"/>
            </a:spcAft>
            <a:buChar char="•"/>
          </a:pPr>
          <a:r>
            <a:rPr lang="en-CA" sz="1200" b="1" kern="1200" dirty="0"/>
            <a:t>Knowledge of effective school and classroom practices that directly affect student learning</a:t>
          </a:r>
        </a:p>
        <a:p>
          <a:pPr marL="114300" lvl="1" indent="-114300" algn="l" defTabSz="533400">
            <a:lnSpc>
              <a:spcPct val="90000"/>
            </a:lnSpc>
            <a:spcBef>
              <a:spcPct val="0"/>
            </a:spcBef>
            <a:spcAft>
              <a:spcPct val="15000"/>
            </a:spcAft>
            <a:buChar char="•"/>
          </a:pPr>
          <a:r>
            <a:rPr lang="en-CA" sz="1200" b="1" kern="1200" dirty="0"/>
            <a:t>Systems thinking</a:t>
          </a:r>
        </a:p>
      </dsp:txBody>
      <dsp:txXfrm>
        <a:off x="3040435" y="1167283"/>
        <a:ext cx="4257063" cy="607181"/>
      </dsp:txXfrm>
    </dsp:sp>
    <dsp:sp modelId="{80423490-A979-43D2-8D00-72E1E286A9D0}">
      <dsp:nvSpPr>
        <dsp:cNvPr id="0" name=""/>
        <dsp:cNvSpPr/>
      </dsp:nvSpPr>
      <dsp:spPr>
        <a:xfrm>
          <a:off x="0" y="1052347"/>
          <a:ext cx="3040436" cy="809575"/>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en-CA" sz="3500" b="1" kern="1200" dirty="0"/>
            <a:t>Cognitive</a:t>
          </a:r>
        </a:p>
      </dsp:txBody>
      <dsp:txXfrm>
        <a:off x="39520" y="1091867"/>
        <a:ext cx="2961396" cy="730535"/>
      </dsp:txXfrm>
    </dsp:sp>
    <dsp:sp modelId="{7AC16D06-8492-C642-9684-DDEADC0A9CBF}">
      <dsp:nvSpPr>
        <dsp:cNvPr id="0" name=""/>
        <dsp:cNvSpPr/>
      </dsp:nvSpPr>
      <dsp:spPr>
        <a:xfrm>
          <a:off x="3040435" y="1944593"/>
          <a:ext cx="4560654" cy="809575"/>
        </a:xfrm>
        <a:prstGeom prst="rightArrow">
          <a:avLst>
            <a:gd name="adj1" fmla="val 75000"/>
            <a:gd name="adj2" fmla="val 50000"/>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n-CA" sz="1200" b="1" kern="1200" dirty="0"/>
            <a:t>Perceive emotions</a:t>
          </a:r>
        </a:p>
        <a:p>
          <a:pPr marL="114300" lvl="1" indent="-114300" algn="l" defTabSz="533400">
            <a:lnSpc>
              <a:spcPct val="90000"/>
            </a:lnSpc>
            <a:spcBef>
              <a:spcPct val="0"/>
            </a:spcBef>
            <a:spcAft>
              <a:spcPct val="15000"/>
            </a:spcAft>
            <a:buChar char="•"/>
          </a:pPr>
          <a:r>
            <a:rPr lang="en-CA" sz="1200" b="1" kern="1200" dirty="0"/>
            <a:t>Manage emotions</a:t>
          </a:r>
        </a:p>
        <a:p>
          <a:pPr marL="114300" lvl="1" indent="-114300" algn="l" defTabSz="533400">
            <a:lnSpc>
              <a:spcPct val="90000"/>
            </a:lnSpc>
            <a:spcBef>
              <a:spcPct val="0"/>
            </a:spcBef>
            <a:spcAft>
              <a:spcPct val="15000"/>
            </a:spcAft>
            <a:buChar char="•"/>
          </a:pPr>
          <a:r>
            <a:rPr lang="en-CA" sz="1200" b="1" kern="1200" dirty="0"/>
            <a:t>Act in emotionally appropriate ways</a:t>
          </a:r>
        </a:p>
      </dsp:txBody>
      <dsp:txXfrm>
        <a:off x="3040435" y="2045790"/>
        <a:ext cx="4257063" cy="607181"/>
      </dsp:txXfrm>
    </dsp:sp>
    <dsp:sp modelId="{118E2433-D844-5343-8409-166276E5A7B3}">
      <dsp:nvSpPr>
        <dsp:cNvPr id="0" name=""/>
        <dsp:cNvSpPr/>
      </dsp:nvSpPr>
      <dsp:spPr>
        <a:xfrm>
          <a:off x="64989" y="1944593"/>
          <a:ext cx="3040436" cy="809575"/>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en-CA" sz="3500" b="1" kern="1200" dirty="0"/>
            <a:t>Social</a:t>
          </a:r>
        </a:p>
      </dsp:txBody>
      <dsp:txXfrm>
        <a:off x="104509" y="1984113"/>
        <a:ext cx="2961396" cy="7305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0BD913-6CE9-4BD9-8F0E-2CD062EBDFE3}">
      <dsp:nvSpPr>
        <dsp:cNvPr id="0" name=""/>
        <dsp:cNvSpPr/>
      </dsp:nvSpPr>
      <dsp:spPr>
        <a:xfrm>
          <a:off x="4041647" y="10248"/>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CA" sz="1500" kern="1200" dirty="0"/>
            <a:t>Event</a:t>
          </a:r>
        </a:p>
      </dsp:txBody>
      <dsp:txXfrm>
        <a:off x="4041647" y="10248"/>
        <a:ext cx="802636" cy="802636"/>
      </dsp:txXfrm>
    </dsp:sp>
    <dsp:sp modelId="{3EC639BC-AF98-4E3C-BD55-CB0FC2351362}">
      <dsp:nvSpPr>
        <dsp:cNvPr id="0" name=""/>
        <dsp:cNvSpPr/>
      </dsp:nvSpPr>
      <dsp:spPr>
        <a:xfrm>
          <a:off x="1587630" y="2125"/>
          <a:ext cx="3920151" cy="3920151"/>
        </a:xfrm>
        <a:prstGeom prst="circularArrow">
          <a:avLst>
            <a:gd name="adj1" fmla="val 3993"/>
            <a:gd name="adj2" fmla="val 250474"/>
            <a:gd name="adj3" fmla="val 20572405"/>
            <a:gd name="adj4" fmla="val 18983816"/>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1AF538-6178-4012-9794-884768DEA723}">
      <dsp:nvSpPr>
        <dsp:cNvPr id="0" name=""/>
        <dsp:cNvSpPr/>
      </dsp:nvSpPr>
      <dsp:spPr>
        <a:xfrm>
          <a:off x="4543486" y="1560883"/>
          <a:ext cx="158947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CA" sz="1500" kern="1200" dirty="0"/>
            <a:t>Interpretation</a:t>
          </a:r>
        </a:p>
      </dsp:txBody>
      <dsp:txXfrm>
        <a:off x="4543486" y="1560883"/>
        <a:ext cx="1589476" cy="802636"/>
      </dsp:txXfrm>
    </dsp:sp>
    <dsp:sp modelId="{1F984414-4A2F-43D3-93C7-18125A016305}">
      <dsp:nvSpPr>
        <dsp:cNvPr id="0" name=""/>
        <dsp:cNvSpPr/>
      </dsp:nvSpPr>
      <dsp:spPr>
        <a:xfrm>
          <a:off x="1587630" y="2125"/>
          <a:ext cx="3920151" cy="3920151"/>
        </a:xfrm>
        <a:prstGeom prst="circularArrow">
          <a:avLst>
            <a:gd name="adj1" fmla="val 3993"/>
            <a:gd name="adj2" fmla="val 250474"/>
            <a:gd name="adj3" fmla="val 2365709"/>
            <a:gd name="adj4" fmla="val 777121"/>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482E53-1A41-4936-A1F9-59AF8D55B93E}">
      <dsp:nvSpPr>
        <dsp:cNvPr id="0" name=""/>
        <dsp:cNvSpPr/>
      </dsp:nvSpPr>
      <dsp:spPr>
        <a:xfrm>
          <a:off x="4041647" y="3111518"/>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CA" sz="1500" kern="1200" dirty="0"/>
            <a:t>Physical Response</a:t>
          </a:r>
        </a:p>
      </dsp:txBody>
      <dsp:txXfrm>
        <a:off x="4041647" y="3111518"/>
        <a:ext cx="802636" cy="802636"/>
      </dsp:txXfrm>
    </dsp:sp>
    <dsp:sp modelId="{EB257BBE-E7F7-4461-B30B-B14649452D5E}">
      <dsp:nvSpPr>
        <dsp:cNvPr id="0" name=""/>
        <dsp:cNvSpPr/>
      </dsp:nvSpPr>
      <dsp:spPr>
        <a:xfrm>
          <a:off x="1587630" y="2125"/>
          <a:ext cx="3920151" cy="3920151"/>
        </a:xfrm>
        <a:prstGeom prst="circularArrow">
          <a:avLst>
            <a:gd name="adj1" fmla="val 3993"/>
            <a:gd name="adj2" fmla="val 250474"/>
            <a:gd name="adj3" fmla="val 6110340"/>
            <a:gd name="adj4" fmla="val 4439186"/>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961244-3834-4517-B922-B48927E37FB5}">
      <dsp:nvSpPr>
        <dsp:cNvPr id="0" name=""/>
        <dsp:cNvSpPr/>
      </dsp:nvSpPr>
      <dsp:spPr>
        <a:xfrm>
          <a:off x="2251128" y="3111518"/>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CA" sz="1500" kern="1200" dirty="0"/>
            <a:t>Urge to Act</a:t>
          </a:r>
        </a:p>
      </dsp:txBody>
      <dsp:txXfrm>
        <a:off x="2251128" y="3111518"/>
        <a:ext cx="802636" cy="802636"/>
      </dsp:txXfrm>
    </dsp:sp>
    <dsp:sp modelId="{6FF30090-92A5-4CC7-827B-A99595459884}">
      <dsp:nvSpPr>
        <dsp:cNvPr id="0" name=""/>
        <dsp:cNvSpPr/>
      </dsp:nvSpPr>
      <dsp:spPr>
        <a:xfrm>
          <a:off x="1587630" y="2125"/>
          <a:ext cx="3920151" cy="3920151"/>
        </a:xfrm>
        <a:prstGeom prst="circularArrow">
          <a:avLst>
            <a:gd name="adj1" fmla="val 3993"/>
            <a:gd name="adj2" fmla="val 250474"/>
            <a:gd name="adj3" fmla="val 9772405"/>
            <a:gd name="adj4" fmla="val 8183816"/>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9D9357-689B-49A2-AF79-0A8B80D6763F}">
      <dsp:nvSpPr>
        <dsp:cNvPr id="0" name=""/>
        <dsp:cNvSpPr/>
      </dsp:nvSpPr>
      <dsp:spPr>
        <a:xfrm>
          <a:off x="1355868" y="1560883"/>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CA" sz="1500" kern="1200" dirty="0"/>
            <a:t>Action</a:t>
          </a:r>
        </a:p>
      </dsp:txBody>
      <dsp:txXfrm>
        <a:off x="1355868" y="1560883"/>
        <a:ext cx="802636" cy="802636"/>
      </dsp:txXfrm>
    </dsp:sp>
    <dsp:sp modelId="{6B70635C-FCEA-446D-8630-ABF062FB41D5}">
      <dsp:nvSpPr>
        <dsp:cNvPr id="0" name=""/>
        <dsp:cNvSpPr/>
      </dsp:nvSpPr>
      <dsp:spPr>
        <a:xfrm>
          <a:off x="1587630" y="2125"/>
          <a:ext cx="3920151" cy="3920151"/>
        </a:xfrm>
        <a:prstGeom prst="circularArrow">
          <a:avLst>
            <a:gd name="adj1" fmla="val 3993"/>
            <a:gd name="adj2" fmla="val 250474"/>
            <a:gd name="adj3" fmla="val 13165709"/>
            <a:gd name="adj4" fmla="val 11577121"/>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048591-8789-4ADC-BEA2-971A40F1B2F5}">
      <dsp:nvSpPr>
        <dsp:cNvPr id="0" name=""/>
        <dsp:cNvSpPr/>
      </dsp:nvSpPr>
      <dsp:spPr>
        <a:xfrm>
          <a:off x="2251128" y="10248"/>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CA" sz="1500" kern="1200" dirty="0"/>
            <a:t>After Effects</a:t>
          </a:r>
        </a:p>
      </dsp:txBody>
      <dsp:txXfrm>
        <a:off x="2251128" y="10248"/>
        <a:ext cx="802636" cy="802636"/>
      </dsp:txXfrm>
    </dsp:sp>
    <dsp:sp modelId="{D5899808-391A-4E98-8E56-05E04CCBA812}">
      <dsp:nvSpPr>
        <dsp:cNvPr id="0" name=""/>
        <dsp:cNvSpPr/>
      </dsp:nvSpPr>
      <dsp:spPr>
        <a:xfrm>
          <a:off x="1587630" y="2125"/>
          <a:ext cx="3920151" cy="3920151"/>
        </a:xfrm>
        <a:prstGeom prst="circularArrow">
          <a:avLst>
            <a:gd name="adj1" fmla="val 3993"/>
            <a:gd name="adj2" fmla="val 250474"/>
            <a:gd name="adj3" fmla="val 16910340"/>
            <a:gd name="adj4" fmla="val 15239186"/>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onwardthebook.com/wp-content/uploads/2018/09/Get-To-Know-An-Emotion-Cycle.pdf"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education-leadership-ontario.ca/en/resources/self-assessment-tools/catholic_school_leaders/resources"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https://www.education-leadership-ontario.ca/en/resources/self-assessment-tools/aspiring_school_leaders" TargetMode="External"/><Relationship Id="rId4" Type="http://schemas.openxmlformats.org/officeDocument/2006/relationships/hyperlink" Target="https://www.education-leadership-ontario.ca/en/resources/self-assessment-tools/school_leaders"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onwardthebook.com/wp-content/uploads/2018/04/Cycle-of-Emotion.pdf"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1" kern="1200" dirty="0">
                <a:solidFill>
                  <a:schemeClr val="tx1"/>
                </a:solidFill>
                <a:effectLst/>
                <a:latin typeface="+mn-lt"/>
                <a:ea typeface="+mn-ea"/>
                <a:cs typeface="+mn-cs"/>
              </a:rPr>
              <a:t>This is an open-ended professional learning  resource that is enriched by what participants bring to the learning experience. With this in mind, participants are encouraged to draw on and apply their lived experiences and diverse backgrounds to help ensure that the learning is culturally relevant and responsive. </a:t>
            </a:r>
            <a:endParaRPr lang="en-CA" sz="1200" kern="1200" dirty="0">
              <a:solidFill>
                <a:schemeClr val="tx1"/>
              </a:solidFill>
              <a:effectLst/>
              <a:latin typeface="+mn-lt"/>
              <a:ea typeface="+mn-ea"/>
              <a:cs typeface="+mn-cs"/>
            </a:endParaRPr>
          </a:p>
          <a:p>
            <a:endParaRPr lang="en-CA" b="1" dirty="0"/>
          </a:p>
          <a:p>
            <a:r>
              <a:rPr lang="en-CA" b="1" dirty="0"/>
              <a:t>HOW TO USE THIS RESOURCE: </a:t>
            </a:r>
          </a:p>
          <a:p>
            <a:r>
              <a:rPr lang="en-CA" dirty="0"/>
              <a:t>These Personal Leadership Resources (PLR) sessions were created to support leaders in developing and strengthening their PLRs. They can be used by individuals, although the experience in working through the activities would be enhanced with the involvement of others such a facilitator or mentor/coach. </a:t>
            </a:r>
          </a:p>
          <a:p>
            <a:pPr defTabSz="931774">
              <a:defRPr/>
            </a:pPr>
            <a:r>
              <a:rPr lang="en-CA" dirty="0"/>
              <a:t>There are several activities within this module that refer to  </a:t>
            </a:r>
            <a:r>
              <a:rPr lang="en-CA" i="1" u="sng" dirty="0">
                <a:hlinkClick r:id="rId3"/>
              </a:rPr>
              <a:t>Onward – Cultivating Emotional Resilience in Educators</a:t>
            </a:r>
            <a:r>
              <a:rPr lang="en-CA" dirty="0"/>
              <a:t> text and workbook by Elena Aguilar. </a:t>
            </a:r>
            <a:r>
              <a:rPr lang="en-US" dirty="0"/>
              <a:t>It has been used by educators to deepen their learning and development. </a:t>
            </a:r>
            <a:endParaRPr lang="en-CA" altLang="en-US" dirty="0">
              <a:latin typeface="Arial" panose="020B0604020202020204" pitchFamily="34" charset="0"/>
              <a:ea typeface="ＭＳ Ｐゴシック" panose="020B0600070205080204" pitchFamily="34" charset="-128"/>
            </a:endParaRPr>
          </a:p>
          <a:p>
            <a:r>
              <a:rPr lang="en-US" dirty="0"/>
              <a:t>There are also links to alternative resources provided throughout the series that will help get you started.</a:t>
            </a:r>
          </a:p>
          <a:p>
            <a:endParaRPr lang="en-CA" dirty="0"/>
          </a:p>
          <a:p>
            <a:r>
              <a:rPr lang="en-CA" dirty="0"/>
              <a:t>The PLR series on the Social PLRs</a:t>
            </a:r>
            <a:r>
              <a:rPr lang="en-CA" baseline="0" dirty="0"/>
              <a:t> contains material that may be sensitive to some participants. When planning for a group session, it may be useful to have a member of your EAP (Employee Assistance Program) attend the session or note the availability of these services for any participant needing to debrief about some of the topics. </a:t>
            </a:r>
            <a:endParaRPr lang="en-CA" dirty="0"/>
          </a:p>
          <a:p>
            <a:pPr>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suggested times for activities</a:t>
            </a:r>
            <a:r>
              <a:rPr lang="en-US" baseline="0" dirty="0"/>
              <a:t> which are over 5 minutes in length.</a:t>
            </a:r>
            <a:endParaRPr lang="en-US" dirty="0"/>
          </a:p>
          <a:p>
            <a:pPr>
              <a:defRPr/>
            </a:pPr>
            <a:endParaRPr lang="en-CA" dirty="0"/>
          </a:p>
          <a:p>
            <a:pPr>
              <a:defRPr/>
            </a:pPr>
            <a:r>
              <a:rPr lang="fr-CA" altLang="en-US" dirty="0">
                <a:latin typeface="Arial" panose="020B0604020202020204" pitchFamily="34" charset="0"/>
                <a:ea typeface="ＭＳ Ｐゴシック" panose="020B0600070205080204" pitchFamily="34" charset="-128"/>
              </a:rPr>
              <a:t>In </a:t>
            </a:r>
            <a:r>
              <a:rPr lang="fr-CA" altLang="en-US" dirty="0" err="1">
                <a:latin typeface="Arial" panose="020B0604020202020204" pitchFamily="34" charset="0"/>
                <a:ea typeface="ＭＳ Ｐゴシック" panose="020B0600070205080204" pitchFamily="34" charset="-128"/>
              </a:rPr>
              <a:t>this</a:t>
            </a:r>
            <a:r>
              <a:rPr lang="fr-CA" altLang="en-US" dirty="0">
                <a:latin typeface="Arial" panose="020B0604020202020204" pitchFamily="34" charset="0"/>
                <a:ea typeface="ＭＳ Ｐゴシック" panose="020B0600070205080204" pitchFamily="34" charset="-128"/>
              </a:rPr>
              <a:t> </a:t>
            </a:r>
            <a:r>
              <a:rPr lang="fr-CA" altLang="en-US" dirty="0" err="1">
                <a:latin typeface="Arial" panose="020B0604020202020204" pitchFamily="34" charset="0"/>
                <a:ea typeface="ＭＳ Ｐゴシック" panose="020B0600070205080204" pitchFamily="34" charset="-128"/>
              </a:rPr>
              <a:t>three</a:t>
            </a:r>
            <a:r>
              <a:rPr lang="fr-CA" altLang="en-US" dirty="0">
                <a:latin typeface="Arial" panose="020B0604020202020204" pitchFamily="34" charset="0"/>
                <a:ea typeface="ＭＳ Ｐゴシック" panose="020B0600070205080204" pitchFamily="34" charset="-128"/>
              </a:rPr>
              <a:t>-session </a:t>
            </a:r>
            <a:r>
              <a:rPr lang="fr-CA" altLang="en-US" dirty="0" err="1">
                <a:latin typeface="Arial" panose="020B0604020202020204" pitchFamily="34" charset="0"/>
                <a:ea typeface="ＭＳ Ｐゴシック" panose="020B0600070205080204" pitchFamily="34" charset="-128"/>
              </a:rPr>
              <a:t>series</a:t>
            </a:r>
            <a:r>
              <a:rPr lang="fr-CA" altLang="en-US" dirty="0">
                <a:latin typeface="Arial" panose="020B0604020202020204" pitchFamily="34" charset="0"/>
                <a:ea typeface="ＭＳ Ｐゴシック" panose="020B0600070205080204" pitchFamily="34" charset="-128"/>
              </a:rPr>
              <a:t>, participants </a:t>
            </a:r>
            <a:r>
              <a:rPr lang="fr-CA" altLang="en-US" dirty="0" err="1">
                <a:latin typeface="Arial" panose="020B0604020202020204" pitchFamily="34" charset="0"/>
                <a:ea typeface="ＭＳ Ｐゴシック" panose="020B0600070205080204" pitchFamily="34" charset="-128"/>
              </a:rPr>
              <a:t>will</a:t>
            </a:r>
            <a:r>
              <a:rPr lang="fr-CA" altLang="en-US" dirty="0">
                <a:latin typeface="Arial" panose="020B0604020202020204" pitchFamily="34" charset="0"/>
                <a:ea typeface="ＭＳ Ｐゴシック" panose="020B0600070205080204" pitchFamily="34" charset="-128"/>
              </a:rPr>
              <a:t> explore and </a:t>
            </a:r>
            <a:r>
              <a:rPr lang="fr-CA" altLang="en-US" dirty="0" err="1">
                <a:latin typeface="Arial" panose="020B0604020202020204" pitchFamily="34" charset="0"/>
                <a:ea typeface="ＭＳ Ｐゴシック" panose="020B0600070205080204" pitchFamily="34" charset="-128"/>
              </a:rPr>
              <a:t>strengthen</a:t>
            </a:r>
            <a:r>
              <a:rPr lang="fr-CA" altLang="en-US" dirty="0">
                <a:latin typeface="Arial" panose="020B0604020202020204" pitchFamily="34" charset="0"/>
                <a:ea typeface="ＭＳ Ｐゴシック" panose="020B0600070205080204" pitchFamily="34" charset="-128"/>
              </a:rPr>
              <a:t> </a:t>
            </a:r>
            <a:r>
              <a:rPr lang="fr-CA" altLang="en-US" dirty="0" err="1">
                <a:latin typeface="Arial" panose="020B0604020202020204" pitchFamily="34" charset="0"/>
                <a:ea typeface="ＭＳ Ｐゴシック" panose="020B0600070205080204" pitchFamily="34" charset="-128"/>
              </a:rPr>
              <a:t>their</a:t>
            </a:r>
            <a:r>
              <a:rPr lang="fr-CA" altLang="en-US" dirty="0">
                <a:latin typeface="Arial" panose="020B0604020202020204" pitchFamily="34" charset="0"/>
                <a:ea typeface="ＭＳ Ｐゴシック" panose="020B0600070205080204" pitchFamily="34" charset="-128"/>
              </a:rPr>
              <a:t> Social </a:t>
            </a:r>
            <a:r>
              <a:rPr lang="fr-CA" altLang="en-US" dirty="0" err="1">
                <a:latin typeface="Arial" panose="020B0604020202020204" pitchFamily="34" charset="0"/>
                <a:ea typeface="ＭＳ Ｐゴシック" panose="020B0600070205080204" pitchFamily="34" charset="-128"/>
              </a:rPr>
              <a:t>PLRs</a:t>
            </a:r>
            <a:r>
              <a:rPr lang="fr-CA" altLang="en-US" dirty="0">
                <a:latin typeface="Arial" panose="020B0604020202020204" pitchFamily="34" charset="0"/>
                <a:ea typeface="ＭＳ Ｐゴシック" panose="020B0600070205080204" pitchFamily="34" charset="-128"/>
              </a:rPr>
              <a:t>.</a:t>
            </a:r>
          </a:p>
          <a:p>
            <a:pPr>
              <a:buFont typeface="Arial" panose="020B0604020202020204" pitchFamily="34" charset="0"/>
              <a:buNone/>
              <a:defRPr/>
            </a:pPr>
            <a:endParaRPr lang="en-CA" altLang="en-US" dirty="0">
              <a:latin typeface="Arial" panose="020B0604020202020204" pitchFamily="34" charset="0"/>
              <a:ea typeface="ＭＳ Ｐゴシック" panose="020B0600070205080204" pitchFamily="34" charset="-128"/>
            </a:endParaRPr>
          </a:p>
          <a:p>
            <a:pPr>
              <a:buFont typeface="Arial" panose="020B0604020202020204" pitchFamily="34" charset="0"/>
              <a:buNone/>
              <a:defRPr/>
            </a:pPr>
            <a:r>
              <a:rPr lang="en-CA" altLang="en-US" dirty="0">
                <a:latin typeface="Arial" panose="020B0604020202020204" pitchFamily="34" charset="0"/>
                <a:ea typeface="ＭＳ Ｐゴシック" panose="020B0600070205080204" pitchFamily="34" charset="-128"/>
              </a:rPr>
              <a:t>Session 3.1 provides leaders with:</a:t>
            </a:r>
          </a:p>
          <a:p>
            <a:pPr marL="685800" lvl="1" indent="-228600">
              <a:buFont typeface="Arial" panose="020B0604020202020204" pitchFamily="34" charset="0"/>
              <a:buChar char="•"/>
              <a:defRPr/>
            </a:pPr>
            <a:r>
              <a:rPr lang="en-US" altLang="en-US" kern="0" dirty="0">
                <a:latin typeface="Gill Sans MT" panose="020B0502020104020203" pitchFamily="34" charset="77"/>
              </a:rPr>
              <a:t>An overview of social PLRs</a:t>
            </a:r>
          </a:p>
          <a:p>
            <a:pPr marL="685800" lvl="1" indent="-228600">
              <a:buFont typeface="Arial" panose="020B0604020202020204" pitchFamily="34" charset="0"/>
              <a:buChar char="•"/>
              <a:defRPr/>
            </a:pPr>
            <a:r>
              <a:rPr lang="en-US" altLang="en-US" kern="0" dirty="0">
                <a:latin typeface="Gill Sans MT" panose="020B0502020104020203" pitchFamily="34" charset="77"/>
              </a:rPr>
              <a:t>Strategies for Assessing your social PLRs using the IEL Self-assessment tools</a:t>
            </a:r>
          </a:p>
          <a:p>
            <a:pPr marL="685800" lvl="1" indent="-228600">
              <a:buFont typeface="Arial" panose="020B0604020202020204" pitchFamily="34" charset="0"/>
              <a:buChar char="•"/>
              <a:defRPr/>
            </a:pPr>
            <a:r>
              <a:rPr lang="en-US" altLang="en-US" kern="0" dirty="0">
                <a:latin typeface="Gill Sans MT" panose="020B0502020104020203" pitchFamily="34" charset="77"/>
              </a:rPr>
              <a:t>Insights on the cycle of an emotion</a:t>
            </a:r>
          </a:p>
          <a:p>
            <a:pPr marL="685800" lvl="1" indent="-228600">
              <a:buFont typeface="Arial" panose="020B0604020202020204" pitchFamily="34" charset="0"/>
              <a:buChar char="•"/>
              <a:defRPr/>
            </a:pPr>
            <a:r>
              <a:rPr lang="en-US" altLang="en-US" kern="0" dirty="0">
                <a:latin typeface="Gill Sans MT" panose="020B0502020104020203" pitchFamily="34" charset="77"/>
              </a:rPr>
              <a:t>Identifying and naming emotions</a:t>
            </a:r>
          </a:p>
          <a:p>
            <a:pPr>
              <a:buFont typeface="Arial" panose="020B0604020202020204" pitchFamily="34" charset="0"/>
              <a:buNone/>
              <a:defRPr/>
            </a:pPr>
            <a:endParaRPr lang="en-CA" altLang="en-US" dirty="0">
              <a:latin typeface="Arial" panose="020B0604020202020204" pitchFamily="34" charset="0"/>
              <a:ea typeface="ＭＳ Ｐゴシック" panose="020B0600070205080204" pitchFamily="34" charset="-128"/>
            </a:endParaRPr>
          </a:p>
          <a:p>
            <a:pPr>
              <a:buFont typeface="Arial" panose="020B0604020202020204" pitchFamily="34" charset="0"/>
              <a:buNone/>
              <a:defRPr/>
            </a:pPr>
            <a:r>
              <a:rPr lang="en-CA" altLang="en-US" dirty="0">
                <a:latin typeface="Arial" panose="020B0604020202020204" pitchFamily="34" charset="0"/>
                <a:ea typeface="ＭＳ Ｐゴシック" panose="020B0600070205080204" pitchFamily="34" charset="-128"/>
              </a:rPr>
              <a:t>Session 3.2 focuses on managing emotions, for example:</a:t>
            </a:r>
          </a:p>
          <a:p>
            <a:pPr marL="685800" lvl="1" indent="-228600">
              <a:buFont typeface="Arial" panose="020B0604020202020204" pitchFamily="34" charset="0"/>
              <a:buChar char="•"/>
              <a:defRPr/>
            </a:pPr>
            <a:r>
              <a:rPr lang="en-US" altLang="en-US" kern="0" dirty="0">
                <a:latin typeface="Gill Sans MT" panose="020B0502020104020203" pitchFamily="34" charset="77"/>
              </a:rPr>
              <a:t>Reframing emotions</a:t>
            </a:r>
          </a:p>
          <a:p>
            <a:pPr marL="685800" lvl="1" indent="-228600">
              <a:buFont typeface="Arial" panose="020B0604020202020204" pitchFamily="34" charset="0"/>
              <a:buChar char="•"/>
              <a:defRPr/>
            </a:pPr>
            <a:r>
              <a:rPr lang="en-US" altLang="en-US" kern="0" dirty="0">
                <a:latin typeface="Gill Sans MT" panose="020B0502020104020203" pitchFamily="34" charset="77"/>
              </a:rPr>
              <a:t>Cognitive distortions</a:t>
            </a:r>
          </a:p>
          <a:p>
            <a:pPr marL="685800" lvl="1" indent="-228600">
              <a:buFont typeface="Arial" panose="020B0604020202020204" pitchFamily="34" charset="0"/>
              <a:buChar char="•"/>
              <a:defRPr/>
            </a:pPr>
            <a:r>
              <a:rPr lang="en-US" altLang="en-US" kern="0" dirty="0">
                <a:latin typeface="Gill Sans MT" panose="020B0502020104020203" pitchFamily="34" charset="77"/>
              </a:rPr>
              <a:t>Using mindfulness to manage emotions</a:t>
            </a:r>
          </a:p>
          <a:p>
            <a:pPr marL="685800" lvl="1" indent="-228600">
              <a:buFont typeface="Arial" panose="020B0604020202020204" pitchFamily="34" charset="0"/>
              <a:buChar char="•"/>
              <a:defRPr/>
            </a:pPr>
            <a:r>
              <a:rPr lang="en-US" altLang="en-US" kern="0" dirty="0">
                <a:latin typeface="Gill Sans MT" panose="020B0502020104020203" pitchFamily="34" charset="77"/>
              </a:rPr>
              <a:t>Prepare for next session by completing a test of Emotional Intelligence</a:t>
            </a:r>
          </a:p>
          <a:p>
            <a:pPr lvl="1">
              <a:buFont typeface="Arial" panose="020B0604020202020204" pitchFamily="34" charset="0"/>
              <a:buNone/>
              <a:defRPr/>
            </a:pPr>
            <a:endParaRPr lang="en-US" altLang="en-US" kern="0" dirty="0">
              <a:latin typeface="Gill Sans MT" panose="020B0502020104020203" pitchFamily="34" charset="77"/>
            </a:endParaRPr>
          </a:p>
          <a:p>
            <a:pPr>
              <a:buFont typeface="+mj-lt"/>
              <a:buNone/>
              <a:defRPr/>
            </a:pPr>
            <a:r>
              <a:rPr lang="en-CA" altLang="en-US" dirty="0">
                <a:latin typeface="Arial" panose="020B0604020202020204" pitchFamily="34" charset="0"/>
                <a:ea typeface="ＭＳ Ｐゴシック" panose="020B0600070205080204" pitchFamily="34" charset="-128"/>
              </a:rPr>
              <a:t>Session 3.3 addresses how to act in emotionally appropriate ways and strengthen your social PLRs:</a:t>
            </a:r>
          </a:p>
          <a:p>
            <a:pPr marL="685800" lvl="1" indent="-228600">
              <a:buFont typeface="Arial" panose="020B0604020202020204" pitchFamily="34" charset="0"/>
              <a:buChar char="•"/>
              <a:defRPr/>
            </a:pPr>
            <a:r>
              <a:rPr lang="en-US" altLang="en-US" kern="0" dirty="0">
                <a:latin typeface="Gill Sans MT" panose="020B0502020104020203" pitchFamily="34" charset="77"/>
              </a:rPr>
              <a:t>Identifying triggers</a:t>
            </a:r>
          </a:p>
          <a:p>
            <a:pPr marL="685800" lvl="1" indent="-228600">
              <a:buFont typeface="Arial" panose="020B0604020202020204" pitchFamily="34" charset="0"/>
              <a:buChar char="•"/>
              <a:defRPr/>
            </a:pPr>
            <a:r>
              <a:rPr lang="en-US" altLang="en-US" kern="0" dirty="0">
                <a:latin typeface="Gill Sans MT" panose="020B0502020104020203" pitchFamily="34" charset="77"/>
              </a:rPr>
              <a:t>Exploring emotional Intelligence</a:t>
            </a:r>
          </a:p>
          <a:p>
            <a:pPr marL="685800" lvl="1" indent="-228600">
              <a:buFont typeface="Arial" panose="020B0604020202020204" pitchFamily="34" charset="0"/>
              <a:buChar char="•"/>
              <a:defRPr/>
            </a:pPr>
            <a:r>
              <a:rPr lang="en-CA" altLang="en-US" dirty="0">
                <a:solidFill>
                  <a:srgbClr val="FF0000"/>
                </a:solidFill>
                <a:latin typeface="Arial" panose="020B0604020202020204" pitchFamily="34" charset="0"/>
                <a:ea typeface="ＭＳ Ｐゴシック" panose="020B0600070205080204" pitchFamily="34" charset="-128"/>
              </a:rPr>
              <a:t>Developing a plan to strengthen their psychological PLRs as a culminating activity</a:t>
            </a:r>
          </a:p>
          <a:p>
            <a:pPr marL="685800" lvl="1" indent="-228600">
              <a:buFont typeface="Arial" panose="020B0604020202020204" pitchFamily="34" charset="0"/>
              <a:buChar char="•"/>
              <a:defRPr/>
            </a:pPr>
            <a:endParaRPr lang="en-US" altLang="en-US" kern="0" dirty="0">
              <a:latin typeface="Gill Sans MT" panose="020B0502020104020203" pitchFamily="34" charset="77"/>
            </a:endParaRPr>
          </a:p>
          <a:p>
            <a:pPr>
              <a:buFont typeface="Arial" panose="020B0604020202020204" pitchFamily="34" charset="0"/>
              <a:buNone/>
              <a:defRPr/>
            </a:pPr>
            <a:r>
              <a:rPr lang="en-CA" altLang="en-US" dirty="0">
                <a:latin typeface="Arial" panose="020B0604020202020204" pitchFamily="34" charset="0"/>
                <a:ea typeface="ＭＳ Ｐゴシック" panose="020B0600070205080204" pitchFamily="34" charset="-128"/>
              </a:rPr>
              <a:t>The reflective manual </a:t>
            </a:r>
            <a:r>
              <a:rPr lang="en-US" altLang="en-US" kern="0" dirty="0">
                <a:latin typeface="Gill Sans MT" panose="020B0502020104020203" pitchFamily="34" charset="77"/>
              </a:rPr>
              <a:t>allows participants to put their learning into practice by:</a:t>
            </a:r>
          </a:p>
          <a:p>
            <a:pPr marL="628650" lvl="1" indent="-171450">
              <a:buFont typeface="Arial" panose="020B0604020202020204" pitchFamily="34" charset="0"/>
              <a:buChar char="•"/>
              <a:defRPr/>
            </a:pPr>
            <a:r>
              <a:rPr lang="en-US" altLang="en-US" kern="0" dirty="0">
                <a:latin typeface="Gill Sans MT" panose="020B0502020104020203" pitchFamily="34" charset="77"/>
              </a:rPr>
              <a:t>Providing links to resources in Onward, the IEL website, videos, and other sources. It also contains activities that encourage reflection with connections to leadership practices.</a:t>
            </a:r>
            <a:endParaRPr lang="en-CA" altLang="en-US" dirty="0">
              <a:latin typeface="Arial" panose="020B0604020202020204" pitchFamily="34" charset="0"/>
              <a:ea typeface="ＭＳ Ｐゴシック" panose="020B0600070205080204" pitchFamily="34" charset="-128"/>
            </a:endParaRPr>
          </a:p>
          <a:p>
            <a:pPr marL="228600" indent="-228600">
              <a:buAutoNum type="arabicPeriod"/>
            </a:pPr>
            <a:endParaRPr lang="en-CA" baseline="0" dirty="0"/>
          </a:p>
          <a:p>
            <a:pPr marL="228600" indent="-228600">
              <a:buAutoNum type="arabicPeriod"/>
            </a:pPr>
            <a:endParaRPr lang="en-CA"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0</a:t>
            </a:fld>
            <a:endParaRPr lang="en-US" dirty="0"/>
          </a:p>
        </p:txBody>
      </p:sp>
    </p:spTree>
    <p:extLst>
      <p:ext uri="{BB962C8B-B14F-4D97-AF65-F5344CB8AC3E}">
        <p14:creationId xmlns:p14="http://schemas.microsoft.com/office/powerpoint/2010/main" val="644922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000" dirty="0"/>
              <a:t>Refer to </a:t>
            </a:r>
            <a:r>
              <a:rPr lang="en-US" sz="2000" b="0" dirty="0"/>
              <a:t>pages 6-9 of the</a:t>
            </a:r>
            <a:r>
              <a:rPr lang="en-US" sz="2000" b="0" baseline="0" dirty="0"/>
              <a:t> Reflective Manual</a:t>
            </a:r>
          </a:p>
          <a:p>
            <a:endParaRPr lang="en-CA" sz="20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sz="2000" kern="1200" baseline="0" dirty="0">
                <a:solidFill>
                  <a:schemeClr val="tx1"/>
                </a:solidFill>
                <a:effectLst/>
                <a:latin typeface="+mn-lt"/>
                <a:ea typeface="+mn-ea"/>
                <a:cs typeface="+mn-cs"/>
              </a:rPr>
              <a:t>Participants will work with a partner to complete the “Get to Know an Emotion Cycle” activity on page 6-9 of the reflective manual. An example is provided.</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2000" kern="1200" baseline="0" dirty="0">
                <a:solidFill>
                  <a:schemeClr val="tx1"/>
                </a:solidFill>
                <a:effectLst/>
                <a:latin typeface="+mn-lt"/>
                <a:ea typeface="+mn-ea"/>
                <a:cs typeface="+mn-cs"/>
              </a:rPr>
              <a:t>One partner chooses a scenario that was a recent emotional experience.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2000" kern="1200" baseline="0" dirty="0">
                <a:solidFill>
                  <a:schemeClr val="tx1"/>
                </a:solidFill>
                <a:effectLst/>
                <a:latin typeface="+mn-lt"/>
                <a:ea typeface="+mn-ea"/>
                <a:cs typeface="+mn-cs"/>
              </a:rPr>
              <a:t>An extension of this activity is to ask participants to identify four to five situations that are likely to trigger one or more of their emotions.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2000" kern="1200" baseline="0" dirty="0">
                <a:solidFill>
                  <a:schemeClr val="tx1"/>
                </a:solidFill>
                <a:effectLst/>
                <a:latin typeface="+mn-lt"/>
                <a:ea typeface="+mn-ea"/>
                <a:cs typeface="+mn-cs"/>
              </a:rPr>
              <a:t>Developing an awareness of the events that can cause emotional responses can help leaders be mindful of their emotions.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A copy of the activity </a:t>
            </a:r>
            <a:r>
              <a:rPr lang="en-CA" sz="1200" kern="1200" baseline="0" dirty="0">
                <a:solidFill>
                  <a:schemeClr val="tx1"/>
                </a:solidFill>
                <a:effectLst/>
                <a:latin typeface="+mn-lt"/>
                <a:ea typeface="+mn-ea"/>
                <a:cs typeface="+mn-cs"/>
              </a:rPr>
              <a:t>can be downloaded from </a:t>
            </a:r>
            <a:r>
              <a:rPr lang="en-CA" sz="1200" u="sng" kern="1200" dirty="0">
                <a:solidFill>
                  <a:schemeClr val="tx1"/>
                </a:solidFill>
                <a:effectLst/>
                <a:latin typeface="+mn-lt"/>
                <a:ea typeface="+mn-ea"/>
                <a:cs typeface="+mn-cs"/>
                <a:hlinkClick r:id="rId3"/>
              </a:rPr>
              <a:t>https://www.onwardthebook.com/wp-content/uploads/2018/09/Get-To-Know-An-Emotion-Cycle.pdf</a:t>
            </a: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Suggested timing: 20-30 minutes</a:t>
            </a:r>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00922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US" dirty="0"/>
              <a:t>The Core Emotions:</a:t>
            </a:r>
          </a:p>
          <a:p>
            <a:pPr marL="0" marR="0" lvl="0" indent="0" algn="l" defTabSz="914400" rtl="0" eaLnBrk="1" fontAlgn="auto" latinLnBrk="0" hangingPunct="1">
              <a:lnSpc>
                <a:spcPct val="80000"/>
              </a:lnSpc>
              <a:spcBef>
                <a:spcPts val="0"/>
              </a:spcBef>
              <a:spcAft>
                <a:spcPts val="0"/>
              </a:spcAft>
              <a:buClrTx/>
              <a:buSzTx/>
              <a:buFontTx/>
              <a:buNone/>
              <a:tabLst/>
              <a:defRPr/>
            </a:pPr>
            <a:r>
              <a:rPr lang="en-US" dirty="0"/>
              <a:t>Read the scenario</a:t>
            </a:r>
          </a:p>
          <a:p>
            <a:pPr marL="0" marR="0" lvl="0" indent="0" algn="l" defTabSz="914400" rtl="0" eaLnBrk="1" fontAlgn="auto" latinLnBrk="0" hangingPunct="1">
              <a:lnSpc>
                <a:spcPct val="80000"/>
              </a:lnSpc>
              <a:spcBef>
                <a:spcPts val="0"/>
              </a:spcBef>
              <a:spcAft>
                <a:spcPts val="0"/>
              </a:spcAft>
              <a:buClrTx/>
              <a:buSzTx/>
              <a:buFontTx/>
              <a:buNone/>
              <a:tabLst/>
              <a:defRPr/>
            </a:pPr>
            <a:r>
              <a:rPr lang="en-US" dirty="0"/>
              <a:t>Refer to pages 9-12 of the reflective manual.</a:t>
            </a:r>
          </a:p>
          <a:p>
            <a:pPr marL="0" marR="0" lvl="0" indent="0" algn="l" defTabSz="914400" rtl="0" eaLnBrk="1" fontAlgn="auto" latinLnBrk="0" hangingPunct="1">
              <a:lnSpc>
                <a:spcPct val="80000"/>
              </a:lnSpc>
              <a:spcBef>
                <a:spcPts val="0"/>
              </a:spcBef>
              <a:spcAft>
                <a:spcPts val="0"/>
              </a:spcAft>
              <a:buClrTx/>
              <a:buSzTx/>
              <a:buFontTx/>
              <a:buNone/>
              <a:tabLst/>
              <a:defRPr/>
            </a:pPr>
            <a:r>
              <a:rPr lang="en-US" dirty="0"/>
              <a:t>Review the example provided on page 9 of the reflective manual</a:t>
            </a:r>
          </a:p>
          <a:p>
            <a:pPr marL="0" marR="0" lvl="0" indent="0" algn="l" defTabSz="914400" rtl="0" eaLnBrk="1" fontAlgn="auto" latinLnBrk="0" hangingPunct="1">
              <a:lnSpc>
                <a:spcPct val="80000"/>
              </a:lnSpc>
              <a:spcBef>
                <a:spcPts val="0"/>
              </a:spcBef>
              <a:spcAft>
                <a:spcPts val="0"/>
              </a:spcAft>
              <a:buClrTx/>
              <a:buSzTx/>
              <a:buFontTx/>
              <a:buNone/>
              <a:tabLst/>
              <a:defRPr/>
            </a:pPr>
            <a:endParaRPr lang="en-US" dirty="0"/>
          </a:p>
          <a:p>
            <a:pPr eaLnBrk="1" hangingPunct="1">
              <a:lnSpc>
                <a:spcPct val="80000"/>
              </a:lnSpc>
            </a:pPr>
            <a:r>
              <a:rPr lang="en-CA" altLang="en-US" dirty="0">
                <a:latin typeface="Arial" panose="020B0604020202020204" pitchFamily="34" charset="0"/>
                <a:ea typeface="ＭＳ Ｐゴシック" panose="020B0600070205080204" pitchFamily="34" charset="-128"/>
              </a:rPr>
              <a:t>The list provided</a:t>
            </a:r>
            <a:r>
              <a:rPr lang="en-CA" altLang="en-US" baseline="0" dirty="0">
                <a:latin typeface="Arial" panose="020B0604020202020204" pitchFamily="34" charset="0"/>
                <a:ea typeface="ＭＳ Ｐゴシック" panose="020B0600070205080204" pitchFamily="34" charset="-128"/>
              </a:rPr>
              <a:t> on </a:t>
            </a:r>
            <a:r>
              <a:rPr lang="en-CA" altLang="en-US" b="1" baseline="0" dirty="0">
                <a:latin typeface="Arial" panose="020B0604020202020204" pitchFamily="34" charset="0"/>
                <a:ea typeface="ＭＳ Ｐゴシック" panose="020B0600070205080204" pitchFamily="34" charset="-128"/>
              </a:rPr>
              <a:t>pages 11-12 of the Reflective Manual </a:t>
            </a:r>
            <a:r>
              <a:rPr lang="en-CA" altLang="en-US" baseline="0" dirty="0">
                <a:latin typeface="Arial" panose="020B0604020202020204" pitchFamily="34" charset="0"/>
                <a:ea typeface="ＭＳ Ｐゴシック" panose="020B0600070205080204" pitchFamily="34" charset="-128"/>
              </a:rPr>
              <a:t>name eight Core Emotions: Fear, Anger. Sadness, Shame, Jealousy. Disgust, Happiness. and Love.</a:t>
            </a:r>
          </a:p>
          <a:p>
            <a:pPr marL="0" indent="0" eaLnBrk="1" hangingPunct="1">
              <a:lnSpc>
                <a:spcPct val="80000"/>
              </a:lnSpc>
              <a:buNone/>
            </a:pPr>
            <a:endParaRPr lang="en-CA" altLang="en-US" baseline="0" dirty="0">
              <a:latin typeface="Arial" panose="020B0604020202020204" pitchFamily="34" charset="0"/>
              <a:ea typeface="ＭＳ Ｐゴシック" panose="020B0600070205080204" pitchFamily="34" charset="-128"/>
            </a:endParaRPr>
          </a:p>
          <a:p>
            <a:r>
              <a:rPr lang="en-CA" sz="1200" b="1" i="1" kern="1200" dirty="0">
                <a:solidFill>
                  <a:schemeClr val="tx1"/>
                </a:solidFill>
                <a:effectLst/>
                <a:latin typeface="+mn-lt"/>
                <a:ea typeface="+mn-ea"/>
                <a:cs typeface="+mn-cs"/>
              </a:rPr>
              <a:t>Scenario: </a:t>
            </a:r>
            <a:r>
              <a:rPr lang="en-CA" sz="1200" i="1" dirty="0"/>
              <a:t>You were excited about your application for principal. This is the third time you have applied. Although there are many good candidates, everyone (except the decision makers) keeps telling you that they know you will be on the roster. You have done everything asked of you and excitedly wait for the call. Your superintendent calls to let you know you were not successful. You are devastated.</a:t>
            </a:r>
            <a:endParaRPr lang="en-CA" sz="1200" dirty="0"/>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This principal candidate experienced the following emotions: anger, sadness and shame.</a:t>
            </a:r>
          </a:p>
          <a:p>
            <a:endParaRPr lang="en-CA" sz="1200" kern="1200" dirty="0">
              <a:solidFill>
                <a:schemeClr val="tx1"/>
              </a:solidFill>
              <a:effectLst/>
              <a:latin typeface="+mn-lt"/>
              <a:ea typeface="+mn-ea"/>
              <a:cs typeface="+mn-cs"/>
            </a:endParaRPr>
          </a:p>
          <a:p>
            <a:r>
              <a:rPr lang="en-CA" sz="1200" b="1" kern="1200" dirty="0">
                <a:solidFill>
                  <a:schemeClr val="tx1"/>
                </a:solidFill>
                <a:effectLst/>
                <a:latin typeface="+mn-lt"/>
                <a:ea typeface="+mn-ea"/>
                <a:cs typeface="+mn-cs"/>
              </a:rPr>
              <a:t>Initial Thought: </a:t>
            </a:r>
            <a:r>
              <a:rPr lang="en-CA" sz="1200" i="1" kern="1200" dirty="0">
                <a:solidFill>
                  <a:schemeClr val="tx1"/>
                </a:solidFill>
                <a:effectLst/>
                <a:latin typeface="+mn-lt"/>
                <a:ea typeface="+mn-ea"/>
                <a:cs typeface="+mn-cs"/>
              </a:rPr>
              <a:t>I am angry I didn’t get placed on the principal roster. I’m now questioning my abilities and also the extent to which I have put faith in others to provide support. </a:t>
            </a:r>
            <a:r>
              <a:rPr lang="en-CA" sz="1200" kern="1200" dirty="0">
                <a:solidFill>
                  <a:schemeClr val="tx1"/>
                </a:solidFill>
                <a:effectLst/>
                <a:latin typeface="+mn-lt"/>
                <a:ea typeface="+mn-ea"/>
                <a:cs typeface="+mn-cs"/>
              </a:rPr>
              <a:t>Emotion: anger and sadness.</a:t>
            </a:r>
          </a:p>
          <a:p>
            <a:r>
              <a:rPr lang="en-CA" sz="1200" b="1" kern="1200" dirty="0">
                <a:solidFill>
                  <a:schemeClr val="tx1"/>
                </a:solidFill>
                <a:effectLst/>
                <a:latin typeface="+mn-lt"/>
                <a:ea typeface="+mn-ea"/>
                <a:cs typeface="+mn-cs"/>
              </a:rPr>
              <a:t>Deconstructing the thought:</a:t>
            </a:r>
            <a:r>
              <a:rPr lang="en-CA" sz="1200" kern="1200" dirty="0">
                <a:solidFill>
                  <a:schemeClr val="tx1"/>
                </a:solidFill>
                <a:effectLst/>
                <a:latin typeface="+mn-lt"/>
                <a:ea typeface="+mn-ea"/>
                <a:cs typeface="+mn-cs"/>
              </a:rPr>
              <a:t> Initially, I may focus on anger and sadness. There are also more specific aspects of anger (frustrated, furious, outraged) and sadness (defeated, disappointed, discouraged, disheartened, rejected). When I look further, I realize I also feel shame (humiliated, invalidated).  This knowledge can empower me as I strive to move forward by reframing my emotions. If I stopped at anger or sadness, I would have failed to grasp the full depth of the situation and miss a growth opportunity.</a:t>
            </a:r>
          </a:p>
          <a:p>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Suggested</a:t>
            </a:r>
            <a:r>
              <a:rPr lang="en-CA" baseline="0" dirty="0"/>
              <a:t> Time: 10 minutes</a:t>
            </a:r>
            <a:endParaRPr lang="en-CA" dirty="0"/>
          </a:p>
          <a:p>
            <a:endParaRPr lang="en-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6594342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lnSpc>
                <a:spcPct val="80000"/>
              </a:lnSpc>
              <a:buAutoNum type="arabicPeriod"/>
            </a:pPr>
            <a:endParaRPr lang="en-CA" altLang="en-US" baseline="0"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baseline="0" dirty="0">
                <a:latin typeface="Arial" panose="020B0604020202020204" pitchFamily="34" charset="0"/>
                <a:ea typeface="ＭＳ Ｐゴシック" panose="020B0600070205080204" pitchFamily="34" charset="-128"/>
              </a:rPr>
              <a:t>Note that we tend to express our emotions as happy, sad, angry, etc. If we want to move past the emotions that keep us stuck, we must get more specific. </a:t>
            </a: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baseline="0" dirty="0">
                <a:latin typeface="Arial" panose="020B0604020202020204" pitchFamily="34" charset="0"/>
                <a:ea typeface="ＭＳ Ｐゴシック" panose="020B0600070205080204" pitchFamily="34" charset="-128"/>
              </a:rPr>
              <a:t>View Dr Kristen Lindquist’s video (1.55 minutes)</a:t>
            </a: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baseline="0" dirty="0">
                <a:latin typeface="Arial" panose="020B0604020202020204" pitchFamily="34" charset="0"/>
                <a:ea typeface="ＭＳ Ｐゴシック" panose="020B0600070205080204" pitchFamily="34" charset="-128"/>
              </a:rPr>
              <a:t>https://</a:t>
            </a:r>
            <a:r>
              <a:rPr lang="en-CA" altLang="en-US" baseline="0" dirty="0" err="1">
                <a:latin typeface="Arial" panose="020B0604020202020204" pitchFamily="34" charset="0"/>
                <a:ea typeface="ＭＳ Ｐゴシック" panose="020B0600070205080204" pitchFamily="34" charset="-128"/>
              </a:rPr>
              <a:t>www.youtube.com</a:t>
            </a:r>
            <a:r>
              <a:rPr lang="en-CA" altLang="en-US" baseline="0" dirty="0">
                <a:latin typeface="Arial" panose="020B0604020202020204" pitchFamily="34" charset="0"/>
                <a:ea typeface="ＭＳ Ｐゴシック" panose="020B0600070205080204" pitchFamily="34" charset="-128"/>
              </a:rPr>
              <a:t>/</a:t>
            </a:r>
            <a:r>
              <a:rPr lang="en-CA" altLang="en-US" baseline="0" dirty="0" err="1">
                <a:latin typeface="Arial" panose="020B0604020202020204" pitchFamily="34" charset="0"/>
                <a:ea typeface="ＭＳ Ｐゴシック" panose="020B0600070205080204" pitchFamily="34" charset="-128"/>
              </a:rPr>
              <a:t>watch?v</a:t>
            </a:r>
            <a:r>
              <a:rPr lang="en-CA" altLang="en-US" baseline="0" dirty="0">
                <a:latin typeface="Arial" panose="020B0604020202020204" pitchFamily="34" charset="0"/>
                <a:ea typeface="ＭＳ Ｐゴシック" panose="020B0600070205080204" pitchFamily="34" charset="-128"/>
              </a:rPr>
              <a:t>=1tYhGE1YANs </a:t>
            </a:r>
          </a:p>
          <a:p>
            <a:pPr marL="0" marR="0" lvl="0" indent="0" algn="l" defTabSz="914400" rtl="0" eaLnBrk="1" fontAlgn="auto" latinLnBrk="0" hangingPunct="1">
              <a:lnSpc>
                <a:spcPct val="80000"/>
              </a:lnSpc>
              <a:spcBef>
                <a:spcPts val="0"/>
              </a:spcBef>
              <a:spcAft>
                <a:spcPts val="0"/>
              </a:spcAft>
              <a:buClrTx/>
              <a:buSzTx/>
              <a:buFontTx/>
              <a:buNone/>
              <a:tabLst/>
              <a:defRPr/>
            </a:pPr>
            <a:endParaRPr lang="en-CA" altLang="en-US" baseline="0"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sz="1200" b="0" i="0" kern="1200" dirty="0">
                <a:solidFill>
                  <a:schemeClr val="tx1"/>
                </a:solidFill>
                <a:effectLst/>
                <a:latin typeface="+mn-lt"/>
                <a:ea typeface="+mn-ea"/>
                <a:cs typeface="+mn-cs"/>
              </a:rPr>
              <a:t>In this brief interview segment, Megan McDonough, CEO of </a:t>
            </a:r>
            <a:r>
              <a:rPr lang="en-CA" sz="1200" b="0" i="0" kern="1200" dirty="0" err="1">
                <a:solidFill>
                  <a:schemeClr val="tx1"/>
                </a:solidFill>
                <a:effectLst/>
                <a:latin typeface="+mn-lt"/>
                <a:ea typeface="+mn-ea"/>
                <a:cs typeface="+mn-cs"/>
              </a:rPr>
              <a:t>Wholebeing</a:t>
            </a:r>
            <a:r>
              <a:rPr lang="en-CA" sz="1200" b="0" i="0" kern="1200" dirty="0">
                <a:solidFill>
                  <a:schemeClr val="tx1"/>
                </a:solidFill>
                <a:effectLst/>
                <a:latin typeface="+mn-lt"/>
                <a:ea typeface="+mn-ea"/>
                <a:cs typeface="+mn-cs"/>
              </a:rPr>
              <a:t> Institute, and Dr. Kristen Lindquist, assistant professor at the University of North Carolina, Chapel Hill, talk about how learning to identify and name your emotions is essential to understanding and regulating them. They also explain how mastering this can boost self-empowerment.</a:t>
            </a:r>
          </a:p>
          <a:p>
            <a:pPr marL="0" marR="0" lvl="0" indent="0" algn="l" defTabSz="914400" rtl="0" eaLnBrk="1" fontAlgn="auto" latinLnBrk="0" hangingPunct="1">
              <a:lnSpc>
                <a:spcPct val="80000"/>
              </a:lnSpc>
              <a:spcBef>
                <a:spcPts val="0"/>
              </a:spcBef>
              <a:spcAft>
                <a:spcPts val="0"/>
              </a:spcAft>
              <a:buClrTx/>
              <a:buSzTx/>
              <a:buFontTx/>
              <a:buNone/>
              <a:tabLst/>
              <a:defRPr/>
            </a:pPr>
            <a:endParaRPr lang="en-CA" sz="12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544351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lnSpc>
                <a:spcPct val="80000"/>
              </a:lnSpc>
              <a:buFontTx/>
              <a:buNone/>
            </a:pPr>
            <a:r>
              <a:rPr lang="en-CA" sz="1200" b="1" kern="1200" dirty="0">
                <a:solidFill>
                  <a:schemeClr val="tx1"/>
                </a:solidFill>
                <a:effectLst/>
                <a:latin typeface="+mn-lt"/>
                <a:ea typeface="+mn-ea"/>
                <a:cs typeface="+mn-cs"/>
              </a:rPr>
              <a:t>Refining your own Challenging Emotions</a:t>
            </a:r>
            <a:r>
              <a:rPr lang="en-CA" dirty="0">
                <a:effectLst/>
              </a:rPr>
              <a:t> </a:t>
            </a:r>
          </a:p>
          <a:p>
            <a:pPr marL="228600" marR="0" lvl="0" indent="-228600" algn="l" defTabSz="914400" rtl="0" eaLnBrk="1" fontAlgn="auto" latinLnBrk="0" hangingPunct="1">
              <a:lnSpc>
                <a:spcPct val="80000"/>
              </a:lnSpc>
              <a:spcBef>
                <a:spcPts val="0"/>
              </a:spcBef>
              <a:spcAft>
                <a:spcPts val="0"/>
              </a:spcAft>
              <a:buClrTx/>
              <a:buSzTx/>
              <a:buFontTx/>
              <a:buAutoNum type="arabicPeriod"/>
              <a:tabLst/>
              <a:defRPr/>
            </a:pPr>
            <a:r>
              <a:rPr lang="en-CA" sz="1200" kern="1200" dirty="0">
                <a:solidFill>
                  <a:schemeClr val="tx1"/>
                </a:solidFill>
                <a:effectLst/>
                <a:latin typeface="+mn-lt"/>
                <a:ea typeface="+mn-ea"/>
                <a:cs typeface="+mn-cs"/>
              </a:rPr>
              <a:t>Create your own scenario that reflects a time where you experienced a challenging emotion. </a:t>
            </a:r>
          </a:p>
          <a:p>
            <a:pPr marL="228600" marR="0" lvl="0" indent="-228600" algn="l" defTabSz="914400" rtl="0" eaLnBrk="1" fontAlgn="auto" latinLnBrk="0" hangingPunct="1">
              <a:lnSpc>
                <a:spcPct val="80000"/>
              </a:lnSpc>
              <a:spcBef>
                <a:spcPts val="0"/>
              </a:spcBef>
              <a:spcAft>
                <a:spcPts val="0"/>
              </a:spcAft>
              <a:buClrTx/>
              <a:buSzTx/>
              <a:buFontTx/>
              <a:buAutoNum type="arabicPeriod"/>
              <a:tabLst/>
              <a:defRPr/>
            </a:pPr>
            <a:r>
              <a:rPr lang="en-CA" sz="1200" kern="1200" dirty="0">
                <a:solidFill>
                  <a:schemeClr val="tx1"/>
                </a:solidFill>
                <a:effectLst/>
                <a:latin typeface="+mn-lt"/>
                <a:ea typeface="+mn-ea"/>
                <a:cs typeface="+mn-cs"/>
              </a:rPr>
              <a:t>Use the 8 core emotions (fear, anger, sadness, shame, jealousy, disgust, happiness, love) from the list provided on pages 11 and 12 and describe your initial thoughts.</a:t>
            </a:r>
          </a:p>
          <a:p>
            <a:pPr marL="228600" marR="0" lvl="0" indent="-228600" algn="l" defTabSz="914400" rtl="0" eaLnBrk="1" fontAlgn="auto" latinLnBrk="0" hangingPunct="1">
              <a:lnSpc>
                <a:spcPct val="80000"/>
              </a:lnSpc>
              <a:spcBef>
                <a:spcPts val="0"/>
              </a:spcBef>
              <a:spcAft>
                <a:spcPts val="0"/>
              </a:spcAft>
              <a:buClrTx/>
              <a:buSzTx/>
              <a:buFontTx/>
              <a:buAutoNum type="arabicPeriod"/>
              <a:tabLst/>
              <a:defRPr/>
            </a:pPr>
            <a:r>
              <a:rPr lang="en-CA" sz="1200" kern="1200" dirty="0">
                <a:solidFill>
                  <a:schemeClr val="tx1"/>
                </a:solidFill>
                <a:effectLst/>
                <a:latin typeface="+mn-lt"/>
                <a:ea typeface="+mn-ea"/>
                <a:cs typeface="+mn-cs"/>
              </a:rPr>
              <a:t>Dig deeper by examining the list on pages 11 and 12 “Core Emotions”. Choose several of the common labels that resonate. For example, if fear was the main emotion you experienced, you might refine the emotion by choosing apprehensive, concerned, and uncertain. List the specific emotions you experienced.</a:t>
            </a:r>
          </a:p>
          <a:p>
            <a:pPr marL="228600" indent="-228600" eaLnBrk="1" hangingPunct="1">
              <a:lnSpc>
                <a:spcPct val="80000"/>
              </a:lnSpc>
              <a:buAutoNum type="arabicPeriod"/>
            </a:pPr>
            <a:endParaRPr lang="en-CA" altLang="en-US" dirty="0">
              <a:latin typeface="Arial" panose="020B0604020202020204" pitchFamily="34" charset="0"/>
              <a:ea typeface="ＭＳ Ｐゴシック" panose="020B0600070205080204" pitchFamily="34" charset="-128"/>
            </a:endParaRPr>
          </a:p>
          <a:p>
            <a:pPr marL="0" indent="0" eaLnBrk="1" hangingPunct="1">
              <a:lnSpc>
                <a:spcPct val="80000"/>
              </a:lnSpc>
              <a:buFontTx/>
              <a:buNone/>
            </a:pPr>
            <a:r>
              <a:rPr lang="en-CA" altLang="en-US" dirty="0">
                <a:latin typeface="Arial" panose="020B0604020202020204" pitchFamily="34" charset="0"/>
                <a:ea typeface="ＭＳ Ｐゴシック" panose="020B0600070205080204" pitchFamily="34" charset="-128"/>
              </a:rPr>
              <a:t>Suggested timing: 10-15 minutes</a:t>
            </a:r>
          </a:p>
        </p:txBody>
      </p:sp>
    </p:spTree>
    <p:extLst>
      <p:ext uri="{BB962C8B-B14F-4D97-AF65-F5344CB8AC3E}">
        <p14:creationId xmlns:p14="http://schemas.microsoft.com/office/powerpoint/2010/main" val="2401187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kern="1200" dirty="0">
                <a:solidFill>
                  <a:schemeClr val="tx1"/>
                </a:solidFill>
                <a:effectLst/>
                <a:latin typeface="+mn-lt"/>
                <a:ea typeface="+mn-ea"/>
                <a:cs typeface="+mn-cs"/>
              </a:rPr>
              <a:t>The exercises on the Cycle of an Emotion and the Core Emotions were designed to help you recognize your emotional responses. </a:t>
            </a:r>
          </a:p>
          <a:p>
            <a:r>
              <a:rPr lang="en-CA" sz="1200" kern="1200" dirty="0">
                <a:solidFill>
                  <a:schemeClr val="tx1"/>
                </a:solidFill>
                <a:effectLst/>
                <a:latin typeface="+mn-lt"/>
                <a:ea typeface="+mn-ea"/>
                <a:cs typeface="+mn-cs"/>
              </a:rPr>
              <a:t>As you become more comfortable with naming your own emotional responses, you will become more comfortable with asking others to name theirs. </a:t>
            </a:r>
          </a:p>
          <a:p>
            <a:r>
              <a:rPr lang="en-CA" sz="1200" kern="1200" dirty="0">
                <a:solidFill>
                  <a:schemeClr val="tx1"/>
                </a:solidFill>
                <a:effectLst/>
                <a:latin typeface="+mn-lt"/>
                <a:ea typeface="+mn-ea"/>
                <a:cs typeface="+mn-cs"/>
              </a:rPr>
              <a:t>It is essential to be able to discern the emotional responses in others through verbal and non-verbal cues. </a:t>
            </a:r>
          </a:p>
          <a:p>
            <a:r>
              <a:rPr lang="en-CA" sz="1200" kern="1200" dirty="0">
                <a:solidFill>
                  <a:schemeClr val="tx1"/>
                </a:solidFill>
                <a:effectLst/>
                <a:latin typeface="+mn-lt"/>
                <a:ea typeface="+mn-ea"/>
                <a:cs typeface="+mn-cs"/>
              </a:rPr>
              <a:t>Most communication is non-verbal, which seemingly makes it easy to assume the emotional state of others. </a:t>
            </a:r>
          </a:p>
          <a:p>
            <a:r>
              <a:rPr lang="en-CA" sz="1200" kern="1200" dirty="0">
                <a:solidFill>
                  <a:schemeClr val="tx1"/>
                </a:solidFill>
                <a:effectLst/>
                <a:latin typeface="+mn-lt"/>
                <a:ea typeface="+mn-ea"/>
                <a:cs typeface="+mn-cs"/>
              </a:rPr>
              <a:t>However, non-verbal cues like facial expressions or body language do not always convey the true emotions being experienced by another person. </a:t>
            </a:r>
          </a:p>
          <a:p>
            <a:r>
              <a:rPr lang="en-CA" sz="1200" kern="1200" dirty="0">
                <a:solidFill>
                  <a:schemeClr val="tx1"/>
                </a:solidFill>
                <a:effectLst/>
                <a:latin typeface="+mn-lt"/>
                <a:ea typeface="+mn-ea"/>
                <a:cs typeface="+mn-cs"/>
              </a:rPr>
              <a:t>For example, the parent that visits the principal’s office demonstrates a state of agitation which the principal perceives as her wanting to attack his leadership style when really the parent is concerned for her child. </a:t>
            </a: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Perceiving Emotions in Others:</a:t>
            </a:r>
          </a:p>
          <a:p>
            <a:pPr marL="514350" indent="-514350">
              <a:buFont typeface="+mj-lt"/>
              <a:buAutoNum type="arabicPeriod"/>
            </a:pPr>
            <a:r>
              <a:rPr lang="en-CA" sz="1200" dirty="0"/>
              <a:t>Share a situation where you misread someone’s body language or facial expression.</a:t>
            </a:r>
          </a:p>
          <a:p>
            <a:pPr marL="514350" indent="-514350">
              <a:buFont typeface="+mj-lt"/>
              <a:buAutoNum type="arabicPeriod"/>
            </a:pPr>
            <a:r>
              <a:rPr lang="en-CA" sz="1200" dirty="0"/>
              <a:t>What was the consequence?</a:t>
            </a:r>
          </a:p>
          <a:p>
            <a:pPr marL="514350" indent="-514350">
              <a:buFont typeface="+mj-lt"/>
              <a:buAutoNum type="arabicPeriod"/>
            </a:pPr>
            <a:r>
              <a:rPr lang="en-CA" sz="1200" dirty="0"/>
              <a:t>How did you deal with it?</a:t>
            </a:r>
          </a:p>
          <a:p>
            <a:endParaRPr lang="en-CA"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Non-verbal cues are filtered through a combination of factors that could include our personal experiences, cultural expressions, or implicit biases. Stephen Covey, in </a:t>
            </a:r>
            <a:r>
              <a:rPr lang="en-CA" sz="1200" i="1" kern="1200" dirty="0">
                <a:solidFill>
                  <a:schemeClr val="tx1"/>
                </a:solidFill>
                <a:effectLst/>
                <a:latin typeface="+mn-lt"/>
                <a:ea typeface="+mn-ea"/>
                <a:cs typeface="+mn-cs"/>
              </a:rPr>
              <a:t>7 Habits for Effective People</a:t>
            </a:r>
            <a:r>
              <a:rPr lang="en-CA" sz="1200" kern="1200" dirty="0">
                <a:solidFill>
                  <a:schemeClr val="tx1"/>
                </a:solidFill>
                <a:effectLst/>
                <a:latin typeface="+mn-lt"/>
                <a:ea typeface="+mn-ea"/>
                <a:cs typeface="+mn-cs"/>
              </a:rPr>
              <a:t>, espouses the concept “seek first to understand.”  Listening with an open mind and heart is critical when perceiving the emotions of others, as it helps eliminates misunderstandings.</a:t>
            </a: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Suggested timing: 10-15 minutes</a:t>
            </a:r>
          </a:p>
        </p:txBody>
      </p:sp>
    </p:spTree>
    <p:extLst>
      <p:ext uri="{BB962C8B-B14F-4D97-AF65-F5344CB8AC3E}">
        <p14:creationId xmlns:p14="http://schemas.microsoft.com/office/powerpoint/2010/main" val="23441104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end on a positive note of hope! We need to express</a:t>
            </a:r>
            <a:r>
              <a:rPr lang="en-US" baseline="0" dirty="0"/>
              <a:t> our emotions in positive ways.</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557773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baseline="0" dirty="0">
                <a:solidFill>
                  <a:srgbClr val="C00000"/>
                </a:solidFill>
              </a:rPr>
              <a:t>Participants are encouraged to become better at perceiving their emotions by:</a:t>
            </a:r>
          </a:p>
          <a:p>
            <a:endParaRPr lang="en-CA" baseline="0" dirty="0">
              <a:solidFill>
                <a:srgbClr val="C00000"/>
              </a:solidFill>
            </a:endParaRPr>
          </a:p>
          <a:p>
            <a:pPr marL="228600" indent="-228600">
              <a:buAutoNum type="arabicPeriod"/>
            </a:pPr>
            <a:r>
              <a:rPr lang="en-CA" baseline="0" dirty="0">
                <a:solidFill>
                  <a:srgbClr val="C00000"/>
                </a:solidFill>
              </a:rPr>
              <a:t>Continuing to name their emotions.</a:t>
            </a:r>
          </a:p>
          <a:p>
            <a:pPr marL="228600" indent="-228600">
              <a:buAutoNum type="arabicPeriod"/>
            </a:pPr>
            <a:r>
              <a:rPr lang="en-CA" baseline="0" dirty="0">
                <a:solidFill>
                  <a:srgbClr val="C00000"/>
                </a:solidFill>
              </a:rPr>
              <a:t>Revisiting the Cycle of an Emotion and completing it several times.</a:t>
            </a:r>
          </a:p>
          <a:p>
            <a:pPr marL="228600" indent="-228600">
              <a:buAutoNum type="arabicPeriod"/>
            </a:pPr>
            <a:r>
              <a:rPr lang="en-CA" baseline="0" dirty="0">
                <a:solidFill>
                  <a:srgbClr val="C00000"/>
                </a:solidFill>
              </a:rPr>
              <a:t>Beginning to notice the emotional responses they have while at work.</a:t>
            </a:r>
            <a:endParaRPr lang="en-US" baseline="0" dirty="0">
              <a:solidFill>
                <a:srgbClr val="C00000"/>
              </a:solidFill>
            </a:endParaRPr>
          </a:p>
        </p:txBody>
      </p:sp>
    </p:spTree>
    <p:extLst>
      <p:ext uri="{BB962C8B-B14F-4D97-AF65-F5344CB8AC3E}">
        <p14:creationId xmlns:p14="http://schemas.microsoft.com/office/powerpoint/2010/main" val="23716254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CA" dirty="0">
                <a:effectLst/>
              </a:rPr>
              <a:t>We invite you to visit the IEL website to learn more about other resources and research that could be used to support your professional growth.</a:t>
            </a:r>
            <a:endParaRPr lang="fr-CA" sz="1200"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19596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CA" dirty="0"/>
              <a:t>Ice Breaker: Your Favourite Emotion</a:t>
            </a:r>
          </a:p>
          <a:p>
            <a:pPr marL="385763" indent="-385763">
              <a:buAutoNum type="arabicPeriod"/>
            </a:pPr>
            <a:r>
              <a:rPr lang="en-CA" sz="1200" dirty="0"/>
              <a:t>Name</a:t>
            </a:r>
          </a:p>
          <a:p>
            <a:pPr marL="385763" indent="-385763">
              <a:buAutoNum type="arabicPeriod"/>
            </a:pPr>
            <a:r>
              <a:rPr lang="en-CA" sz="1200" dirty="0"/>
              <a:t>Name your favourite emotion</a:t>
            </a:r>
          </a:p>
          <a:p>
            <a:pPr marL="385763" indent="-385763">
              <a:buAutoNum type="arabicPeriod"/>
            </a:pPr>
            <a:r>
              <a:rPr lang="en-CA" sz="1200" dirty="0"/>
              <a:t>In one sentence, explain why that is your favourite emotion</a:t>
            </a:r>
          </a:p>
          <a:p>
            <a:pPr marL="385763" indent="-385763">
              <a:buAutoNum type="arabicPeriod"/>
            </a:pPr>
            <a:r>
              <a:rPr lang="en-CA" sz="1200" dirty="0"/>
              <a:t>Share with the group</a:t>
            </a:r>
          </a:p>
          <a:p>
            <a:pPr marL="228600" indent="-228600">
              <a:buFont typeface="+mj-lt"/>
              <a:buAutoNum type="arabicPeriod"/>
            </a:pPr>
            <a:endParaRPr lang="en-CA" sz="1200" dirty="0"/>
          </a:p>
          <a:p>
            <a:pPr marL="0" indent="0">
              <a:buFont typeface="+mj-lt"/>
              <a:buNone/>
            </a:pPr>
            <a:r>
              <a:rPr lang="en-CA" sz="1200" dirty="0"/>
              <a:t>This</a:t>
            </a:r>
            <a:r>
              <a:rPr lang="en-CA" sz="1200" baseline="0" dirty="0"/>
              <a:t> activity can be any length of time, depending on the needs of your group. It can be a full group activity, a small group/partner activity.</a:t>
            </a:r>
            <a:endParaRPr lang="en-CA" sz="1200" dirty="0"/>
          </a:p>
          <a:p>
            <a:pPr marL="0" indent="0">
              <a:buNone/>
            </a:pPr>
            <a:endParaRPr lang="en-CA" dirty="0"/>
          </a:p>
          <a:p>
            <a:pPr marL="0" indent="0">
              <a:buNone/>
            </a:pPr>
            <a:r>
              <a:rPr lang="en-CA" dirty="0"/>
              <a:t>Suggested times: 10 – 20 minutes</a:t>
            </a: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The PLRs of the Ontario Leadership Framework (OLF) describe the qualities of effective leaders such as optimism, perceiving emotions and problem-solving abilities, which the research indicates create the variation among leaders in how well they enact leadership practices. School leader and system leader practices are enacted most effectively when drawing on  the Personal Leadership Resources.</a:t>
            </a:r>
          </a:p>
          <a:p>
            <a:endParaRPr lang="en-CA" dirty="0"/>
          </a:p>
          <a:p>
            <a:pPr defTabSz="931774" eaLnBrk="0" fontAlgn="base" hangingPunct="0">
              <a:spcBef>
                <a:spcPct val="30000"/>
              </a:spcBef>
              <a:spcAft>
                <a:spcPct val="0"/>
              </a:spcAft>
              <a:defRPr/>
            </a:pPr>
            <a:r>
              <a:rPr lang="en-CA" dirty="0">
                <a:latin typeface="Arial" charset="0"/>
                <a:ea typeface="ＭＳ Ｐゴシック" charset="0"/>
                <a:cs typeface="ＭＳ Ｐゴシック" charset="0"/>
              </a:rPr>
              <a:t>Although in some instances the sessions explore the psychological, social and cognitive personal resources, it is important to keep in mind that in practice leaders draw on the PLRs as a whole, interactively. Leaders are not systems thinkers one moment, resilient people the next and successful relationship builders in another. In fact, leaders are all of those things, all of the time and most situations require that leaders draw on all the PLRs concurrently.</a:t>
            </a:r>
          </a:p>
          <a:p>
            <a:pPr defTabSz="931774" eaLnBrk="0" fontAlgn="base" hangingPunct="0">
              <a:spcBef>
                <a:spcPct val="30000"/>
              </a:spcBef>
              <a:spcAft>
                <a:spcPct val="0"/>
              </a:spcAft>
              <a:defRPr/>
            </a:pPr>
            <a:endParaRPr lang="en-CA" dirty="0">
              <a:latin typeface="Arial" charset="0"/>
              <a:ea typeface="ＭＳ Ｐゴシック" charset="0"/>
              <a:cs typeface="ＭＳ Ｐゴシック" charset="0"/>
            </a:endParaRPr>
          </a:p>
          <a:p>
            <a:pPr defTabSz="931774" eaLnBrk="0" fontAlgn="base" hangingPunct="0">
              <a:spcBef>
                <a:spcPct val="30000"/>
              </a:spcBef>
              <a:spcAft>
                <a:spcPct val="0"/>
              </a:spcAft>
              <a:defRPr/>
            </a:pPr>
            <a:r>
              <a:rPr lang="en-CA" dirty="0">
                <a:latin typeface="Arial" charset="0"/>
                <a:ea typeface="ＭＳ Ｐゴシック" charset="0"/>
                <a:cs typeface="ＭＳ Ｐゴシック" charset="0"/>
              </a:rPr>
              <a:t>Strengthening the PLRs is a continuous process that is influenced by the changes in one’s professional role, context and life events.</a:t>
            </a:r>
          </a:p>
          <a:p>
            <a:endParaRPr lang="en-US" baseline="0" dirty="0"/>
          </a:p>
          <a:p>
            <a:r>
              <a:rPr lang="en-US" baseline="0" dirty="0"/>
              <a:t>Our interpretation of emotions is impacted by our deeply held beliefs and core assumptions. We naturally interpret emotions because of our deeply held beliefs. These are impacted and influenced by our lived experiences to include culture, ethnicity, upbringing.</a:t>
            </a:r>
          </a:p>
          <a:p>
            <a:endParaRPr lang="en-CA" sz="1200" kern="1200" dirty="0">
              <a:solidFill>
                <a:schemeClr val="tx1"/>
              </a:solidFill>
              <a:effectLst/>
              <a:latin typeface="+mn-lt"/>
              <a:ea typeface="+mn-ea"/>
              <a:cs typeface="+mn-cs"/>
            </a:endParaRPr>
          </a:p>
          <a:p>
            <a:r>
              <a:rPr lang="en-CA" sz="1200" b="1" kern="1200" dirty="0">
                <a:solidFill>
                  <a:schemeClr val="tx1"/>
                </a:solidFill>
                <a:effectLst/>
                <a:latin typeface="+mn-lt"/>
                <a:ea typeface="+mn-ea"/>
                <a:cs typeface="+mn-cs"/>
              </a:rPr>
              <a:t>Social personal leadership resources </a:t>
            </a:r>
            <a:r>
              <a:rPr lang="en-CA" sz="1200" kern="1200" dirty="0">
                <a:solidFill>
                  <a:schemeClr val="tx1"/>
                </a:solidFill>
                <a:effectLst/>
                <a:latin typeface="+mn-lt"/>
                <a:ea typeface="+mn-ea"/>
                <a:cs typeface="+mn-cs"/>
              </a:rPr>
              <a:t>revolve around relationship-building, and include our ability not only to be perceptive and empathetic in working with others, but also to be competent in managing our own emotional responses.</a:t>
            </a:r>
          </a:p>
          <a:p>
            <a:endParaRPr lang="en-US" baseline="0" dirty="0"/>
          </a:p>
        </p:txBody>
      </p:sp>
    </p:spTree>
    <p:extLst>
      <p:ext uri="{BB962C8B-B14F-4D97-AF65-F5344CB8AC3E}">
        <p14:creationId xmlns:p14="http://schemas.microsoft.com/office/powerpoint/2010/main" val="1913949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Review the characteristics of the Social PLRs.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For more information, refer to </a:t>
            </a:r>
            <a:r>
              <a:rPr lang="en-CA" altLang="en-US" b="0" dirty="0">
                <a:latin typeface="Arial" panose="020B0604020202020204" pitchFamily="34" charset="0"/>
                <a:ea typeface="ＭＳ Ｐゴシック" panose="020B0600070205080204" pitchFamily="34" charset="-128"/>
              </a:rPr>
              <a:t>page 22 of</a:t>
            </a:r>
            <a:r>
              <a:rPr lang="en-CA" altLang="en-US" b="0" baseline="0" dirty="0">
                <a:latin typeface="Arial" panose="020B0604020202020204" pitchFamily="34" charset="0"/>
                <a:ea typeface="ＭＳ Ｐゴシック" panose="020B0600070205080204" pitchFamily="34" charset="-128"/>
              </a:rPr>
              <a:t> “The Ontario Leadership Framework</a:t>
            </a:r>
            <a:r>
              <a:rPr lang="en-CA" altLang="en-US" baseline="0" dirty="0">
                <a:latin typeface="Arial" panose="020B0604020202020204" pitchFamily="34" charset="0"/>
                <a:ea typeface="ＭＳ Ｐゴシック" panose="020B0600070205080204" pitchFamily="34" charset="-128"/>
              </a:rPr>
              <a:t>. </a:t>
            </a:r>
            <a:r>
              <a:rPr lang="en-CA" altLang="en-US" i="1" baseline="0" dirty="0">
                <a:latin typeface="Arial" panose="020B0604020202020204" pitchFamily="34" charset="0"/>
                <a:ea typeface="ＭＳ Ｐゴシック" panose="020B0600070205080204" pitchFamily="34" charset="-128"/>
              </a:rPr>
              <a:t>A School and System Leader’s Guide to Putting Ontario’s Leadership Framework into Action”. (https://</a:t>
            </a:r>
            <a:r>
              <a:rPr lang="en-CA" altLang="en-US" i="1" baseline="0" dirty="0" err="1">
                <a:latin typeface="Arial" panose="020B0604020202020204" pitchFamily="34" charset="0"/>
                <a:ea typeface="ＭＳ Ｐゴシック" panose="020B0600070205080204" pitchFamily="34" charset="-128"/>
              </a:rPr>
              <a:t>www.education</a:t>
            </a:r>
            <a:r>
              <a:rPr lang="en-CA" altLang="en-US" i="1" baseline="0" dirty="0">
                <a:latin typeface="Arial" panose="020B0604020202020204" pitchFamily="34" charset="0"/>
                <a:ea typeface="ＭＳ Ｐゴシック" panose="020B0600070205080204" pitchFamily="34" charset="-128"/>
              </a:rPr>
              <a:t>-leadership-</a:t>
            </a:r>
            <a:r>
              <a:rPr lang="en-CA" altLang="en-US" i="1" baseline="0" dirty="0" err="1">
                <a:latin typeface="Arial" panose="020B0604020202020204" pitchFamily="34" charset="0"/>
                <a:ea typeface="ＭＳ Ｐゴシック" panose="020B0600070205080204" pitchFamily="34" charset="-128"/>
              </a:rPr>
              <a:t>ontario.ca</a:t>
            </a:r>
            <a:r>
              <a:rPr lang="en-CA" altLang="en-US" i="1" baseline="0" dirty="0">
                <a:latin typeface="Arial" panose="020B0604020202020204" pitchFamily="34" charset="0"/>
                <a:ea typeface="ＭＳ Ｐゴシック" panose="020B0600070205080204" pitchFamily="34" charset="-128"/>
              </a:rPr>
              <a:t>/application/files/8814/9452/4183/</a:t>
            </a:r>
            <a:r>
              <a:rPr lang="en-CA" altLang="en-US" i="1" baseline="0" dirty="0" err="1">
                <a:latin typeface="Arial" panose="020B0604020202020204" pitchFamily="34" charset="0"/>
                <a:ea typeface="ＭＳ Ｐゴシック" panose="020B0600070205080204" pitchFamily="34" charset="-128"/>
              </a:rPr>
              <a:t>Ontario_Leadership_Framework_OLF.pdf</a:t>
            </a:r>
            <a:r>
              <a:rPr lang="en-CA" altLang="en-US" i="1" baseline="0" dirty="0">
                <a:latin typeface="Arial" panose="020B0604020202020204" pitchFamily="34" charset="0"/>
                <a:ea typeface="ＭＳ Ｐゴシック" panose="020B0600070205080204" pitchFamily="34" charset="-128"/>
              </a:rPr>
              <a:t>) </a:t>
            </a:r>
          </a:p>
          <a:p>
            <a:pPr marL="0" marR="0" indent="0" algn="l" defTabSz="914400" rtl="0" eaLnBrk="1" fontAlgn="auto" latinLnBrk="0" hangingPunct="1">
              <a:lnSpc>
                <a:spcPct val="80000"/>
              </a:lnSpc>
              <a:spcBef>
                <a:spcPts val="0"/>
              </a:spcBef>
              <a:spcAft>
                <a:spcPts val="0"/>
              </a:spcAft>
              <a:buClrTx/>
              <a:buSzTx/>
              <a:buFontTx/>
              <a:buNone/>
              <a:tabLst/>
              <a:defRPr/>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Using the Self-assessment tools at </a:t>
            </a:r>
            <a:r>
              <a:rPr lang="en-CA" dirty="0">
                <a:hlinkClick r:id="rId3"/>
              </a:rPr>
              <a:t>https://www.education-leadership-ontario.ca/en/resources/self-assessment-tools/catholic_school_leaders/resources</a:t>
            </a:r>
            <a:r>
              <a:rPr lang="en-CA" dirty="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create your log in if you haven’t done so yet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select the Self-Assessment Tool </a:t>
            </a:r>
          </a:p>
          <a:p>
            <a:pPr marL="628650" lvl="1" indent="-171450">
              <a:buFont typeface="Arial" panose="020B0604020202020204" pitchFamily="34" charset="0"/>
              <a:buChar char="•"/>
            </a:pPr>
            <a:r>
              <a:rPr lang="en-CA" sz="1200" b="0" i="0" u="none" strike="noStrike" kern="1200" dirty="0">
                <a:solidFill>
                  <a:schemeClr val="tx1"/>
                </a:solidFill>
                <a:effectLst/>
                <a:latin typeface="+mn-lt"/>
                <a:ea typeface="+mn-ea"/>
                <a:cs typeface="+mn-cs"/>
                <a:hlinkClick r:id="rId4"/>
              </a:rPr>
              <a:t>Self-Assessment Tool for School Leaders</a:t>
            </a:r>
            <a:endParaRPr lang="en-CA" sz="1200" b="0" i="0" kern="1200" dirty="0">
              <a:solidFill>
                <a:schemeClr val="tx1"/>
              </a:solidFill>
              <a:effectLst/>
              <a:latin typeface="+mn-lt"/>
              <a:ea typeface="+mn-ea"/>
              <a:cs typeface="+mn-cs"/>
            </a:endParaRPr>
          </a:p>
          <a:p>
            <a:pPr marL="628650" lvl="1" indent="-171450">
              <a:buFont typeface="Arial" panose="020B0604020202020204" pitchFamily="34" charset="0"/>
              <a:buChar char="•"/>
            </a:pPr>
            <a:r>
              <a:rPr lang="en-CA" sz="1200" b="0" i="0" u="none" strike="noStrike" kern="1200" dirty="0">
                <a:solidFill>
                  <a:schemeClr val="tx1"/>
                </a:solidFill>
                <a:effectLst/>
                <a:latin typeface="+mn-lt"/>
                <a:ea typeface="+mn-ea"/>
                <a:cs typeface="+mn-cs"/>
                <a:hlinkClick r:id="rId5"/>
              </a:rPr>
              <a:t>Self-Assessment Tool for Aspiring School Leaders</a:t>
            </a:r>
            <a:endParaRPr lang="en-CA" sz="1200" b="0" i="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scroll down to the Social PLRs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read the statements and discuss with a partner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complete the Social PLRs section of the self-assessment tool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save your data and complete the reflection on page 4 of the reflective manual.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baseline="0" dirty="0"/>
              <a:t>Suggested timing: 20-30  minutes</a:t>
            </a:r>
          </a:p>
        </p:txBody>
      </p:sp>
    </p:spTree>
    <p:extLst>
      <p:ext uri="{BB962C8B-B14F-4D97-AF65-F5344CB8AC3E}">
        <p14:creationId xmlns:p14="http://schemas.microsoft.com/office/powerpoint/2010/main" val="10394942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This activity is designed to create an awareness and build an understanding of the Social PLRs and how they are evident in what leaders do on a daily basis.</a:t>
            </a:r>
          </a:p>
          <a:p>
            <a:endParaRPr lang="en-US" altLang="en-US" dirty="0">
              <a:latin typeface="Arial" panose="020B0604020202020204" pitchFamily="34" charset="0"/>
              <a:ea typeface="ＭＳ Ｐゴシック" panose="020B0600070205080204" pitchFamily="34" charset="-128"/>
            </a:endParaRPr>
          </a:p>
          <a:p>
            <a:r>
              <a:rPr lang="en-US" dirty="0"/>
              <a:t>Based on the findings from</a:t>
            </a:r>
            <a:r>
              <a:rPr lang="en-US" baseline="0" dirty="0"/>
              <a:t> your self-assessment</a:t>
            </a:r>
            <a:r>
              <a:rPr lang="en-US" dirty="0"/>
              <a:t>, complete the reflective activity.</a:t>
            </a:r>
          </a:p>
          <a:p>
            <a:pPr marL="514350" indent="-514350">
              <a:buAutoNum type="arabicPeriod"/>
            </a:pPr>
            <a:r>
              <a:rPr lang="en-CA" sz="1200" dirty="0"/>
              <a:t>Select one of your reflections from the Social PLRs section of the IEL Self-Assessment Tool that you are comfortable sharing with others.</a:t>
            </a:r>
          </a:p>
          <a:p>
            <a:pPr marL="514350" indent="-514350">
              <a:buAutoNum type="arabicPeriod"/>
            </a:pPr>
            <a:r>
              <a:rPr lang="en-CA" sz="1200" dirty="0"/>
              <a:t>Share the Social PLR you would like to strengthen and why</a:t>
            </a:r>
            <a:endParaRPr lang="en-US" dirty="0"/>
          </a:p>
          <a:p>
            <a:endParaRPr lang="en-US" dirty="0"/>
          </a:p>
          <a:p>
            <a:r>
              <a:rPr lang="en-US" dirty="0"/>
              <a:t>Possible debrief questions:</a:t>
            </a:r>
          </a:p>
          <a:p>
            <a:r>
              <a:rPr lang="en-US" dirty="0"/>
              <a:t>What do you notice about what has been shared?</a:t>
            </a:r>
          </a:p>
          <a:p>
            <a:r>
              <a:rPr lang="en-US" dirty="0"/>
              <a:t>What is common to the examples that are provided?</a:t>
            </a:r>
          </a:p>
          <a:p>
            <a:r>
              <a:rPr lang="en-US" dirty="0"/>
              <a:t>Based on the reflections that were shared, how important do you think the Social PLRs are?</a:t>
            </a:r>
          </a:p>
          <a:p>
            <a:endParaRPr lang="en-US" dirty="0"/>
          </a:p>
          <a:p>
            <a:r>
              <a:rPr lang="en-CA" altLang="en-US" dirty="0">
                <a:latin typeface="Arial" panose="020B0604020202020204" pitchFamily="34" charset="0"/>
                <a:ea typeface="ＭＳ Ｐゴシック" panose="020B0600070205080204" pitchFamily="34" charset="-128"/>
              </a:rPr>
              <a:t>Refer to the Reflective Manual page 4.</a:t>
            </a:r>
          </a:p>
          <a:p>
            <a:r>
              <a:rPr lang="en-CA" sz="1200" kern="1200" dirty="0">
                <a:solidFill>
                  <a:schemeClr val="tx1"/>
                </a:solidFill>
                <a:effectLst/>
                <a:latin typeface="+mn-lt"/>
                <a:ea typeface="+mn-ea"/>
                <a:cs typeface="+mn-cs"/>
              </a:rPr>
              <a:t>Which of the Social PLRs is your strongest? What evidence did you gather?</a:t>
            </a:r>
            <a:r>
              <a:rPr lang="en-CA" dirty="0">
                <a:effectLst/>
              </a:rPr>
              <a:t> </a:t>
            </a:r>
          </a:p>
          <a:p>
            <a:r>
              <a:rPr lang="en-CA" sz="1200" kern="1200" dirty="0">
                <a:solidFill>
                  <a:schemeClr val="tx1"/>
                </a:solidFill>
                <a:effectLst/>
                <a:latin typeface="+mn-lt"/>
                <a:ea typeface="+mn-ea"/>
                <a:cs typeface="+mn-cs"/>
              </a:rPr>
              <a:t>Which Social PLR would you like to develop/strengthen? Why? </a:t>
            </a:r>
          </a:p>
          <a:p>
            <a:endParaRPr lang="en-CA" altLang="en-US" sz="1200" kern="1200" dirty="0">
              <a:solidFill>
                <a:schemeClr val="tx1"/>
              </a:solidFill>
              <a:effectLst/>
              <a:latin typeface="+mn-lt"/>
              <a:ea typeface="+mn-ea"/>
              <a:cs typeface="+mn-cs"/>
            </a:endParaRPr>
          </a:p>
          <a:p>
            <a:r>
              <a:rPr lang="en-CA" altLang="en-US" sz="1200" kern="1200" dirty="0">
                <a:solidFill>
                  <a:schemeClr val="tx1"/>
                </a:solidFill>
                <a:effectLst/>
                <a:latin typeface="+mn-lt"/>
                <a:ea typeface="+mn-ea"/>
                <a:cs typeface="+mn-cs"/>
              </a:rPr>
              <a:t>Suggested timing: 10-20 minutes</a:t>
            </a: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55777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Read the</a:t>
            </a:r>
            <a:r>
              <a:rPr lang="en-US" baseline="0" dirty="0"/>
              <a:t> quote from Elena Aguilar as it will help participants understand their emotions.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We will begin with perceiving emotions.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1592456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000" dirty="0"/>
              <a:t>Refer to </a:t>
            </a:r>
            <a:r>
              <a:rPr lang="en-US" sz="2000" b="0" dirty="0"/>
              <a:t>page 5 of the</a:t>
            </a:r>
            <a:r>
              <a:rPr lang="en-US" sz="2000" b="0" baseline="0" dirty="0"/>
              <a:t> Reflective Manual </a:t>
            </a:r>
            <a:r>
              <a:rPr lang="en-US" sz="2000" b="1" baseline="0" dirty="0"/>
              <a:t>– The Cycle of an Emotion</a:t>
            </a:r>
          </a:p>
          <a:p>
            <a:endParaRPr lang="en-US" sz="2000" b="1" baseline="0" dirty="0"/>
          </a:p>
          <a:p>
            <a:r>
              <a:rPr lang="en-US" sz="2000" baseline="0" dirty="0"/>
              <a:t>Why is it important to know about the Cycle of an Emotion? </a:t>
            </a:r>
            <a:r>
              <a:rPr lang="en-CA" sz="2000" dirty="0"/>
              <a:t>When we begin to understand our emotional responses, we improve our leadership capabilities.</a:t>
            </a:r>
            <a:endParaRPr lang="en-US" sz="2000" baseline="0" dirty="0"/>
          </a:p>
          <a:p>
            <a:endParaRPr lang="en-US" altLang="en-US" sz="2000" baseline="0" dirty="0">
              <a:latin typeface="Arial" panose="020B0604020202020204" pitchFamily="34" charset="0"/>
              <a:ea typeface="ＭＳ Ｐゴシック" panose="020B0600070205080204" pitchFamily="34" charset="-128"/>
            </a:endParaRPr>
          </a:p>
          <a:p>
            <a:r>
              <a:rPr lang="en-US" altLang="en-US" sz="2000" baseline="0" dirty="0">
                <a:latin typeface="Arial" panose="020B0604020202020204" pitchFamily="34" charset="0"/>
                <a:ea typeface="ＭＳ Ｐゴシック" panose="020B0600070205080204" pitchFamily="34" charset="-128"/>
              </a:rPr>
              <a:t>Explain the Cycle of an emotion: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2000" baseline="0" dirty="0">
                <a:latin typeface="Arial" panose="020B0604020202020204" pitchFamily="34" charset="0"/>
                <a:ea typeface="ＭＳ Ｐゴシック" panose="020B0600070205080204" pitchFamily="34" charset="-128"/>
              </a:rPr>
              <a:t>1. Prompting Event: </a:t>
            </a:r>
            <a:r>
              <a:rPr lang="en-CA" sz="2000" kern="1200" dirty="0">
                <a:solidFill>
                  <a:schemeClr val="tx1"/>
                </a:solidFill>
                <a:effectLst/>
                <a:latin typeface="+mn-lt"/>
                <a:ea typeface="+mn-ea"/>
                <a:cs typeface="+mn-cs"/>
              </a:rPr>
              <a:t>This can be something outside you (like your environment) or within you (a thought, memory, trigger, or other emotion)</a:t>
            </a:r>
          </a:p>
          <a:p>
            <a:r>
              <a:rPr lang="en-CA" altLang="en-US" dirty="0">
                <a:latin typeface="Arial" panose="020B0604020202020204" pitchFamily="34" charset="0"/>
                <a:ea typeface="ＭＳ Ｐゴシック" panose="020B0600070205080204" pitchFamily="34" charset="-128"/>
              </a:rPr>
              <a:t>2. Interpretation:</a:t>
            </a:r>
            <a:r>
              <a:rPr lang="en-CA" altLang="en-US" baseline="0" dirty="0">
                <a:latin typeface="Arial" panose="020B0604020202020204" pitchFamily="34" charset="0"/>
                <a:ea typeface="ＭＳ Ｐゴシック" panose="020B0600070205080204" pitchFamily="34" charset="-128"/>
              </a:rPr>
              <a:t> </a:t>
            </a:r>
            <a:r>
              <a:rPr lang="en-CA" sz="1200" kern="1200" dirty="0">
                <a:solidFill>
                  <a:schemeClr val="tx1"/>
                </a:solidFill>
                <a:effectLst/>
                <a:latin typeface="+mn-lt"/>
                <a:ea typeface="+mn-ea"/>
                <a:cs typeface="+mn-cs"/>
              </a:rPr>
              <a:t>You filter your interpretation through your evaluations, understanding, deeply held beliefs and core assumptions. These are often influenced by our life experiences.</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3. Physical Response: This is how your body reacts – the release of stress hormones causes physical symptoms.</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4. Urge to Act: When you experience the stress response, you have the need to react</a:t>
            </a:r>
            <a:r>
              <a:rPr lang="en-CA" sz="1200" kern="1200" baseline="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baseline="0" dirty="0">
                <a:solidFill>
                  <a:schemeClr val="tx1"/>
                </a:solidFill>
                <a:effectLst/>
                <a:latin typeface="+mn-lt"/>
                <a:ea typeface="+mn-ea"/>
                <a:cs typeface="+mn-cs"/>
              </a:rPr>
              <a:t>5. Action: </a:t>
            </a:r>
            <a:r>
              <a:rPr lang="en-CA" sz="1200" kern="1200" dirty="0">
                <a:solidFill>
                  <a:schemeClr val="tx1"/>
                </a:solidFill>
                <a:effectLst/>
                <a:latin typeface="+mn-lt"/>
                <a:ea typeface="+mn-ea"/>
                <a:cs typeface="+mn-cs"/>
              </a:rPr>
              <a:t>This is what you do –whether or not you are acting in an emotionally appropriate way.</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6.</a:t>
            </a:r>
            <a:r>
              <a:rPr lang="en-CA" sz="1200" kern="1200" baseline="0" dirty="0">
                <a:solidFill>
                  <a:schemeClr val="tx1"/>
                </a:solidFill>
                <a:effectLst/>
                <a:latin typeface="+mn-lt"/>
                <a:ea typeface="+mn-ea"/>
                <a:cs typeface="+mn-cs"/>
              </a:rPr>
              <a:t> After Effects: </a:t>
            </a:r>
            <a:r>
              <a:rPr lang="en-CA" sz="1200" kern="1200" dirty="0">
                <a:solidFill>
                  <a:schemeClr val="tx1"/>
                </a:solidFill>
                <a:effectLst/>
                <a:latin typeface="+mn-lt"/>
                <a:ea typeface="+mn-ea"/>
                <a:cs typeface="+mn-cs"/>
              </a:rPr>
              <a:t>The after-effects can impact your emotions, thoughts, behaviours, and body.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A copy of the Cycle of an Emotion</a:t>
            </a:r>
            <a:r>
              <a:rPr lang="en-CA" sz="1200" kern="1200" baseline="0" dirty="0">
                <a:solidFill>
                  <a:schemeClr val="tx1"/>
                </a:solidFill>
                <a:effectLst/>
                <a:latin typeface="+mn-lt"/>
                <a:ea typeface="+mn-ea"/>
                <a:cs typeface="+mn-cs"/>
              </a:rPr>
              <a:t> can be downloaded from </a:t>
            </a:r>
            <a:r>
              <a:rPr lang="en-CA" sz="1200" b="1" u="sng" kern="1200" dirty="0">
                <a:solidFill>
                  <a:schemeClr val="tx1"/>
                </a:solidFill>
                <a:effectLst/>
                <a:latin typeface="+mn-lt"/>
                <a:ea typeface="+mn-ea"/>
                <a:cs typeface="+mn-cs"/>
                <a:hlinkClick r:id="rId3"/>
              </a:rPr>
              <a:t>http://www.onwardthebook.com/wp-content/uploads/2018/04/Cycle-of-Emotion.pdf</a:t>
            </a:r>
            <a:r>
              <a:rPr lang="en-CA" sz="1200" b="1" u="sng"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1" u="sng"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388678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youtube.com/watch?v=1tYhGE1YANs"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5.tiff"/></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hyperlink" Target="https://www.education-leadership-ontario.ca/en/resources/self-assessment-tools/aspiring_school_leaders" TargetMode="External"/><Relationship Id="rId5" Type="http://schemas.openxmlformats.org/officeDocument/2006/relationships/hyperlink" Target="https://www.education-leadership-ontario.ca/en/resources/self-assessment-tools/school_leaders" TargetMode="External"/><Relationship Id="rId4" Type="http://schemas.openxmlformats.org/officeDocument/2006/relationships/hyperlink" Target="https://www.education-leadership-ontario.ca/en/resources/self-assessment-tools"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jpeg"/><Relationship Id="rId7" Type="http://schemas.openxmlformats.org/officeDocument/2006/relationships/diagramColors" Target="../diagrams/colors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7DC82AA-0892-EA45-9B71-CA5381BD2ED8}"/>
              </a:ext>
            </a:extLst>
          </p:cNvP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703614" y="1020537"/>
            <a:ext cx="8637814"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1659733" y="3311901"/>
            <a:ext cx="9008269" cy="2862322"/>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en-US" altLang="en-US" sz="3600" b="1" kern="0" dirty="0">
                <a:latin typeface="Gill Sans MT" panose="020B0502020104020203" pitchFamily="34" charset="77"/>
              </a:rPr>
              <a:t>Strengthening Your Personal Leadership Resources (PLRs)</a:t>
            </a:r>
          </a:p>
          <a:p>
            <a:pPr algn="ctr" eaLnBrk="1" hangingPunct="1">
              <a:spcBef>
                <a:spcPct val="0"/>
              </a:spcBef>
              <a:buFontTx/>
              <a:buNone/>
              <a:defRPr/>
            </a:pPr>
            <a:r>
              <a:rPr lang="en-US" altLang="en-US" sz="3600" b="1" kern="0" dirty="0">
                <a:latin typeface="Gill Sans MT" panose="020B0502020104020203" pitchFamily="34" charset="77"/>
              </a:rPr>
              <a:t>For School Leaders</a:t>
            </a:r>
          </a:p>
          <a:p>
            <a:pPr algn="ctr" eaLnBrk="1" hangingPunct="1">
              <a:spcBef>
                <a:spcPct val="0"/>
              </a:spcBef>
              <a:buFontTx/>
              <a:buNone/>
              <a:defRPr/>
            </a:pPr>
            <a:endParaRPr lang="en-US" altLang="en-US" sz="3600" b="1" kern="0" dirty="0">
              <a:latin typeface="Gill Sans MT" panose="020B0502020104020203" pitchFamily="34" charset="77"/>
            </a:endParaRPr>
          </a:p>
          <a:p>
            <a:pPr algn="ctr" eaLnBrk="1" hangingPunct="1">
              <a:spcBef>
                <a:spcPct val="0"/>
              </a:spcBef>
              <a:buFontTx/>
              <a:buNone/>
              <a:defRPr/>
            </a:pPr>
            <a:r>
              <a:rPr lang="en-US" altLang="en-US" sz="3600" b="1" kern="0" dirty="0">
                <a:latin typeface="Gill Sans MT" panose="020B0502020104020203" pitchFamily="34" charset="77"/>
              </a:rPr>
              <a:t>Social PLRs – </a:t>
            </a:r>
            <a:r>
              <a:rPr lang="en-US" altLang="en-US" sz="3600" b="1" kern="0">
                <a:latin typeface="Gill Sans MT" panose="020B0502020104020203" pitchFamily="34" charset="77"/>
              </a:rPr>
              <a:t>Session 3.1</a:t>
            </a:r>
            <a:endParaRPr lang="en-US" altLang="en-US" sz="3600" b="1" kern="0" dirty="0">
              <a:latin typeface="Gill Sans MT" panose="020B0502020104020203" pitchFamily="34" charset="77"/>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a:extLst>
              <a:ext uri="{FF2B5EF4-FFF2-40B4-BE49-F238E27FC236}">
                <a16:creationId xmlns:a16="http://schemas.microsoft.com/office/drawing/2014/main" id="{FB1B2569-4DCA-BE42-B01B-500663235328}"/>
              </a:ext>
            </a:extLst>
          </p:cNvPr>
          <p:cNvSpPr txBox="1">
            <a:spLocks/>
          </p:cNvSpPr>
          <p:nvPr/>
        </p:nvSpPr>
        <p:spPr>
          <a:xfrm>
            <a:off x="2171628" y="2390199"/>
            <a:ext cx="8324996" cy="857250"/>
          </a:xfrm>
          <a:prstGeom prst="rect">
            <a:avLst/>
          </a:prstGeom>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chemeClr val="accent1"/>
                </a:solidFill>
                <a:latin typeface="+mn-lt"/>
              </a:rPr>
              <a:t>Working with the Cycle of an Emotion</a:t>
            </a:r>
            <a:endParaRPr lang="en-CA" sz="3200" b="1" dirty="0">
              <a:solidFill>
                <a:schemeClr val="accent1"/>
              </a:solidFill>
              <a:latin typeface="+mn-lt"/>
            </a:endParaRPr>
          </a:p>
        </p:txBody>
      </p:sp>
      <p:sp>
        <p:nvSpPr>
          <p:cNvPr id="2" name="Content Placeholder 1"/>
          <p:cNvSpPr>
            <a:spLocks noGrp="1"/>
          </p:cNvSpPr>
          <p:nvPr>
            <p:ph idx="1"/>
          </p:nvPr>
        </p:nvSpPr>
        <p:spPr>
          <a:xfrm>
            <a:off x="1981200" y="3449219"/>
            <a:ext cx="8147248" cy="2676944"/>
          </a:xfrm>
        </p:spPr>
        <p:txBody>
          <a:bodyPr/>
          <a:lstStyle/>
          <a:p>
            <a:pPr marL="0" indent="0">
              <a:buNone/>
            </a:pPr>
            <a:r>
              <a:rPr lang="en-CA" dirty="0"/>
              <a:t>“</a:t>
            </a:r>
            <a:r>
              <a:rPr lang="en-CA" i="1" dirty="0"/>
              <a:t>Get to Know an Emotion Cycle</a:t>
            </a:r>
            <a:r>
              <a:rPr lang="en-CA" dirty="0"/>
              <a:t>” </a:t>
            </a:r>
          </a:p>
          <a:p>
            <a:pPr marL="0" indent="0">
              <a:buNone/>
            </a:pPr>
            <a:endParaRPr lang="en-CA" dirty="0"/>
          </a:p>
          <a:p>
            <a:pPr marL="0" indent="0">
              <a:buNone/>
            </a:pPr>
            <a:r>
              <a:rPr lang="en-CA" dirty="0"/>
              <a:t>With a partner, complete the activity on pages 6-9 of the Reflective Manual</a:t>
            </a:r>
          </a:p>
        </p:txBody>
      </p:sp>
    </p:spTree>
    <p:extLst>
      <p:ext uri="{BB962C8B-B14F-4D97-AF65-F5344CB8AC3E}">
        <p14:creationId xmlns:p14="http://schemas.microsoft.com/office/powerpoint/2010/main" val="3158181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4912535" y="3429000"/>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2D1BD753-F1B1-0E4D-93DA-24BBAFA3BF00}"/>
              </a:ext>
            </a:extLst>
          </p:cNvPr>
          <p:cNvSpPr txBox="1"/>
          <p:nvPr/>
        </p:nvSpPr>
        <p:spPr>
          <a:xfrm>
            <a:off x="2297325" y="2439588"/>
            <a:ext cx="4899900" cy="584775"/>
          </a:xfrm>
          <a:prstGeom prst="rect">
            <a:avLst/>
          </a:prstGeom>
          <a:noFill/>
        </p:spPr>
        <p:txBody>
          <a:bodyPr wrap="square" rtlCol="0">
            <a:spAutoFit/>
          </a:bodyPr>
          <a:lstStyle/>
          <a:p>
            <a:r>
              <a:rPr lang="en-US" sz="3200" b="1" dirty="0">
                <a:solidFill>
                  <a:schemeClr val="accent1"/>
                </a:solidFill>
              </a:rPr>
              <a:t>The Core Emotions</a:t>
            </a:r>
            <a:endParaRPr lang="en-US" sz="3200" dirty="0">
              <a:solidFill>
                <a:schemeClr val="accent1"/>
              </a:solidFill>
            </a:endParaRPr>
          </a:p>
        </p:txBody>
      </p:sp>
      <p:sp>
        <p:nvSpPr>
          <p:cNvPr id="7" name="TextBox 6">
            <a:extLst>
              <a:ext uri="{FF2B5EF4-FFF2-40B4-BE49-F238E27FC236}">
                <a16:creationId xmlns:a16="http://schemas.microsoft.com/office/drawing/2014/main" id="{35804FE5-03DB-B44D-9969-DF79AFE0D29F}"/>
              </a:ext>
            </a:extLst>
          </p:cNvPr>
          <p:cNvSpPr txBox="1"/>
          <p:nvPr/>
        </p:nvSpPr>
        <p:spPr>
          <a:xfrm>
            <a:off x="530087" y="3085919"/>
            <a:ext cx="11476382" cy="3385542"/>
          </a:xfrm>
          <a:prstGeom prst="rect">
            <a:avLst/>
          </a:prstGeom>
          <a:noFill/>
        </p:spPr>
        <p:txBody>
          <a:bodyPr wrap="square" rtlCol="0">
            <a:spAutoFit/>
          </a:bodyPr>
          <a:lstStyle/>
          <a:p>
            <a:r>
              <a:rPr lang="en-CA" sz="2800" dirty="0"/>
              <a:t>Scenario:</a:t>
            </a:r>
            <a:r>
              <a:rPr lang="en-CA" sz="2800" i="1" dirty="0"/>
              <a:t> </a:t>
            </a:r>
          </a:p>
          <a:p>
            <a:r>
              <a:rPr lang="en-CA" sz="2800" i="1" dirty="0"/>
              <a:t>You were excited about your application for principal. This is the third time you have applied. Although there are many good candidates, everyone (except the decision makers) keeps telling you that they know you will be on the roster. You have done everything asked of you and excitedly wait for the call. Your superintendent calls to let you know you were not successful. You are devastated.</a:t>
            </a:r>
            <a:endParaRPr lang="en-CA" sz="2800" dirty="0"/>
          </a:p>
          <a:p>
            <a:endParaRPr lang="en-US" dirty="0"/>
          </a:p>
        </p:txBody>
      </p:sp>
    </p:spTree>
    <p:extLst>
      <p:ext uri="{BB962C8B-B14F-4D97-AF65-F5344CB8AC3E}">
        <p14:creationId xmlns:p14="http://schemas.microsoft.com/office/powerpoint/2010/main" val="519437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4912535" y="3429000"/>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2D1BD753-F1B1-0E4D-93DA-24BBAFA3BF00}"/>
              </a:ext>
            </a:extLst>
          </p:cNvPr>
          <p:cNvSpPr txBox="1"/>
          <p:nvPr/>
        </p:nvSpPr>
        <p:spPr>
          <a:xfrm>
            <a:off x="1781785" y="2984034"/>
            <a:ext cx="7986362" cy="1754326"/>
          </a:xfrm>
          <a:prstGeom prst="rect">
            <a:avLst/>
          </a:prstGeom>
          <a:noFill/>
        </p:spPr>
        <p:txBody>
          <a:bodyPr wrap="square" rtlCol="0">
            <a:spAutoFit/>
          </a:bodyPr>
          <a:lstStyle/>
          <a:p>
            <a:r>
              <a:rPr lang="en-US" sz="3600" b="1" dirty="0">
                <a:solidFill>
                  <a:srgbClr val="00B050"/>
                </a:solidFill>
                <a:latin typeface="+mj-lt"/>
                <a:hlinkClick r:id="rId4"/>
              </a:rPr>
              <a:t>Naming Emotions </a:t>
            </a:r>
            <a:endParaRPr lang="en-US" sz="3600" b="1" dirty="0">
              <a:solidFill>
                <a:srgbClr val="00B050"/>
              </a:solidFill>
              <a:latin typeface="+mj-lt"/>
            </a:endParaRPr>
          </a:p>
          <a:p>
            <a:endParaRPr lang="en-US" sz="3600" b="1" dirty="0">
              <a:solidFill>
                <a:srgbClr val="00B050"/>
              </a:solidFill>
              <a:latin typeface="+mj-lt"/>
            </a:endParaRPr>
          </a:p>
          <a:p>
            <a:pPr algn="r"/>
            <a:r>
              <a:rPr lang="en-US" sz="3600" b="1" dirty="0">
                <a:latin typeface="+mj-lt"/>
              </a:rPr>
              <a:t>with Dr. Kristen Lindquist</a:t>
            </a:r>
          </a:p>
        </p:txBody>
      </p:sp>
    </p:spTree>
    <p:extLst>
      <p:ext uri="{BB962C8B-B14F-4D97-AF65-F5344CB8AC3E}">
        <p14:creationId xmlns:p14="http://schemas.microsoft.com/office/powerpoint/2010/main" val="2644323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4912535" y="3429000"/>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2D1BD753-F1B1-0E4D-93DA-24BBAFA3BF00}"/>
              </a:ext>
            </a:extLst>
          </p:cNvPr>
          <p:cNvSpPr txBox="1"/>
          <p:nvPr/>
        </p:nvSpPr>
        <p:spPr>
          <a:xfrm>
            <a:off x="1224325" y="2677213"/>
            <a:ext cx="7986362" cy="584775"/>
          </a:xfrm>
          <a:prstGeom prst="rect">
            <a:avLst/>
          </a:prstGeom>
          <a:noFill/>
        </p:spPr>
        <p:txBody>
          <a:bodyPr wrap="square" rtlCol="0">
            <a:spAutoFit/>
          </a:bodyPr>
          <a:lstStyle/>
          <a:p>
            <a:r>
              <a:rPr lang="en-US" sz="3200" b="1" dirty="0">
                <a:solidFill>
                  <a:schemeClr val="accent1"/>
                </a:solidFill>
              </a:rPr>
              <a:t>Refining your own Challenging Emotions </a:t>
            </a:r>
          </a:p>
        </p:txBody>
      </p:sp>
      <p:sp>
        <p:nvSpPr>
          <p:cNvPr id="7" name="TextBox 6">
            <a:extLst>
              <a:ext uri="{FF2B5EF4-FFF2-40B4-BE49-F238E27FC236}">
                <a16:creationId xmlns:a16="http://schemas.microsoft.com/office/drawing/2014/main" id="{35804FE5-03DB-B44D-9969-DF79AFE0D29F}"/>
              </a:ext>
            </a:extLst>
          </p:cNvPr>
          <p:cNvSpPr txBox="1"/>
          <p:nvPr/>
        </p:nvSpPr>
        <p:spPr>
          <a:xfrm>
            <a:off x="556591" y="3704006"/>
            <a:ext cx="11476382" cy="2523768"/>
          </a:xfrm>
          <a:prstGeom prst="rect">
            <a:avLst/>
          </a:prstGeom>
          <a:noFill/>
        </p:spPr>
        <p:txBody>
          <a:bodyPr wrap="square" rtlCol="0">
            <a:spAutoFit/>
          </a:bodyPr>
          <a:lstStyle/>
          <a:p>
            <a:r>
              <a:rPr lang="en-CA" sz="2800" dirty="0"/>
              <a:t>Create your own scenario</a:t>
            </a:r>
          </a:p>
          <a:p>
            <a:r>
              <a:rPr lang="en-CA" sz="2800" dirty="0"/>
              <a:t>Use the list provided on page 11-12 of the reflective manual to identify your emotions</a:t>
            </a:r>
          </a:p>
          <a:p>
            <a:endParaRPr lang="en-CA" sz="2800" dirty="0"/>
          </a:p>
          <a:p>
            <a:r>
              <a:rPr lang="en-CA" sz="2800" i="1" dirty="0"/>
              <a:t> </a:t>
            </a:r>
          </a:p>
          <a:p>
            <a:endParaRPr lang="en-US" dirty="0"/>
          </a:p>
        </p:txBody>
      </p:sp>
    </p:spTree>
    <p:extLst>
      <p:ext uri="{BB962C8B-B14F-4D97-AF65-F5344CB8AC3E}">
        <p14:creationId xmlns:p14="http://schemas.microsoft.com/office/powerpoint/2010/main" val="581968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4912535" y="3429000"/>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2D1BD753-F1B1-0E4D-93DA-24BBAFA3BF00}"/>
              </a:ext>
            </a:extLst>
          </p:cNvPr>
          <p:cNvSpPr txBox="1"/>
          <p:nvPr/>
        </p:nvSpPr>
        <p:spPr>
          <a:xfrm>
            <a:off x="1224325" y="2266926"/>
            <a:ext cx="7986362" cy="584775"/>
          </a:xfrm>
          <a:prstGeom prst="rect">
            <a:avLst/>
          </a:prstGeom>
          <a:noFill/>
        </p:spPr>
        <p:txBody>
          <a:bodyPr wrap="square" rtlCol="0">
            <a:spAutoFit/>
          </a:bodyPr>
          <a:lstStyle/>
          <a:p>
            <a:r>
              <a:rPr lang="en-US" sz="3200" b="1" dirty="0">
                <a:solidFill>
                  <a:schemeClr val="accent1"/>
                </a:solidFill>
              </a:rPr>
              <a:t>Perceiving Emotions in Others </a:t>
            </a:r>
          </a:p>
        </p:txBody>
      </p:sp>
      <p:sp>
        <p:nvSpPr>
          <p:cNvPr id="7" name="TextBox 6">
            <a:extLst>
              <a:ext uri="{FF2B5EF4-FFF2-40B4-BE49-F238E27FC236}">
                <a16:creationId xmlns:a16="http://schemas.microsoft.com/office/drawing/2014/main" id="{35804FE5-03DB-B44D-9969-DF79AFE0D29F}"/>
              </a:ext>
            </a:extLst>
          </p:cNvPr>
          <p:cNvSpPr txBox="1"/>
          <p:nvPr/>
        </p:nvSpPr>
        <p:spPr>
          <a:xfrm>
            <a:off x="530087" y="3085919"/>
            <a:ext cx="11476382" cy="3385542"/>
          </a:xfrm>
          <a:prstGeom prst="rect">
            <a:avLst/>
          </a:prstGeom>
          <a:noFill/>
        </p:spPr>
        <p:txBody>
          <a:bodyPr wrap="square" rtlCol="0">
            <a:spAutoFit/>
          </a:bodyPr>
          <a:lstStyle/>
          <a:p>
            <a:pPr marL="514350" indent="-514350">
              <a:buFont typeface="+mj-lt"/>
              <a:buAutoNum type="arabicPeriod"/>
            </a:pPr>
            <a:r>
              <a:rPr lang="en-CA" sz="2800" dirty="0"/>
              <a:t>Share a situation where you misread someone’s body language or facial expression.</a:t>
            </a:r>
          </a:p>
          <a:p>
            <a:pPr marL="514350" indent="-514350">
              <a:buFont typeface="+mj-lt"/>
              <a:buAutoNum type="arabicPeriod"/>
            </a:pPr>
            <a:r>
              <a:rPr lang="en-CA" sz="2800" dirty="0"/>
              <a:t>What was the consequence?</a:t>
            </a:r>
          </a:p>
          <a:p>
            <a:pPr marL="514350" indent="-514350">
              <a:buFont typeface="+mj-lt"/>
              <a:buAutoNum type="arabicPeriod"/>
            </a:pPr>
            <a:r>
              <a:rPr lang="en-CA" sz="2800" dirty="0"/>
              <a:t>How did you deal with it?</a:t>
            </a:r>
          </a:p>
          <a:p>
            <a:endParaRPr lang="en-CA" sz="2800" dirty="0"/>
          </a:p>
          <a:p>
            <a:endParaRPr lang="en-CA" sz="2800" dirty="0"/>
          </a:p>
          <a:p>
            <a:r>
              <a:rPr lang="en-CA" sz="2800" i="1" dirty="0"/>
              <a:t> </a:t>
            </a:r>
          </a:p>
          <a:p>
            <a:endParaRPr lang="en-US" dirty="0"/>
          </a:p>
        </p:txBody>
      </p:sp>
    </p:spTree>
    <p:extLst>
      <p:ext uri="{BB962C8B-B14F-4D97-AF65-F5344CB8AC3E}">
        <p14:creationId xmlns:p14="http://schemas.microsoft.com/office/powerpoint/2010/main" val="3848876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B62F60CB-811B-A742-802E-27A40A48E921}"/>
              </a:ext>
            </a:extLst>
          </p:cNvPr>
          <p:cNvSpPr txBox="1"/>
          <p:nvPr/>
        </p:nvSpPr>
        <p:spPr>
          <a:xfrm>
            <a:off x="509102" y="3066092"/>
            <a:ext cx="11173795" cy="2246769"/>
          </a:xfrm>
          <a:prstGeom prst="rect">
            <a:avLst/>
          </a:prstGeom>
          <a:noFill/>
        </p:spPr>
        <p:txBody>
          <a:bodyPr wrap="square" rtlCol="0">
            <a:spAutoFit/>
          </a:bodyPr>
          <a:lstStyle/>
          <a:p>
            <a:r>
              <a:rPr lang="en-US" sz="2400" dirty="0"/>
              <a:t>Keep your thoughts positive because your thoughts become your words. </a:t>
            </a:r>
          </a:p>
          <a:p>
            <a:r>
              <a:rPr lang="en-US" sz="2400" dirty="0"/>
              <a:t>Keep your words positive because your words become your </a:t>
            </a:r>
            <a:r>
              <a:rPr lang="en-US" sz="2400" dirty="0" err="1"/>
              <a:t>behaviour</a:t>
            </a:r>
            <a:r>
              <a:rPr lang="en-US" sz="2400" dirty="0"/>
              <a:t>. </a:t>
            </a:r>
          </a:p>
          <a:p>
            <a:r>
              <a:rPr lang="en-US" sz="2400" dirty="0"/>
              <a:t>Keep your </a:t>
            </a:r>
            <a:r>
              <a:rPr lang="en-US" sz="2400" dirty="0" err="1"/>
              <a:t>behaviour</a:t>
            </a:r>
            <a:r>
              <a:rPr lang="en-US" sz="2400" dirty="0"/>
              <a:t> positive because your </a:t>
            </a:r>
            <a:r>
              <a:rPr lang="en-US" sz="2400" dirty="0" err="1"/>
              <a:t>behaviour</a:t>
            </a:r>
            <a:r>
              <a:rPr lang="en-US" sz="2400" dirty="0"/>
              <a:t> becomes your habits.</a:t>
            </a:r>
          </a:p>
          <a:p>
            <a:r>
              <a:rPr lang="en-US" sz="2400" dirty="0"/>
              <a:t>Keep your habits positive because your habits become your values.</a:t>
            </a:r>
          </a:p>
          <a:p>
            <a:r>
              <a:rPr lang="en-US" sz="2400" dirty="0"/>
              <a:t>Keep your values positive because your values become your destiny.</a:t>
            </a:r>
          </a:p>
          <a:p>
            <a:pPr algn="r"/>
            <a:r>
              <a:rPr lang="en-US" sz="2000" dirty="0"/>
              <a:t>Mahatma Gandhi</a:t>
            </a:r>
          </a:p>
        </p:txBody>
      </p:sp>
    </p:spTree>
    <p:extLst>
      <p:ext uri="{BB962C8B-B14F-4D97-AF65-F5344CB8AC3E}">
        <p14:creationId xmlns:p14="http://schemas.microsoft.com/office/powerpoint/2010/main" val="2094754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extBox 7">
            <a:extLst>
              <a:ext uri="{FF2B5EF4-FFF2-40B4-BE49-F238E27FC236}">
                <a16:creationId xmlns:a16="http://schemas.microsoft.com/office/drawing/2014/main" id="{19499C5B-33F6-1B4D-95E9-653D59D133FB}"/>
              </a:ext>
            </a:extLst>
          </p:cNvPr>
          <p:cNvSpPr txBox="1"/>
          <p:nvPr/>
        </p:nvSpPr>
        <p:spPr>
          <a:xfrm>
            <a:off x="2152758" y="2408520"/>
            <a:ext cx="5943600" cy="530915"/>
          </a:xfrm>
          <a:prstGeom prst="rect">
            <a:avLst/>
          </a:prstGeom>
          <a:noFill/>
        </p:spPr>
        <p:txBody>
          <a:bodyPr wrap="square" rtlCol="0">
            <a:noAutofit/>
          </a:bodyPr>
          <a:lstStyle/>
          <a:p>
            <a:r>
              <a:rPr lang="en-US" sz="3200" b="1" dirty="0">
                <a:solidFill>
                  <a:schemeClr val="accent1"/>
                </a:solidFill>
              </a:rPr>
              <a:t>Next Steps …</a:t>
            </a:r>
            <a:endParaRPr lang="en-US" sz="3200" dirty="0">
              <a:solidFill>
                <a:schemeClr val="accent1"/>
              </a:solidFill>
              <a:cs typeface="Arial" pitchFamily="34" charset="0"/>
            </a:endParaRPr>
          </a:p>
        </p:txBody>
      </p:sp>
      <p:grpSp>
        <p:nvGrpSpPr>
          <p:cNvPr id="9" name="Group 8">
            <a:extLst>
              <a:ext uri="{FF2B5EF4-FFF2-40B4-BE49-F238E27FC236}">
                <a16:creationId xmlns:a16="http://schemas.microsoft.com/office/drawing/2014/main" id="{DB7B0BD1-27C2-454B-B753-873FE856209B}"/>
              </a:ext>
            </a:extLst>
          </p:cNvPr>
          <p:cNvGrpSpPr/>
          <p:nvPr/>
        </p:nvGrpSpPr>
        <p:grpSpPr>
          <a:xfrm>
            <a:off x="2498453" y="3074440"/>
            <a:ext cx="1543050" cy="2054409"/>
            <a:chOff x="762000" y="1557456"/>
            <a:chExt cx="2057400" cy="2739212"/>
          </a:xfrm>
        </p:grpSpPr>
        <p:sp>
          <p:nvSpPr>
            <p:cNvPr id="10" name="Oval 9">
              <a:extLst>
                <a:ext uri="{FF2B5EF4-FFF2-40B4-BE49-F238E27FC236}">
                  <a16:creationId xmlns:a16="http://schemas.microsoft.com/office/drawing/2014/main" id="{050D7FB6-5299-8A4F-A637-A4C08BBD2E54}"/>
                </a:ext>
              </a:extLst>
            </p:cNvPr>
            <p:cNvSpPr/>
            <p:nvPr/>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1" name="TextBox 10">
              <a:extLst>
                <a:ext uri="{FF2B5EF4-FFF2-40B4-BE49-F238E27FC236}">
                  <a16:creationId xmlns:a16="http://schemas.microsoft.com/office/drawing/2014/main" id="{3AE889B4-8780-F84E-90F7-BA71070C81E3}"/>
                </a:ext>
              </a:extLst>
            </p:cNvPr>
            <p:cNvSpPr txBox="1"/>
            <p:nvPr/>
          </p:nvSpPr>
          <p:spPr>
            <a:xfrm>
              <a:off x="1121392" y="1557456"/>
              <a:ext cx="1219200" cy="2739212"/>
            </a:xfrm>
            <a:prstGeom prst="rect">
              <a:avLst/>
            </a:prstGeom>
            <a:noFill/>
          </p:spPr>
          <p:txBody>
            <a:bodyPr wrap="square" rtlCol="0">
              <a:spAutoFit/>
            </a:bodyPr>
            <a:lstStyle/>
            <a:p>
              <a:r>
                <a:rPr lang="en-US" sz="12750" b="1" dirty="0">
                  <a:solidFill>
                    <a:srgbClr val="F26200">
                      <a:alpha val="40000"/>
                    </a:srgbClr>
                  </a:solidFill>
                  <a:latin typeface="+mj-lt"/>
                  <a:cs typeface="Arial" pitchFamily="34" charset="0"/>
                </a:rPr>
                <a:t>1</a:t>
              </a:r>
            </a:p>
          </p:txBody>
        </p:sp>
        <p:sp>
          <p:nvSpPr>
            <p:cNvPr id="12" name="TextBox 11">
              <a:extLst>
                <a:ext uri="{FF2B5EF4-FFF2-40B4-BE49-F238E27FC236}">
                  <a16:creationId xmlns:a16="http://schemas.microsoft.com/office/drawing/2014/main" id="{077692C9-ABC6-3C43-822D-3136B0BE7B68}"/>
                </a:ext>
              </a:extLst>
            </p:cNvPr>
            <p:cNvSpPr txBox="1"/>
            <p:nvPr/>
          </p:nvSpPr>
          <p:spPr>
            <a:xfrm>
              <a:off x="823416" y="2491441"/>
              <a:ext cx="1939120" cy="1512168"/>
            </a:xfrm>
            <a:prstGeom prst="rect">
              <a:avLst/>
            </a:prstGeom>
            <a:noFill/>
          </p:spPr>
          <p:txBody>
            <a:bodyPr wrap="square" rtlCol="0">
              <a:normAutofit/>
            </a:bodyPr>
            <a:lstStyle/>
            <a:p>
              <a:pPr algn="ctr">
                <a:lnSpc>
                  <a:spcPct val="80000"/>
                </a:lnSpc>
              </a:pPr>
              <a:r>
                <a:rPr lang="en-US" b="1" spc="45" dirty="0">
                  <a:solidFill>
                    <a:schemeClr val="bg1"/>
                  </a:solidFill>
                  <a:effectLst>
                    <a:outerShdw blurRad="50800" dist="25400" dir="5400000" algn="t" rotWithShape="0">
                      <a:prstClr val="black">
                        <a:alpha val="15000"/>
                      </a:prstClr>
                    </a:outerShdw>
                  </a:effectLst>
                </a:rPr>
                <a:t>Continue naming your emotions</a:t>
              </a:r>
              <a:endParaRPr lang="en-US" b="1" dirty="0">
                <a:solidFill>
                  <a:schemeClr val="bg1"/>
                </a:solidFill>
                <a:effectLst>
                  <a:outerShdw blurRad="50800" dist="25400" dir="5400000" algn="t" rotWithShape="0">
                    <a:prstClr val="black">
                      <a:alpha val="15000"/>
                    </a:prstClr>
                  </a:outerShdw>
                </a:effectLst>
              </a:endParaRPr>
            </a:p>
          </p:txBody>
        </p:sp>
      </p:grpSp>
      <p:grpSp>
        <p:nvGrpSpPr>
          <p:cNvPr id="13" name="Group 12">
            <a:extLst>
              <a:ext uri="{FF2B5EF4-FFF2-40B4-BE49-F238E27FC236}">
                <a16:creationId xmlns:a16="http://schemas.microsoft.com/office/drawing/2014/main" id="{15BD8AEC-B55C-A041-B0D7-3F7C7230B16B}"/>
              </a:ext>
            </a:extLst>
          </p:cNvPr>
          <p:cNvGrpSpPr/>
          <p:nvPr/>
        </p:nvGrpSpPr>
        <p:grpSpPr>
          <a:xfrm>
            <a:off x="7803357" y="3022416"/>
            <a:ext cx="1543050" cy="2054409"/>
            <a:chOff x="3543300" y="1591943"/>
            <a:chExt cx="2057400" cy="2739211"/>
          </a:xfrm>
        </p:grpSpPr>
        <p:sp>
          <p:nvSpPr>
            <p:cNvPr id="14" name="Oval 13">
              <a:extLst>
                <a:ext uri="{FF2B5EF4-FFF2-40B4-BE49-F238E27FC236}">
                  <a16:creationId xmlns:a16="http://schemas.microsoft.com/office/drawing/2014/main" id="{379A7B09-6617-2B43-A2E8-3190DA913F82}"/>
                </a:ext>
              </a:extLst>
            </p:cNvPr>
            <p:cNvSpPr/>
            <p:nvPr/>
          </p:nvSpPr>
          <p:spPr>
            <a:xfrm>
              <a:off x="35433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5" name="TextBox 14">
              <a:extLst>
                <a:ext uri="{FF2B5EF4-FFF2-40B4-BE49-F238E27FC236}">
                  <a16:creationId xmlns:a16="http://schemas.microsoft.com/office/drawing/2014/main" id="{DA08404C-C242-0549-9E03-DFFED031F113}"/>
                </a:ext>
              </a:extLst>
            </p:cNvPr>
            <p:cNvSpPr txBox="1"/>
            <p:nvPr/>
          </p:nvSpPr>
          <p:spPr>
            <a:xfrm>
              <a:off x="3933968" y="1591943"/>
              <a:ext cx="1219200" cy="2739211"/>
            </a:xfrm>
            <a:prstGeom prst="rect">
              <a:avLst/>
            </a:prstGeom>
            <a:noFill/>
          </p:spPr>
          <p:txBody>
            <a:bodyPr wrap="square" rtlCol="0">
              <a:spAutoFit/>
            </a:bodyPr>
            <a:lstStyle/>
            <a:p>
              <a:r>
                <a:rPr lang="en-US" sz="12750" b="1" dirty="0">
                  <a:solidFill>
                    <a:srgbClr val="2A7A9E">
                      <a:alpha val="40000"/>
                    </a:srgbClr>
                  </a:solidFill>
                  <a:latin typeface="+mj-lt"/>
                  <a:cs typeface="Arial" pitchFamily="34" charset="0"/>
                </a:rPr>
                <a:t>3</a:t>
              </a:r>
            </a:p>
          </p:txBody>
        </p:sp>
        <p:sp>
          <p:nvSpPr>
            <p:cNvPr id="16" name="TextBox 15">
              <a:extLst>
                <a:ext uri="{FF2B5EF4-FFF2-40B4-BE49-F238E27FC236}">
                  <a16:creationId xmlns:a16="http://schemas.microsoft.com/office/drawing/2014/main" id="{E746F56C-D365-2F4D-BF6A-4492DA2CA4C2}"/>
                </a:ext>
              </a:extLst>
            </p:cNvPr>
            <p:cNvSpPr txBox="1"/>
            <p:nvPr/>
          </p:nvSpPr>
          <p:spPr>
            <a:xfrm>
              <a:off x="3655976" y="2486081"/>
              <a:ext cx="1944724" cy="1387821"/>
            </a:xfrm>
            <a:prstGeom prst="rect">
              <a:avLst/>
            </a:prstGeom>
            <a:noFill/>
          </p:spPr>
          <p:txBody>
            <a:bodyPr wrap="square" rtlCol="0">
              <a:normAutofit/>
            </a:bodyPr>
            <a:lstStyle/>
            <a:p>
              <a:pPr algn="ctr">
                <a:lnSpc>
                  <a:spcPct val="80000"/>
                </a:lnSpc>
              </a:pPr>
              <a:r>
                <a:rPr lang="en-US" sz="1725" b="1" spc="45" dirty="0">
                  <a:solidFill>
                    <a:schemeClr val="bg1"/>
                  </a:solidFill>
                  <a:effectLst>
                    <a:outerShdw blurRad="50800" dist="25400" dir="5400000" algn="t" rotWithShape="0">
                      <a:prstClr val="black">
                        <a:alpha val="15000"/>
                      </a:prstClr>
                    </a:outerShdw>
                  </a:effectLst>
                </a:rPr>
                <a:t>Note any emotional responses</a:t>
              </a:r>
              <a:endParaRPr lang="en-US" sz="1725" b="1" dirty="0">
                <a:solidFill>
                  <a:schemeClr val="bg1"/>
                </a:solidFill>
                <a:effectLst>
                  <a:outerShdw blurRad="50800" dist="25400" dir="5400000" algn="t" rotWithShape="0">
                    <a:prstClr val="black">
                      <a:alpha val="15000"/>
                    </a:prstClr>
                  </a:outerShdw>
                </a:effectLst>
              </a:endParaRPr>
            </a:p>
          </p:txBody>
        </p:sp>
      </p:grpSp>
      <p:grpSp>
        <p:nvGrpSpPr>
          <p:cNvPr id="17" name="Group 16">
            <a:extLst>
              <a:ext uri="{FF2B5EF4-FFF2-40B4-BE49-F238E27FC236}">
                <a16:creationId xmlns:a16="http://schemas.microsoft.com/office/drawing/2014/main" id="{D4F8D5C2-8173-6442-BDB0-98B85E1CF3DA}"/>
              </a:ext>
            </a:extLst>
          </p:cNvPr>
          <p:cNvGrpSpPr/>
          <p:nvPr/>
        </p:nvGrpSpPr>
        <p:grpSpPr>
          <a:xfrm>
            <a:off x="5282976" y="3043978"/>
            <a:ext cx="1543050" cy="2054409"/>
            <a:chOff x="6324600" y="1587511"/>
            <a:chExt cx="2057400" cy="2739212"/>
          </a:xfrm>
        </p:grpSpPr>
        <p:sp>
          <p:nvSpPr>
            <p:cNvPr id="18" name="Oval 17">
              <a:extLst>
                <a:ext uri="{FF2B5EF4-FFF2-40B4-BE49-F238E27FC236}">
                  <a16:creationId xmlns:a16="http://schemas.microsoft.com/office/drawing/2014/main" id="{0336F5F0-DE43-1045-98FC-2E7D80C79675}"/>
                </a:ext>
              </a:extLst>
            </p:cNvPr>
            <p:cNvSpPr/>
            <p:nvPr/>
          </p:nvSpPr>
          <p:spPr>
            <a:xfrm>
              <a:off x="6324600" y="1953643"/>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9" name="TextBox 18">
              <a:extLst>
                <a:ext uri="{FF2B5EF4-FFF2-40B4-BE49-F238E27FC236}">
                  <a16:creationId xmlns:a16="http://schemas.microsoft.com/office/drawing/2014/main" id="{CD6E1450-18F4-974D-876A-72FB3F571416}"/>
                </a:ext>
              </a:extLst>
            </p:cNvPr>
            <p:cNvSpPr txBox="1"/>
            <p:nvPr/>
          </p:nvSpPr>
          <p:spPr>
            <a:xfrm>
              <a:off x="6721604" y="1587511"/>
              <a:ext cx="1219200" cy="2739212"/>
            </a:xfrm>
            <a:prstGeom prst="rect">
              <a:avLst/>
            </a:prstGeom>
            <a:noFill/>
          </p:spPr>
          <p:txBody>
            <a:bodyPr wrap="square" rtlCol="0">
              <a:spAutoFit/>
            </a:bodyPr>
            <a:lstStyle/>
            <a:p>
              <a:r>
                <a:rPr lang="en-US" sz="12750" b="1" dirty="0">
                  <a:solidFill>
                    <a:srgbClr val="65B131">
                      <a:alpha val="64000"/>
                    </a:srgbClr>
                  </a:solidFill>
                  <a:latin typeface="+mj-lt"/>
                  <a:cs typeface="Arial" pitchFamily="34" charset="0"/>
                </a:rPr>
                <a:t>2</a:t>
              </a:r>
            </a:p>
          </p:txBody>
        </p:sp>
        <p:sp>
          <p:nvSpPr>
            <p:cNvPr id="20" name="TextBox 19">
              <a:extLst>
                <a:ext uri="{FF2B5EF4-FFF2-40B4-BE49-F238E27FC236}">
                  <a16:creationId xmlns:a16="http://schemas.microsoft.com/office/drawing/2014/main" id="{D01FBF4B-FC8C-A54D-94FA-20FA071F9A9B}"/>
                </a:ext>
              </a:extLst>
            </p:cNvPr>
            <p:cNvSpPr txBox="1"/>
            <p:nvPr/>
          </p:nvSpPr>
          <p:spPr>
            <a:xfrm>
              <a:off x="6411810" y="2492897"/>
              <a:ext cx="1865558" cy="1173998"/>
            </a:xfrm>
            <a:prstGeom prst="rect">
              <a:avLst/>
            </a:prstGeom>
            <a:noFill/>
          </p:spPr>
          <p:txBody>
            <a:bodyPr wrap="square" rtlCol="0">
              <a:normAutofit/>
            </a:bodyPr>
            <a:lstStyle/>
            <a:p>
              <a:pPr algn="ctr">
                <a:lnSpc>
                  <a:spcPct val="80000"/>
                </a:lnSpc>
              </a:pPr>
              <a:r>
                <a:rPr lang="en-US" sz="1725" b="1" spc="45" dirty="0">
                  <a:solidFill>
                    <a:schemeClr val="bg1"/>
                  </a:solidFill>
                  <a:effectLst>
                    <a:outerShdw blurRad="50800" dist="25400" dir="5400000" algn="t" rotWithShape="0">
                      <a:prstClr val="black">
                        <a:alpha val="15000"/>
                      </a:prstClr>
                    </a:outerShdw>
                  </a:effectLst>
                </a:rPr>
                <a:t>Revisit the Cycle of an Emotion</a:t>
              </a:r>
              <a:endParaRPr lang="en-US" sz="1725" b="1" dirty="0">
                <a:solidFill>
                  <a:schemeClr val="bg1"/>
                </a:solidFill>
                <a:effectLst>
                  <a:outerShdw blurRad="50800" dist="25400" dir="5400000" algn="t" rotWithShape="0">
                    <a:prstClr val="black">
                      <a:alpha val="15000"/>
                    </a:prstClr>
                  </a:outerShdw>
                </a:effectLst>
              </a:endParaRPr>
            </a:p>
          </p:txBody>
        </p:sp>
      </p:grpSp>
    </p:spTree>
    <p:extLst>
      <p:ext uri="{BB962C8B-B14F-4D97-AF65-F5344CB8AC3E}">
        <p14:creationId xmlns:p14="http://schemas.microsoft.com/office/powerpoint/2010/main" val="79982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1046440"/>
          </a:xfrm>
          <a:prstGeom prst="rect">
            <a:avLst/>
          </a:prstGeom>
          <a:noFill/>
        </p:spPr>
        <p:txBody>
          <a:bodyPr wrap="square" rtlCol="0">
            <a:spAutoFit/>
          </a:bodyPr>
          <a:lstStyle/>
          <a:p>
            <a:pPr algn="ctr"/>
            <a:r>
              <a:rPr lang="en-US" sz="4400" dirty="0">
                <a:hlinkClick r:id="rId4"/>
              </a:rPr>
              <a:t>www.education-leadership-Ontario.ca</a:t>
            </a:r>
            <a:endParaRPr lang="en-US" sz="44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nvSpPr>
        <p:spPr>
          <a:xfrm>
            <a:off x="343711" y="1981048"/>
            <a:ext cx="5849387" cy="359559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80000"/>
              </a:lnSpc>
            </a:pPr>
            <a:r>
              <a:rPr lang="en-CA" sz="4000" b="1" dirty="0">
                <a:solidFill>
                  <a:schemeClr val="accent1"/>
                </a:solidFill>
                <a:latin typeface="+mn-lt"/>
              </a:rPr>
              <a:t>Keep Growing!</a:t>
            </a:r>
            <a:endParaRPr lang="en-CA" altLang="en-US" sz="4000" b="1" dirty="0">
              <a:solidFill>
                <a:schemeClr val="accent1"/>
              </a:solidFill>
              <a:latin typeface="+mn-lt"/>
              <a:ea typeface="ＭＳ Ｐゴシック" panose="020B0600070205080204" pitchFamily="34" charset="-128"/>
            </a:endParaRPr>
          </a:p>
          <a:p>
            <a:endParaRPr lang="en-CA" dirty="0"/>
          </a:p>
        </p:txBody>
      </p:sp>
      <p:pic>
        <p:nvPicPr>
          <p:cNvPr id="12" name="Content Placeholder 11">
            <a:extLst>
              <a:ext uri="{FF2B5EF4-FFF2-40B4-BE49-F238E27FC236}">
                <a16:creationId xmlns:a16="http://schemas.microsoft.com/office/drawing/2014/main" id="{AE2CB116-F18A-A24D-99C7-17E67FC67B72}"/>
              </a:ext>
            </a:extLst>
          </p:cNvPr>
          <p:cNvPicPr>
            <a:picLocks noGrp="1" noChangeAspect="1"/>
          </p:cNvPicPr>
          <p:nvPr>
            <p:ph idx="1"/>
          </p:nvPr>
        </p:nvPicPr>
        <p:blipFill>
          <a:blip r:embed="rId4"/>
          <a:stretch>
            <a:fillRect/>
          </a:stretch>
        </p:blipFill>
        <p:spPr>
          <a:xfrm>
            <a:off x="6598232" y="2436710"/>
            <a:ext cx="5003800" cy="3594100"/>
          </a:xfrm>
          <a:prstGeom prst="rect">
            <a:avLst/>
          </a:prstGeom>
        </p:spPr>
      </p:pic>
    </p:spTree>
    <p:extLst>
      <p:ext uri="{BB962C8B-B14F-4D97-AF65-F5344CB8AC3E}">
        <p14:creationId xmlns:p14="http://schemas.microsoft.com/office/powerpoint/2010/main" val="1621179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1769257" y="2342158"/>
            <a:ext cx="8640960" cy="3939540"/>
          </a:xfrm>
          <a:prstGeom prst="rect">
            <a:avLst/>
          </a:prstGeom>
          <a:noFill/>
        </p:spPr>
        <p:txBody>
          <a:bodyPr wrap="square" rtlCol="0">
            <a:spAutoFit/>
          </a:bodyPr>
          <a:lstStyle/>
          <a:p>
            <a:r>
              <a:rPr lang="en-CA" sz="2800" dirty="0"/>
              <a:t>“Emotional intelligence travels through an organization like electricity over telephone wires. …Emotional leadership isn’t just putting on a game face every day. It means understanding your impact on others – then adjusting your style accordingly. This is a difficult process of self-discovery – but essential before you can tackle your leadership responsibilities.” </a:t>
            </a:r>
          </a:p>
          <a:p>
            <a:endParaRPr lang="en-CA" dirty="0"/>
          </a:p>
          <a:p>
            <a:pPr algn="r"/>
            <a:r>
              <a:rPr lang="en-CA" dirty="0"/>
              <a:t>Source: ‘Primal Leadership: The Hidden Driver of Great Performance’ </a:t>
            </a:r>
          </a:p>
          <a:p>
            <a:pPr algn="r"/>
            <a:r>
              <a:rPr lang="en-CA" dirty="0"/>
              <a:t>(Goleman, Boyatzis and McKee, 2001) </a:t>
            </a:r>
          </a:p>
        </p:txBody>
      </p:sp>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1856961" y="3429000"/>
            <a:ext cx="7886495" cy="2625156"/>
          </a:xfrm>
        </p:spPr>
        <p:txBody>
          <a:bodyPr>
            <a:normAutofit/>
          </a:bodyPr>
          <a:lstStyle/>
          <a:p>
            <a:pPr marL="385763" indent="-385763">
              <a:buAutoNum type="arabicPeriod"/>
            </a:pPr>
            <a:r>
              <a:rPr lang="en-CA" sz="2400" dirty="0"/>
              <a:t>Name</a:t>
            </a:r>
          </a:p>
          <a:p>
            <a:pPr marL="385763" indent="-385763">
              <a:buAutoNum type="arabicPeriod"/>
            </a:pPr>
            <a:r>
              <a:rPr lang="en-CA" sz="2400" dirty="0"/>
              <a:t>Name your favourite emotion</a:t>
            </a:r>
          </a:p>
          <a:p>
            <a:pPr marL="385763" indent="-385763">
              <a:buFont typeface="Arial" panose="020B0604020202020204" pitchFamily="34" charset="0"/>
              <a:buAutoNum type="arabicPeriod"/>
            </a:pPr>
            <a:r>
              <a:rPr lang="en-CA" sz="2400" dirty="0"/>
              <a:t>In one sentence, explain why that is your favourite emotion </a:t>
            </a:r>
          </a:p>
          <a:p>
            <a:pPr marL="385763" indent="-385763">
              <a:buFont typeface="Arial" panose="020B0604020202020204" pitchFamily="34" charset="0"/>
              <a:buAutoNum type="arabicPeriod"/>
            </a:pPr>
            <a:r>
              <a:rPr lang="en-CA" sz="2400" dirty="0"/>
              <a:t>Share with the group</a:t>
            </a:r>
          </a:p>
          <a:p>
            <a:pPr marL="385763" indent="-385763">
              <a:buAutoNum type="arabicPeriod"/>
            </a:pPr>
            <a:endParaRPr lang="en-CA" sz="2400" dirty="0"/>
          </a:p>
          <a:p>
            <a:pPr marL="0" indent="0">
              <a:buNone/>
            </a:pPr>
            <a:endParaRPr lang="en-CA"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1856961" y="2450891"/>
            <a:ext cx="6172200" cy="857250"/>
          </a:xfrm>
          <a:prstGeom prst="rect">
            <a:avLst/>
          </a:prstGeom>
        </p:spPr>
        <p:txBody>
          <a:bodyPr vert="horz" lIns="68580" tIns="34290" rIns="68580" bIns="3429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300" b="1" dirty="0">
                <a:solidFill>
                  <a:schemeClr val="accent1"/>
                </a:solidFill>
                <a:latin typeface="+mn-lt"/>
              </a:rPr>
              <a:t>Ice Breaker: Your Favourite Emotion</a:t>
            </a:r>
          </a:p>
        </p:txBody>
      </p:sp>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213C46DC-4010-EE44-A46F-45179696C8B7}"/>
              </a:ext>
            </a:extLst>
          </p:cNvPr>
          <p:cNvSpPr txBox="1">
            <a:spLocks/>
          </p:cNvSpPr>
          <p:nvPr/>
        </p:nvSpPr>
        <p:spPr>
          <a:xfrm>
            <a:off x="1916596" y="2163304"/>
            <a:ext cx="8358808" cy="737471"/>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solidFill>
                <a:latin typeface="+mn-lt"/>
              </a:rPr>
              <a:t>What are the Personal Leadership Resources? </a:t>
            </a:r>
          </a:p>
        </p:txBody>
      </p:sp>
      <p:graphicFrame>
        <p:nvGraphicFramePr>
          <p:cNvPr id="11" name="Diagram 10">
            <a:extLst>
              <a:ext uri="{FF2B5EF4-FFF2-40B4-BE49-F238E27FC236}">
                <a16:creationId xmlns:a16="http://schemas.microsoft.com/office/drawing/2014/main" id="{9ED9DD6A-2326-8C41-9F76-6706026D5FC1}"/>
              </a:ext>
            </a:extLst>
          </p:cNvPr>
          <p:cNvGraphicFramePr/>
          <p:nvPr>
            <p:extLst>
              <p:ext uri="{D42A27DB-BD31-4B8C-83A1-F6EECF244321}">
                <p14:modId xmlns:p14="http://schemas.microsoft.com/office/powerpoint/2010/main" val="1336704876"/>
              </p:ext>
            </p:extLst>
          </p:nvPr>
        </p:nvGraphicFramePr>
        <p:xfrm>
          <a:off x="2223134" y="3256338"/>
          <a:ext cx="7601090" cy="275416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Down Arrow 11">
            <a:extLst>
              <a:ext uri="{FF2B5EF4-FFF2-40B4-BE49-F238E27FC236}">
                <a16:creationId xmlns:a16="http://schemas.microsoft.com/office/drawing/2014/main" id="{118B1EC6-AC48-024B-8E90-B9717228B316}"/>
              </a:ext>
            </a:extLst>
          </p:cNvPr>
          <p:cNvSpPr/>
          <p:nvPr/>
        </p:nvSpPr>
        <p:spPr>
          <a:xfrm rot="3360744">
            <a:off x="9604272" y="3579634"/>
            <a:ext cx="933292" cy="2622106"/>
          </a:xfrm>
          <a:prstGeom prst="down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2000" dirty="0"/>
              <a:t>THERE ARE 3 SOCIAL PLRs</a:t>
            </a:r>
          </a:p>
        </p:txBody>
      </p:sp>
    </p:spTree>
    <p:extLst>
      <p:ext uri="{BB962C8B-B14F-4D97-AF65-F5344CB8AC3E}">
        <p14:creationId xmlns:p14="http://schemas.microsoft.com/office/powerpoint/2010/main" val="1501441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pic>
        <p:nvPicPr>
          <p:cNvPr id="6" name="Content Placeholder 5"/>
          <p:cNvPicPr>
            <a:picLocks noGrp="1" noChangeAspect="1"/>
          </p:cNvPicPr>
          <p:nvPr>
            <p:ph idx="1"/>
          </p:nvPr>
        </p:nvPicPr>
        <p:blipFill>
          <a:blip r:embed="rId4"/>
          <a:stretch>
            <a:fillRect/>
          </a:stretch>
        </p:blipFill>
        <p:spPr>
          <a:xfrm>
            <a:off x="1981200" y="2276873"/>
            <a:ext cx="8229600" cy="3612995"/>
          </a:xfrm>
          <a:prstGeom prst="rect">
            <a:avLst/>
          </a:prstGeom>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20282" y="1439913"/>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Tree>
    <p:extLst>
      <p:ext uri="{BB962C8B-B14F-4D97-AF65-F5344CB8AC3E}">
        <p14:creationId xmlns:p14="http://schemas.microsoft.com/office/powerpoint/2010/main" val="116133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idx="4294967295"/>
          </p:nvPr>
        </p:nvPicPr>
        <p:blipFill>
          <a:blip r:embed="rId3" cstate="email">
            <a:extLst>
              <a:ext uri="{28A0092B-C50C-407E-A947-70E740481C1C}">
                <a14:useLocalDpi xmlns:a14="http://schemas.microsoft.com/office/drawing/2010/main" val="0"/>
              </a:ext>
            </a:extLst>
          </a:blip>
          <a:srcRect/>
          <a:stretch>
            <a:fillRect/>
          </a:stretch>
        </p:blipFill>
        <p:spPr>
          <a:xfrm>
            <a:off x="1524001" y="1047750"/>
            <a:ext cx="1031875"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nvSpPr>
        <p:spPr>
          <a:xfrm>
            <a:off x="1781783" y="2339624"/>
            <a:ext cx="8628434" cy="1089377"/>
          </a:xfrm>
          <a:prstGeom prst="rect">
            <a:avLst/>
          </a:prstGeom>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CA" sz="2325" b="1" dirty="0"/>
          </a:p>
        </p:txBody>
      </p:sp>
      <p:sp>
        <p:nvSpPr>
          <p:cNvPr id="11" name="Title 1">
            <a:extLst>
              <a:ext uri="{FF2B5EF4-FFF2-40B4-BE49-F238E27FC236}">
                <a16:creationId xmlns:a16="http://schemas.microsoft.com/office/drawing/2014/main" id="{B2ED62C8-8138-4C43-B4E9-9E2F54017198}"/>
              </a:ext>
            </a:extLst>
          </p:cNvPr>
          <p:cNvSpPr txBox="1">
            <a:spLocks/>
          </p:cNvSpPr>
          <p:nvPr/>
        </p:nvSpPr>
        <p:spPr>
          <a:xfrm>
            <a:off x="327669" y="2163982"/>
            <a:ext cx="11068877" cy="1144160"/>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b="1" dirty="0">
                <a:latin typeface="+mn-lt"/>
              </a:rPr>
              <a:t>PERSONAL LEADERSHIP RESOURCES </a:t>
            </a:r>
          </a:p>
          <a:p>
            <a:pPr algn="ctr"/>
            <a:r>
              <a:rPr lang="en-CA" b="1" dirty="0">
                <a:latin typeface="+mn-lt"/>
              </a:rPr>
              <a:t>SELF-ASSESSMENT</a:t>
            </a:r>
          </a:p>
        </p:txBody>
      </p:sp>
      <p:sp>
        <p:nvSpPr>
          <p:cNvPr id="12" name="TextBox 11">
            <a:extLst>
              <a:ext uri="{FF2B5EF4-FFF2-40B4-BE49-F238E27FC236}">
                <a16:creationId xmlns:a16="http://schemas.microsoft.com/office/drawing/2014/main" id="{C50F68AD-30DB-A941-B857-2F0D1A980161}"/>
              </a:ext>
            </a:extLst>
          </p:cNvPr>
          <p:cNvSpPr txBox="1"/>
          <p:nvPr/>
        </p:nvSpPr>
        <p:spPr>
          <a:xfrm>
            <a:off x="461343" y="3405329"/>
            <a:ext cx="5634657" cy="2400657"/>
          </a:xfrm>
          <a:prstGeom prst="rect">
            <a:avLst/>
          </a:prstGeom>
          <a:noFill/>
        </p:spPr>
        <p:txBody>
          <a:bodyPr wrap="square" rtlCol="0">
            <a:spAutoFit/>
          </a:bodyPr>
          <a:lstStyle/>
          <a:p>
            <a:r>
              <a:rPr lang="en-CA" sz="2400" dirty="0"/>
              <a:t>Activity:</a:t>
            </a:r>
          </a:p>
          <a:p>
            <a:pPr marL="342900" lvl="0" indent="-342900">
              <a:buFont typeface="+mj-lt"/>
              <a:buAutoNum type="arabicPeriod"/>
            </a:pPr>
            <a:r>
              <a:rPr lang="en-CA" dirty="0"/>
              <a:t>Click on </a:t>
            </a:r>
            <a:r>
              <a:rPr lang="en-CA" b="1" u="sng" dirty="0">
                <a:hlinkClick r:id="rId4"/>
              </a:rPr>
              <a:t>Self-Assessment Tools</a:t>
            </a:r>
            <a:r>
              <a:rPr lang="en-CA" b="1" dirty="0"/>
              <a:t>.</a:t>
            </a:r>
            <a:endParaRPr lang="en-CA" dirty="0"/>
          </a:p>
          <a:p>
            <a:pPr marL="342900" lvl="0" indent="-342900">
              <a:buFont typeface="+mj-lt"/>
              <a:buAutoNum type="arabicPeriod"/>
            </a:pPr>
            <a:r>
              <a:rPr lang="en-CA" dirty="0"/>
              <a:t>Create a login and password.</a:t>
            </a:r>
          </a:p>
          <a:p>
            <a:pPr marL="342900" lvl="0" indent="-342900">
              <a:buFont typeface="+mj-lt"/>
              <a:buAutoNum type="arabicPeriod"/>
            </a:pPr>
            <a:r>
              <a:rPr lang="en-CA" dirty="0"/>
              <a:t>Choose the relevant self-assessment tool.</a:t>
            </a:r>
          </a:p>
          <a:p>
            <a:pPr marL="342900" lvl="0" indent="-342900">
              <a:buFont typeface="+mj-lt"/>
              <a:buAutoNum type="arabicPeriod"/>
            </a:pPr>
            <a:r>
              <a:rPr lang="en-CA" dirty="0"/>
              <a:t>Complete the section of the self-assessment tool on the Social PLRs.</a:t>
            </a:r>
          </a:p>
          <a:p>
            <a:pPr marL="342900" lvl="0" indent="-342900">
              <a:buFont typeface="+mj-lt"/>
              <a:buAutoNum type="arabicPeriod"/>
            </a:pPr>
            <a:r>
              <a:rPr lang="en-CA" dirty="0"/>
              <a:t>Save your data and complete the reflection on page 4 of the reflective manual.</a:t>
            </a:r>
          </a:p>
        </p:txBody>
      </p:sp>
      <p:sp>
        <p:nvSpPr>
          <p:cNvPr id="13" name="Rectangle 12">
            <a:extLst>
              <a:ext uri="{FF2B5EF4-FFF2-40B4-BE49-F238E27FC236}">
                <a16:creationId xmlns:a16="http://schemas.microsoft.com/office/drawing/2014/main" id="{282838F6-4EC9-5D4E-9263-6A3C338C69B5}"/>
              </a:ext>
            </a:extLst>
          </p:cNvPr>
          <p:cNvSpPr/>
          <p:nvPr/>
        </p:nvSpPr>
        <p:spPr>
          <a:xfrm>
            <a:off x="6261448" y="3656013"/>
            <a:ext cx="5469209" cy="1015663"/>
          </a:xfrm>
          <a:prstGeom prst="rect">
            <a:avLst/>
          </a:prstGeom>
        </p:spPr>
        <p:txBody>
          <a:bodyPr wrap="square">
            <a:spAutoFit/>
          </a:bodyPr>
          <a:lstStyle/>
          <a:p>
            <a:pPr marL="628650" lvl="1" indent="-171450">
              <a:buFont typeface="Arial" panose="020B0604020202020204" pitchFamily="34" charset="0"/>
              <a:buChar char="•"/>
            </a:pPr>
            <a:r>
              <a:rPr lang="en-CA" sz="2000" dirty="0">
                <a:hlinkClick r:id="rId5"/>
              </a:rPr>
              <a:t>Self-Assessment Tool for School Leaders</a:t>
            </a:r>
            <a:endParaRPr lang="en-CA" sz="2000" dirty="0"/>
          </a:p>
          <a:p>
            <a:pPr marL="628650" lvl="1" indent="-171450">
              <a:buFont typeface="Arial" panose="020B0604020202020204" pitchFamily="34" charset="0"/>
              <a:buChar char="•"/>
            </a:pPr>
            <a:r>
              <a:rPr lang="en-CA" sz="2000" dirty="0">
                <a:hlinkClick r:id="rId6"/>
              </a:rPr>
              <a:t>Self-Assessment Tool for Aspiring School Leaders</a:t>
            </a:r>
            <a:endParaRPr lang="en-CA" sz="2000" dirty="0"/>
          </a:p>
        </p:txBody>
      </p:sp>
    </p:spTree>
    <p:extLst>
      <p:ext uri="{BB962C8B-B14F-4D97-AF65-F5344CB8AC3E}">
        <p14:creationId xmlns:p14="http://schemas.microsoft.com/office/powerpoint/2010/main" val="2097206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4B322DEC-51E0-1840-A9D5-84232E7520C5}"/>
              </a:ext>
            </a:extLst>
          </p:cNvPr>
          <p:cNvSpPr txBox="1">
            <a:spLocks/>
          </p:cNvSpPr>
          <p:nvPr/>
        </p:nvSpPr>
        <p:spPr>
          <a:xfrm>
            <a:off x="1856961" y="2190113"/>
            <a:ext cx="6172200" cy="857250"/>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chemeClr val="accent1"/>
                </a:solidFill>
                <a:latin typeface="+mn-lt"/>
              </a:rPr>
              <a:t>Reflective Activity</a:t>
            </a:r>
            <a:endParaRPr lang="en-CA" sz="3200" b="1" dirty="0">
              <a:solidFill>
                <a:schemeClr val="accent1"/>
              </a:solidFill>
              <a:latin typeface="+mn-lt"/>
            </a:endParaRPr>
          </a:p>
        </p:txBody>
      </p:sp>
      <p:sp>
        <p:nvSpPr>
          <p:cNvPr id="9" name="Content Placeholder 2">
            <a:extLst>
              <a:ext uri="{FF2B5EF4-FFF2-40B4-BE49-F238E27FC236}">
                <a16:creationId xmlns:a16="http://schemas.microsoft.com/office/drawing/2014/main" id="{F2DD2485-5B99-7C48-BBA2-F2A0615A5107}"/>
              </a:ext>
            </a:extLst>
          </p:cNvPr>
          <p:cNvSpPr>
            <a:spLocks noGrp="1"/>
          </p:cNvSpPr>
          <p:nvPr>
            <p:ph idx="1"/>
          </p:nvPr>
        </p:nvSpPr>
        <p:spPr>
          <a:xfrm>
            <a:off x="641950" y="3047363"/>
            <a:ext cx="11160190" cy="2880320"/>
          </a:xfrm>
        </p:spPr>
        <p:txBody>
          <a:bodyPr>
            <a:normAutofit/>
          </a:bodyPr>
          <a:lstStyle/>
          <a:p>
            <a:pPr marL="514350" indent="-514350">
              <a:buAutoNum type="arabicPeriod"/>
            </a:pPr>
            <a:r>
              <a:rPr lang="en-CA" sz="3800" dirty="0">
                <a:latin typeface="+mj-lt"/>
              </a:rPr>
              <a:t>Select one of your reflections from the Social PLRs section of the IEL Self-Assessment Tool that you are comfortable sharing with others.</a:t>
            </a:r>
          </a:p>
          <a:p>
            <a:pPr marL="514350" indent="-514350">
              <a:buAutoNum type="arabicPeriod"/>
            </a:pPr>
            <a:r>
              <a:rPr lang="en-CA" sz="3800" dirty="0">
                <a:latin typeface="+mj-lt"/>
              </a:rPr>
              <a:t>Share the Social PLR you would like to strengthen and why</a:t>
            </a:r>
            <a:endParaRPr lang="en-US" sz="3800" dirty="0">
              <a:latin typeface="+mj-lt"/>
            </a:endParaRPr>
          </a:p>
          <a:p>
            <a:pPr marL="514350" indent="-514350">
              <a:buAutoNum type="arabicPeriod"/>
            </a:pPr>
            <a:endParaRPr lang="en-CA" sz="4200" dirty="0"/>
          </a:p>
          <a:p>
            <a:pPr marL="385763" indent="-385763">
              <a:buFont typeface="+mj-lt"/>
              <a:buAutoNum type="arabicPeriod"/>
            </a:pPr>
            <a:endParaRPr lang="en-US" dirty="0"/>
          </a:p>
          <a:p>
            <a:endParaRPr lang="en-CA" dirty="0"/>
          </a:p>
        </p:txBody>
      </p:sp>
    </p:spTree>
    <p:extLst>
      <p:ext uri="{BB962C8B-B14F-4D97-AF65-F5344CB8AC3E}">
        <p14:creationId xmlns:p14="http://schemas.microsoft.com/office/powerpoint/2010/main" val="2094754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a:extLst>
              <a:ext uri="{FF2B5EF4-FFF2-40B4-BE49-F238E27FC236}">
                <a16:creationId xmlns:a16="http://schemas.microsoft.com/office/drawing/2014/main" id="{98041958-3343-9542-B6D7-7CC77E03A2B3}"/>
              </a:ext>
            </a:extLst>
          </p:cNvPr>
          <p:cNvSpPr txBox="1">
            <a:spLocks/>
          </p:cNvSpPr>
          <p:nvPr/>
        </p:nvSpPr>
        <p:spPr>
          <a:xfrm>
            <a:off x="2096578" y="2561921"/>
            <a:ext cx="7887854" cy="628650"/>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solidFill>
                <a:latin typeface="+mn-lt"/>
              </a:rPr>
              <a:t>Perceiving Emotions</a:t>
            </a:r>
          </a:p>
        </p:txBody>
      </p:sp>
      <p:sp>
        <p:nvSpPr>
          <p:cNvPr id="2" name="Rectangle 1"/>
          <p:cNvSpPr/>
          <p:nvPr/>
        </p:nvSpPr>
        <p:spPr>
          <a:xfrm>
            <a:off x="2063552" y="3190571"/>
            <a:ext cx="8247894" cy="2308324"/>
          </a:xfrm>
          <a:prstGeom prst="rect">
            <a:avLst/>
          </a:prstGeom>
        </p:spPr>
        <p:txBody>
          <a:bodyPr wrap="square">
            <a:spAutoFit/>
          </a:bodyPr>
          <a:lstStyle/>
          <a:p>
            <a:r>
              <a:rPr lang="en-CA" sz="2400" dirty="0"/>
              <a:t>“Understanding emotions – accepting them and having strategies to respond to them – is essential to cultivate resilience. With an understanding of emotions, you can accept their existence, recognize where you can influence a situation, and let go of what is outside your control.” </a:t>
            </a:r>
          </a:p>
          <a:p>
            <a:pPr algn="r"/>
            <a:r>
              <a:rPr lang="en-CA" sz="2400" i="1" dirty="0"/>
              <a:t>Onward, p. 45</a:t>
            </a:r>
          </a:p>
        </p:txBody>
      </p:sp>
    </p:spTree>
    <p:extLst>
      <p:ext uri="{BB962C8B-B14F-4D97-AF65-F5344CB8AC3E}">
        <p14:creationId xmlns:p14="http://schemas.microsoft.com/office/powerpoint/2010/main" val="1563184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a:extLst>
              <a:ext uri="{FF2B5EF4-FFF2-40B4-BE49-F238E27FC236}">
                <a16:creationId xmlns:a16="http://schemas.microsoft.com/office/drawing/2014/main" id="{FB1B2569-4DCA-BE42-B01B-500663235328}"/>
              </a:ext>
            </a:extLst>
          </p:cNvPr>
          <p:cNvSpPr txBox="1">
            <a:spLocks/>
          </p:cNvSpPr>
          <p:nvPr/>
        </p:nvSpPr>
        <p:spPr>
          <a:xfrm>
            <a:off x="2171628" y="2121762"/>
            <a:ext cx="8324996" cy="857250"/>
          </a:xfrm>
          <a:prstGeom prst="rect">
            <a:avLst/>
          </a:prstGeom>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300" b="1" dirty="0">
                <a:solidFill>
                  <a:schemeClr val="accent1"/>
                </a:solidFill>
                <a:latin typeface="+mn-lt"/>
              </a:rPr>
              <a:t>The Cycle of an Emotion</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849841356"/>
              </p:ext>
            </p:extLst>
          </p:nvPr>
        </p:nvGraphicFramePr>
        <p:xfrm>
          <a:off x="2495600" y="2636913"/>
          <a:ext cx="7488832" cy="392440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658120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12700</TotalTime>
  <Words>3142</Words>
  <Application>Microsoft Macintosh PowerPoint</Application>
  <PresentationFormat>Widescreen</PresentationFormat>
  <Paragraphs>333</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Gill Sans MT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94</cp:revision>
  <dcterms:created xsi:type="dcterms:W3CDTF">2019-11-01T17:17:10Z</dcterms:created>
  <dcterms:modified xsi:type="dcterms:W3CDTF">2021-10-26T18:42:03Z</dcterms:modified>
</cp:coreProperties>
</file>