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9"/>
  </p:notesMasterIdLst>
  <p:sldIdLst>
    <p:sldId id="363" r:id="rId5"/>
    <p:sldId id="400" r:id="rId6"/>
    <p:sldId id="401" r:id="rId7"/>
    <p:sldId id="403" r:id="rId8"/>
    <p:sldId id="405" r:id="rId9"/>
    <p:sldId id="404" r:id="rId10"/>
    <p:sldId id="402" r:id="rId11"/>
    <p:sldId id="406" r:id="rId12"/>
    <p:sldId id="410" r:id="rId13"/>
    <p:sldId id="409" r:id="rId14"/>
    <p:sldId id="411" r:id="rId15"/>
    <p:sldId id="413" r:id="rId16"/>
    <p:sldId id="320" r:id="rId17"/>
    <p:sldId id="348"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C75D0-EFC9-4E65-9A57-A6BF8AEDB015}" v="2" dt="2021-03-15T22:32:5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p:restoredTop sz="67111"/>
  </p:normalViewPr>
  <p:slideViewPr>
    <p:cSldViewPr snapToGrid="0" snapToObjects="1">
      <p:cViewPr varScale="1">
        <p:scale>
          <a:sx n="85" d="100"/>
          <a:sy n="85" d="100"/>
        </p:scale>
        <p:origin x="2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8C5D0-669A-4838-9796-65E2254B992E}" type="doc">
      <dgm:prSet loTypeId="urn:microsoft.com/office/officeart/2009/3/layout/RandomtoResultProcess" loCatId="process" qsTypeId="urn:microsoft.com/office/officeart/2005/8/quickstyle/simple1" qsCatId="simple" csTypeId="urn:microsoft.com/office/officeart/2005/8/colors/accent0_3" csCatId="mainScheme" phldr="1"/>
      <dgm:spPr/>
      <dgm:t>
        <a:bodyPr/>
        <a:lstStyle/>
        <a:p>
          <a:endParaRPr lang="en-CA"/>
        </a:p>
      </dgm:t>
    </dgm:pt>
    <dgm:pt modelId="{92DB8D63-B614-4581-A7A5-BD9C730CE978}">
      <dgm:prSet phldrT="[Text]"/>
      <dgm:spPr/>
      <dgm:t>
        <a:bodyPr/>
        <a:lstStyle/>
        <a:p>
          <a:r>
            <a:rPr lang="en-CA" dirty="0"/>
            <a:t>Trigger</a:t>
          </a:r>
        </a:p>
      </dgm:t>
    </dgm:pt>
    <dgm:pt modelId="{E2445EDA-2B8E-4814-BA51-BE99022E3CE7}" type="parTrans" cxnId="{7E1376D7-286D-40E6-A49E-5A1A2CEC9083}">
      <dgm:prSet/>
      <dgm:spPr/>
      <dgm:t>
        <a:bodyPr/>
        <a:lstStyle/>
        <a:p>
          <a:endParaRPr lang="en-CA"/>
        </a:p>
      </dgm:t>
    </dgm:pt>
    <dgm:pt modelId="{8DFCBF8B-B489-46E8-8ABA-A3C2D41BBC86}" type="sibTrans" cxnId="{7E1376D7-286D-40E6-A49E-5A1A2CEC9083}">
      <dgm:prSet/>
      <dgm:spPr/>
      <dgm:t>
        <a:bodyPr/>
        <a:lstStyle/>
        <a:p>
          <a:endParaRPr lang="en-CA"/>
        </a:p>
      </dgm:t>
    </dgm:pt>
    <dgm:pt modelId="{9398B5B6-14CA-4F72-AC39-C60DBD97484E}">
      <dgm:prSet phldrT="[Text]"/>
      <dgm:spPr/>
      <dgm:t>
        <a:bodyPr/>
        <a:lstStyle/>
        <a:p>
          <a:r>
            <a:rPr lang="en-CA" dirty="0"/>
            <a:t>Stimulus</a:t>
          </a:r>
        </a:p>
      </dgm:t>
    </dgm:pt>
    <dgm:pt modelId="{244AB8E9-D4C7-42E2-83C7-216104A22EE6}" type="parTrans" cxnId="{8C8B71FE-B48F-4E15-814F-26C164E20E6C}">
      <dgm:prSet/>
      <dgm:spPr/>
      <dgm:t>
        <a:bodyPr/>
        <a:lstStyle/>
        <a:p>
          <a:endParaRPr lang="en-CA"/>
        </a:p>
      </dgm:t>
    </dgm:pt>
    <dgm:pt modelId="{C3C11143-C8E3-411C-857A-F29E3C15FDE7}" type="sibTrans" cxnId="{8C8B71FE-B48F-4E15-814F-26C164E20E6C}">
      <dgm:prSet/>
      <dgm:spPr/>
      <dgm:t>
        <a:bodyPr/>
        <a:lstStyle/>
        <a:p>
          <a:endParaRPr lang="en-CA"/>
        </a:p>
      </dgm:t>
    </dgm:pt>
    <dgm:pt modelId="{026E4953-97C2-4A96-B073-5E56CD6D1290}">
      <dgm:prSet phldrT="[Text]"/>
      <dgm:spPr/>
      <dgm:t>
        <a:bodyPr/>
        <a:lstStyle/>
        <a:p>
          <a:r>
            <a:rPr lang="en-CA" dirty="0"/>
            <a:t>Extreme Emotion</a:t>
          </a:r>
        </a:p>
      </dgm:t>
    </dgm:pt>
    <dgm:pt modelId="{F7AD2E80-3ADA-432C-9B5F-8E504248A34C}" type="parTrans" cxnId="{ECFF2228-A51C-43CF-9581-3BB06D5C62EB}">
      <dgm:prSet/>
      <dgm:spPr/>
      <dgm:t>
        <a:bodyPr/>
        <a:lstStyle/>
        <a:p>
          <a:endParaRPr lang="en-CA"/>
        </a:p>
      </dgm:t>
    </dgm:pt>
    <dgm:pt modelId="{183983FD-8D04-49A1-B60D-A3CB0021E473}" type="sibTrans" cxnId="{ECFF2228-A51C-43CF-9581-3BB06D5C62EB}">
      <dgm:prSet/>
      <dgm:spPr/>
      <dgm:t>
        <a:bodyPr/>
        <a:lstStyle/>
        <a:p>
          <a:endParaRPr lang="en-CA"/>
        </a:p>
      </dgm:t>
    </dgm:pt>
    <dgm:pt modelId="{34EB1315-85C3-4A8B-A50C-9F4F99E08A49}">
      <dgm:prSet phldrT="[Text]"/>
      <dgm:spPr/>
      <dgm:t>
        <a:bodyPr/>
        <a:lstStyle/>
        <a:p>
          <a:r>
            <a:rPr lang="en-CA" dirty="0"/>
            <a:t>Fight, Flight, or Freeze</a:t>
          </a:r>
        </a:p>
      </dgm:t>
    </dgm:pt>
    <dgm:pt modelId="{AA0FC6EA-CF7D-49B5-8437-B8DE2C779801}" type="parTrans" cxnId="{0F942E25-A688-4719-A311-67528652C805}">
      <dgm:prSet/>
      <dgm:spPr/>
      <dgm:t>
        <a:bodyPr/>
        <a:lstStyle/>
        <a:p>
          <a:endParaRPr lang="en-CA"/>
        </a:p>
      </dgm:t>
    </dgm:pt>
    <dgm:pt modelId="{E66E3591-8A49-4C66-886E-D9771F910A0F}" type="sibTrans" cxnId="{0F942E25-A688-4719-A311-67528652C805}">
      <dgm:prSet/>
      <dgm:spPr/>
      <dgm:t>
        <a:bodyPr/>
        <a:lstStyle/>
        <a:p>
          <a:endParaRPr lang="en-CA"/>
        </a:p>
      </dgm:t>
    </dgm:pt>
    <dgm:pt modelId="{0991457D-1E2B-4717-98B1-97C0EE33F07C}" type="pres">
      <dgm:prSet presAssocID="{F358C5D0-669A-4838-9796-65E2254B992E}" presName="Name0" presStyleCnt="0">
        <dgm:presLayoutVars>
          <dgm:dir/>
          <dgm:animOne val="branch"/>
          <dgm:animLvl val="lvl"/>
        </dgm:presLayoutVars>
      </dgm:prSet>
      <dgm:spPr/>
    </dgm:pt>
    <dgm:pt modelId="{C52D3702-6DBF-4B1F-AEC8-6C0373E8D2A5}" type="pres">
      <dgm:prSet presAssocID="{92DB8D63-B614-4581-A7A5-BD9C730CE978}" presName="chaos" presStyleCnt="0"/>
      <dgm:spPr/>
    </dgm:pt>
    <dgm:pt modelId="{6F1C0EFB-490C-4E31-9FCD-E43B7A47E459}" type="pres">
      <dgm:prSet presAssocID="{92DB8D63-B614-4581-A7A5-BD9C730CE978}" presName="parTx1" presStyleLbl="revTx" presStyleIdx="0" presStyleCnt="3"/>
      <dgm:spPr/>
    </dgm:pt>
    <dgm:pt modelId="{77570727-DEF0-4197-8FF0-7BE5F7C6F902}" type="pres">
      <dgm:prSet presAssocID="{92DB8D63-B614-4581-A7A5-BD9C730CE978}" presName="desTx1" presStyleLbl="revTx" presStyleIdx="1" presStyleCnt="3">
        <dgm:presLayoutVars>
          <dgm:bulletEnabled val="1"/>
        </dgm:presLayoutVars>
      </dgm:prSet>
      <dgm:spPr/>
    </dgm:pt>
    <dgm:pt modelId="{388B3CC8-9611-4DA7-ACED-BE7D0DAB0409}" type="pres">
      <dgm:prSet presAssocID="{92DB8D63-B614-4581-A7A5-BD9C730CE978}" presName="c1" presStyleLbl="node1" presStyleIdx="0" presStyleCnt="19"/>
      <dgm:spPr/>
    </dgm:pt>
    <dgm:pt modelId="{B61C86D0-3E6F-442A-B0D4-1B948F774D41}" type="pres">
      <dgm:prSet presAssocID="{92DB8D63-B614-4581-A7A5-BD9C730CE978}" presName="c2" presStyleLbl="node1" presStyleIdx="1" presStyleCnt="19"/>
      <dgm:spPr/>
    </dgm:pt>
    <dgm:pt modelId="{F6021047-F0B6-43B6-8B57-5C56F68CD45C}" type="pres">
      <dgm:prSet presAssocID="{92DB8D63-B614-4581-A7A5-BD9C730CE978}" presName="c3" presStyleLbl="node1" presStyleIdx="2" presStyleCnt="19"/>
      <dgm:spPr/>
    </dgm:pt>
    <dgm:pt modelId="{7302683C-8D8F-4E35-AA77-21D867E18786}" type="pres">
      <dgm:prSet presAssocID="{92DB8D63-B614-4581-A7A5-BD9C730CE978}" presName="c4" presStyleLbl="node1" presStyleIdx="3" presStyleCnt="19"/>
      <dgm:spPr/>
    </dgm:pt>
    <dgm:pt modelId="{8B6CF5A3-15B3-4900-8549-5A29F3FAA5CC}" type="pres">
      <dgm:prSet presAssocID="{92DB8D63-B614-4581-A7A5-BD9C730CE978}" presName="c5" presStyleLbl="node1" presStyleIdx="4" presStyleCnt="19"/>
      <dgm:spPr/>
    </dgm:pt>
    <dgm:pt modelId="{95D191CB-0407-4784-815E-CBC23B30EC82}" type="pres">
      <dgm:prSet presAssocID="{92DB8D63-B614-4581-A7A5-BD9C730CE978}" presName="c6" presStyleLbl="node1" presStyleIdx="5" presStyleCnt="19"/>
      <dgm:spPr/>
    </dgm:pt>
    <dgm:pt modelId="{3CAF83B0-4040-402F-AB04-B7AD42AA8EA9}" type="pres">
      <dgm:prSet presAssocID="{92DB8D63-B614-4581-A7A5-BD9C730CE978}" presName="c7" presStyleLbl="node1" presStyleIdx="6" presStyleCnt="19"/>
      <dgm:spPr/>
    </dgm:pt>
    <dgm:pt modelId="{AF58B8F8-6A7B-4833-9182-5082AEE8EF55}" type="pres">
      <dgm:prSet presAssocID="{92DB8D63-B614-4581-A7A5-BD9C730CE978}" presName="c8" presStyleLbl="node1" presStyleIdx="7" presStyleCnt="19"/>
      <dgm:spPr/>
    </dgm:pt>
    <dgm:pt modelId="{031D51E1-0D9F-481B-81FF-48DF2F26E763}" type="pres">
      <dgm:prSet presAssocID="{92DB8D63-B614-4581-A7A5-BD9C730CE978}" presName="c9" presStyleLbl="node1" presStyleIdx="8" presStyleCnt="19"/>
      <dgm:spPr/>
    </dgm:pt>
    <dgm:pt modelId="{E544EB13-34AA-4B58-B8B9-7AA30DD7DA8B}" type="pres">
      <dgm:prSet presAssocID="{92DB8D63-B614-4581-A7A5-BD9C730CE978}" presName="c10" presStyleLbl="node1" presStyleIdx="9" presStyleCnt="19"/>
      <dgm:spPr/>
    </dgm:pt>
    <dgm:pt modelId="{9E35449D-8745-4303-9AF6-9E0E394B1F60}" type="pres">
      <dgm:prSet presAssocID="{92DB8D63-B614-4581-A7A5-BD9C730CE978}" presName="c11" presStyleLbl="node1" presStyleIdx="10" presStyleCnt="19"/>
      <dgm:spPr/>
    </dgm:pt>
    <dgm:pt modelId="{7F7502A5-E895-498A-9C03-C3E11BE51039}" type="pres">
      <dgm:prSet presAssocID="{92DB8D63-B614-4581-A7A5-BD9C730CE978}" presName="c12" presStyleLbl="node1" presStyleIdx="11" presStyleCnt="19"/>
      <dgm:spPr/>
    </dgm:pt>
    <dgm:pt modelId="{23DBA79F-330E-422C-A893-CA53B8635E41}" type="pres">
      <dgm:prSet presAssocID="{92DB8D63-B614-4581-A7A5-BD9C730CE978}" presName="c13" presStyleLbl="node1" presStyleIdx="12" presStyleCnt="19"/>
      <dgm:spPr/>
    </dgm:pt>
    <dgm:pt modelId="{D9292123-3365-491C-B700-1C039395CC37}" type="pres">
      <dgm:prSet presAssocID="{92DB8D63-B614-4581-A7A5-BD9C730CE978}" presName="c14" presStyleLbl="node1" presStyleIdx="13" presStyleCnt="19"/>
      <dgm:spPr/>
    </dgm:pt>
    <dgm:pt modelId="{A88C266A-EA68-4C8C-B214-AE814C4074D3}" type="pres">
      <dgm:prSet presAssocID="{92DB8D63-B614-4581-A7A5-BD9C730CE978}" presName="c15" presStyleLbl="node1" presStyleIdx="14" presStyleCnt="19"/>
      <dgm:spPr/>
    </dgm:pt>
    <dgm:pt modelId="{D2EB4C84-818B-419E-9696-C9D6EBDD4C7D}" type="pres">
      <dgm:prSet presAssocID="{92DB8D63-B614-4581-A7A5-BD9C730CE978}" presName="c16" presStyleLbl="node1" presStyleIdx="15" presStyleCnt="19"/>
      <dgm:spPr/>
    </dgm:pt>
    <dgm:pt modelId="{2952C419-4A7F-4253-9EF4-58DC02839E3B}" type="pres">
      <dgm:prSet presAssocID="{92DB8D63-B614-4581-A7A5-BD9C730CE978}" presName="c17" presStyleLbl="node1" presStyleIdx="16" presStyleCnt="19"/>
      <dgm:spPr/>
    </dgm:pt>
    <dgm:pt modelId="{A11BB049-9CB6-4A69-BD6C-195B6BD507A5}" type="pres">
      <dgm:prSet presAssocID="{92DB8D63-B614-4581-A7A5-BD9C730CE978}" presName="c18" presStyleLbl="node1" presStyleIdx="17" presStyleCnt="19"/>
      <dgm:spPr/>
    </dgm:pt>
    <dgm:pt modelId="{F792D202-1891-404F-8B00-2A48027FFE54}" type="pres">
      <dgm:prSet presAssocID="{8DFCBF8B-B489-46E8-8ABA-A3C2D41BBC86}" presName="chevronComposite1" presStyleCnt="0"/>
      <dgm:spPr/>
    </dgm:pt>
    <dgm:pt modelId="{74D403B5-F71C-4547-BAE4-D0579500C053}" type="pres">
      <dgm:prSet presAssocID="{8DFCBF8B-B489-46E8-8ABA-A3C2D41BBC86}" presName="chevron1" presStyleLbl="sibTrans2D1" presStyleIdx="0" presStyleCnt="2"/>
      <dgm:spPr/>
    </dgm:pt>
    <dgm:pt modelId="{C6395CB1-C5F3-4595-855E-8CC30CA880D8}" type="pres">
      <dgm:prSet presAssocID="{8DFCBF8B-B489-46E8-8ABA-A3C2D41BBC86}" presName="spChevron1" presStyleCnt="0"/>
      <dgm:spPr/>
    </dgm:pt>
    <dgm:pt modelId="{C845C27B-6B0C-4C79-84FF-AD2C28A06EF5}" type="pres">
      <dgm:prSet presAssocID="{8DFCBF8B-B489-46E8-8ABA-A3C2D41BBC86}" presName="overlap" presStyleCnt="0"/>
      <dgm:spPr/>
    </dgm:pt>
    <dgm:pt modelId="{649AE9D3-5DDB-45DA-A5DA-EFFB8C92AB7E}" type="pres">
      <dgm:prSet presAssocID="{8DFCBF8B-B489-46E8-8ABA-A3C2D41BBC86}" presName="chevronComposite2" presStyleCnt="0"/>
      <dgm:spPr/>
    </dgm:pt>
    <dgm:pt modelId="{5CF9C57B-1753-47E9-8713-A93DAD531483}" type="pres">
      <dgm:prSet presAssocID="{8DFCBF8B-B489-46E8-8ABA-A3C2D41BBC86}" presName="chevron2" presStyleLbl="sibTrans2D1" presStyleIdx="1" presStyleCnt="2"/>
      <dgm:spPr/>
    </dgm:pt>
    <dgm:pt modelId="{5EBB5122-50A0-4E9B-966B-757F8DCB978C}" type="pres">
      <dgm:prSet presAssocID="{8DFCBF8B-B489-46E8-8ABA-A3C2D41BBC86}" presName="spChevron2" presStyleCnt="0"/>
      <dgm:spPr/>
    </dgm:pt>
    <dgm:pt modelId="{160E36CF-31C9-4BF0-9D9B-291F8B3657C1}" type="pres">
      <dgm:prSet presAssocID="{026E4953-97C2-4A96-B073-5E56CD6D1290}" presName="last" presStyleCnt="0"/>
      <dgm:spPr/>
    </dgm:pt>
    <dgm:pt modelId="{893B319E-B6E6-4225-8F8A-5F9F5731932A}" type="pres">
      <dgm:prSet presAssocID="{026E4953-97C2-4A96-B073-5E56CD6D1290}" presName="circleTx" presStyleLbl="node1" presStyleIdx="18" presStyleCnt="19"/>
      <dgm:spPr/>
    </dgm:pt>
    <dgm:pt modelId="{EF448BCE-560A-490B-97C6-11DF12DF5CBB}" type="pres">
      <dgm:prSet presAssocID="{026E4953-97C2-4A96-B073-5E56CD6D1290}" presName="desTxN" presStyleLbl="revTx" presStyleIdx="2" presStyleCnt="3">
        <dgm:presLayoutVars>
          <dgm:bulletEnabled val="1"/>
        </dgm:presLayoutVars>
      </dgm:prSet>
      <dgm:spPr/>
    </dgm:pt>
    <dgm:pt modelId="{656ED1F9-2376-46DB-BF60-E4675D9FF206}" type="pres">
      <dgm:prSet presAssocID="{026E4953-97C2-4A96-B073-5E56CD6D1290}" presName="spN" presStyleCnt="0"/>
      <dgm:spPr/>
    </dgm:pt>
  </dgm:ptLst>
  <dgm:cxnLst>
    <dgm:cxn modelId="{6DA9851B-DDC5-495C-9CB2-E40CF3E462A8}" type="presOf" srcId="{F358C5D0-669A-4838-9796-65E2254B992E}" destId="{0991457D-1E2B-4717-98B1-97C0EE33F07C}" srcOrd="0" destOrd="0" presId="urn:microsoft.com/office/officeart/2009/3/layout/RandomtoResultProcess"/>
    <dgm:cxn modelId="{0F942E25-A688-4719-A311-67528652C805}" srcId="{026E4953-97C2-4A96-B073-5E56CD6D1290}" destId="{34EB1315-85C3-4A8B-A50C-9F4F99E08A49}" srcOrd="0" destOrd="0" parTransId="{AA0FC6EA-CF7D-49B5-8437-B8DE2C779801}" sibTransId="{E66E3591-8A49-4C66-886E-D9771F910A0F}"/>
    <dgm:cxn modelId="{ECFF2228-A51C-43CF-9581-3BB06D5C62EB}" srcId="{F358C5D0-669A-4838-9796-65E2254B992E}" destId="{026E4953-97C2-4A96-B073-5E56CD6D1290}" srcOrd="1" destOrd="0" parTransId="{F7AD2E80-3ADA-432C-9B5F-8E504248A34C}" sibTransId="{183983FD-8D04-49A1-B60D-A3CB0021E473}"/>
    <dgm:cxn modelId="{85FBEA7D-2A91-4FBC-849E-4E0C7D7F287E}" type="presOf" srcId="{34EB1315-85C3-4A8B-A50C-9F4F99E08A49}" destId="{EF448BCE-560A-490B-97C6-11DF12DF5CBB}" srcOrd="0" destOrd="0" presId="urn:microsoft.com/office/officeart/2009/3/layout/RandomtoResultProcess"/>
    <dgm:cxn modelId="{5DD4CDC4-81E0-4CCA-A973-3F83CCB5763D}" type="presOf" srcId="{9398B5B6-14CA-4F72-AC39-C60DBD97484E}" destId="{77570727-DEF0-4197-8FF0-7BE5F7C6F902}" srcOrd="0" destOrd="0" presId="urn:microsoft.com/office/officeart/2009/3/layout/RandomtoResultProcess"/>
    <dgm:cxn modelId="{44E1C4D3-730E-4AB0-9596-4FE7D9CFEF80}" type="presOf" srcId="{026E4953-97C2-4A96-B073-5E56CD6D1290}" destId="{893B319E-B6E6-4225-8F8A-5F9F5731932A}" srcOrd="0" destOrd="0" presId="urn:microsoft.com/office/officeart/2009/3/layout/RandomtoResultProcess"/>
    <dgm:cxn modelId="{7E1376D7-286D-40E6-A49E-5A1A2CEC9083}" srcId="{F358C5D0-669A-4838-9796-65E2254B992E}" destId="{92DB8D63-B614-4581-A7A5-BD9C730CE978}" srcOrd="0" destOrd="0" parTransId="{E2445EDA-2B8E-4814-BA51-BE99022E3CE7}" sibTransId="{8DFCBF8B-B489-46E8-8ABA-A3C2D41BBC86}"/>
    <dgm:cxn modelId="{591B09E0-FF1F-441C-BD99-D4655D25225E}" type="presOf" srcId="{92DB8D63-B614-4581-A7A5-BD9C730CE978}" destId="{6F1C0EFB-490C-4E31-9FCD-E43B7A47E459}" srcOrd="0" destOrd="0" presId="urn:microsoft.com/office/officeart/2009/3/layout/RandomtoResultProcess"/>
    <dgm:cxn modelId="{8C8B71FE-B48F-4E15-814F-26C164E20E6C}" srcId="{92DB8D63-B614-4581-A7A5-BD9C730CE978}" destId="{9398B5B6-14CA-4F72-AC39-C60DBD97484E}" srcOrd="0" destOrd="0" parTransId="{244AB8E9-D4C7-42E2-83C7-216104A22EE6}" sibTransId="{C3C11143-C8E3-411C-857A-F29E3C15FDE7}"/>
    <dgm:cxn modelId="{54925BD6-EB5E-42B9-9CEB-F328ABAE76D8}" type="presParOf" srcId="{0991457D-1E2B-4717-98B1-97C0EE33F07C}" destId="{C52D3702-6DBF-4B1F-AEC8-6C0373E8D2A5}" srcOrd="0" destOrd="0" presId="urn:microsoft.com/office/officeart/2009/3/layout/RandomtoResultProcess"/>
    <dgm:cxn modelId="{01B06C0F-8AD8-4DB7-A8D3-FD79C4D1FB90}" type="presParOf" srcId="{C52D3702-6DBF-4B1F-AEC8-6C0373E8D2A5}" destId="{6F1C0EFB-490C-4E31-9FCD-E43B7A47E459}" srcOrd="0" destOrd="0" presId="urn:microsoft.com/office/officeart/2009/3/layout/RandomtoResultProcess"/>
    <dgm:cxn modelId="{65E63D1D-3FA9-497B-BFF6-B2A8B329041D}" type="presParOf" srcId="{C52D3702-6DBF-4B1F-AEC8-6C0373E8D2A5}" destId="{77570727-DEF0-4197-8FF0-7BE5F7C6F902}" srcOrd="1" destOrd="0" presId="urn:microsoft.com/office/officeart/2009/3/layout/RandomtoResultProcess"/>
    <dgm:cxn modelId="{69F1959C-98DC-4CE9-9954-EB0195D20A21}" type="presParOf" srcId="{C52D3702-6DBF-4B1F-AEC8-6C0373E8D2A5}" destId="{388B3CC8-9611-4DA7-ACED-BE7D0DAB0409}" srcOrd="2" destOrd="0" presId="urn:microsoft.com/office/officeart/2009/3/layout/RandomtoResultProcess"/>
    <dgm:cxn modelId="{47C88322-54F9-4E9A-97EB-F7E9EF293EB8}" type="presParOf" srcId="{C52D3702-6DBF-4B1F-AEC8-6C0373E8D2A5}" destId="{B61C86D0-3E6F-442A-B0D4-1B948F774D41}" srcOrd="3" destOrd="0" presId="urn:microsoft.com/office/officeart/2009/3/layout/RandomtoResultProcess"/>
    <dgm:cxn modelId="{9C735247-56B2-45AA-BE94-7E30EF879126}" type="presParOf" srcId="{C52D3702-6DBF-4B1F-AEC8-6C0373E8D2A5}" destId="{F6021047-F0B6-43B6-8B57-5C56F68CD45C}" srcOrd="4" destOrd="0" presId="urn:microsoft.com/office/officeart/2009/3/layout/RandomtoResultProcess"/>
    <dgm:cxn modelId="{0136E6E3-EED2-4770-B0D4-7AF2538DBEB7}" type="presParOf" srcId="{C52D3702-6DBF-4B1F-AEC8-6C0373E8D2A5}" destId="{7302683C-8D8F-4E35-AA77-21D867E18786}" srcOrd="5" destOrd="0" presId="urn:microsoft.com/office/officeart/2009/3/layout/RandomtoResultProcess"/>
    <dgm:cxn modelId="{6258ABB1-EA44-4D4A-B72C-DF797D0DE669}" type="presParOf" srcId="{C52D3702-6DBF-4B1F-AEC8-6C0373E8D2A5}" destId="{8B6CF5A3-15B3-4900-8549-5A29F3FAA5CC}" srcOrd="6" destOrd="0" presId="urn:microsoft.com/office/officeart/2009/3/layout/RandomtoResultProcess"/>
    <dgm:cxn modelId="{B11F512E-574F-40D2-82AE-149B4B36D9FA}" type="presParOf" srcId="{C52D3702-6DBF-4B1F-AEC8-6C0373E8D2A5}" destId="{95D191CB-0407-4784-815E-CBC23B30EC82}" srcOrd="7" destOrd="0" presId="urn:microsoft.com/office/officeart/2009/3/layout/RandomtoResultProcess"/>
    <dgm:cxn modelId="{5F28257D-DE73-4A43-AEB1-B1DBF54DB0B9}" type="presParOf" srcId="{C52D3702-6DBF-4B1F-AEC8-6C0373E8D2A5}" destId="{3CAF83B0-4040-402F-AB04-B7AD42AA8EA9}" srcOrd="8" destOrd="0" presId="urn:microsoft.com/office/officeart/2009/3/layout/RandomtoResultProcess"/>
    <dgm:cxn modelId="{7B098568-7FF9-4428-A13F-1D6D42AADAD5}" type="presParOf" srcId="{C52D3702-6DBF-4B1F-AEC8-6C0373E8D2A5}" destId="{AF58B8F8-6A7B-4833-9182-5082AEE8EF55}" srcOrd="9" destOrd="0" presId="urn:microsoft.com/office/officeart/2009/3/layout/RandomtoResultProcess"/>
    <dgm:cxn modelId="{24140C23-D3FD-470B-91B2-3C4497B4BCA6}" type="presParOf" srcId="{C52D3702-6DBF-4B1F-AEC8-6C0373E8D2A5}" destId="{031D51E1-0D9F-481B-81FF-48DF2F26E763}" srcOrd="10" destOrd="0" presId="urn:microsoft.com/office/officeart/2009/3/layout/RandomtoResultProcess"/>
    <dgm:cxn modelId="{6B165C2A-2B14-49D7-84E4-BF77D8FD6941}" type="presParOf" srcId="{C52D3702-6DBF-4B1F-AEC8-6C0373E8D2A5}" destId="{E544EB13-34AA-4B58-B8B9-7AA30DD7DA8B}" srcOrd="11" destOrd="0" presId="urn:microsoft.com/office/officeart/2009/3/layout/RandomtoResultProcess"/>
    <dgm:cxn modelId="{075FDE74-21E6-403B-8A07-10D1F43705A8}" type="presParOf" srcId="{C52D3702-6DBF-4B1F-AEC8-6C0373E8D2A5}" destId="{9E35449D-8745-4303-9AF6-9E0E394B1F60}" srcOrd="12" destOrd="0" presId="urn:microsoft.com/office/officeart/2009/3/layout/RandomtoResultProcess"/>
    <dgm:cxn modelId="{3F481EB5-E3D8-4908-B7C1-B7C4E1187CD6}" type="presParOf" srcId="{C52D3702-6DBF-4B1F-AEC8-6C0373E8D2A5}" destId="{7F7502A5-E895-498A-9C03-C3E11BE51039}" srcOrd="13" destOrd="0" presId="urn:microsoft.com/office/officeart/2009/3/layout/RandomtoResultProcess"/>
    <dgm:cxn modelId="{9F125E81-A76E-40F5-9066-4B92258B275E}" type="presParOf" srcId="{C52D3702-6DBF-4B1F-AEC8-6C0373E8D2A5}" destId="{23DBA79F-330E-422C-A893-CA53B8635E41}" srcOrd="14" destOrd="0" presId="urn:microsoft.com/office/officeart/2009/3/layout/RandomtoResultProcess"/>
    <dgm:cxn modelId="{373FD8AA-C5A0-4495-8E14-3BB77CBCD9CC}" type="presParOf" srcId="{C52D3702-6DBF-4B1F-AEC8-6C0373E8D2A5}" destId="{D9292123-3365-491C-B700-1C039395CC37}" srcOrd="15" destOrd="0" presId="urn:microsoft.com/office/officeart/2009/3/layout/RandomtoResultProcess"/>
    <dgm:cxn modelId="{CB2031C7-FA8E-4500-82E9-0BB1EA9287E7}" type="presParOf" srcId="{C52D3702-6DBF-4B1F-AEC8-6C0373E8D2A5}" destId="{A88C266A-EA68-4C8C-B214-AE814C4074D3}" srcOrd="16" destOrd="0" presId="urn:microsoft.com/office/officeart/2009/3/layout/RandomtoResultProcess"/>
    <dgm:cxn modelId="{10F33B88-8298-4492-81AB-BD09F83107B4}" type="presParOf" srcId="{C52D3702-6DBF-4B1F-AEC8-6C0373E8D2A5}" destId="{D2EB4C84-818B-419E-9696-C9D6EBDD4C7D}" srcOrd="17" destOrd="0" presId="urn:microsoft.com/office/officeart/2009/3/layout/RandomtoResultProcess"/>
    <dgm:cxn modelId="{687EBFAA-E6D0-4DB3-8F58-90DBED1CB992}" type="presParOf" srcId="{C52D3702-6DBF-4B1F-AEC8-6C0373E8D2A5}" destId="{2952C419-4A7F-4253-9EF4-58DC02839E3B}" srcOrd="18" destOrd="0" presId="urn:microsoft.com/office/officeart/2009/3/layout/RandomtoResultProcess"/>
    <dgm:cxn modelId="{DEFDB18D-C809-4869-9208-EC2F67E312D3}" type="presParOf" srcId="{C52D3702-6DBF-4B1F-AEC8-6C0373E8D2A5}" destId="{A11BB049-9CB6-4A69-BD6C-195B6BD507A5}" srcOrd="19" destOrd="0" presId="urn:microsoft.com/office/officeart/2009/3/layout/RandomtoResultProcess"/>
    <dgm:cxn modelId="{76CC1ABB-2484-4E6F-8E96-F8200C6B661F}" type="presParOf" srcId="{0991457D-1E2B-4717-98B1-97C0EE33F07C}" destId="{F792D202-1891-404F-8B00-2A48027FFE54}" srcOrd="1" destOrd="0" presId="urn:microsoft.com/office/officeart/2009/3/layout/RandomtoResultProcess"/>
    <dgm:cxn modelId="{E2D2D275-94C4-4C7D-A94A-B154ECA2410A}" type="presParOf" srcId="{F792D202-1891-404F-8B00-2A48027FFE54}" destId="{74D403B5-F71C-4547-BAE4-D0579500C053}" srcOrd="0" destOrd="0" presId="urn:microsoft.com/office/officeart/2009/3/layout/RandomtoResultProcess"/>
    <dgm:cxn modelId="{0FACB245-3EC0-4D69-9555-C77696A93241}" type="presParOf" srcId="{F792D202-1891-404F-8B00-2A48027FFE54}" destId="{C6395CB1-C5F3-4595-855E-8CC30CA880D8}" srcOrd="1" destOrd="0" presId="urn:microsoft.com/office/officeart/2009/3/layout/RandomtoResultProcess"/>
    <dgm:cxn modelId="{9CCD6BD7-8179-4C1B-9122-3411C786B2DD}" type="presParOf" srcId="{0991457D-1E2B-4717-98B1-97C0EE33F07C}" destId="{C845C27B-6B0C-4C79-84FF-AD2C28A06EF5}" srcOrd="2" destOrd="0" presId="urn:microsoft.com/office/officeart/2009/3/layout/RandomtoResultProcess"/>
    <dgm:cxn modelId="{A97E6877-508B-44F8-AD09-852B64674EF4}" type="presParOf" srcId="{0991457D-1E2B-4717-98B1-97C0EE33F07C}" destId="{649AE9D3-5DDB-45DA-A5DA-EFFB8C92AB7E}" srcOrd="3" destOrd="0" presId="urn:microsoft.com/office/officeart/2009/3/layout/RandomtoResultProcess"/>
    <dgm:cxn modelId="{344299FB-5A7E-4AE7-9436-353422C353D0}" type="presParOf" srcId="{649AE9D3-5DDB-45DA-A5DA-EFFB8C92AB7E}" destId="{5CF9C57B-1753-47E9-8713-A93DAD531483}" srcOrd="0" destOrd="0" presId="urn:microsoft.com/office/officeart/2009/3/layout/RandomtoResultProcess"/>
    <dgm:cxn modelId="{B570EC77-20F9-45E1-9B34-AA146F132166}" type="presParOf" srcId="{649AE9D3-5DDB-45DA-A5DA-EFFB8C92AB7E}" destId="{5EBB5122-50A0-4E9B-966B-757F8DCB978C}" srcOrd="1" destOrd="0" presId="urn:microsoft.com/office/officeart/2009/3/layout/RandomtoResultProcess"/>
    <dgm:cxn modelId="{286F7EC5-5814-4F1B-AD59-17736BFE8921}" type="presParOf" srcId="{0991457D-1E2B-4717-98B1-97C0EE33F07C}" destId="{160E36CF-31C9-4BF0-9D9B-291F8B3657C1}" srcOrd="4" destOrd="0" presId="urn:microsoft.com/office/officeart/2009/3/layout/RandomtoResultProcess"/>
    <dgm:cxn modelId="{DD863193-E2E3-4E26-988C-20F28CB2CA17}" type="presParOf" srcId="{160E36CF-31C9-4BF0-9D9B-291F8B3657C1}" destId="{893B319E-B6E6-4225-8F8A-5F9F5731932A}" srcOrd="0" destOrd="0" presId="urn:microsoft.com/office/officeart/2009/3/layout/RandomtoResultProcess"/>
    <dgm:cxn modelId="{166956E1-32E6-4336-9026-28B9531455A3}" type="presParOf" srcId="{160E36CF-31C9-4BF0-9D9B-291F8B3657C1}" destId="{EF448BCE-560A-490B-97C6-11DF12DF5CBB}" srcOrd="1" destOrd="0" presId="urn:microsoft.com/office/officeart/2009/3/layout/RandomtoResultProcess"/>
    <dgm:cxn modelId="{D6174CA8-A985-43FB-B8D6-5FAB51460515}" type="presParOf" srcId="{160E36CF-31C9-4BF0-9D9B-291F8B3657C1}" destId="{656ED1F9-2376-46DB-BF60-E4675D9FF206}"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EFB-490C-4E31-9FCD-E43B7A47E459}">
      <dsp:nvSpPr>
        <dsp:cNvPr id="0" name=""/>
        <dsp:cNvSpPr/>
      </dsp:nvSpPr>
      <dsp:spPr>
        <a:xfrm>
          <a:off x="783003" y="600716"/>
          <a:ext cx="1685684" cy="55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dirty="0"/>
            <a:t>Trigger</a:t>
          </a:r>
        </a:p>
      </dsp:txBody>
      <dsp:txXfrm>
        <a:off x="783003" y="600716"/>
        <a:ext cx="1685684" cy="555509"/>
      </dsp:txXfrm>
    </dsp:sp>
    <dsp:sp modelId="{77570727-DEF0-4197-8FF0-7BE5F7C6F902}">
      <dsp:nvSpPr>
        <dsp:cNvPr id="0" name=""/>
        <dsp:cNvSpPr/>
      </dsp:nvSpPr>
      <dsp:spPr>
        <a:xfrm>
          <a:off x="783003" y="1772094"/>
          <a:ext cx="1685684" cy="104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Stimulus</a:t>
          </a:r>
        </a:p>
      </dsp:txBody>
      <dsp:txXfrm>
        <a:off x="783003" y="1772094"/>
        <a:ext cx="1685684" cy="1040754"/>
      </dsp:txXfrm>
    </dsp:sp>
    <dsp:sp modelId="{388B3CC8-9611-4DA7-ACED-BE7D0DAB0409}">
      <dsp:nvSpPr>
        <dsp:cNvPr id="0" name=""/>
        <dsp:cNvSpPr/>
      </dsp:nvSpPr>
      <dsp:spPr>
        <a:xfrm>
          <a:off x="781088" y="431765"/>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C86D0-3E6F-442A-B0D4-1B948F774D41}">
      <dsp:nvSpPr>
        <dsp:cNvPr id="0" name=""/>
        <dsp:cNvSpPr/>
      </dsp:nvSpPr>
      <dsp:spPr>
        <a:xfrm>
          <a:off x="874950" y="24404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21047-F0B6-43B6-8B57-5C56F68CD45C}">
      <dsp:nvSpPr>
        <dsp:cNvPr id="0" name=""/>
        <dsp:cNvSpPr/>
      </dsp:nvSpPr>
      <dsp:spPr>
        <a:xfrm>
          <a:off x="1100218" y="281585"/>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2683C-8D8F-4E35-AA77-21D867E18786}">
      <dsp:nvSpPr>
        <dsp:cNvPr id="0" name=""/>
        <dsp:cNvSpPr/>
      </dsp:nvSpPr>
      <dsp:spPr>
        <a:xfrm>
          <a:off x="1287942" y="75089"/>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CF5A3-15B3-4900-8549-5A29F3FAA5CC}">
      <dsp:nvSpPr>
        <dsp:cNvPr id="0" name=""/>
        <dsp:cNvSpPr/>
      </dsp:nvSpPr>
      <dsp:spPr>
        <a:xfrm>
          <a:off x="1531983" y="0"/>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191CB-0407-4784-815E-CBC23B30EC82}">
      <dsp:nvSpPr>
        <dsp:cNvPr id="0" name=""/>
        <dsp:cNvSpPr/>
      </dsp:nvSpPr>
      <dsp:spPr>
        <a:xfrm>
          <a:off x="1832342" y="131406"/>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F83B0-4040-402F-AB04-B7AD42AA8EA9}">
      <dsp:nvSpPr>
        <dsp:cNvPr id="0" name=""/>
        <dsp:cNvSpPr/>
      </dsp:nvSpPr>
      <dsp:spPr>
        <a:xfrm>
          <a:off x="2020066" y="225268"/>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8B8F8-6A7B-4833-9182-5082AEE8EF55}">
      <dsp:nvSpPr>
        <dsp:cNvPr id="0" name=""/>
        <dsp:cNvSpPr/>
      </dsp:nvSpPr>
      <dsp:spPr>
        <a:xfrm>
          <a:off x="2282879" y="431765"/>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D51E1-0D9F-481B-81FF-48DF2F26E763}">
      <dsp:nvSpPr>
        <dsp:cNvPr id="0" name=""/>
        <dsp:cNvSpPr/>
      </dsp:nvSpPr>
      <dsp:spPr>
        <a:xfrm>
          <a:off x="2395513" y="63826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4EB13-34AA-4B58-B8B9-7AA30DD7DA8B}">
      <dsp:nvSpPr>
        <dsp:cNvPr id="0" name=""/>
        <dsp:cNvSpPr/>
      </dsp:nvSpPr>
      <dsp:spPr>
        <a:xfrm>
          <a:off x="1419349" y="244041"/>
          <a:ext cx="344799" cy="3447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5449D-8745-4303-9AF6-9E0E394B1F60}">
      <dsp:nvSpPr>
        <dsp:cNvPr id="0" name=""/>
        <dsp:cNvSpPr/>
      </dsp:nvSpPr>
      <dsp:spPr>
        <a:xfrm>
          <a:off x="687226" y="95739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502A5-E895-498A-9C03-C3E11BE51039}">
      <dsp:nvSpPr>
        <dsp:cNvPr id="0" name=""/>
        <dsp:cNvSpPr/>
      </dsp:nvSpPr>
      <dsp:spPr>
        <a:xfrm>
          <a:off x="799860" y="1126343"/>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BA79F-330E-422C-A893-CA53B8635E41}">
      <dsp:nvSpPr>
        <dsp:cNvPr id="0" name=""/>
        <dsp:cNvSpPr/>
      </dsp:nvSpPr>
      <dsp:spPr>
        <a:xfrm>
          <a:off x="1081446" y="1276522"/>
          <a:ext cx="306488" cy="3064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92123-3365-491C-B700-1C039395CC37}">
      <dsp:nvSpPr>
        <dsp:cNvPr id="0" name=""/>
        <dsp:cNvSpPr/>
      </dsp:nvSpPr>
      <dsp:spPr>
        <a:xfrm>
          <a:off x="1475666" y="1520563"/>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C266A-EA68-4C8C-B214-AE814C4074D3}">
      <dsp:nvSpPr>
        <dsp:cNvPr id="0" name=""/>
        <dsp:cNvSpPr/>
      </dsp:nvSpPr>
      <dsp:spPr>
        <a:xfrm>
          <a:off x="1550756" y="1276522"/>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B4C84-818B-419E-9696-C9D6EBDD4C7D}">
      <dsp:nvSpPr>
        <dsp:cNvPr id="0" name=""/>
        <dsp:cNvSpPr/>
      </dsp:nvSpPr>
      <dsp:spPr>
        <a:xfrm>
          <a:off x="1738480" y="1539336"/>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2C419-4A7F-4253-9EF4-58DC02839E3B}">
      <dsp:nvSpPr>
        <dsp:cNvPr id="0" name=""/>
        <dsp:cNvSpPr/>
      </dsp:nvSpPr>
      <dsp:spPr>
        <a:xfrm>
          <a:off x="1907431" y="1238977"/>
          <a:ext cx="306488" cy="3064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BB049-9CB6-4A69-BD6C-195B6BD507A5}">
      <dsp:nvSpPr>
        <dsp:cNvPr id="0" name=""/>
        <dsp:cNvSpPr/>
      </dsp:nvSpPr>
      <dsp:spPr>
        <a:xfrm>
          <a:off x="2320424" y="1163888"/>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403B5-F71C-4547-BAE4-D0579500C053}">
      <dsp:nvSpPr>
        <dsp:cNvPr id="0" name=""/>
        <dsp:cNvSpPr/>
      </dsp:nvSpPr>
      <dsp:spPr>
        <a:xfrm>
          <a:off x="2531134" y="281273"/>
          <a:ext cx="618826" cy="1181407"/>
        </a:xfrm>
        <a:prstGeom prst="chevron">
          <a:avLst>
            <a:gd name="adj" fmla="val 6231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F9C57B-1753-47E9-8713-A93DAD531483}">
      <dsp:nvSpPr>
        <dsp:cNvPr id="0" name=""/>
        <dsp:cNvSpPr/>
      </dsp:nvSpPr>
      <dsp:spPr>
        <a:xfrm>
          <a:off x="3037447" y="281273"/>
          <a:ext cx="618826" cy="1181407"/>
        </a:xfrm>
        <a:prstGeom prst="chevron">
          <a:avLst>
            <a:gd name="adj" fmla="val 6231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B319E-B6E6-4225-8F8A-5F9F5731932A}">
      <dsp:nvSpPr>
        <dsp:cNvPr id="0" name=""/>
        <dsp:cNvSpPr/>
      </dsp:nvSpPr>
      <dsp:spPr>
        <a:xfrm>
          <a:off x="3782852" y="197461"/>
          <a:ext cx="1434552" cy="143455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CA" sz="2300" kern="1200" dirty="0"/>
            <a:t>Extreme Emotion</a:t>
          </a:r>
        </a:p>
      </dsp:txBody>
      <dsp:txXfrm>
        <a:off x="3992937" y="407546"/>
        <a:ext cx="1014382" cy="1014382"/>
      </dsp:txXfrm>
    </dsp:sp>
    <dsp:sp modelId="{EF448BCE-560A-490B-97C6-11DF12DF5CBB}">
      <dsp:nvSpPr>
        <dsp:cNvPr id="0" name=""/>
        <dsp:cNvSpPr/>
      </dsp:nvSpPr>
      <dsp:spPr>
        <a:xfrm>
          <a:off x="3656274" y="1772094"/>
          <a:ext cx="1687709" cy="104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Fight, Flight, or Freeze</a:t>
          </a:r>
        </a:p>
      </dsp:txBody>
      <dsp:txXfrm>
        <a:off x="3656274" y="1772094"/>
        <a:ext cx="1687709" cy="1040754"/>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sychologytoday.com/ca/tests/personality/emotional-intelligence-tes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1315/5647/2836/7._Exploring_the_Social_PLR.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tion-leadership-ontario.ca/application/files/1315/5647/2836/7._Exploring_the_Social_PL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ucation-leadership-ontario.ca/application/files/1315/5647/2836/7._Exploring_the_Social_PLR.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sychologytoday.com/ca/tests/personality/emotional-intelligence-tes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ytoday.com/ca/tests/personality/emotional-intelligence-t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This is an open-ended professional learning  resource that is enriched by what participants bring to the learning experience. With this in mind, participants are encouraged to draw on and apply their lived experiences and diverse backgrounds to help ensure that the learning is culturally relevant and responsive. </a:t>
            </a:r>
            <a:endParaRPr lang="en-CA" sz="1200" kern="1200" dirty="0">
              <a:solidFill>
                <a:schemeClr val="tx1"/>
              </a:solidFill>
              <a:effectLst/>
              <a:latin typeface="+mn-lt"/>
              <a:ea typeface="+mn-ea"/>
              <a:cs typeface="+mn-cs"/>
            </a:endParaRPr>
          </a:p>
          <a:p>
            <a:endParaRPr lang="en-CA" b="1" dirty="0"/>
          </a:p>
          <a:p>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CA" dirty="0"/>
          </a:p>
          <a:p>
            <a:r>
              <a:rPr lang="en-CA" dirty="0"/>
              <a:t>The PLR series on the Social PLRs</a:t>
            </a:r>
            <a:r>
              <a:rPr lang="en-CA" baseline="0" dirty="0"/>
              <a:t> contains material that may be sensitive to some participants. When planning for a group session, it may be useful to have a member of your EAP (Employee Assistance Program) attend the session or note the availability of these services for any participant needing to debrief about some of the topics. </a:t>
            </a:r>
            <a:endParaRPr lang="en-CA" dirty="0"/>
          </a:p>
          <a:p>
            <a:endParaRPr lang="en-CA" dirty="0"/>
          </a:p>
          <a:p>
            <a:r>
              <a:rPr lang="en-CA" dirty="0"/>
              <a:t>This</a:t>
            </a:r>
            <a:r>
              <a:rPr lang="en-CA" baseline="0" dirty="0"/>
              <a:t> virtual session on Acting in Emotionally Appropriate Ways will have participants explore the following:</a:t>
            </a:r>
          </a:p>
          <a:p>
            <a:pPr marL="228600" indent="-228600">
              <a:buFont typeface="+mj-lt"/>
              <a:buAutoNum type="arabicPeriod"/>
            </a:pPr>
            <a:r>
              <a:rPr lang="en-CA" baseline="0" dirty="0"/>
              <a:t>Examining and Reframing Triggers</a:t>
            </a:r>
          </a:p>
          <a:p>
            <a:pPr marL="228600" indent="-228600">
              <a:buAutoNum type="arabicPeriod"/>
            </a:pPr>
            <a:r>
              <a:rPr lang="en-CA" b="0" baseline="0" dirty="0"/>
              <a:t>Emotional Intelligence – participants will have completed the </a:t>
            </a:r>
            <a:r>
              <a:rPr lang="en-US" baseline="0" dirty="0">
                <a:solidFill>
                  <a:srgbClr val="C00000"/>
                </a:solidFill>
              </a:rPr>
              <a:t>Emotional Intelligence (EI) test: </a:t>
            </a:r>
            <a:r>
              <a:rPr lang="en-CA" sz="1200" u="sng" kern="1200" dirty="0">
                <a:solidFill>
                  <a:schemeClr val="tx1"/>
                </a:solidFill>
                <a:effectLst/>
                <a:latin typeface="+mn-lt"/>
                <a:ea typeface="+mn-ea"/>
                <a:cs typeface="+mn-cs"/>
                <a:hlinkClick r:id="rId4"/>
              </a:rPr>
              <a:t>https://www.psychologytoday.com/ca/tests/personality/emotional-intelligence-test</a:t>
            </a:r>
            <a:r>
              <a:rPr lang="en-CA" sz="1200" u="none" kern="1200" baseline="0" dirty="0">
                <a:solidFill>
                  <a:schemeClr val="tx1"/>
                </a:solidFill>
                <a:effectLst/>
                <a:latin typeface="+mn-lt"/>
                <a:ea typeface="+mn-ea"/>
                <a:cs typeface="+mn-cs"/>
              </a:rPr>
              <a:t> as a take away from session two – Managing Emotions.</a:t>
            </a:r>
            <a:endParaRPr lang="en-CA" b="0" baseline="0" dirty="0"/>
          </a:p>
          <a:p>
            <a:pPr marL="228600" indent="-228600">
              <a:buAutoNum type="arabicPeriod"/>
            </a:pPr>
            <a:r>
              <a:rPr lang="en-CA" b="0" baseline="0" dirty="0"/>
              <a:t>Culminating Activities for Strengthening the Social PLRs</a:t>
            </a:r>
          </a:p>
          <a:p>
            <a:pPr marL="228600" indent="-228600">
              <a:buAutoNum type="arabicPeriod"/>
            </a:pPr>
            <a:endParaRPr lang="en-CA" b="1" baseline="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0</a:t>
            </a:fld>
            <a:endParaRPr lang="en-US" dirty="0"/>
          </a:p>
        </p:txBody>
      </p:sp>
    </p:spTree>
    <p:extLst>
      <p:ext uri="{BB962C8B-B14F-4D97-AF65-F5344CB8AC3E}">
        <p14:creationId xmlns:p14="http://schemas.microsoft.com/office/powerpoint/2010/main" val="64492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purpose of this activity is to help you gather tools and strategies to deepen and strengthen your Social PLRs.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Refer to page </a:t>
            </a:r>
            <a:r>
              <a:rPr lang="en-CA" altLang="en-US" b="0" dirty="0">
                <a:latin typeface="Arial" panose="020B0604020202020204" pitchFamily="34" charset="0"/>
                <a:ea typeface="ＭＳ Ｐゴシック" panose="020B0600070205080204" pitchFamily="34" charset="-128"/>
              </a:rPr>
              <a:t>21 </a:t>
            </a:r>
            <a:r>
              <a:rPr lang="en-CA" altLang="en-US" dirty="0">
                <a:latin typeface="Arial" panose="020B0604020202020204" pitchFamily="34" charset="0"/>
                <a:ea typeface="ＭＳ Ｐゴシック" panose="020B0600070205080204" pitchFamily="34" charset="-128"/>
              </a:rPr>
              <a:t>of the Reflective Manual:</a:t>
            </a:r>
          </a:p>
          <a:p>
            <a:pPr marL="228600" lvl="0" indent="-228600">
              <a:buFont typeface="+mj-lt"/>
              <a:buAutoNum type="arabicPeriod"/>
            </a:pPr>
            <a:r>
              <a:rPr lang="en-CA" sz="1200" kern="1200" dirty="0">
                <a:solidFill>
                  <a:schemeClr val="tx1"/>
                </a:solidFill>
                <a:effectLst/>
                <a:latin typeface="+mn-lt"/>
                <a:ea typeface="+mn-ea"/>
                <a:cs typeface="+mn-cs"/>
              </a:rPr>
              <a:t>Revisit your </a:t>
            </a:r>
            <a:r>
              <a:rPr lang="en-CA" sz="1200" u="sng" kern="1200" dirty="0">
                <a:solidFill>
                  <a:schemeClr val="tx1"/>
                </a:solidFill>
                <a:effectLst/>
                <a:latin typeface="+mn-lt"/>
                <a:ea typeface="+mn-ea"/>
                <a:cs typeface="+mn-cs"/>
                <a:hlinkClick r:id="rId3"/>
              </a:rPr>
              <a:t>IEL Self-Assessment</a:t>
            </a:r>
            <a:r>
              <a:rPr lang="en-CA" sz="1200" kern="1200" dirty="0">
                <a:solidFill>
                  <a:schemeClr val="tx1"/>
                </a:solidFill>
                <a:effectLst/>
                <a:latin typeface="+mn-lt"/>
                <a:ea typeface="+mn-ea"/>
                <a:cs typeface="+mn-cs"/>
              </a:rPr>
              <a:t> section on the Social PLRs and update your reflections if necessary. </a:t>
            </a:r>
          </a:p>
          <a:p>
            <a:pPr marL="228600" lvl="0" indent="-228600">
              <a:buFont typeface="+mj-lt"/>
              <a:buAutoNum type="arabicPeriod"/>
            </a:pPr>
            <a:r>
              <a:rPr lang="en-CA" sz="1200" kern="1200" dirty="0">
                <a:solidFill>
                  <a:schemeClr val="tx1"/>
                </a:solidFill>
                <a:effectLst/>
                <a:latin typeface="+mn-lt"/>
                <a:ea typeface="+mn-ea"/>
                <a:cs typeface="+mn-cs"/>
              </a:rPr>
              <a:t>Choose a PLR to focus on from each of perceive emotions, manage emotions, and act in emotionally appropriate ways. Decide on an area of </a:t>
            </a:r>
            <a:r>
              <a:rPr lang="en-CA" sz="1200" b="0" kern="1200" dirty="0">
                <a:solidFill>
                  <a:schemeClr val="tx1"/>
                </a:solidFill>
                <a:effectLst/>
                <a:latin typeface="+mn-lt"/>
                <a:ea typeface="+mn-ea"/>
                <a:cs typeface="+mn-cs"/>
              </a:rPr>
              <a:t>growth or an area of concern.</a:t>
            </a:r>
          </a:p>
          <a:p>
            <a:pPr marL="228600" lvl="0" indent="-228600">
              <a:buFont typeface="+mj-lt"/>
              <a:buAutoNum type="arabicPeriod"/>
            </a:pPr>
            <a:r>
              <a:rPr lang="en-CA" sz="1200" kern="1200" dirty="0">
                <a:solidFill>
                  <a:schemeClr val="tx1"/>
                </a:solidFill>
                <a:effectLst/>
                <a:latin typeface="+mn-lt"/>
                <a:ea typeface="+mn-ea"/>
                <a:cs typeface="+mn-cs"/>
              </a:rPr>
              <a:t>In choosing the tools to strengthen your PLRs, refer to</a:t>
            </a:r>
            <a:r>
              <a:rPr lang="en-CA" sz="1200" i="1" kern="1200" dirty="0">
                <a:solidFill>
                  <a:schemeClr val="tx1"/>
                </a:solidFill>
                <a:effectLst/>
                <a:latin typeface="+mn-lt"/>
                <a:ea typeface="+mn-ea"/>
                <a:cs typeface="+mn-cs"/>
              </a:rPr>
              <a:t> Ideas Into Action, </a:t>
            </a:r>
            <a:r>
              <a:rPr lang="en-CA" sz="1200" i="1" u="sng" kern="1200" dirty="0">
                <a:solidFill>
                  <a:schemeClr val="tx1"/>
                </a:solidFill>
                <a:effectLst/>
                <a:latin typeface="+mn-lt"/>
                <a:ea typeface="+mn-ea"/>
                <a:cs typeface="+mn-cs"/>
                <a:hlinkClick r:id="rId4"/>
              </a:rPr>
              <a:t>Exploring the “Social Personal Leadership Resources: Perceiving Emotions, Managing Emotions and Acting in Emotionally Appropriate Ways</a:t>
            </a:r>
            <a:r>
              <a:rPr lang="en-CA" sz="1200" kern="1200" dirty="0">
                <a:solidFill>
                  <a:schemeClr val="tx1"/>
                </a:solidFill>
                <a:effectLst/>
                <a:latin typeface="+mn-lt"/>
                <a:ea typeface="+mn-ea"/>
                <a:cs typeface="+mn-cs"/>
              </a:rPr>
              <a:t>, the information in this Reflective Manual, activities you have completed in the Onward Workbook, and personal experience.</a:t>
            </a:r>
          </a:p>
          <a:p>
            <a:pPr marL="228600" lvl="0" indent="-228600">
              <a:buFont typeface="+mj-lt"/>
              <a:buAutoNum type="arabicPeriod"/>
            </a:pPr>
            <a:r>
              <a:rPr lang="en-CA" sz="1200" kern="1200" dirty="0">
                <a:solidFill>
                  <a:schemeClr val="tx1"/>
                </a:solidFill>
                <a:effectLst/>
                <a:latin typeface="+mn-lt"/>
                <a:ea typeface="+mn-ea"/>
                <a:cs typeface="+mn-cs"/>
              </a:rPr>
              <a:t>Consider working with a colleague, a coach or a mentor to help foster continued growth in these areas.</a:t>
            </a:r>
          </a:p>
          <a:p>
            <a:pPr marL="228600" lvl="0" indent="-228600">
              <a:buFont typeface="+mj-lt"/>
              <a:buAutoNum type="arabicPeriod"/>
            </a:pPr>
            <a:r>
              <a:rPr lang="en-CA" sz="1200" kern="1200" dirty="0">
                <a:solidFill>
                  <a:schemeClr val="tx1"/>
                </a:solidFill>
                <a:effectLst/>
                <a:latin typeface="+mn-lt"/>
                <a:ea typeface="+mn-ea"/>
                <a:cs typeface="+mn-cs"/>
              </a:rPr>
              <a:t>Use the example on page 21 “Managing Emotions” to guide your thinking and complete the activity using the template provided on page 22 of the Reflective Manual.</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When completing the activity choose an area of focus for each of the characteristics (perceiving emotions, managing emotions and acting in emotionally appropriate ways).</a:t>
            </a:r>
          </a:p>
          <a:p>
            <a:pPr eaLnBrk="1" hangingPunct="1">
              <a:lnSpc>
                <a:spcPct val="80000"/>
              </a:lnSpc>
            </a:pPr>
            <a:r>
              <a:rPr lang="en-CA" altLang="en-US" dirty="0">
                <a:latin typeface="Arial" panose="020B0604020202020204" pitchFamily="34" charset="0"/>
                <a:ea typeface="ＭＳ Ｐゴシック" panose="020B0600070205080204" pitchFamily="34" charset="-128"/>
              </a:rPr>
              <a:t>Describe your concern for each.</a:t>
            </a:r>
          </a:p>
          <a:p>
            <a:pPr eaLnBrk="1" hangingPunct="1">
              <a:lnSpc>
                <a:spcPct val="80000"/>
              </a:lnSpc>
            </a:pPr>
            <a:r>
              <a:rPr lang="en-CA" altLang="en-US" dirty="0">
                <a:latin typeface="Arial" panose="020B0604020202020204" pitchFamily="34" charset="0"/>
                <a:ea typeface="ＭＳ Ｐゴシック" panose="020B0600070205080204" pitchFamily="34" charset="-128"/>
              </a:rPr>
              <a:t>Which resource or tool will you use to help you address your concern?</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sz="1200" b="0" u="none" kern="1200" baseline="0" dirty="0">
                <a:solidFill>
                  <a:schemeClr val="tx1"/>
                </a:solidFill>
                <a:effectLst/>
                <a:latin typeface="Arial" panose="020B0604020202020204" pitchFamily="34" charset="0"/>
                <a:ea typeface="ＭＳ Ｐゴシック" panose="020B0600070205080204" pitchFamily="34" charset="-128"/>
                <a:cs typeface="+mn-cs"/>
              </a:rPr>
              <a:t>To assist with the completion of this activity, refer to the results of your IEL Self-Assessment Social PLRs section, your notes in the Reflective Manual, the </a:t>
            </a:r>
            <a:r>
              <a:rPr lang="en-CA" altLang="en-US" sz="1200" b="0" i="1" u="none" kern="1200" baseline="0" dirty="0">
                <a:solidFill>
                  <a:schemeClr val="tx1"/>
                </a:solidFill>
                <a:effectLst/>
                <a:latin typeface="Arial" panose="020B0604020202020204" pitchFamily="34" charset="0"/>
                <a:ea typeface="ＭＳ Ｐゴシック" panose="020B0600070205080204" pitchFamily="34" charset="-128"/>
                <a:cs typeface="+mn-cs"/>
              </a:rPr>
              <a:t>Onward Workbook </a:t>
            </a:r>
            <a:r>
              <a:rPr lang="en-CA" altLang="en-US" sz="1200" b="0" i="0" u="none" kern="1200" baseline="0" dirty="0">
                <a:solidFill>
                  <a:schemeClr val="tx1"/>
                </a:solidFill>
                <a:effectLst/>
                <a:latin typeface="Arial" panose="020B0604020202020204" pitchFamily="34" charset="0"/>
                <a:ea typeface="ＭＳ Ｐゴシック" panose="020B0600070205080204" pitchFamily="34" charset="-128"/>
                <a:cs typeface="+mn-cs"/>
              </a:rPr>
              <a:t>and </a:t>
            </a:r>
            <a:r>
              <a:rPr lang="en-CA" altLang="en-US" sz="1200" b="0" u="none" kern="1200" baseline="0" dirty="0">
                <a:solidFill>
                  <a:schemeClr val="tx1"/>
                </a:solidFill>
                <a:effectLst/>
                <a:latin typeface="Arial" panose="020B0604020202020204" pitchFamily="34" charset="0"/>
                <a:ea typeface="ＭＳ Ｐゴシック" panose="020B0600070205080204" pitchFamily="34" charset="-128"/>
                <a:cs typeface="+mn-cs"/>
              </a:rPr>
              <a:t>your personal experiences.</a:t>
            </a:r>
            <a:endParaRPr lang="en-CA" altLang="en-US" sz="1200" b="0" u="none" kern="1200" baseline="0" dirty="0">
              <a:solidFill>
                <a:schemeClr val="tx1"/>
              </a:solidFill>
              <a:effectLst/>
              <a:latin typeface="+mn-lt"/>
              <a:ea typeface="+mn-ea"/>
              <a:cs typeface="+mn-cs"/>
            </a:endParaRP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30-40 minutes</a:t>
            </a: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710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dirty="0"/>
              <a:t>The ten strategies for success described on page 10 of </a:t>
            </a:r>
            <a:r>
              <a:rPr lang="en-CA" sz="1200" i="1" dirty="0"/>
              <a:t>Ideas Into Action</a:t>
            </a:r>
            <a:r>
              <a:rPr lang="en-CA" sz="1200" dirty="0"/>
              <a:t>: </a:t>
            </a:r>
            <a:r>
              <a:rPr lang="en-CA" sz="1200" i="1" u="sng" dirty="0">
                <a:hlinkClick r:id="rId3"/>
              </a:rPr>
              <a:t>Exploring the “Social Personal Leadership Resources: Perceiving Emotions, Managing Emotions and Acting in Emotionally Appropriate Ways</a:t>
            </a:r>
            <a:r>
              <a:rPr lang="en-CA" sz="1200" i="1" u="sng" dirty="0"/>
              <a:t> </a:t>
            </a:r>
            <a:r>
              <a:rPr lang="en-CA" sz="1200" dirty="0"/>
              <a:t>have been found to be successful in building and strengthening the social PLRs.</a:t>
            </a:r>
            <a:r>
              <a:rPr lang="en-CA" sz="1200" b="1" dirty="0"/>
              <a:t> </a:t>
            </a:r>
            <a:endParaRPr lang="en-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Refer to page 24 of the Reflective Manual</a:t>
            </a:r>
          </a:p>
          <a:p>
            <a:pPr eaLnBrk="1" hangingPunct="1">
              <a:lnSpc>
                <a:spcPct val="80000"/>
              </a:lnSpc>
            </a:pPr>
            <a:r>
              <a:rPr lang="en-CA" altLang="en-US" dirty="0">
                <a:latin typeface="Arial" panose="020B0604020202020204" pitchFamily="34" charset="0"/>
                <a:ea typeface="ＭＳ Ｐゴシック" panose="020B0600070205080204" pitchFamily="34" charset="-128"/>
              </a:rPr>
              <a:t>Review the 10 strategies for success.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121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purpose of the following activity is to gain an understanding of evidence-based perspectives of the social PLRs by applying strategies to leadership in real-life contexts.</a:t>
            </a:r>
          </a:p>
          <a:p>
            <a:r>
              <a:rPr lang="en-CA" sz="1200" b="0" kern="1200" dirty="0">
                <a:solidFill>
                  <a:schemeClr val="tx1"/>
                </a:solidFill>
                <a:effectLst/>
                <a:latin typeface="+mn-lt"/>
                <a:ea typeface="+mn-ea"/>
                <a:cs typeface="+mn-cs"/>
              </a:rPr>
              <a:t>Refer to pages 25-26 of the Reflective Manual.</a:t>
            </a:r>
          </a:p>
          <a:p>
            <a:pPr lvl="0"/>
            <a:r>
              <a:rPr lang="en-CA" sz="1200" b="0" kern="1200" dirty="0">
                <a:solidFill>
                  <a:schemeClr val="tx1"/>
                </a:solidFill>
                <a:effectLst/>
                <a:latin typeface="+mn-lt"/>
                <a:ea typeface="+mn-ea"/>
                <a:cs typeface="+mn-cs"/>
              </a:rPr>
              <a:t>There are two possible scenarios to work from.</a:t>
            </a:r>
          </a:p>
          <a:p>
            <a:pPr lvl="0"/>
            <a:r>
              <a:rPr lang="en-CA" sz="1200" b="0" kern="1200" dirty="0">
                <a:solidFill>
                  <a:schemeClr val="tx1"/>
                </a:solidFill>
                <a:effectLst/>
                <a:latin typeface="+mn-lt"/>
                <a:ea typeface="+mn-ea"/>
                <a:cs typeface="+mn-cs"/>
              </a:rPr>
              <a:t>With a partner, participant will work through the activity.</a:t>
            </a:r>
          </a:p>
          <a:p>
            <a:pPr lvl="0"/>
            <a:r>
              <a:rPr lang="en-CA" sz="1200" b="0" kern="1200" dirty="0">
                <a:solidFill>
                  <a:schemeClr val="tx1"/>
                </a:solidFill>
                <a:effectLst/>
                <a:latin typeface="+mn-lt"/>
                <a:ea typeface="+mn-ea"/>
                <a:cs typeface="+mn-cs"/>
              </a:rPr>
              <a:t>Assign scenario one or two to the groupings.</a:t>
            </a:r>
          </a:p>
          <a:p>
            <a:pPr lvl="0"/>
            <a:r>
              <a:rPr lang="en-CA" sz="1200" b="0" kern="1200" dirty="0">
                <a:solidFill>
                  <a:schemeClr val="tx1"/>
                </a:solidFill>
                <a:effectLst/>
                <a:latin typeface="+mn-lt"/>
                <a:ea typeface="+mn-ea"/>
                <a:cs typeface="+mn-cs"/>
              </a:rPr>
              <a:t>If working on your own, choose one of the two scenarios.</a:t>
            </a:r>
          </a:p>
          <a:p>
            <a:pPr lvl="0"/>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Activity:</a:t>
            </a:r>
          </a:p>
          <a:p>
            <a:pPr marL="228600" lvl="0" indent="-228600">
              <a:buFont typeface="+mj-lt"/>
              <a:buAutoNum type="arabicPeriod"/>
            </a:pPr>
            <a:r>
              <a:rPr lang="en-CA" sz="1200" kern="1200" dirty="0">
                <a:solidFill>
                  <a:schemeClr val="tx1"/>
                </a:solidFill>
                <a:effectLst/>
                <a:latin typeface="+mn-lt"/>
                <a:ea typeface="+mn-ea"/>
                <a:cs typeface="+mn-cs"/>
              </a:rPr>
              <a:t>Read the scenario you have been assigned.</a:t>
            </a:r>
          </a:p>
          <a:p>
            <a:pPr marL="228600" lvl="0" indent="-228600">
              <a:buFont typeface="+mj-lt"/>
              <a:buAutoNum type="arabicPeriod"/>
            </a:pPr>
            <a:r>
              <a:rPr lang="en-CA" sz="1200" kern="1200" dirty="0">
                <a:solidFill>
                  <a:schemeClr val="tx1"/>
                </a:solidFill>
                <a:effectLst/>
                <a:latin typeface="+mn-lt"/>
                <a:ea typeface="+mn-ea"/>
                <a:cs typeface="+mn-cs"/>
              </a:rPr>
              <a:t>Identify the problem.</a:t>
            </a:r>
          </a:p>
          <a:p>
            <a:pPr marL="228600" lvl="0" indent="-228600">
              <a:buFont typeface="+mj-lt"/>
              <a:buAutoNum type="arabicPeriod"/>
            </a:pPr>
            <a:r>
              <a:rPr lang="en-CA" sz="1200" kern="1200" dirty="0">
                <a:solidFill>
                  <a:schemeClr val="tx1"/>
                </a:solidFill>
                <a:effectLst/>
                <a:latin typeface="+mn-lt"/>
                <a:ea typeface="+mn-ea"/>
                <a:cs typeface="+mn-cs"/>
              </a:rPr>
              <a:t>Decide who is involved and what their roles are. </a:t>
            </a:r>
          </a:p>
          <a:p>
            <a:pPr marL="228600" lvl="0" indent="-228600">
              <a:buFont typeface="+mj-lt"/>
              <a:buAutoNum type="arabicPeriod"/>
            </a:pPr>
            <a:r>
              <a:rPr lang="en-CA" sz="1200" kern="1200" dirty="0">
                <a:solidFill>
                  <a:schemeClr val="tx1"/>
                </a:solidFill>
                <a:effectLst/>
                <a:latin typeface="+mn-lt"/>
                <a:ea typeface="+mn-ea"/>
                <a:cs typeface="+mn-cs"/>
              </a:rPr>
              <a:t>Try out one or more of Daniel Goleman’s strategies with the goal of finding possible solutions to the problem – page 23 of the Reflective Manual.</a:t>
            </a:r>
          </a:p>
          <a:p>
            <a:pPr marL="228600" lvl="0" indent="-228600">
              <a:buFont typeface="+mj-lt"/>
              <a:buAutoNum type="arabicPeriod"/>
            </a:pPr>
            <a:r>
              <a:rPr lang="en-CA" sz="1200" kern="1200" dirty="0">
                <a:solidFill>
                  <a:schemeClr val="tx1"/>
                </a:solidFill>
                <a:effectLst/>
                <a:latin typeface="+mn-lt"/>
                <a:ea typeface="+mn-ea"/>
                <a:cs typeface="+mn-cs"/>
              </a:rPr>
              <a:t>Assess the outcome(s). </a:t>
            </a:r>
          </a:p>
          <a:p>
            <a:pPr marL="228600" lvl="0" indent="-228600">
              <a:buFont typeface="+mj-lt"/>
              <a:buAutoNum type="arabicPeriod"/>
            </a:pPr>
            <a:r>
              <a:rPr lang="en-CA" sz="1200" kern="1200" dirty="0">
                <a:solidFill>
                  <a:schemeClr val="tx1"/>
                </a:solidFill>
                <a:effectLst/>
                <a:latin typeface="+mn-lt"/>
                <a:ea typeface="+mn-ea"/>
                <a:cs typeface="+mn-cs"/>
              </a:rPr>
              <a:t>Reflect on how the social PLRs can contribute to a positive outcome and what you have learned.</a:t>
            </a:r>
          </a:p>
          <a:p>
            <a:pPr marL="228600" lvl="0" indent="-228600">
              <a:buFont typeface="+mj-lt"/>
              <a:buAutoNum type="arabicPeriod"/>
            </a:pPr>
            <a:r>
              <a:rPr lang="en-CA" sz="1200" kern="1200" dirty="0">
                <a:solidFill>
                  <a:schemeClr val="tx1"/>
                </a:solidFill>
                <a:effectLst/>
                <a:latin typeface="+mn-lt"/>
                <a:ea typeface="+mn-ea"/>
                <a:cs typeface="+mn-cs"/>
              </a:rPr>
              <a:t>Share with the group how the social PLRs can contribute to a positive outcome and what you have learned.</a:t>
            </a:r>
          </a:p>
          <a:p>
            <a:pPr marL="228600" lvl="0" indent="-228600">
              <a:buFont typeface="+mj-lt"/>
              <a:buAutoNum type="arabicPeriod"/>
            </a:pPr>
            <a:endParaRPr lang="en-CA" sz="1200" kern="1200" dirty="0">
              <a:solidFill>
                <a:schemeClr val="tx1"/>
              </a:solidFill>
              <a:effectLst/>
              <a:latin typeface="+mn-lt"/>
              <a:ea typeface="+mn-ea"/>
              <a:cs typeface="+mn-cs"/>
            </a:endParaRPr>
          </a:p>
          <a:p>
            <a:pPr marL="0" lvl="0" indent="0">
              <a:buFont typeface="+mj-lt"/>
              <a:buNone/>
            </a:pPr>
            <a:r>
              <a:rPr lang="en-CA" sz="1200" b="0" kern="1200" dirty="0">
                <a:solidFill>
                  <a:schemeClr val="tx1"/>
                </a:solidFill>
                <a:effectLst/>
                <a:latin typeface="+mn-lt"/>
                <a:ea typeface="+mn-ea"/>
                <a:cs typeface="+mn-cs"/>
              </a:rPr>
              <a:t>Suggested timing: 15-20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188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trike="noStrike" baseline="0" dirty="0">
                <a:effectLst/>
              </a:rPr>
              <a:t>Visit </a:t>
            </a:r>
            <a:r>
              <a:rPr lang="en-CA" dirty="0">
                <a:effectLst/>
              </a:rPr>
              <a:t>the IEL website to learn more about other resources and research that </a:t>
            </a:r>
            <a:r>
              <a:rPr lang="en-CA" b="0" dirty="0">
                <a:effectLst/>
              </a:rPr>
              <a:t>you can use </a:t>
            </a:r>
            <a:r>
              <a:rPr lang="en-CA" dirty="0">
                <a:effectLst/>
              </a:rPr>
              <a:t>to support your professional growth.</a:t>
            </a:r>
            <a:endParaRPr lang="fr-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This concludes</a:t>
            </a:r>
            <a:r>
              <a:rPr lang="en-CA" altLang="en-US" baseline="0" dirty="0">
                <a:latin typeface="Arial" panose="020B0604020202020204" pitchFamily="34" charset="0"/>
                <a:ea typeface="ＭＳ Ｐゴシック" panose="020B0600070205080204" pitchFamily="34" charset="-128"/>
              </a:rPr>
              <a:t> the series on the Social Personal Leadership Resources. </a:t>
            </a:r>
            <a:r>
              <a:rPr lang="en-CA" altLang="en-US" b="0" baseline="0" dirty="0">
                <a:latin typeface="Arial" panose="020B0604020202020204" pitchFamily="34" charset="0"/>
                <a:ea typeface="ＭＳ Ｐゴシック" panose="020B0600070205080204" pitchFamily="34" charset="-128"/>
              </a:rPr>
              <a:t>You</a:t>
            </a:r>
            <a:r>
              <a:rPr lang="en-CA" altLang="en-US" b="1" baseline="0" dirty="0">
                <a:latin typeface="Arial" panose="020B0604020202020204" pitchFamily="34" charset="0"/>
                <a:ea typeface="ＭＳ Ｐゴシック" panose="020B0600070205080204" pitchFamily="34" charset="-128"/>
              </a:rPr>
              <a:t> </a:t>
            </a:r>
            <a:r>
              <a:rPr lang="en-CA" altLang="en-US" baseline="0" dirty="0">
                <a:latin typeface="Arial" panose="020B0604020202020204" pitchFamily="34" charset="0"/>
                <a:ea typeface="ＭＳ Ｐゴシック" panose="020B0600070205080204" pitchFamily="34" charset="-128"/>
              </a:rPr>
              <a:t>will have gathered tools and resources to help </a:t>
            </a:r>
            <a:r>
              <a:rPr lang="en-CA" altLang="en-US" b="0" baseline="0" dirty="0">
                <a:latin typeface="Arial" panose="020B0604020202020204" pitchFamily="34" charset="0"/>
                <a:ea typeface="ＭＳ Ｐゴシック" panose="020B0600070205080204" pitchFamily="34" charset="-128"/>
              </a:rPr>
              <a:t>you </a:t>
            </a:r>
            <a:r>
              <a:rPr lang="en-CA" altLang="en-US" baseline="0" dirty="0">
                <a:latin typeface="Arial" panose="020B0604020202020204" pitchFamily="34" charset="0"/>
                <a:ea typeface="ＭＳ Ｐゴシック" panose="020B0600070205080204" pitchFamily="34" charset="-128"/>
              </a:rPr>
              <a:t>navigate the daily emotional challenges experienced by Catholic School Leaders.</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3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Prayer to</a:t>
            </a:r>
            <a:r>
              <a:rPr lang="en-CA" altLang="en-US" baseline="0" dirty="0">
                <a:latin typeface="Arial" panose="020B0604020202020204" pitchFamily="34" charset="0"/>
                <a:ea typeface="ＭＳ Ｐゴシック" panose="020B0600070205080204" pitchFamily="34" charset="-128"/>
              </a:rPr>
              <a:t> St. Anthony for Emotional Healing</a:t>
            </a: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t>Recite the prayer</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sz="1200" dirty="0"/>
              <a:t>Share the following information with the group:</a:t>
            </a:r>
          </a:p>
          <a:p>
            <a:pPr marL="385763" indent="-385763">
              <a:buAutoNum type="arabicPeriod"/>
            </a:pPr>
            <a:r>
              <a:rPr lang="en-CA" sz="1200" dirty="0"/>
              <a:t>Name</a:t>
            </a:r>
          </a:p>
          <a:p>
            <a:pPr marL="385763" indent="-385763">
              <a:buAutoNum type="arabicPeriod"/>
            </a:pPr>
            <a:r>
              <a:rPr lang="en-CA" sz="1200" dirty="0"/>
              <a:t>The event that has brought you the most joy in your life.</a:t>
            </a:r>
          </a:p>
          <a:p>
            <a:pPr marL="385763" indent="-385763">
              <a:buAutoNum type="arabicPeriod"/>
            </a:pPr>
            <a:r>
              <a:rPr lang="en-CA" sz="1200" dirty="0"/>
              <a:t>Explain why.</a:t>
            </a:r>
          </a:p>
          <a:p>
            <a:pPr marL="0" indent="0">
              <a:buFont typeface="+mj-lt"/>
              <a:buNone/>
            </a:pPr>
            <a:r>
              <a:rPr lang="en-CA" sz="1200" dirty="0"/>
              <a:t>If working on your own, in your reflective journal, describe an event that has brought you the most joy in your life and explain why</a:t>
            </a:r>
            <a:r>
              <a:rPr lang="en-CA" sz="1200" b="1" dirty="0"/>
              <a:t>.</a:t>
            </a:r>
            <a:endParaRPr lang="en-CA" sz="1200" b="1" strike="sngStrike" baseline="0" dirty="0"/>
          </a:p>
          <a:p>
            <a:pPr marL="0" indent="0">
              <a:buFont typeface="+mj-lt"/>
              <a:buNone/>
            </a:pPr>
            <a:r>
              <a:rPr lang="en-CA" sz="1200" b="0" dirty="0"/>
              <a:t>If working in a group, this</a:t>
            </a:r>
            <a:r>
              <a:rPr lang="en-CA" sz="1200" b="0" baseline="0" dirty="0"/>
              <a:t> </a:t>
            </a:r>
            <a:r>
              <a:rPr lang="en-CA" sz="1200" baseline="0" dirty="0"/>
              <a:t>activity can be any length of time, depending on the needs of your group. It can be a whole group activity or a small group/partner activity.</a:t>
            </a:r>
            <a:endParaRPr lang="en-CA" sz="1200" dirty="0"/>
          </a:p>
          <a:p>
            <a:pPr marL="0" indent="0">
              <a:buNone/>
            </a:pPr>
            <a:endParaRPr lang="en-CA" dirty="0"/>
          </a:p>
          <a:p>
            <a:pPr marL="0" indent="0">
              <a:buNone/>
            </a:pPr>
            <a:r>
              <a:rPr lang="en-CA" dirty="0"/>
              <a:t>Suggested</a:t>
            </a:r>
            <a:r>
              <a:rPr lang="en-CA" baseline="0" dirty="0"/>
              <a:t> Time: 10-15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baseline="0" dirty="0">
                <a:solidFill>
                  <a:schemeClr val="tx1"/>
                </a:solidFill>
                <a:effectLst/>
                <a:latin typeface="+mn-lt"/>
                <a:ea typeface="+mn-ea"/>
                <a:cs typeface="+mn-cs"/>
              </a:rPr>
              <a:t>Try to stay on the surface when remembering uncomfortable emotions or work on major emotions with a trusted friend or therapist at a later time.</a:t>
            </a:r>
          </a:p>
          <a:p>
            <a:endParaRPr lang="en-C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TRIGGERS</a:t>
            </a:r>
            <a:r>
              <a:rPr lang="en-CA" sz="1200" dirty="0"/>
              <a:t> are events or situations that bring about an uncomfortable emotional reaction. This can lead to the fight, flight, or freeze response.</a:t>
            </a:r>
          </a:p>
          <a:p>
            <a:r>
              <a:rPr lang="en-CA" sz="1200" kern="1200" baseline="0" dirty="0">
                <a:solidFill>
                  <a:schemeClr val="tx1"/>
                </a:solidFill>
                <a:effectLst/>
                <a:latin typeface="+mn-lt"/>
                <a:ea typeface="+mn-ea"/>
                <a:cs typeface="+mn-cs"/>
              </a:rPr>
              <a:t>It is any event that causes an extreme emotional reaction or “pushes your buttons.” </a:t>
            </a:r>
          </a:p>
          <a:p>
            <a:r>
              <a:rPr lang="en-CA" sz="1200" kern="1200" baseline="0" dirty="0">
                <a:solidFill>
                  <a:schemeClr val="tx1"/>
                </a:solidFill>
                <a:effectLst/>
                <a:latin typeface="+mn-lt"/>
                <a:ea typeface="+mn-ea"/>
                <a:cs typeface="+mn-cs"/>
              </a:rPr>
              <a:t>This reaction can be defined as the fight (get aggressive, argue, embarrass), flight (flee the scene, ignore), or freeze (not able to respond, caught in a daze) response. </a:t>
            </a:r>
          </a:p>
          <a:p>
            <a:r>
              <a:rPr lang="en-CA" sz="1200" kern="1200" baseline="0" dirty="0">
                <a:solidFill>
                  <a:schemeClr val="tx1"/>
                </a:solidFill>
                <a:effectLst/>
                <a:latin typeface="+mn-lt"/>
                <a:ea typeface="+mn-ea"/>
                <a:cs typeface="+mn-cs"/>
              </a:rPr>
              <a:t>These are a natural responses when we feel threatened. </a:t>
            </a:r>
          </a:p>
          <a:p>
            <a:r>
              <a:rPr lang="en-CA" sz="1200" kern="1200" baseline="0" dirty="0">
                <a:solidFill>
                  <a:schemeClr val="tx1"/>
                </a:solidFill>
                <a:effectLst/>
                <a:latin typeface="+mn-lt"/>
                <a:ea typeface="+mn-ea"/>
                <a:cs typeface="+mn-cs"/>
              </a:rPr>
              <a:t>To be a good leader,</a:t>
            </a:r>
            <a:r>
              <a:rPr lang="en-CA" sz="1200" b="0" kern="1200" baseline="0" dirty="0">
                <a:solidFill>
                  <a:schemeClr val="tx1"/>
                </a:solidFill>
                <a:effectLst/>
                <a:latin typeface="+mn-lt"/>
                <a:ea typeface="+mn-ea"/>
                <a:cs typeface="+mn-cs"/>
              </a:rPr>
              <a:t> you </a:t>
            </a:r>
            <a:r>
              <a:rPr lang="en-CA" sz="1200" kern="1200" baseline="0" dirty="0">
                <a:solidFill>
                  <a:schemeClr val="tx1"/>
                </a:solidFill>
                <a:effectLst/>
                <a:latin typeface="+mn-lt"/>
                <a:ea typeface="+mn-ea"/>
                <a:cs typeface="+mn-cs"/>
              </a:rPr>
              <a:t>must be aware of the things that trigger </a:t>
            </a:r>
            <a:r>
              <a:rPr lang="en-CA" sz="1200" b="0" kern="1200" baseline="0" dirty="0">
                <a:solidFill>
                  <a:schemeClr val="tx1"/>
                </a:solidFill>
                <a:effectLst/>
                <a:latin typeface="+mn-lt"/>
                <a:ea typeface="+mn-ea"/>
                <a:cs typeface="+mn-cs"/>
              </a:rPr>
              <a:t>you</a:t>
            </a:r>
            <a:r>
              <a:rPr lang="en-CA" sz="1200" kern="1200" baseline="0" dirty="0">
                <a:solidFill>
                  <a:schemeClr val="tx1"/>
                </a:solidFill>
                <a:effectLst/>
                <a:latin typeface="+mn-lt"/>
                <a:ea typeface="+mn-ea"/>
                <a:cs typeface="+mn-cs"/>
              </a:rPr>
              <a:t> and be prepared to make the necessary changes for growth.</a:t>
            </a:r>
          </a:p>
          <a:p>
            <a:r>
              <a:rPr lang="en-CA" sz="1200" kern="1200" dirty="0">
                <a:solidFill>
                  <a:schemeClr val="tx1"/>
                </a:solidFill>
                <a:effectLst/>
                <a:latin typeface="+mn-lt"/>
                <a:ea typeface="+mn-ea"/>
                <a:cs typeface="+mn-cs"/>
              </a:rPr>
              <a:t>If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understand </a:t>
            </a:r>
            <a:r>
              <a:rPr lang="en-CA" sz="1200" b="0" kern="1200" dirty="0">
                <a:solidFill>
                  <a:schemeClr val="tx1"/>
                </a:solidFill>
                <a:effectLst/>
                <a:latin typeface="+mn-lt"/>
                <a:ea typeface="+mn-ea"/>
                <a:cs typeface="+mn-cs"/>
              </a:rPr>
              <a:t>your</a:t>
            </a:r>
            <a:r>
              <a:rPr lang="en-CA" sz="1200" kern="1200" dirty="0">
                <a:solidFill>
                  <a:schemeClr val="tx1"/>
                </a:solidFill>
                <a:effectLst/>
                <a:latin typeface="+mn-lt"/>
                <a:ea typeface="+mn-ea"/>
                <a:cs typeface="+mn-cs"/>
              </a:rPr>
              <a:t> triggers,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are more likely to act in an emotionally appropriate ways. </a:t>
            </a:r>
          </a:p>
          <a:p>
            <a:pPr marL="0" indent="0">
              <a:buNone/>
            </a:pP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719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baseline="0" dirty="0">
                <a:solidFill>
                  <a:schemeClr val="tx1"/>
                </a:solidFill>
                <a:effectLst/>
                <a:latin typeface="+mn-lt"/>
                <a:ea typeface="+mn-ea"/>
                <a:cs typeface="+mn-cs"/>
              </a:rPr>
              <a:t>Review the common triggers above</a:t>
            </a:r>
          </a:p>
          <a:p>
            <a:endParaRPr lang="en-CA" sz="1200" kern="1200" baseline="0" dirty="0">
              <a:solidFill>
                <a:schemeClr val="tx1"/>
              </a:solidFill>
              <a:effectLst/>
              <a:latin typeface="+mn-lt"/>
              <a:ea typeface="+mn-ea"/>
              <a:cs typeface="+mn-cs"/>
            </a:endParaRPr>
          </a:p>
          <a:p>
            <a:pPr marL="0" indent="0">
              <a:buNone/>
            </a:pPr>
            <a:endParaRPr lang="en-CA" dirty="0"/>
          </a:p>
          <a:p>
            <a:pPr eaLnBrk="1" hangingPunct="1">
              <a:lnSpc>
                <a:spcPct val="80000"/>
              </a:lnSpc>
            </a:pPr>
            <a:r>
              <a:rPr lang="en-CA" altLang="en-US" dirty="0">
                <a:latin typeface="Arial" panose="020B0604020202020204" pitchFamily="34" charset="0"/>
                <a:ea typeface="ＭＳ Ｐゴシック" panose="020B0600070205080204" pitchFamily="34" charset="-128"/>
              </a:rPr>
              <a:t>This list, while not exhaustive,</a:t>
            </a:r>
            <a:r>
              <a:rPr lang="en-CA" altLang="en-US" baseline="0" dirty="0">
                <a:latin typeface="Arial" panose="020B0604020202020204" pitchFamily="34" charset="0"/>
                <a:ea typeface="ＭＳ Ｐゴシック" panose="020B0600070205080204" pitchFamily="34" charset="-128"/>
              </a:rPr>
              <a:t> represents some common triggers (button pushers). It is important for you as a leader to be able to articulate your common triggers, </a:t>
            </a:r>
            <a:r>
              <a:rPr lang="en-CA" altLang="en-US" b="0" baseline="0" dirty="0">
                <a:latin typeface="Arial" panose="020B0604020202020204" pitchFamily="34" charset="0"/>
                <a:ea typeface="ＭＳ Ｐゴシック" panose="020B0600070205080204" pitchFamily="34" charset="-128"/>
              </a:rPr>
              <a:t>so you can develop tools that will help to respond in emotionally appropriate ways. </a:t>
            </a:r>
            <a:endParaRPr lang="en-CA" altLang="en-US" b="1" i="1" baseline="0"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239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dirty="0"/>
              <a:t>Review the example provided on pages </a:t>
            </a:r>
            <a:r>
              <a:rPr lang="en-CA" b="1" u="none" dirty="0"/>
              <a:t>18</a:t>
            </a:r>
            <a:r>
              <a:rPr lang="en-CA" b="1" u="none" baseline="0" dirty="0"/>
              <a:t> </a:t>
            </a:r>
            <a:r>
              <a:rPr lang="en-CA" u="none" dirty="0"/>
              <a:t>of</a:t>
            </a:r>
            <a:r>
              <a:rPr lang="en-CA" dirty="0"/>
              <a:t> the Reflective Manual.</a:t>
            </a:r>
          </a:p>
          <a:p>
            <a:pPr marL="0" indent="0">
              <a:buNone/>
            </a:pPr>
            <a:endParaRPr lang="en-CA" sz="1200" baseline="0" dirty="0"/>
          </a:p>
          <a:p>
            <a:pPr marL="0" indent="0">
              <a:buNone/>
            </a:pPr>
            <a:r>
              <a:rPr lang="en-CA" sz="1200" baseline="0" dirty="0"/>
              <a:t>Ask participants to think about a time they have been triggered while at work.</a:t>
            </a:r>
          </a:p>
          <a:p>
            <a:pPr marL="0" indent="0">
              <a:buNone/>
            </a:pPr>
            <a:endParaRPr lang="en-CA" sz="1200" baseline="0" dirty="0"/>
          </a:p>
          <a:p>
            <a:pPr marL="0" indent="0">
              <a:buNone/>
            </a:pPr>
            <a:r>
              <a:rPr lang="en-CA" sz="1200" baseline="0" dirty="0"/>
              <a:t>Using the template provided on page </a:t>
            </a:r>
            <a:r>
              <a:rPr lang="en-CA" sz="1200" b="1" baseline="0" dirty="0"/>
              <a:t>19</a:t>
            </a:r>
            <a:r>
              <a:rPr lang="en-CA" sz="1200" baseline="0" dirty="0"/>
              <a:t> of the Reflective Manual, in a small group or with a partner, complete the exercise: Examining </a:t>
            </a:r>
            <a:r>
              <a:rPr lang="en-CA" sz="1200" b="0" baseline="0" dirty="0"/>
              <a:t>Your </a:t>
            </a:r>
            <a:r>
              <a:rPr lang="en-CA" sz="1200" baseline="0" dirty="0"/>
              <a:t>Triggers.</a:t>
            </a:r>
          </a:p>
          <a:p>
            <a:pPr marL="0" indent="0">
              <a:buNone/>
            </a:pPr>
            <a:r>
              <a:rPr lang="en-CA" sz="1200" baseline="0" dirty="0"/>
              <a:t>Identify a potential trigger, </a:t>
            </a:r>
            <a:r>
              <a:rPr lang="en-CA" sz="1200" b="0" baseline="0" dirty="0"/>
              <a:t>remembering to stay on the surface of the emotion or choose </a:t>
            </a:r>
            <a:r>
              <a:rPr lang="en-CA" sz="1200" baseline="0" dirty="0"/>
              <a:t>one that won’t cause a fight, flight or freeze reaction.</a:t>
            </a:r>
          </a:p>
          <a:p>
            <a:pPr marL="0" indent="0">
              <a:buNone/>
            </a:pPr>
            <a:endParaRPr lang="en-CA" dirty="0"/>
          </a:p>
          <a:p>
            <a:pPr marL="0" indent="0">
              <a:buNone/>
            </a:pPr>
            <a:r>
              <a:rPr lang="en-CA" dirty="0"/>
              <a:t>Suggested</a:t>
            </a:r>
            <a:r>
              <a:rPr lang="en-CA" baseline="0" dirty="0"/>
              <a:t> Time: 15-20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0668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Read</a:t>
            </a:r>
            <a:r>
              <a:rPr lang="en-CA" altLang="en-US" baseline="0" dirty="0">
                <a:latin typeface="Arial" panose="020B0604020202020204" pitchFamily="34" charset="0"/>
                <a:ea typeface="ＭＳ Ｐゴシック" panose="020B0600070205080204" pitchFamily="34" charset="-128"/>
              </a:rPr>
              <a:t> the quote from St. Teresa of Calcutta, noting that there are many people who act in ways that trigger us. However, if</a:t>
            </a:r>
            <a:r>
              <a:rPr lang="en-CA" altLang="en-US" b="0" baseline="0" dirty="0">
                <a:latin typeface="Arial" panose="020B0604020202020204" pitchFamily="34" charset="0"/>
                <a:ea typeface="ＭＳ Ｐゴシック" panose="020B0600070205080204" pitchFamily="34" charset="-128"/>
              </a:rPr>
              <a:t> you</a:t>
            </a:r>
            <a:r>
              <a:rPr lang="en-CA" altLang="en-US" b="1" baseline="0" dirty="0">
                <a:latin typeface="Arial" panose="020B0604020202020204" pitchFamily="34" charset="0"/>
                <a:ea typeface="ＭＳ Ｐゴシック" panose="020B0600070205080204" pitchFamily="34" charset="-128"/>
              </a:rPr>
              <a:t> </a:t>
            </a:r>
            <a:r>
              <a:rPr lang="en-CA" altLang="en-US" baseline="0" dirty="0">
                <a:latin typeface="Arial" panose="020B0604020202020204" pitchFamily="34" charset="0"/>
                <a:ea typeface="ＭＳ Ｐゴシック" panose="020B0600070205080204" pitchFamily="34" charset="-128"/>
              </a:rPr>
              <a:t>stop and see Christ in them, it can change </a:t>
            </a:r>
            <a:r>
              <a:rPr lang="en-CA" altLang="en-US" b="0" baseline="0" dirty="0">
                <a:latin typeface="Arial" panose="020B0604020202020204" pitchFamily="34" charset="0"/>
                <a:ea typeface="ＭＳ Ｐゴシック" panose="020B0600070205080204" pitchFamily="34" charset="-128"/>
              </a:rPr>
              <a:t>your</a:t>
            </a:r>
            <a:r>
              <a:rPr lang="en-CA" altLang="en-US" b="1" baseline="0" dirty="0">
                <a:latin typeface="Arial" panose="020B0604020202020204" pitchFamily="34" charset="0"/>
                <a:ea typeface="ＭＳ Ｐゴシック" panose="020B0600070205080204" pitchFamily="34" charset="-128"/>
              </a:rPr>
              <a:t> </a:t>
            </a:r>
            <a:r>
              <a:rPr lang="en-CA" altLang="en-US" baseline="0" dirty="0">
                <a:latin typeface="Arial" panose="020B0604020202020204" pitchFamily="34" charset="0"/>
                <a:ea typeface="ＭＳ Ｐゴシック" panose="020B0600070205080204" pitchFamily="34" charset="-128"/>
              </a:rPr>
              <a:t>perspective in a positive way.</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a:t>
            </a:r>
            <a:r>
              <a:rPr lang="en-CA" sz="1200" i="1" kern="1200" dirty="0">
                <a:solidFill>
                  <a:schemeClr val="tx1"/>
                </a:solidFill>
                <a:effectLst/>
                <a:latin typeface="+mn-lt"/>
                <a:ea typeface="+mn-ea"/>
                <a:cs typeface="+mn-cs"/>
              </a:rPr>
              <a:t>Ideas Into Action</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Exploring the “Social Personal Leadership Resources: Perceiving Emotions, Managing Emotions and Acting in Emotionally Appropriate Ways</a:t>
            </a:r>
            <a:r>
              <a:rPr lang="en-CA" sz="1200" kern="1200" dirty="0">
                <a:solidFill>
                  <a:schemeClr val="tx1"/>
                </a:solidFill>
                <a:effectLst/>
                <a:latin typeface="+mn-lt"/>
                <a:ea typeface="+mn-ea"/>
                <a:cs typeface="+mn-cs"/>
              </a:rPr>
              <a:t>,  Daniel Goleman states that,  “Emotional intelligence (EI) is the sine qua non of leadership”(p. 4). </a:t>
            </a:r>
          </a:p>
          <a:p>
            <a:r>
              <a:rPr lang="en-US" sz="1200" dirty="0"/>
              <a:t>According to Daniel Goleman, </a:t>
            </a:r>
            <a:r>
              <a:rPr lang="en-CA" sz="1200" dirty="0"/>
              <a:t>there are four components of EI</a:t>
            </a:r>
            <a:r>
              <a:rPr lang="en-US" sz="1200" dirty="0"/>
              <a:t>: </a:t>
            </a:r>
          </a:p>
          <a:p>
            <a:pPr marL="457200" indent="-457200">
              <a:buFont typeface="+mj-lt"/>
              <a:buAutoNum type="arabicPeriod"/>
            </a:pPr>
            <a:r>
              <a:rPr lang="en-US" sz="1200" b="0" i="1" dirty="0"/>
              <a:t>Self-awareness</a:t>
            </a:r>
            <a:r>
              <a:rPr lang="en-US" sz="1200" b="0" dirty="0"/>
              <a:t> – emotional self-awareness, accurate self-assessment, and self-confidence. </a:t>
            </a:r>
          </a:p>
          <a:p>
            <a:pPr marL="457200" indent="-457200">
              <a:buFont typeface="+mj-lt"/>
              <a:buAutoNum type="arabicPeriod"/>
            </a:pPr>
            <a:r>
              <a:rPr lang="en-US" sz="1200" b="0" i="1" dirty="0"/>
              <a:t>Self-management</a:t>
            </a:r>
            <a:r>
              <a:rPr lang="en-US" sz="1200" b="0" dirty="0"/>
              <a:t> – self-control, trustworthiness, conscientiousness, adaptability, achievement, orientation, and initiative. </a:t>
            </a:r>
          </a:p>
          <a:p>
            <a:pPr marL="457200" indent="-457200">
              <a:buFont typeface="+mj-lt"/>
              <a:buAutoNum type="arabicPeriod"/>
            </a:pPr>
            <a:r>
              <a:rPr lang="en-US" sz="1200" b="0" i="1" dirty="0"/>
              <a:t>Social awareness </a:t>
            </a:r>
            <a:r>
              <a:rPr lang="en-US" sz="1200" b="0" dirty="0"/>
              <a:t>– empathy, organizational awareness, service orientation</a:t>
            </a:r>
          </a:p>
          <a:p>
            <a:pPr marL="457200" indent="-457200">
              <a:buFont typeface="+mj-lt"/>
              <a:buAutoNum type="arabicPeriod"/>
            </a:pPr>
            <a:r>
              <a:rPr lang="en-US" sz="1200" b="0" i="1" dirty="0"/>
              <a:t>Social skill/relationship management </a:t>
            </a:r>
            <a:r>
              <a:rPr lang="en-US" sz="1200" dirty="0"/>
              <a:t>– visionary leadership, influence, developing others, communication, change catalyst, conflict management, building bonds, teamwork, and collaboration.</a:t>
            </a:r>
            <a:endParaRPr lang="en-CA"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strengthen </a:t>
            </a:r>
            <a:r>
              <a:rPr lang="en-CA" sz="1200" b="0" kern="1200" dirty="0">
                <a:solidFill>
                  <a:schemeClr val="tx1"/>
                </a:solidFill>
                <a:effectLst/>
                <a:latin typeface="+mn-lt"/>
                <a:ea typeface="+mn-ea"/>
                <a:cs typeface="+mn-cs"/>
              </a:rPr>
              <a:t>your </a:t>
            </a:r>
            <a:r>
              <a:rPr lang="en-CA" sz="1200" kern="1200" dirty="0">
                <a:solidFill>
                  <a:schemeClr val="tx1"/>
                </a:solidFill>
                <a:effectLst/>
                <a:latin typeface="+mn-lt"/>
                <a:ea typeface="+mn-ea"/>
                <a:cs typeface="+mn-cs"/>
              </a:rPr>
              <a:t>ability to act in emotionally appropriate ways, it is essential to understand these components and determine the areas </a:t>
            </a:r>
            <a:r>
              <a:rPr lang="en-CA" sz="1200" b="0" kern="1200" dirty="0">
                <a:solidFill>
                  <a:schemeClr val="tx1"/>
                </a:solidFill>
                <a:effectLst/>
                <a:latin typeface="+mn-lt"/>
                <a:ea typeface="+mn-ea"/>
                <a:cs typeface="+mn-cs"/>
              </a:rPr>
              <a:t>on</a:t>
            </a:r>
            <a:r>
              <a:rPr lang="en-CA" sz="1200" kern="1200" dirty="0">
                <a:solidFill>
                  <a:schemeClr val="tx1"/>
                </a:solidFill>
                <a:effectLst/>
                <a:latin typeface="+mn-lt"/>
                <a:ea typeface="+mn-ea"/>
                <a:cs typeface="+mn-cs"/>
              </a:rPr>
              <a:t> which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need to focus.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US" baseline="0" dirty="0">
                <a:solidFill>
                  <a:srgbClr val="C00000"/>
                </a:solidFill>
              </a:rPr>
              <a:t>Refer to your results from the EI test: </a:t>
            </a:r>
            <a:r>
              <a:rPr lang="en-CA" sz="1200" u="sng" kern="1200" dirty="0">
                <a:solidFill>
                  <a:schemeClr val="tx1"/>
                </a:solidFill>
                <a:effectLst/>
                <a:latin typeface="+mn-lt"/>
                <a:ea typeface="+mn-ea"/>
                <a:cs typeface="+mn-cs"/>
                <a:hlinkClick r:id="rId4"/>
              </a:rPr>
              <a:t>https://www.psychologytoday.com/ca/tests/personality/emotional-intelligence-test</a:t>
            </a:r>
            <a:r>
              <a:rPr lang="en-CA" sz="1200" u="none" kern="1200" baseline="0" dirty="0">
                <a:solidFill>
                  <a:schemeClr val="tx1"/>
                </a:solidFill>
                <a:effectLst/>
                <a:latin typeface="+mn-lt"/>
                <a:ea typeface="+mn-ea"/>
                <a:cs typeface="+mn-cs"/>
              </a:rPr>
              <a:t>. This test provided sufficient comments needed to complete the following activity.</a:t>
            </a: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5-10 minutes</a:t>
            </a: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083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US" baseline="0" dirty="0">
                <a:solidFill>
                  <a:srgbClr val="C00000"/>
                </a:solidFill>
              </a:rPr>
              <a:t>Refer to your results from the EI test: </a:t>
            </a:r>
            <a:r>
              <a:rPr lang="en-CA" sz="1200" u="sng" kern="1200" dirty="0">
                <a:solidFill>
                  <a:schemeClr val="tx1"/>
                </a:solidFill>
                <a:effectLst/>
                <a:latin typeface="+mn-lt"/>
                <a:ea typeface="+mn-ea"/>
                <a:cs typeface="+mn-cs"/>
                <a:hlinkClick r:id="rId3"/>
              </a:rPr>
              <a:t>https://www.psychologytoday.com/ca/tests/personality/emotional-intelligence-test</a:t>
            </a:r>
            <a:r>
              <a:rPr lang="en-CA" sz="1200" u="none" kern="1200" baseline="0" dirty="0">
                <a:solidFill>
                  <a:schemeClr val="tx1"/>
                </a:solidFill>
                <a:effectLst/>
                <a:latin typeface="+mn-lt"/>
                <a:ea typeface="+mn-ea"/>
                <a:cs typeface="+mn-cs"/>
              </a:rPr>
              <a:t>. </a:t>
            </a:r>
            <a:endParaRPr lang="en-US" baseline="0" dirty="0">
              <a:solidFill>
                <a:srgbClr val="C00000"/>
              </a:solidFill>
            </a:endParaRPr>
          </a:p>
          <a:p>
            <a:pPr eaLnBrk="1" hangingPunct="1">
              <a:lnSpc>
                <a:spcPct val="80000"/>
              </a:lnSpc>
            </a:pPr>
            <a:r>
              <a:rPr lang="en-CA" sz="1200" u="none" kern="1200" baseline="0" dirty="0">
                <a:solidFill>
                  <a:schemeClr val="tx1"/>
                </a:solidFill>
                <a:effectLst/>
                <a:latin typeface="+mn-lt"/>
                <a:ea typeface="+mn-ea"/>
                <a:cs typeface="+mn-cs"/>
              </a:rPr>
              <a:t>Complete the activity </a:t>
            </a:r>
            <a:r>
              <a:rPr lang="en-CA" sz="1200" b="0" u="none" kern="1200" baseline="0" dirty="0">
                <a:solidFill>
                  <a:schemeClr val="tx1"/>
                </a:solidFill>
                <a:effectLst/>
                <a:latin typeface="+mn-lt"/>
                <a:ea typeface="+mn-ea"/>
                <a:cs typeface="+mn-cs"/>
              </a:rPr>
              <a:t>on page 20 of the Reflective Manual.</a:t>
            </a:r>
          </a:p>
          <a:p>
            <a:pPr eaLnBrk="1" hangingPunct="1">
              <a:lnSpc>
                <a:spcPct val="80000"/>
              </a:lnSpc>
            </a:pPr>
            <a:r>
              <a:rPr lang="en-CA" altLang="en-US" sz="1200" b="0" u="none" kern="1200" baseline="0" dirty="0">
                <a:solidFill>
                  <a:schemeClr val="tx1"/>
                </a:solidFill>
                <a:effectLst/>
                <a:latin typeface="+mn-lt"/>
                <a:ea typeface="+mn-ea"/>
                <a:cs typeface="+mn-cs"/>
              </a:rPr>
              <a:t>Share how this knowledge about yourself will help you act in emotionally appropriate ways. </a:t>
            </a:r>
            <a:r>
              <a:rPr lang="en-US" b="0" dirty="0"/>
              <a:t>(Encourage</a:t>
            </a:r>
            <a:r>
              <a:rPr lang="en-US" b="0" baseline="0" dirty="0"/>
              <a:t> participants to use some of the characteristics from the previous slide to inform their responses</a:t>
            </a:r>
            <a:r>
              <a:rPr lang="en-US" b="0" dirty="0"/>
              <a:t>)</a:t>
            </a:r>
            <a:endParaRPr lang="en-CA" altLang="en-US" sz="1200" b="1" u="none" kern="1200" baseline="0" dirty="0">
              <a:solidFill>
                <a:schemeClr val="tx1"/>
              </a:solidFill>
              <a:effectLst/>
              <a:latin typeface="+mn-lt"/>
              <a:ea typeface="+mn-ea"/>
              <a:cs typeface="+mn-cs"/>
            </a:endParaRPr>
          </a:p>
          <a:p>
            <a:pPr eaLnBrk="1" hangingPunct="1">
              <a:lnSpc>
                <a:spcPct val="80000"/>
              </a:lnSpc>
            </a:pPr>
            <a:r>
              <a:rPr lang="en-CA" altLang="en-US" sz="1200" b="1" u="none" kern="1200" baseline="0" dirty="0">
                <a:solidFill>
                  <a:schemeClr val="tx1"/>
                </a:solidFill>
                <a:effectLst/>
                <a:latin typeface="+mn-lt"/>
                <a:ea typeface="+mn-ea"/>
                <a:cs typeface="+mn-cs"/>
              </a:rPr>
              <a:t>Possible prompts:</a:t>
            </a:r>
          </a:p>
          <a:p>
            <a:pPr marL="0" marR="0" lvl="0" indent="0" algn="l" defTabSz="914400" rtl="0" eaLnBrk="1" fontAlgn="auto" latinLnBrk="0" hangingPunct="1">
              <a:lnSpc>
                <a:spcPct val="80000"/>
              </a:lnSpc>
              <a:spcBef>
                <a:spcPts val="0"/>
              </a:spcBef>
              <a:spcAft>
                <a:spcPts val="0"/>
              </a:spcAft>
              <a:buClrTx/>
              <a:buSzTx/>
              <a:buFontTx/>
              <a:buNone/>
              <a:tabLst/>
              <a:defRPr/>
            </a:pPr>
            <a:r>
              <a:rPr lang="en-US" b="0" baseline="0" dirty="0"/>
              <a:t>“If I am self aware, I will notice when I am being triggered and use my resources to demonstrate an appropriate response”</a:t>
            </a:r>
          </a:p>
          <a:p>
            <a:pPr marL="0" marR="0" lvl="0" indent="0" algn="l" defTabSz="914400" rtl="0" eaLnBrk="1" fontAlgn="auto" latinLnBrk="0" hangingPunct="1">
              <a:lnSpc>
                <a:spcPct val="80000"/>
              </a:lnSpc>
              <a:spcBef>
                <a:spcPts val="0"/>
              </a:spcBef>
              <a:spcAft>
                <a:spcPts val="0"/>
              </a:spcAft>
              <a:buClrTx/>
              <a:buSzTx/>
              <a:buFontTx/>
              <a:buNone/>
              <a:tabLst/>
              <a:defRPr/>
            </a:pPr>
            <a:r>
              <a:rPr lang="en-US" b="0" baseline="0" dirty="0"/>
              <a:t>“If I understand my influence (social management), then I will take responsibility for the way I communicate instead of having an outburst.”</a:t>
            </a:r>
            <a:endParaRPr lang="en-CA" altLang="en-US" sz="1200" b="1" u="none" kern="1200" baseline="0" dirty="0">
              <a:solidFill>
                <a:schemeClr val="tx1"/>
              </a:solidFill>
              <a:effectLst/>
              <a:latin typeface="+mn-lt"/>
              <a:ea typeface="+mn-ea"/>
              <a:cs typeface="+mn-cs"/>
            </a:endParaRPr>
          </a:p>
          <a:p>
            <a:r>
              <a:rPr lang="en-US" dirty="0"/>
              <a:t>What do you notice about what has been shared?</a:t>
            </a:r>
          </a:p>
          <a:p>
            <a:r>
              <a:rPr lang="en-US" dirty="0"/>
              <a:t>What is common to the examples that were shared?</a:t>
            </a:r>
          </a:p>
          <a:p>
            <a:r>
              <a:rPr lang="en-US" dirty="0"/>
              <a:t>Are there any examples you have seen play out on a regular</a:t>
            </a:r>
            <a:r>
              <a:rPr lang="en-US" baseline="0" dirty="0"/>
              <a:t> basis?</a:t>
            </a:r>
            <a:endParaRPr lang="en-US" dirty="0"/>
          </a:p>
          <a:p>
            <a:r>
              <a:rPr lang="en-US" dirty="0"/>
              <a:t>Based on these, how important is it to act in emotionally appropriate ways?</a:t>
            </a: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10-20 minutes</a:t>
            </a:r>
            <a:endParaRPr lang="en-CA" altLang="en-US" dirty="0">
              <a:latin typeface="Arial" panose="020B0604020202020204" pitchFamily="34" charset="0"/>
              <a:ea typeface="ＭＳ Ｐゴシック" panose="020B0600070205080204" pitchFamily="34" charset="-128"/>
            </a:endParaRPr>
          </a:p>
          <a:p>
            <a:pPr marL="0" indent="0">
              <a:buNone/>
            </a:pPr>
            <a:endParaRPr lang="en-US" b="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78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hyperlink" Target="https://www.education-leadership-ontario.ca/application/files/1315/5647/2836/7._Exploring_the_Social_PL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atholicdoors.com/prayers/english3/p02244.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atheos.com/blogs/christophers/2013/10/seeing-christ-in-oth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sychologytoday.com/ca/tests/personality/emotional-intelligence-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1702263" y="2684728"/>
            <a:ext cx="9008269" cy="34163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600" b="1" kern="0" dirty="0">
                <a:latin typeface="Gill Sans MT" panose="020B0502020104020203" pitchFamily="34" charset="77"/>
              </a:rPr>
              <a:t>Strengthening Your Personal Leadership Resources</a:t>
            </a:r>
          </a:p>
          <a:p>
            <a:pPr algn="ctr" eaLnBrk="1" hangingPunct="1">
              <a:spcBef>
                <a:spcPct val="0"/>
              </a:spcBef>
              <a:buFontTx/>
              <a:buNone/>
              <a:defRPr/>
            </a:pPr>
            <a:r>
              <a:rPr lang="en-US" altLang="en-US" sz="3600" b="1" kern="0" dirty="0">
                <a:latin typeface="Gill Sans MT" panose="020B0502020104020203" pitchFamily="34" charset="77"/>
              </a:rPr>
              <a:t>For Catholic </a:t>
            </a:r>
            <a:r>
              <a:rPr lang="en-US" altLang="en-US" sz="3600" b="1" kern="0">
                <a:latin typeface="Gill Sans MT" panose="020B0502020104020203" pitchFamily="34" charset="77"/>
              </a:rPr>
              <a:t>School Leaders</a:t>
            </a:r>
            <a:endParaRPr lang="en-US" altLang="en-US" sz="3600" b="1" kern="0" dirty="0">
              <a:latin typeface="Gill Sans MT" panose="020B0502020104020203" pitchFamily="34" charset="77"/>
            </a:endParaRPr>
          </a:p>
          <a:p>
            <a:pPr algn="ctr" eaLnBrk="1" hangingPunct="1">
              <a:spcBef>
                <a:spcPct val="0"/>
              </a:spcBef>
              <a:buFontTx/>
              <a:buNone/>
              <a:defRPr/>
            </a:pPr>
            <a:endParaRPr lang="en-US" altLang="en-US" sz="3600" b="1" kern="0" dirty="0">
              <a:latin typeface="Gill Sans MT" panose="020B0502020104020203" pitchFamily="34" charset="77"/>
            </a:endParaRPr>
          </a:p>
          <a:p>
            <a:pPr algn="ctr" eaLnBrk="1" hangingPunct="1">
              <a:spcBef>
                <a:spcPct val="0"/>
              </a:spcBef>
              <a:buFontTx/>
              <a:buNone/>
              <a:defRPr/>
            </a:pPr>
            <a:r>
              <a:rPr lang="en-US" altLang="en-US" sz="3600" b="1" kern="0" dirty="0">
                <a:latin typeface="Gill Sans MT" panose="020B0502020104020203" pitchFamily="34" charset="77"/>
              </a:rPr>
              <a:t>Social PLRs – Session 3.3</a:t>
            </a:r>
          </a:p>
          <a:p>
            <a:pPr algn="ctr" eaLnBrk="1" hangingPunct="1">
              <a:spcBef>
                <a:spcPct val="0"/>
              </a:spcBef>
              <a:buFontTx/>
              <a:buNone/>
              <a:defRPr/>
            </a:pPr>
            <a:r>
              <a:rPr lang="en-US" altLang="en-US" sz="3600" b="1" kern="0" dirty="0">
                <a:latin typeface="Gill Sans MT" panose="020B0502020104020203" pitchFamily="34" charset="77"/>
              </a:rPr>
              <a:t>Acting in Emotionally Appropriate Ways</a:t>
            </a:r>
          </a:p>
        </p:txBody>
      </p:sp>
      <p:pic>
        <p:nvPicPr>
          <p:cNvPr id="6" name="Picture 6" descr="logo short">
            <a:extLst>
              <a:ext uri="{FF2B5EF4-FFF2-40B4-BE49-F238E27FC236}">
                <a16:creationId xmlns:a16="http://schemas.microsoft.com/office/drawing/2014/main" id="{A7DAF064-A69F-4946-AE44-5B895E2F3349}"/>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7" name="Text Box 7">
            <a:extLst>
              <a:ext uri="{FF2B5EF4-FFF2-40B4-BE49-F238E27FC236}">
                <a16:creationId xmlns:a16="http://schemas.microsoft.com/office/drawing/2014/main" id="{F3CC8017-669A-AC48-A3B5-F81BC963A506}"/>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8" name="Rectangle 4">
            <a:extLst>
              <a:ext uri="{FF2B5EF4-FFF2-40B4-BE49-F238E27FC236}">
                <a16:creationId xmlns:a16="http://schemas.microsoft.com/office/drawing/2014/main" id="{490D6EC6-51AA-2341-B531-2952B9F23EE1}"/>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442690" y="2512265"/>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Culminating Activity – Strengthening your PLRs</a:t>
            </a:r>
          </a:p>
        </p:txBody>
      </p:sp>
      <p:sp>
        <p:nvSpPr>
          <p:cNvPr id="6" name="Rectangle 5"/>
          <p:cNvSpPr/>
          <p:nvPr/>
        </p:nvSpPr>
        <p:spPr>
          <a:xfrm>
            <a:off x="789426" y="3384143"/>
            <a:ext cx="11089401" cy="2246769"/>
          </a:xfrm>
          <a:prstGeom prst="rect">
            <a:avLst/>
          </a:prstGeom>
        </p:spPr>
        <p:txBody>
          <a:bodyPr wrap="square">
            <a:spAutoFit/>
          </a:bodyPr>
          <a:lstStyle/>
          <a:p>
            <a:r>
              <a:rPr lang="en-CA" sz="2800" dirty="0"/>
              <a:t>The purpose of this activity is to help you gather tools and strategies to deepen and strengthen your Social PLRs.</a:t>
            </a:r>
          </a:p>
          <a:p>
            <a:pPr lvl="1"/>
            <a:endParaRPr lang="en-CA" sz="2800" dirty="0"/>
          </a:p>
          <a:p>
            <a:pPr marL="914400" lvl="1" indent="-457200">
              <a:buFont typeface="Arial" panose="020B0604020202020204" pitchFamily="34" charset="0"/>
              <a:buChar char="•"/>
            </a:pPr>
            <a:r>
              <a:rPr lang="en-CA" sz="2800" dirty="0"/>
              <a:t>Refer to page 21 of the Reflective Manual.</a:t>
            </a:r>
          </a:p>
          <a:p>
            <a:endParaRPr lang="en-CA" sz="2800" dirty="0"/>
          </a:p>
        </p:txBody>
      </p:sp>
    </p:spTree>
    <p:extLst>
      <p:ext uri="{BB962C8B-B14F-4D97-AF65-F5344CB8AC3E}">
        <p14:creationId xmlns:p14="http://schemas.microsoft.com/office/powerpoint/2010/main" val="26554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607581" y="2267636"/>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Culminating Activity – Ten Strategies for Success</a:t>
            </a:r>
          </a:p>
        </p:txBody>
      </p:sp>
      <p:sp>
        <p:nvSpPr>
          <p:cNvPr id="6" name="Rectangle 5"/>
          <p:cNvSpPr/>
          <p:nvPr/>
        </p:nvSpPr>
        <p:spPr>
          <a:xfrm>
            <a:off x="5367408" y="3009389"/>
            <a:ext cx="6661321" cy="3539430"/>
          </a:xfrm>
          <a:prstGeom prst="rect">
            <a:avLst/>
          </a:prstGeom>
        </p:spPr>
        <p:txBody>
          <a:bodyPr wrap="square">
            <a:spAutoFit/>
          </a:bodyPr>
          <a:lstStyle/>
          <a:p>
            <a:r>
              <a:rPr lang="en-CA" sz="2800" dirty="0"/>
              <a:t>The ten strategies for success described on page 10 of </a:t>
            </a:r>
            <a:r>
              <a:rPr lang="en-CA" sz="2800" i="1" dirty="0"/>
              <a:t>Ideas Into Action</a:t>
            </a:r>
            <a:r>
              <a:rPr lang="en-CA" sz="2800" dirty="0"/>
              <a:t>: </a:t>
            </a:r>
            <a:r>
              <a:rPr lang="en-CA" sz="2800" i="1" u="sng" dirty="0">
                <a:hlinkClick r:id="rId4"/>
              </a:rPr>
              <a:t>Exploring the “Social Personal Leadership Resources: Perceiving Emotions, Managing Emotions and Acting in Emotionally Appropriate Ways</a:t>
            </a:r>
            <a:r>
              <a:rPr lang="en-CA" sz="2800" i="1" u="sng" dirty="0"/>
              <a:t> </a:t>
            </a:r>
            <a:r>
              <a:rPr lang="en-CA" sz="2800" dirty="0"/>
              <a:t>have been found to be successful in building and strengthening the social PLRs.</a:t>
            </a:r>
            <a:r>
              <a:rPr lang="en-CA" sz="2800" b="1" dirty="0"/>
              <a:t> </a:t>
            </a:r>
            <a:endParaRPr lang="en-CA" sz="2800" dirty="0"/>
          </a:p>
          <a:p>
            <a:endParaRPr lang="en-CA" sz="2800" dirty="0"/>
          </a:p>
        </p:txBody>
      </p:sp>
      <p:pic>
        <p:nvPicPr>
          <p:cNvPr id="7" name="Picture 6">
            <a:extLst>
              <a:ext uri="{FF2B5EF4-FFF2-40B4-BE49-F238E27FC236}">
                <a16:creationId xmlns:a16="http://schemas.microsoft.com/office/drawing/2014/main" id="{5C50B4A3-ABEC-5148-9945-9DD815827DC1}"/>
              </a:ext>
            </a:extLst>
          </p:cNvPr>
          <p:cNvPicPr>
            <a:picLocks noChangeAspect="1"/>
          </p:cNvPicPr>
          <p:nvPr/>
        </p:nvPicPr>
        <p:blipFill>
          <a:blip r:embed="rId5"/>
          <a:stretch>
            <a:fillRect/>
          </a:stretch>
        </p:blipFill>
        <p:spPr>
          <a:xfrm>
            <a:off x="1184913" y="2913268"/>
            <a:ext cx="2935897" cy="3731671"/>
          </a:xfrm>
          <a:prstGeom prst="rect">
            <a:avLst/>
          </a:prstGeom>
        </p:spPr>
      </p:pic>
    </p:spTree>
    <p:extLst>
      <p:ext uri="{BB962C8B-B14F-4D97-AF65-F5344CB8AC3E}">
        <p14:creationId xmlns:p14="http://schemas.microsoft.com/office/powerpoint/2010/main" val="200096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592591" y="2211218"/>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Activity – Exploring the Social PLRs</a:t>
            </a:r>
          </a:p>
        </p:txBody>
      </p:sp>
      <p:sp>
        <p:nvSpPr>
          <p:cNvPr id="6" name="Rectangle 5"/>
          <p:cNvSpPr/>
          <p:nvPr/>
        </p:nvSpPr>
        <p:spPr>
          <a:xfrm>
            <a:off x="359764" y="2912949"/>
            <a:ext cx="11832236" cy="4493538"/>
          </a:xfrm>
          <a:prstGeom prst="rect">
            <a:avLst/>
          </a:prstGeom>
        </p:spPr>
        <p:txBody>
          <a:bodyPr wrap="square">
            <a:spAutoFit/>
          </a:bodyPr>
          <a:lstStyle/>
          <a:p>
            <a:r>
              <a:rPr lang="en-CA" sz="2400" b="1" dirty="0"/>
              <a:t>Scenario One:</a:t>
            </a:r>
            <a:r>
              <a:rPr lang="en-CA" sz="2400" dirty="0"/>
              <a:t> Projected enrolment figures at ABC Elementary School have not materialized and have serious budget and resource implications. The school superintendent is meeting with the school principal to address the situation in ways that will help ensure that the school’s improvement priorities are met.</a:t>
            </a:r>
          </a:p>
          <a:p>
            <a:r>
              <a:rPr lang="en-CA" sz="2400" dirty="0"/>
              <a:t> </a:t>
            </a:r>
          </a:p>
          <a:p>
            <a:r>
              <a:rPr lang="en-CA" sz="2400" b="1" dirty="0"/>
              <a:t>Scenario Two</a:t>
            </a:r>
            <a:r>
              <a:rPr lang="en-CA" sz="2400" dirty="0"/>
              <a:t>: A principal of a small rural secondary school worries about not giving thorough, honest feedback. The principal made some mistakes during his first year, behaving erratically.  As a result, several staff members, some of whom were beloved by the community, left the school. Now the principal is hesitant about giving feedback and talks with a trusted colleague about what to do as he enters his second year at the school.   </a:t>
            </a:r>
          </a:p>
          <a:p>
            <a:r>
              <a:rPr lang="en-US" dirty="0"/>
              <a:t> </a:t>
            </a:r>
            <a:endParaRPr lang="en-CA" dirty="0"/>
          </a:p>
          <a:p>
            <a:endParaRPr lang="en-CA" sz="2800" dirty="0"/>
          </a:p>
        </p:txBody>
      </p:sp>
    </p:spTree>
    <p:extLst>
      <p:ext uri="{BB962C8B-B14F-4D97-AF65-F5344CB8AC3E}">
        <p14:creationId xmlns:p14="http://schemas.microsoft.com/office/powerpoint/2010/main" val="251746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D15F3C25-EABD-3049-BFB7-5144BF427FF2}"/>
              </a:ext>
            </a:extLst>
          </p:cNvPr>
          <p:cNvSpPr txBox="1">
            <a:spLocks/>
          </p:cNvSpPr>
          <p:nvPr/>
        </p:nvSpPr>
        <p:spPr>
          <a:xfrm>
            <a:off x="1031098" y="2010731"/>
            <a:ext cx="3647266" cy="393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KEEP GROWING</a:t>
            </a:r>
          </a:p>
          <a:p>
            <a:pPr algn="r"/>
            <a:r>
              <a:rPr lang="en-CA" sz="3200" b="1" dirty="0">
                <a:solidFill>
                  <a:schemeClr val="accent1">
                    <a:lumMod val="75000"/>
                  </a:schemeClr>
                </a:solidFill>
                <a:latin typeface="+mn-lt"/>
              </a:rPr>
              <a:t>and</a:t>
            </a:r>
          </a:p>
        </p:txBody>
      </p:sp>
      <p:pic>
        <p:nvPicPr>
          <p:cNvPr id="9" name="Content Placeholder 3">
            <a:extLst>
              <a:ext uri="{FF2B5EF4-FFF2-40B4-BE49-F238E27FC236}">
                <a16:creationId xmlns:a16="http://schemas.microsoft.com/office/drawing/2014/main" id="{7D72C12F-0F1F-0246-9897-55B17281887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24558" y="2297367"/>
            <a:ext cx="5636344" cy="4227258"/>
          </a:xfrm>
        </p:spPr>
      </p:pic>
    </p:spTree>
    <p:extLst>
      <p:ext uri="{BB962C8B-B14F-4D97-AF65-F5344CB8AC3E}">
        <p14:creationId xmlns:p14="http://schemas.microsoft.com/office/powerpoint/2010/main" val="35005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400389" y="2297189"/>
            <a:ext cx="11378861" cy="4031873"/>
          </a:xfrm>
          <a:prstGeom prst="rect">
            <a:avLst/>
          </a:prstGeom>
          <a:noFill/>
        </p:spPr>
        <p:txBody>
          <a:bodyPr wrap="square" rtlCol="0">
            <a:spAutoFit/>
          </a:bodyPr>
          <a:lstStyle/>
          <a:p>
            <a:pPr algn="ctr"/>
            <a:r>
              <a:rPr lang="en-US" sz="2000" b="1" dirty="0">
                <a:hlinkClick r:id="rId4"/>
              </a:rPr>
              <a:t>PRAYER TO ST. ANTHONY FOR EMOTIONAL HEALING</a:t>
            </a:r>
            <a:endParaRPr lang="en-US" sz="2000" b="1" dirty="0"/>
          </a:p>
          <a:p>
            <a:endParaRPr lang="en-US" sz="2000" dirty="0"/>
          </a:p>
          <a:p>
            <a:r>
              <a:rPr lang="en-US" sz="2400" dirty="0"/>
              <a:t>St. Anthony, dear friend and heavenly guide, be present to me now, and let me know your compassion.</a:t>
            </a:r>
          </a:p>
          <a:p>
            <a:r>
              <a:rPr lang="en-US" sz="2400" dirty="0"/>
              <a:t>Pray to our dear Lord for me, that I may experience calmness and peace in my emotions.</a:t>
            </a:r>
          </a:p>
          <a:p>
            <a:r>
              <a:rPr lang="en-US" sz="2400" dirty="0"/>
              <a:t>Help me to grow in faith and hope.</a:t>
            </a:r>
          </a:p>
          <a:p>
            <a:r>
              <a:rPr lang="en-US" sz="2400" dirty="0"/>
              <a:t>Protect me from all that displeases God, and obtain for me serenity of mind and spirit.</a:t>
            </a:r>
          </a:p>
          <a:p>
            <a:r>
              <a:rPr lang="en-US" sz="2400" dirty="0"/>
              <a:t>I place all my confidence in you, St. Anthony, and I pray for mercy, grace and God’s gently goodness.</a:t>
            </a:r>
          </a:p>
          <a:p>
            <a:endParaRPr lang="en-US" sz="2400" dirty="0"/>
          </a:p>
          <a:p>
            <a:pPr algn="r"/>
            <a:r>
              <a:rPr lang="en-US" sz="2400" dirty="0"/>
              <a:t>Amen	</a:t>
            </a:r>
            <a:r>
              <a:rPr lang="en-US" dirty="0"/>
              <a:t>			</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1781785" y="3256338"/>
            <a:ext cx="7886495" cy="2625156"/>
          </a:xfrm>
        </p:spPr>
        <p:txBody>
          <a:bodyPr>
            <a:normAutofit/>
          </a:bodyPr>
          <a:lstStyle/>
          <a:p>
            <a:pPr marL="0" indent="0">
              <a:buNone/>
            </a:pPr>
            <a:r>
              <a:rPr lang="en-CA" sz="2400" dirty="0"/>
              <a:t>Share the following information with the group:</a:t>
            </a:r>
          </a:p>
          <a:p>
            <a:pPr marL="385763" indent="-385763">
              <a:buAutoNum type="arabicPeriod"/>
            </a:pPr>
            <a:r>
              <a:rPr lang="en-CA" sz="2400" dirty="0"/>
              <a:t>Name</a:t>
            </a:r>
          </a:p>
          <a:p>
            <a:pPr marL="385763" indent="-385763">
              <a:buAutoNum type="arabicPeriod"/>
            </a:pPr>
            <a:r>
              <a:rPr lang="en-CA" sz="2400" dirty="0"/>
              <a:t>The event that has brought you the most joy in your life.</a:t>
            </a:r>
          </a:p>
          <a:p>
            <a:pPr marL="385763" indent="-385763">
              <a:buAutoNum type="arabicPeriod"/>
            </a:pPr>
            <a:r>
              <a:rPr lang="en-CA" sz="2400" dirty="0"/>
              <a:t>Explain why.</a:t>
            </a:r>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1828436" y="2522029"/>
            <a:ext cx="61722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Ice Breaker: Embracing Joy</a:t>
            </a:r>
          </a:p>
        </p:txBody>
      </p:sp>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5974284" y="3595566"/>
            <a:ext cx="5670466" cy="1656692"/>
          </a:xfrm>
        </p:spPr>
        <p:txBody>
          <a:bodyPr>
            <a:normAutofit/>
          </a:bodyPr>
          <a:lstStyle/>
          <a:p>
            <a:pPr marL="0" indent="0">
              <a:buNone/>
            </a:pPr>
            <a:r>
              <a:rPr lang="en-CA" sz="2400" b="1" dirty="0"/>
              <a:t>TRIGGERS</a:t>
            </a:r>
            <a:r>
              <a:rPr lang="en-CA" sz="2400" dirty="0"/>
              <a:t> are events or situations that bring about an uncomfortable emotional reaction. This can lead to the fight, flight, or freeze response.</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646069" y="2405184"/>
            <a:ext cx="10770281"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1">
                    <a:lumMod val="75000"/>
                  </a:schemeClr>
                </a:solidFill>
                <a:latin typeface="+mn-lt"/>
              </a:rPr>
              <a:t>Acting in Emotionally Appropriate Ways</a:t>
            </a:r>
          </a:p>
          <a:p>
            <a:pPr algn="ctr"/>
            <a:r>
              <a:rPr lang="en-CA" sz="3200" b="1" dirty="0">
                <a:solidFill>
                  <a:schemeClr val="accent1">
                    <a:lumMod val="75000"/>
                  </a:schemeClr>
                </a:solidFill>
                <a:latin typeface="+mn-lt"/>
              </a:rPr>
              <a:t>Exploring Your Triggers</a:t>
            </a:r>
          </a:p>
        </p:txBody>
      </p:sp>
      <p:graphicFrame>
        <p:nvGraphicFramePr>
          <p:cNvPr id="2" name="Diagram 1"/>
          <p:cNvGraphicFramePr/>
          <p:nvPr>
            <p:extLst>
              <p:ext uri="{D42A27DB-BD31-4B8C-83A1-F6EECF244321}">
                <p14:modId xmlns:p14="http://schemas.microsoft.com/office/powerpoint/2010/main" val="3402898944"/>
              </p:ext>
            </p:extLst>
          </p:nvPr>
        </p:nvGraphicFramePr>
        <p:xfrm>
          <a:off x="34989" y="3556420"/>
          <a:ext cx="6031210" cy="2812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792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589144" y="2220146"/>
            <a:ext cx="10770281"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Acting in Emotionally Appropriate Ways – Common Triggers</a:t>
            </a:r>
          </a:p>
        </p:txBody>
      </p:sp>
      <p:sp>
        <p:nvSpPr>
          <p:cNvPr id="6" name="Content Placeholder 5"/>
          <p:cNvSpPr>
            <a:spLocks noGrp="1"/>
          </p:cNvSpPr>
          <p:nvPr>
            <p:ph idx="1"/>
          </p:nvPr>
        </p:nvSpPr>
        <p:spPr>
          <a:xfrm>
            <a:off x="589144" y="3300104"/>
            <a:ext cx="11182990" cy="3307894"/>
          </a:xfrm>
        </p:spPr>
        <p:txBody>
          <a:bodyPr numCol="2">
            <a:normAutofit/>
          </a:bodyPr>
          <a:lstStyle/>
          <a:p>
            <a:pPr fontAlgn="t"/>
            <a:r>
              <a:rPr lang="en-US" sz="2000" dirty="0"/>
              <a:t>the anniversary dates of losses or trauma</a:t>
            </a:r>
            <a:endParaRPr lang="en-CA" sz="2000" dirty="0"/>
          </a:p>
          <a:p>
            <a:pPr fontAlgn="t"/>
            <a:r>
              <a:rPr lang="en-US" sz="2000" dirty="0"/>
              <a:t>frightening news events</a:t>
            </a:r>
            <a:endParaRPr lang="en-CA" sz="2000" dirty="0"/>
          </a:p>
          <a:p>
            <a:pPr fontAlgn="t"/>
            <a:r>
              <a:rPr lang="en-US" sz="2000" dirty="0"/>
              <a:t>too much to do, feeling overwhelmed</a:t>
            </a:r>
            <a:endParaRPr lang="en-CA" sz="2000" dirty="0"/>
          </a:p>
          <a:p>
            <a:pPr fontAlgn="t"/>
            <a:r>
              <a:rPr lang="en-US" sz="2000" dirty="0"/>
              <a:t>family friction</a:t>
            </a:r>
            <a:endParaRPr lang="en-CA" sz="2000" dirty="0"/>
          </a:p>
          <a:p>
            <a:pPr fontAlgn="t"/>
            <a:r>
              <a:rPr lang="en-US" sz="2000" dirty="0"/>
              <a:t>the end of a relationship</a:t>
            </a:r>
            <a:endParaRPr lang="en-CA" sz="2000" dirty="0"/>
          </a:p>
          <a:p>
            <a:pPr fontAlgn="t"/>
            <a:r>
              <a:rPr lang="en-US" sz="2000" dirty="0"/>
              <a:t>spending too much time alone</a:t>
            </a:r>
            <a:endParaRPr lang="en-CA" sz="2000" dirty="0"/>
          </a:p>
          <a:p>
            <a:pPr fontAlgn="t"/>
            <a:r>
              <a:rPr lang="en-US" sz="2000" dirty="0"/>
              <a:t>being judged, criticized, teased, or put down</a:t>
            </a:r>
            <a:endParaRPr lang="en-CA" sz="2000" dirty="0"/>
          </a:p>
          <a:p>
            <a:pPr fontAlgn="t"/>
            <a:r>
              <a:rPr lang="en-US" sz="2000" dirty="0"/>
              <a:t>financial problems, getting a big bill</a:t>
            </a:r>
          </a:p>
          <a:p>
            <a:pPr fontAlgn="t"/>
            <a:endParaRPr lang="en-CA" sz="2000" dirty="0"/>
          </a:p>
          <a:p>
            <a:pPr fontAlgn="t"/>
            <a:r>
              <a:rPr lang="en-US" sz="2000" dirty="0"/>
              <a:t>physical illness</a:t>
            </a:r>
          </a:p>
          <a:p>
            <a:pPr fontAlgn="t"/>
            <a:r>
              <a:rPr lang="en-US" sz="2000" dirty="0"/>
              <a:t>sexual harassment</a:t>
            </a:r>
            <a:endParaRPr lang="en-CA" sz="2000" dirty="0"/>
          </a:p>
          <a:p>
            <a:pPr fontAlgn="t"/>
            <a:r>
              <a:rPr lang="en-US" sz="2000" dirty="0"/>
              <a:t>being yelled at</a:t>
            </a:r>
            <a:endParaRPr lang="en-CA" sz="2000" dirty="0"/>
          </a:p>
          <a:p>
            <a:pPr fontAlgn="t"/>
            <a:r>
              <a:rPr lang="en-US" sz="2000" dirty="0"/>
              <a:t>aggressive-sounding noises or exposure to anything that makes you feel uncomfortable</a:t>
            </a:r>
            <a:endParaRPr lang="en-CA" sz="2000" dirty="0"/>
          </a:p>
          <a:p>
            <a:pPr fontAlgn="t"/>
            <a:r>
              <a:rPr lang="en-US" sz="2000" dirty="0"/>
              <a:t>being around someone who has treated you badly</a:t>
            </a:r>
            <a:endParaRPr lang="en-CA" sz="2000" dirty="0"/>
          </a:p>
          <a:p>
            <a:pPr fontAlgn="t"/>
            <a:r>
              <a:rPr lang="en-US" sz="2000" dirty="0"/>
              <a:t>certain smells, tastes, or noises</a:t>
            </a:r>
            <a:endParaRPr lang="en-CA" sz="2000" dirty="0"/>
          </a:p>
        </p:txBody>
      </p:sp>
    </p:spTree>
    <p:extLst>
      <p:ext uri="{BB962C8B-B14F-4D97-AF65-F5344CB8AC3E}">
        <p14:creationId xmlns:p14="http://schemas.microsoft.com/office/powerpoint/2010/main" val="125105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1610535" y="3788373"/>
            <a:ext cx="9681384" cy="1823452"/>
          </a:xfrm>
        </p:spPr>
        <p:txBody>
          <a:bodyPr>
            <a:normAutofit/>
          </a:bodyPr>
          <a:lstStyle/>
          <a:p>
            <a:pPr marL="0" indent="0">
              <a:buNone/>
            </a:pPr>
            <a:r>
              <a:rPr lang="en-CA" sz="2400" b="1" dirty="0"/>
              <a:t>Complete the exercise on Examining Your Triggers using the Reflective Manual as a guide (page 18 and 19)</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521638" y="2814834"/>
            <a:ext cx="10770281" cy="857250"/>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Acting in Emotionally Appropriate Ways – Examining Your Triggers</a:t>
            </a:r>
          </a:p>
        </p:txBody>
      </p:sp>
    </p:spTree>
    <p:extLst>
      <p:ext uri="{BB962C8B-B14F-4D97-AF65-F5344CB8AC3E}">
        <p14:creationId xmlns:p14="http://schemas.microsoft.com/office/powerpoint/2010/main" val="31792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6334127" y="3282137"/>
            <a:ext cx="5323261" cy="1563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St. Teresa of Calcutta</a:t>
            </a:r>
          </a:p>
        </p:txBody>
      </p:sp>
      <p:sp>
        <p:nvSpPr>
          <p:cNvPr id="12" name="Rectangle 11"/>
          <p:cNvSpPr/>
          <p:nvPr/>
        </p:nvSpPr>
        <p:spPr>
          <a:xfrm>
            <a:off x="6611541" y="4981436"/>
            <a:ext cx="4268612" cy="584775"/>
          </a:xfrm>
          <a:prstGeom prst="rect">
            <a:avLst/>
          </a:prstGeom>
        </p:spPr>
        <p:txBody>
          <a:bodyPr wrap="square">
            <a:spAutoFit/>
          </a:bodyPr>
          <a:lstStyle/>
          <a:p>
            <a:r>
              <a:rPr lang="en-CA" sz="1600" dirty="0">
                <a:hlinkClick r:id="rId4"/>
              </a:rPr>
              <a:t>https://www.patheos.com/blogs/christophers/2013/10/seeing-christ-in-others/</a:t>
            </a:r>
            <a:r>
              <a:rPr lang="en-CA" sz="1600" dirty="0"/>
              <a:t> </a:t>
            </a:r>
          </a:p>
        </p:txBody>
      </p:sp>
      <p:sp>
        <p:nvSpPr>
          <p:cNvPr id="6" name="Rectangle 5"/>
          <p:cNvSpPr/>
          <p:nvPr/>
        </p:nvSpPr>
        <p:spPr>
          <a:xfrm>
            <a:off x="163712" y="3230830"/>
            <a:ext cx="6096000" cy="1938992"/>
          </a:xfrm>
          <a:prstGeom prst="rect">
            <a:avLst/>
          </a:prstGeom>
        </p:spPr>
        <p:txBody>
          <a:bodyPr>
            <a:spAutoFit/>
          </a:bodyPr>
          <a:lstStyle/>
          <a:p>
            <a:r>
              <a:rPr lang="en-US" sz="2400" i="1" dirty="0">
                <a:solidFill>
                  <a:srgbClr val="000000"/>
                </a:solidFill>
                <a:latin typeface="Vollkorn"/>
              </a:rPr>
              <a:t>“Every person is Christ for me, and since there is only one Jesus, that person is the one person in the world at that moment. I see Christ in every person I touch, it is as simple as that.”</a:t>
            </a:r>
            <a:endParaRPr lang="en-CA" sz="2400" dirty="0"/>
          </a:p>
        </p:txBody>
      </p:sp>
    </p:spTree>
    <p:extLst>
      <p:ext uri="{BB962C8B-B14F-4D97-AF65-F5344CB8AC3E}">
        <p14:creationId xmlns:p14="http://schemas.microsoft.com/office/powerpoint/2010/main" val="150144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442691" y="1973108"/>
            <a:ext cx="5399650"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Emotional Intelligence (EI)</a:t>
            </a:r>
          </a:p>
        </p:txBody>
      </p:sp>
      <p:sp>
        <p:nvSpPr>
          <p:cNvPr id="6" name="Rectangle 5"/>
          <p:cNvSpPr/>
          <p:nvPr/>
        </p:nvSpPr>
        <p:spPr>
          <a:xfrm>
            <a:off x="1006453" y="2684727"/>
            <a:ext cx="11089401" cy="3416320"/>
          </a:xfrm>
          <a:prstGeom prst="rect">
            <a:avLst/>
          </a:prstGeom>
        </p:spPr>
        <p:txBody>
          <a:bodyPr wrap="square">
            <a:spAutoFit/>
          </a:bodyPr>
          <a:lstStyle/>
          <a:p>
            <a:r>
              <a:rPr lang="en-US" sz="2400" dirty="0"/>
              <a:t>According to Daniel Goleman, </a:t>
            </a:r>
            <a:r>
              <a:rPr lang="en-CA" sz="2400" dirty="0"/>
              <a:t>there are four components of EI</a:t>
            </a:r>
            <a:r>
              <a:rPr lang="en-US" sz="2400" dirty="0"/>
              <a:t>: </a:t>
            </a:r>
          </a:p>
          <a:p>
            <a:pPr marL="457200" indent="-457200">
              <a:buFont typeface="+mj-lt"/>
              <a:buAutoNum type="arabicPeriod"/>
            </a:pPr>
            <a:r>
              <a:rPr lang="en-US" sz="2400" b="1" i="1" dirty="0"/>
              <a:t>Self-awareness</a:t>
            </a:r>
            <a:r>
              <a:rPr lang="en-US" sz="2400" dirty="0"/>
              <a:t> – emotional self-awareness, accurate self-assessment, and self-confidence. </a:t>
            </a:r>
          </a:p>
          <a:p>
            <a:pPr marL="457200" indent="-457200">
              <a:buFont typeface="+mj-lt"/>
              <a:buAutoNum type="arabicPeriod"/>
            </a:pPr>
            <a:r>
              <a:rPr lang="en-US" sz="2400" b="1" i="1" dirty="0"/>
              <a:t>Self-management</a:t>
            </a:r>
            <a:r>
              <a:rPr lang="en-US" sz="2400" b="1" dirty="0"/>
              <a:t> </a:t>
            </a:r>
            <a:r>
              <a:rPr lang="en-US" sz="2400" dirty="0"/>
              <a:t>– self-control, trustworthiness, conscientiousness, adaptability, achievement, orientation, and initiative. </a:t>
            </a:r>
          </a:p>
          <a:p>
            <a:pPr marL="457200" indent="-457200">
              <a:buFont typeface="+mj-lt"/>
              <a:buAutoNum type="arabicPeriod"/>
            </a:pPr>
            <a:r>
              <a:rPr lang="en-US" sz="2400" b="1" i="1" dirty="0"/>
              <a:t>Social awareness </a:t>
            </a:r>
            <a:r>
              <a:rPr lang="en-US" sz="2400" dirty="0"/>
              <a:t>– empathy, organizational awareness, service orientation</a:t>
            </a:r>
          </a:p>
          <a:p>
            <a:pPr marL="457200" indent="-457200">
              <a:buFont typeface="+mj-lt"/>
              <a:buAutoNum type="arabicPeriod"/>
            </a:pPr>
            <a:r>
              <a:rPr lang="en-US" sz="2400" b="1" i="1" dirty="0"/>
              <a:t>Social skill/relationship management </a:t>
            </a:r>
            <a:r>
              <a:rPr lang="en-US" sz="2400" dirty="0"/>
              <a:t>– visionary leadership, influence, developing others, communication, change catalyst, conflict management, building bonds, teamwork, and collaboration.</a:t>
            </a:r>
            <a:endParaRPr lang="en-CA" sz="2400" dirty="0"/>
          </a:p>
        </p:txBody>
      </p:sp>
      <p:sp>
        <p:nvSpPr>
          <p:cNvPr id="2" name="TextBox 1"/>
          <p:cNvSpPr txBox="1"/>
          <p:nvPr/>
        </p:nvSpPr>
        <p:spPr>
          <a:xfrm>
            <a:off x="5765994" y="6453110"/>
            <a:ext cx="5909118" cy="369332"/>
          </a:xfrm>
          <a:prstGeom prst="rect">
            <a:avLst/>
          </a:prstGeom>
          <a:noFill/>
        </p:spPr>
        <p:txBody>
          <a:bodyPr wrap="none" rtlCol="0">
            <a:spAutoFit/>
          </a:bodyPr>
          <a:lstStyle/>
          <a:p>
            <a:r>
              <a:rPr lang="en-CA" dirty="0"/>
              <a:t>Excerpt from </a:t>
            </a:r>
            <a:r>
              <a:rPr lang="en-CA" i="1" dirty="0"/>
              <a:t>Ideas into Action: Exploring the Social PLRs</a:t>
            </a:r>
            <a:r>
              <a:rPr lang="en-CA" dirty="0"/>
              <a:t>, p. 5</a:t>
            </a:r>
          </a:p>
        </p:txBody>
      </p:sp>
    </p:spTree>
    <p:extLst>
      <p:ext uri="{BB962C8B-B14F-4D97-AF65-F5344CB8AC3E}">
        <p14:creationId xmlns:p14="http://schemas.microsoft.com/office/powerpoint/2010/main" val="24816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2297325" y="2005810"/>
            <a:ext cx="5399650"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Emotional Intelligence (EI)</a:t>
            </a:r>
          </a:p>
        </p:txBody>
      </p:sp>
      <p:sp>
        <p:nvSpPr>
          <p:cNvPr id="6" name="Rectangle 5"/>
          <p:cNvSpPr/>
          <p:nvPr/>
        </p:nvSpPr>
        <p:spPr>
          <a:xfrm>
            <a:off x="789426" y="3133294"/>
            <a:ext cx="11089401" cy="2739211"/>
          </a:xfrm>
          <a:prstGeom prst="rect">
            <a:avLst/>
          </a:prstGeom>
        </p:spPr>
        <p:txBody>
          <a:bodyPr wrap="square">
            <a:spAutoFit/>
          </a:bodyPr>
          <a:lstStyle/>
          <a:p>
            <a:r>
              <a:rPr lang="fr-CA" sz="2800" dirty="0">
                <a:solidFill>
                  <a:schemeClr val="accent1">
                    <a:lumMod val="75000"/>
                  </a:schemeClr>
                </a:solidFill>
              </a:rPr>
              <a:t>Activity:</a:t>
            </a:r>
          </a:p>
          <a:p>
            <a:pPr marL="342900" indent="-342900">
              <a:buFont typeface="Arial" panose="020B0604020202020204" pitchFamily="34" charset="0"/>
              <a:buChar char="•"/>
            </a:pPr>
            <a:r>
              <a:rPr lang="fr-CA" sz="2400" dirty="0" err="1"/>
              <a:t>Refer</a:t>
            </a:r>
            <a:r>
              <a:rPr lang="fr-CA" sz="2400" dirty="0"/>
              <a:t> to </a:t>
            </a:r>
            <a:r>
              <a:rPr lang="fr-CA" sz="2400" dirty="0" err="1"/>
              <a:t>your</a:t>
            </a:r>
            <a:r>
              <a:rPr lang="fr-CA" sz="2400" dirty="0"/>
              <a:t> </a:t>
            </a:r>
            <a:r>
              <a:rPr lang="fr-CA" sz="2400" dirty="0" err="1"/>
              <a:t>results</a:t>
            </a:r>
            <a:r>
              <a:rPr lang="fr-CA" sz="2400" dirty="0"/>
              <a:t> </a:t>
            </a:r>
            <a:r>
              <a:rPr lang="fr-CA" sz="2400" dirty="0" err="1"/>
              <a:t>from</a:t>
            </a:r>
            <a:r>
              <a:rPr lang="fr-CA" sz="2400" dirty="0"/>
              <a:t> the EI test: </a:t>
            </a:r>
            <a:r>
              <a:rPr lang="en-CA" sz="2400" u="sng" dirty="0">
                <a:hlinkClick r:id="rId4"/>
              </a:rPr>
              <a:t>https://www.psychologytoday.com/ca/tests/personality/emotional-intelligence-test</a:t>
            </a:r>
            <a:r>
              <a:rPr lang="en-CA" sz="2400" dirty="0"/>
              <a:t>.</a:t>
            </a:r>
          </a:p>
          <a:p>
            <a:pPr marL="342900" indent="-342900">
              <a:buFont typeface="Arial" panose="020B0604020202020204" pitchFamily="34" charset="0"/>
              <a:buChar char="•"/>
            </a:pPr>
            <a:r>
              <a:rPr lang="en-CA" sz="2400" dirty="0"/>
              <a:t>Complete the activity on page 20 of the Reflective Manual</a:t>
            </a:r>
          </a:p>
          <a:p>
            <a:pPr marL="342900" indent="-342900">
              <a:buFont typeface="Arial" panose="020B0604020202020204" pitchFamily="34" charset="0"/>
              <a:buChar char="•"/>
            </a:pPr>
            <a:r>
              <a:rPr lang="en-CA" altLang="en-US" sz="2400" dirty="0"/>
              <a:t>Share how this knowledge about yourself will help you act in emotionally appropriate ways.</a:t>
            </a:r>
          </a:p>
          <a:p>
            <a:endParaRPr lang="en-CA" sz="2400" dirty="0"/>
          </a:p>
        </p:txBody>
      </p:sp>
    </p:spTree>
    <p:extLst>
      <p:ext uri="{BB962C8B-B14F-4D97-AF65-F5344CB8AC3E}">
        <p14:creationId xmlns:p14="http://schemas.microsoft.com/office/powerpoint/2010/main" val="1274706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2292026B359941BCD898E456654A68" ma:contentTypeVersion="10" ma:contentTypeDescription="Create a new document." ma:contentTypeScope="" ma:versionID="9a69d406d0e40b1e867e2774d0bdd4e9">
  <xsd:schema xmlns:xsd="http://www.w3.org/2001/XMLSchema" xmlns:xs="http://www.w3.org/2001/XMLSchema" xmlns:p="http://schemas.microsoft.com/office/2006/metadata/properties" xmlns:ns3="df9bd1cb-3ec8-4162-a6b7-d2e9db16af8b" targetNamespace="http://schemas.microsoft.com/office/2006/metadata/properties" ma:root="true" ma:fieldsID="94d411486dc50e995b0e09862be62c86" ns3:_="">
    <xsd:import namespace="df9bd1cb-3ec8-4162-a6b7-d2e9db16af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bd1cb-3ec8-4162-a6b7-d2e9db16a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AAF62D-5CBD-447B-9B7A-AA39CEEAE0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C46302-2FEE-4C03-98FD-F95AE1570263}">
  <ds:schemaRefs>
    <ds:schemaRef ds:uri="http://schemas.microsoft.com/sharepoint/v3/contenttype/forms"/>
  </ds:schemaRefs>
</ds:datastoreItem>
</file>

<file path=customXml/itemProps3.xml><?xml version="1.0" encoding="utf-8"?>
<ds:datastoreItem xmlns:ds="http://schemas.openxmlformats.org/officeDocument/2006/customXml" ds:itemID="{79C03BB3-007C-4443-907D-18D5628F5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bd1cb-3ec8-4162-a6b7-d2e9db16a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14118</TotalTime>
  <Words>2719</Words>
  <Application>Microsoft Macintosh PowerPoint</Application>
  <PresentationFormat>Widescreen</PresentationFormat>
  <Paragraphs>248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Vollkorn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144</cp:revision>
  <cp:lastPrinted>2021-03-13T19:27:44Z</cp:lastPrinted>
  <dcterms:created xsi:type="dcterms:W3CDTF">2019-11-01T17:17:10Z</dcterms:created>
  <dcterms:modified xsi:type="dcterms:W3CDTF">2021-10-26T18:40:55Z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Julie.Reid@ontario.ca</vt:lpwstr>
  </property>
  <property fmtid="{D5CDD505-2E9C-101B-9397-08002B2CF9AE}" pid="5" name="MSIP_Label_034a106e-6316-442c-ad35-738afd673d2b_SetDate">
    <vt:lpwstr>2021-03-15T22:17:01.4742749Z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8eaa5d48-fad0-44c0-b107-59922599200d</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0x010100C42292026B359941BCD898E456654A68</vt:lpwstr>
  </property>
</Properties>
</file>