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0"/>
  </p:notesMasterIdLst>
  <p:sldIdLst>
    <p:sldId id="363" r:id="rId5"/>
    <p:sldId id="395" r:id="rId6"/>
    <p:sldId id="396" r:id="rId7"/>
    <p:sldId id="367" r:id="rId8"/>
    <p:sldId id="368" r:id="rId9"/>
    <p:sldId id="377" r:id="rId10"/>
    <p:sldId id="385" r:id="rId11"/>
    <p:sldId id="370" r:id="rId12"/>
    <p:sldId id="386" r:id="rId13"/>
    <p:sldId id="391" r:id="rId14"/>
    <p:sldId id="387" r:id="rId15"/>
    <p:sldId id="392" r:id="rId16"/>
    <p:sldId id="376" r:id="rId17"/>
    <p:sldId id="320" r:id="rId18"/>
    <p:sldId id="34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p:restoredTop sz="60852"/>
  </p:normalViewPr>
  <p:slideViewPr>
    <p:cSldViewPr snapToGrid="0" snapToObjects="1">
      <p:cViewPr varScale="1">
        <p:scale>
          <a:sx n="77" d="100"/>
          <a:sy n="77" d="100"/>
        </p:scale>
        <p:origin x="27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youtu.be/ldNnKVGxabA" TargetMode="External"/><Relationship Id="rId7" Type="http://schemas.openxmlformats.org/officeDocument/2006/relationships/hyperlink" Target="https://www.youtube.com/watch?v=HSc9Xogha1o"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www.youtube.com/watch?v=pmK76hOamXQ" TargetMode="External"/><Relationship Id="rId5" Type="http://schemas.openxmlformats.org/officeDocument/2006/relationships/hyperlink" Target="https://www.youtube.com/watch?v=tEmt1Znux58" TargetMode="External"/><Relationship Id="rId4" Type="http://schemas.openxmlformats.org/officeDocument/2006/relationships/hyperlink" Target="https://youtu.be/CQjGqtH-2YI"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youtube.com/watch?v=HSc9Xogha1o"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acontemplativepath-wccm.org/"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education-leadership-ontario.ca/download_file/view/2196/176"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9aNsrtLYzvg"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youtu.be/ihwcw_ofuM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youtu.be/8lM8pgMgjE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kern="1200" dirty="0">
                <a:solidFill>
                  <a:schemeClr val="tx1"/>
                </a:solidFill>
                <a:effectLst/>
                <a:latin typeface="+mn-lt"/>
                <a:ea typeface="+mn-ea"/>
                <a:cs typeface="+mn-cs"/>
              </a:rPr>
              <a:t>This is an open-ended professional learning  resource that is enriched by what </a:t>
            </a:r>
            <a:r>
              <a:rPr lang="en-CA" sz="1200" b="1" kern="1200">
                <a:solidFill>
                  <a:schemeClr val="tx1"/>
                </a:solidFill>
                <a:effectLst/>
                <a:latin typeface="+mn-lt"/>
                <a:ea typeface="+mn-ea"/>
                <a:cs typeface="+mn-cs"/>
              </a:rPr>
              <a:t>participants bring </a:t>
            </a:r>
            <a:r>
              <a:rPr lang="en-CA" sz="1200" b="1" kern="1200" dirty="0">
                <a:solidFill>
                  <a:schemeClr val="tx1"/>
                </a:solidFill>
                <a:effectLst/>
                <a:latin typeface="+mn-lt"/>
                <a:ea typeface="+mn-ea"/>
                <a:cs typeface="+mn-cs"/>
              </a:rPr>
              <a:t>to the learning experience. With this in mind, participants are encouraged to draw on and apply their lived experiences and diverse backgrounds to help ensure that the learning is culturally relevant and responsive. </a:t>
            </a:r>
            <a:endParaRPr lang="en-CA" sz="1200" kern="1200" dirty="0">
              <a:solidFill>
                <a:schemeClr val="tx1"/>
              </a:solidFill>
              <a:effectLst/>
              <a:latin typeface="+mn-lt"/>
              <a:ea typeface="+mn-ea"/>
              <a:cs typeface="+mn-cs"/>
            </a:endParaRPr>
          </a:p>
          <a:p>
            <a:endParaRPr lang="en-CA" b="1" dirty="0"/>
          </a:p>
          <a:p>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CA" dirty="0"/>
          </a:p>
          <a:p>
            <a:r>
              <a:rPr lang="en-CA" dirty="0"/>
              <a:t>The PLR series on the Social PLRs</a:t>
            </a:r>
            <a:r>
              <a:rPr lang="en-CA" baseline="0" dirty="0"/>
              <a:t> contains material that may be sensitive to some participants. When planning for a group session, it may be useful to have a member of your EAP (Employee Assistance Program) attend the session or note the availability of these services for any participant needing to debrief about some of the topics. </a:t>
            </a:r>
            <a:endParaRPr lang="en-CA" dirty="0"/>
          </a:p>
          <a:p>
            <a:pPr>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endParaRPr lang="en-CA" dirty="0"/>
          </a:p>
          <a:p>
            <a:r>
              <a:rPr lang="en-CA" dirty="0"/>
              <a:t>This</a:t>
            </a:r>
            <a:r>
              <a:rPr lang="en-CA" baseline="0" dirty="0"/>
              <a:t> two-hour virtual session on Managing Emotions will have participants explore the following:</a:t>
            </a:r>
          </a:p>
          <a:p>
            <a:pPr marL="228600" indent="-228600">
              <a:buFont typeface="+mj-lt"/>
              <a:buAutoNum type="arabicPeriod"/>
            </a:pPr>
            <a:r>
              <a:rPr lang="en-CA" baseline="0" dirty="0"/>
              <a:t>Reframing uncomfortable emotions into positive thoughts</a:t>
            </a:r>
          </a:p>
          <a:p>
            <a:pPr marL="228600" indent="-228600">
              <a:buAutoNum type="arabicPeriod"/>
            </a:pPr>
            <a:r>
              <a:rPr lang="en-CA" baseline="0" dirty="0"/>
              <a:t>Working through cognitive distortions</a:t>
            </a:r>
          </a:p>
          <a:p>
            <a:pPr marL="228600" indent="-228600">
              <a:buAutoNum type="arabicPeriod"/>
            </a:pPr>
            <a:r>
              <a:rPr lang="en-CA" u="none" baseline="0" dirty="0"/>
              <a:t>Implementing a </a:t>
            </a:r>
            <a:r>
              <a:rPr lang="en-CA" baseline="0" dirty="0"/>
              <a:t>mindfulness approach to managing emotions</a:t>
            </a:r>
          </a:p>
          <a:p>
            <a:pPr marL="228600" indent="-228600">
              <a:buAutoNum type="arabicPeriod"/>
            </a:pPr>
            <a:endParaRPr lang="en-CA" baseline="0" dirty="0"/>
          </a:p>
          <a:p>
            <a:pPr marL="0" indent="0">
              <a:buNone/>
            </a:pPr>
            <a:r>
              <a:rPr lang="en-CA" baseline="0" dirty="0"/>
              <a:t>There are suggested timelines for the main activities. If there is no time given, the slide will take 1-5 minutes.</a:t>
            </a:r>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0</a:t>
            </a:fld>
            <a:endParaRPr lang="en-US"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i="0" u="none" strike="noStrike" kern="1200" baseline="0" dirty="0">
                <a:solidFill>
                  <a:schemeClr val="tx1"/>
                </a:solidFill>
                <a:latin typeface="+mn-lt"/>
                <a:ea typeface="+mn-ea"/>
                <a:cs typeface="+mn-cs"/>
              </a:rPr>
              <a:t>Resource #3: How to Breathe. </a:t>
            </a:r>
            <a:r>
              <a:rPr lang="en-CA" sz="1200" b="0" i="0" u="none" strike="noStrike" kern="1200" baseline="0" dirty="0">
                <a:solidFill>
                  <a:schemeClr val="tx1"/>
                </a:solidFill>
                <a:latin typeface="+mn-lt"/>
                <a:ea typeface="+mn-ea"/>
                <a:cs typeface="+mn-cs"/>
              </a:rPr>
              <a:t>Refer to the Reflective Manual page 17 or to page 114-115 of the </a:t>
            </a:r>
            <a:r>
              <a:rPr lang="en-CA" sz="1200" b="0" i="1" u="none" strike="noStrike" kern="1200" baseline="0" dirty="0">
                <a:solidFill>
                  <a:schemeClr val="tx1"/>
                </a:solidFill>
                <a:latin typeface="+mn-lt"/>
                <a:ea typeface="+mn-ea"/>
                <a:cs typeface="+mn-cs"/>
              </a:rPr>
              <a:t>Onward</a:t>
            </a:r>
            <a:r>
              <a:rPr lang="en-CA" sz="1200" b="0" i="0" u="none" strike="noStrike" kern="1200" baseline="0" dirty="0">
                <a:solidFill>
                  <a:schemeClr val="tx1"/>
                </a:solidFill>
                <a:latin typeface="+mn-lt"/>
                <a:ea typeface="+mn-ea"/>
                <a:cs typeface="+mn-cs"/>
              </a:rPr>
              <a:t> workbook</a:t>
            </a:r>
            <a:r>
              <a:rPr lang="en-CA" sz="1200" b="1"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a:solidFill>
                  <a:schemeClr val="tx1"/>
                </a:solidFill>
                <a:latin typeface="+mn-lt"/>
                <a:ea typeface="+mn-ea"/>
                <a:cs typeface="+mn-cs"/>
              </a:rPr>
              <a:t>The purpose of this activity is to learn to focus your breathing.</a:t>
            </a:r>
          </a:p>
          <a:p>
            <a:r>
              <a:rPr lang="en-CA" sz="1200" b="0" i="0" u="none" strike="noStrike" kern="1200" baseline="0" dirty="0">
                <a:solidFill>
                  <a:schemeClr val="tx1"/>
                </a:solidFill>
                <a:latin typeface="+mn-lt"/>
                <a:ea typeface="+mn-ea"/>
                <a:cs typeface="+mn-cs"/>
              </a:rPr>
              <a:t>Read the How to Breathe excerpt from the Onward Workbook, page 114 or view </a:t>
            </a:r>
            <a:r>
              <a:rPr lang="en-CA" sz="1200" b="0" u="sng" kern="1200" dirty="0">
                <a:solidFill>
                  <a:schemeClr val="tx1"/>
                </a:solidFill>
                <a:effectLst/>
                <a:latin typeface="+mn-lt"/>
                <a:ea typeface="+mn-ea"/>
                <a:cs typeface="+mn-cs"/>
                <a:hlinkClick r:id="rId3"/>
              </a:rPr>
              <a:t>https://youtu.be/ldNnKVGxabA</a:t>
            </a:r>
            <a:r>
              <a:rPr lang="en-CA" sz="1200" b="0" kern="1200" dirty="0">
                <a:solidFill>
                  <a:schemeClr val="tx1"/>
                </a:solidFill>
                <a:effectLst/>
                <a:latin typeface="+mn-lt"/>
                <a:ea typeface="+mn-ea"/>
                <a:cs typeface="+mn-cs"/>
              </a:rPr>
              <a:t> </a:t>
            </a:r>
          </a:p>
          <a:p>
            <a:r>
              <a:rPr lang="en-CA" sz="1200" b="0" kern="1200" dirty="0">
                <a:solidFill>
                  <a:schemeClr val="tx1"/>
                </a:solidFill>
                <a:effectLst/>
                <a:latin typeface="+mn-lt"/>
                <a:ea typeface="+mn-ea"/>
                <a:cs typeface="+mn-cs"/>
              </a:rPr>
              <a:t>The technique in the video suggests a 6-2-7 breathing pattern, slightly different  from the 6-2-6 in the Onward workbook.</a:t>
            </a:r>
          </a:p>
          <a:p>
            <a:endParaRPr lang="en-CA" sz="1200" b="1" i="0" u="none" strike="noStrike" kern="1200" baseline="0" dirty="0">
              <a:solidFill>
                <a:schemeClr val="tx1"/>
              </a:solidFill>
              <a:latin typeface="+mn-lt"/>
              <a:ea typeface="+mn-ea"/>
              <a:cs typeface="+mn-cs"/>
            </a:endParaRPr>
          </a:p>
          <a:p>
            <a:r>
              <a:rPr lang="en-CA" sz="1200" b="1" i="0" u="none" strike="noStrike" kern="1200" baseline="0" dirty="0">
                <a:solidFill>
                  <a:schemeClr val="tx1"/>
                </a:solidFill>
                <a:latin typeface="+mn-lt"/>
                <a:ea typeface="+mn-ea"/>
                <a:cs typeface="+mn-cs"/>
              </a:rPr>
              <a:t>Excerpt from How to Breathe (Onward Workbook, p. 114) </a:t>
            </a:r>
            <a:r>
              <a:rPr lang="en-CA" sz="1200" b="0" i="0" u="none" strike="noStrike" kern="1200" baseline="0" dirty="0">
                <a:solidFill>
                  <a:schemeClr val="tx1"/>
                </a:solidFill>
                <a:latin typeface="+mn-lt"/>
                <a:ea typeface="+mn-ea"/>
                <a:cs typeface="+mn-cs"/>
              </a:rPr>
              <a:t>has three parts: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Inhale to a count of six.</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Hold your breath for two counts.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Exhale to a count of six.</a:t>
            </a:r>
          </a:p>
          <a:p>
            <a:r>
              <a:rPr lang="en-US" sz="1200" b="0" i="0" u="none" strike="noStrike" kern="1200" baseline="0" dirty="0">
                <a:solidFill>
                  <a:schemeClr val="tx1"/>
                </a:solidFill>
                <a:latin typeface="+mn-lt"/>
                <a:ea typeface="+mn-ea"/>
                <a:cs typeface="+mn-cs"/>
              </a:rPr>
              <a:t>Repeat this routine five times for greatest impact. It literally changes what’s going on in your brain that is contributing to the intensity of the experience.</a:t>
            </a:r>
            <a:endParaRPr lang="en-CA" altLang="en-US" dirty="0">
              <a:latin typeface="Arial" panose="020B0604020202020204" pitchFamily="34" charset="0"/>
              <a:ea typeface="ＭＳ Ｐゴシック" panose="020B0600070205080204" pitchFamily="34" charset="-128"/>
            </a:endParaRPr>
          </a:p>
          <a:p>
            <a:endParaRPr lang="en-CA"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a:solidFill>
                  <a:schemeClr val="tx1"/>
                </a:solidFill>
                <a:effectLst/>
                <a:latin typeface="+mn-lt"/>
                <a:ea typeface="+mn-ea"/>
                <a:cs typeface="+mn-cs"/>
              </a:rPr>
              <a:t>After the experience, refer to page 16 of the reflective manual to reflect on </a:t>
            </a:r>
            <a:r>
              <a:rPr lang="en-US" sz="1200" b="0" i="0" u="none" strike="noStrike" kern="1200" baseline="0" dirty="0">
                <a:solidFill>
                  <a:schemeClr val="tx1"/>
                </a:solidFill>
                <a:effectLst/>
                <a:latin typeface="+mn-lt"/>
                <a:ea typeface="+mn-ea"/>
                <a:cs typeface="+mn-cs"/>
              </a:rPr>
              <a:t>cues to use to remember to breathe to help manage emotions.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effectLst/>
                <a:latin typeface="+mn-lt"/>
                <a:ea typeface="+mn-ea"/>
                <a:cs typeface="+mn-cs"/>
              </a:rPr>
              <a:t>A supplementary activity could be to view one of the suggested video links on page 16 and share which technique to use to manage emotions and why.</a:t>
            </a:r>
            <a:endParaRPr lang="en-CA" sz="1200" b="1" i="0" u="none" strike="noStrike" kern="1200" baseline="0" dirty="0">
              <a:solidFill>
                <a:schemeClr val="tx1"/>
              </a:solidFill>
              <a:effectLst/>
              <a:latin typeface="+mn-lt"/>
              <a:ea typeface="+mn-ea"/>
              <a:cs typeface="+mn-cs"/>
            </a:endParaRPr>
          </a:p>
          <a:p>
            <a:endParaRPr lang="en-CA" sz="1200" b="1" i="0" u="none" strike="noStrik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time for activity –  5 minutes</a:t>
            </a:r>
            <a:endParaRPr lang="en-CA" sz="1200" b="1" i="0" u="none" strike="noStrike" kern="1200" baseline="0" dirty="0">
              <a:solidFill>
                <a:schemeClr val="tx1"/>
              </a:solidFill>
              <a:latin typeface="+mn-lt"/>
              <a:ea typeface="+mn-ea"/>
              <a:cs typeface="+mn-cs"/>
            </a:endParaRPr>
          </a:p>
          <a:p>
            <a:endParaRPr lang="en-CA" sz="1200" b="1" i="0" u="none" strike="noStrike" kern="1200" baseline="0" dirty="0">
              <a:solidFill>
                <a:schemeClr val="tx1"/>
              </a:solidFill>
              <a:latin typeface="+mn-lt"/>
              <a:ea typeface="+mn-ea"/>
              <a:cs typeface="+mn-cs"/>
            </a:endParaRPr>
          </a:p>
          <a:p>
            <a:r>
              <a:rPr lang="en-CA" sz="1200" b="1" kern="1200" dirty="0">
                <a:solidFill>
                  <a:schemeClr val="tx1"/>
                </a:solidFill>
                <a:effectLst/>
                <a:latin typeface="+mn-lt"/>
                <a:ea typeface="+mn-ea"/>
                <a:cs typeface="+mn-cs"/>
              </a:rPr>
              <a:t>View these or other videos on mindfulness techniques. </a:t>
            </a:r>
            <a:r>
              <a:rPr lang="en-CA" sz="1200" b="0" kern="1200" dirty="0">
                <a:solidFill>
                  <a:schemeClr val="tx1"/>
                </a:solidFill>
                <a:effectLst/>
                <a:latin typeface="+mn-lt"/>
                <a:ea typeface="+mn-ea"/>
                <a:cs typeface="+mn-cs"/>
              </a:rPr>
              <a:t>(page 17 of the Reflective Manual)</a:t>
            </a:r>
          </a:p>
          <a:p>
            <a:r>
              <a:rPr lang="en-CA" sz="1200" kern="1200" dirty="0">
                <a:solidFill>
                  <a:schemeClr val="tx1"/>
                </a:solidFill>
                <a:effectLst/>
                <a:latin typeface="+mn-lt"/>
                <a:ea typeface="+mn-ea"/>
                <a:cs typeface="+mn-cs"/>
              </a:rPr>
              <a:t>2-1 Breathing Technique </a:t>
            </a:r>
            <a:r>
              <a:rPr lang="en-CA" sz="1200" u="sng" kern="1200" dirty="0">
                <a:solidFill>
                  <a:schemeClr val="tx1"/>
                </a:solidFill>
                <a:effectLst/>
                <a:latin typeface="+mn-lt"/>
                <a:ea typeface="+mn-ea"/>
                <a:cs typeface="+mn-cs"/>
                <a:hlinkClick r:id="rId4"/>
              </a:rPr>
              <a:t>https://youtu.be/CQjGqtH-2YI</a:t>
            </a:r>
            <a:r>
              <a:rPr lang="en-CA" sz="1200" kern="1200" dirty="0">
                <a:solidFill>
                  <a:schemeClr val="tx1"/>
                </a:solidFill>
                <a:effectLst/>
                <a:latin typeface="+mn-lt"/>
                <a:ea typeface="+mn-ea"/>
                <a:cs typeface="+mn-cs"/>
              </a:rPr>
              <a:t> (4.16 minutes)</a:t>
            </a:r>
          </a:p>
          <a:p>
            <a:r>
              <a:rPr lang="en-CA" sz="1200" kern="1200" dirty="0">
                <a:solidFill>
                  <a:schemeClr val="tx1"/>
                </a:solidFill>
                <a:effectLst/>
                <a:latin typeface="+mn-lt"/>
                <a:ea typeface="+mn-ea"/>
                <a:cs typeface="+mn-cs"/>
              </a:rPr>
              <a:t>4-4-4 Breathing </a:t>
            </a:r>
            <a:r>
              <a:rPr lang="en-CA" sz="1200" u="sng" kern="1200" dirty="0">
                <a:solidFill>
                  <a:schemeClr val="tx1"/>
                </a:solidFill>
                <a:effectLst/>
                <a:latin typeface="+mn-lt"/>
                <a:ea typeface="+mn-ea"/>
                <a:cs typeface="+mn-cs"/>
                <a:hlinkClick r:id="rId5"/>
              </a:rPr>
              <a:t>https://www.youtube.com/watch?v=tEmt1Znux58</a:t>
            </a:r>
            <a:r>
              <a:rPr lang="en-CA" sz="1200" u="sng"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(2.47 minutes)</a:t>
            </a:r>
          </a:p>
          <a:p>
            <a:r>
              <a:rPr lang="en-CA" sz="1200" kern="1200" dirty="0">
                <a:solidFill>
                  <a:schemeClr val="tx1"/>
                </a:solidFill>
                <a:effectLst/>
                <a:latin typeface="+mn-lt"/>
                <a:ea typeface="+mn-ea"/>
                <a:cs typeface="+mn-cs"/>
              </a:rPr>
              <a:t>4-2-6 Breathing </a:t>
            </a:r>
            <a:r>
              <a:rPr lang="en-CA" sz="1200" u="sng" kern="1200" dirty="0">
                <a:solidFill>
                  <a:schemeClr val="tx1"/>
                </a:solidFill>
                <a:effectLst/>
                <a:latin typeface="+mn-lt"/>
                <a:ea typeface="+mn-ea"/>
                <a:cs typeface="+mn-cs"/>
                <a:hlinkClick r:id="rId6"/>
              </a:rPr>
              <a:t>https://www.youtube.com/watch?v=pmK76hOamXQ</a:t>
            </a:r>
            <a:r>
              <a:rPr lang="en-CA" sz="1200" kern="1200" dirty="0">
                <a:solidFill>
                  <a:schemeClr val="tx1"/>
                </a:solidFill>
                <a:effectLst/>
                <a:latin typeface="+mn-lt"/>
                <a:ea typeface="+mn-ea"/>
                <a:cs typeface="+mn-cs"/>
              </a:rPr>
              <a:t> (2.26 minutes)</a:t>
            </a:r>
          </a:p>
          <a:p>
            <a:r>
              <a:rPr lang="en-CA" sz="1200" kern="1200" dirty="0">
                <a:solidFill>
                  <a:schemeClr val="tx1"/>
                </a:solidFill>
                <a:effectLst/>
                <a:latin typeface="+mn-lt"/>
                <a:ea typeface="+mn-ea"/>
                <a:cs typeface="+mn-cs"/>
              </a:rPr>
              <a:t>Christian Meditation </a:t>
            </a:r>
            <a:r>
              <a:rPr lang="en-CA" sz="1200" u="sng" kern="1200" dirty="0">
                <a:solidFill>
                  <a:schemeClr val="tx1"/>
                </a:solidFill>
                <a:effectLst/>
                <a:latin typeface="+mn-lt"/>
                <a:ea typeface="+mn-ea"/>
                <a:cs typeface="+mn-cs"/>
                <a:hlinkClick r:id="rId7"/>
              </a:rPr>
              <a:t>https://www.youtube.com/watch?v=HSc9Xogha1o</a:t>
            </a:r>
            <a:r>
              <a:rPr lang="en-CA" sz="1200" kern="1200" dirty="0">
                <a:solidFill>
                  <a:schemeClr val="tx1"/>
                </a:solidFill>
                <a:effectLst/>
                <a:latin typeface="+mn-lt"/>
                <a:ea typeface="+mn-ea"/>
                <a:cs typeface="+mn-cs"/>
              </a:rPr>
              <a:t> (28.54 minutes)</a:t>
            </a:r>
          </a:p>
          <a:p>
            <a:r>
              <a:rPr lang="en-CA" sz="1200" kern="1200" dirty="0">
                <a:solidFill>
                  <a:schemeClr val="tx1"/>
                </a:solidFill>
                <a:effectLst/>
                <a:latin typeface="+mn-lt"/>
                <a:ea typeface="+mn-ea"/>
                <a:cs typeface="+mn-cs"/>
              </a:rPr>
              <a:t> </a:t>
            </a:r>
          </a:p>
          <a:p>
            <a:r>
              <a:rPr lang="en-CA" sz="1200" kern="1200" dirty="0">
                <a:solidFill>
                  <a:schemeClr val="tx1"/>
                </a:solidFill>
                <a:effectLst/>
                <a:latin typeface="+mn-lt"/>
                <a:ea typeface="+mn-ea"/>
                <a:cs typeface="+mn-cs"/>
              </a:rPr>
              <a:t>Which resources would you use to help you manage your emotions and why?</a:t>
            </a:r>
          </a:p>
          <a:p>
            <a:endParaRPr lang="en-CA" sz="1200" b="1" i="0" u="none" strike="noStrike" kern="1200" baseline="0" dirty="0">
              <a:solidFill>
                <a:schemeClr val="tx1"/>
              </a:solidFill>
              <a:latin typeface="+mn-lt"/>
              <a:ea typeface="+mn-ea"/>
              <a:cs typeface="+mn-cs"/>
            </a:endParaRPr>
          </a:p>
        </p:txBody>
      </p:sp>
    </p:spTree>
    <p:extLst>
      <p:ext uri="{BB962C8B-B14F-4D97-AF65-F5344CB8AC3E}">
        <p14:creationId xmlns:p14="http://schemas.microsoft.com/office/powerpoint/2010/main" val="678506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Resource #4: Christian Meditation. </a:t>
            </a:r>
            <a:r>
              <a:rPr lang="en-CA" sz="1200" b="0" i="0" u="none" strike="noStrike" kern="1200" baseline="0" dirty="0">
                <a:solidFill>
                  <a:schemeClr val="tx1"/>
                </a:solidFill>
                <a:latin typeface="+mn-lt"/>
                <a:ea typeface="+mn-ea"/>
                <a:cs typeface="+mn-cs"/>
              </a:rPr>
              <a:t>Refer to the Reflective Manual page 17 </a:t>
            </a:r>
            <a:endParaRPr lang="en-CA" sz="1200" b="1" kern="1200" dirty="0">
              <a:solidFill>
                <a:schemeClr val="tx1"/>
              </a:solidFill>
              <a:effectLst/>
              <a:latin typeface="+mn-lt"/>
              <a:ea typeface="+mn-ea"/>
              <a:cs typeface="+mn-cs"/>
            </a:endParaRPr>
          </a:p>
          <a:p>
            <a:r>
              <a:rPr lang="en-CA" sz="1200" b="0" kern="1200" dirty="0">
                <a:solidFill>
                  <a:schemeClr val="tx1"/>
                </a:solidFill>
                <a:effectLst/>
                <a:latin typeface="+mn-lt"/>
                <a:ea typeface="+mn-ea"/>
                <a:cs typeface="+mn-cs"/>
              </a:rPr>
              <a:t>1. View the following video: </a:t>
            </a:r>
            <a:r>
              <a:rPr lang="en-CA" sz="1200" u="sng" kern="1200" dirty="0">
                <a:solidFill>
                  <a:schemeClr val="tx1"/>
                </a:solidFill>
                <a:effectLst/>
                <a:latin typeface="+mn-lt"/>
                <a:ea typeface="+mn-ea"/>
                <a:cs typeface="+mn-cs"/>
                <a:hlinkClick r:id="rId3"/>
              </a:rPr>
              <a:t>https://www.youtube.com/watch?v=HSc9Xogha1o</a:t>
            </a:r>
            <a:r>
              <a:rPr lang="en-CA" sz="1200" u="sng" kern="1200" dirty="0">
                <a:solidFill>
                  <a:schemeClr val="tx1"/>
                </a:solidFill>
                <a:effectLst/>
                <a:latin typeface="+mn-lt"/>
                <a:ea typeface="+mn-ea"/>
                <a:cs typeface="+mn-cs"/>
              </a:rPr>
              <a:t>,</a:t>
            </a:r>
            <a:r>
              <a:rPr lang="en-CA" sz="1200" u="none" kern="1200" dirty="0">
                <a:solidFill>
                  <a:schemeClr val="tx1"/>
                </a:solidFill>
                <a:effectLst/>
                <a:latin typeface="+mn-lt"/>
                <a:ea typeface="+mn-ea"/>
                <a:cs typeface="+mn-cs"/>
              </a:rPr>
              <a:t>  </a:t>
            </a:r>
            <a:r>
              <a:rPr lang="en-CA" sz="1200" b="0" i="0" u="none" strike="noStrike" kern="1200" baseline="0" dirty="0">
                <a:solidFill>
                  <a:schemeClr val="tx1"/>
                </a:solidFill>
                <a:latin typeface="+mn-lt"/>
                <a:ea typeface="+mn-ea"/>
                <a:cs typeface="+mn-cs"/>
              </a:rPr>
              <a:t>using “Maranatha” (Come Lord Jesus) as a silent mantra as you breathe in and out with each syllable.</a:t>
            </a:r>
            <a:endParaRPr lang="en-CA"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a:solidFill>
                  <a:schemeClr val="tx1"/>
                </a:solidFill>
                <a:effectLst/>
                <a:latin typeface="+mn-lt"/>
                <a:ea typeface="+mn-ea"/>
                <a:cs typeface="+mn-cs"/>
              </a:rPr>
              <a:t>2. S</a:t>
            </a:r>
            <a:r>
              <a:rPr lang="en-US" sz="1200" b="0" i="0" u="none" strike="noStrike" kern="1200" baseline="0" dirty="0">
                <a:solidFill>
                  <a:schemeClr val="tx1"/>
                </a:solidFill>
                <a:effectLst/>
                <a:latin typeface="+mn-lt"/>
                <a:ea typeface="+mn-ea"/>
                <a:cs typeface="+mn-cs"/>
              </a:rPr>
              <a:t>hare ways to use this technique to manage emotions and why.</a:t>
            </a:r>
            <a:endParaRPr lang="en-CA" sz="1200" b="1" i="0" u="none" strike="noStrike" kern="1200" baseline="0" dirty="0">
              <a:solidFill>
                <a:schemeClr val="tx1"/>
              </a:solidFill>
              <a:effectLst/>
              <a:latin typeface="+mn-lt"/>
              <a:ea typeface="+mn-ea"/>
              <a:cs typeface="+mn-cs"/>
            </a:endParaRPr>
          </a:p>
          <a:p>
            <a:endParaRPr lang="en-CA" sz="1200" b="1" i="0" u="none" strike="sngStrike" kern="1200" baseline="0" dirty="0">
              <a:solidFill>
                <a:schemeClr val="tx1"/>
              </a:solidFill>
              <a:effectLst/>
              <a:latin typeface="+mn-lt"/>
              <a:ea typeface="+mn-ea"/>
              <a:cs typeface="+mn-cs"/>
            </a:endParaRPr>
          </a:p>
          <a:p>
            <a:r>
              <a:rPr lang="en-CA" sz="1200" b="0" i="0" u="none" strike="noStrike" kern="1200" baseline="0" dirty="0">
                <a:solidFill>
                  <a:schemeClr val="tx1"/>
                </a:solidFill>
                <a:effectLst/>
                <a:latin typeface="+mn-lt"/>
                <a:ea typeface="+mn-ea"/>
                <a:cs typeface="+mn-cs"/>
              </a:rPr>
              <a:t>An additional resource on Christian Meditation can be found at </a:t>
            </a:r>
            <a:r>
              <a:rPr lang="en-CA" sz="1200" dirty="0">
                <a:hlinkClick r:id="rId4"/>
              </a:rPr>
              <a:t>https://acontemplativepath-wccm.org/</a:t>
            </a:r>
            <a:r>
              <a:rPr lang="en-CA" sz="1200" dirty="0"/>
              <a:t>   </a:t>
            </a:r>
            <a:endParaRPr lang="en-CA" sz="1200" b="1" dirty="0"/>
          </a:p>
          <a:p>
            <a:endParaRPr lang="en-CA" sz="1200" b="1" i="0" u="none" strike="noStrik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time for activity –  5-10 minutes</a:t>
            </a:r>
            <a:endParaRPr lang="en-CA" sz="1200" b="1" i="0" u="none" strike="noStrike" kern="1200" baseline="0" dirty="0">
              <a:solidFill>
                <a:schemeClr val="tx1"/>
              </a:solidFill>
              <a:latin typeface="+mn-lt"/>
              <a:ea typeface="+mn-ea"/>
              <a:cs typeface="+mn-cs"/>
            </a:endParaRPr>
          </a:p>
        </p:txBody>
      </p:sp>
    </p:spTree>
    <p:extLst>
      <p:ext uri="{BB962C8B-B14F-4D97-AF65-F5344CB8AC3E}">
        <p14:creationId xmlns:p14="http://schemas.microsoft.com/office/powerpoint/2010/main" val="1847401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US" sz="1200" b="1" dirty="0"/>
              <a:t>Share …</a:t>
            </a:r>
          </a:p>
          <a:p>
            <a:pPr marL="0" indent="0">
              <a:buNone/>
            </a:pPr>
            <a:r>
              <a:rPr lang="en-US" dirty="0"/>
              <a:t>Based on personal</a:t>
            </a:r>
            <a:r>
              <a:rPr lang="en-US" baseline="0" dirty="0"/>
              <a:t> experience, w</a:t>
            </a:r>
            <a:r>
              <a:rPr lang="en-CA" sz="1200" dirty="0"/>
              <a:t>hat do you do (or what have you seen others do) to manage emotions?</a:t>
            </a:r>
            <a:endParaRPr lang="en-US" sz="1200" dirty="0"/>
          </a:p>
          <a:p>
            <a:pPr marL="0" indent="0">
              <a:buNone/>
            </a:pPr>
            <a:endParaRPr lang="en-US" b="1" dirty="0"/>
          </a:p>
          <a:p>
            <a:r>
              <a:rPr lang="en-US" dirty="0"/>
              <a:t>What do you notice about what has been shared?</a:t>
            </a:r>
          </a:p>
          <a:p>
            <a:r>
              <a:rPr lang="en-US" dirty="0"/>
              <a:t>What is common in the examples that were shared?</a:t>
            </a:r>
          </a:p>
          <a:p>
            <a:r>
              <a:rPr lang="en-US" dirty="0"/>
              <a:t>What are other examples you have seen play out on a regular</a:t>
            </a:r>
            <a:r>
              <a:rPr lang="en-US" baseline="0" dirty="0"/>
              <a:t> basis?</a:t>
            </a:r>
            <a:endParaRPr lang="en-US" dirty="0"/>
          </a:p>
          <a:p>
            <a:r>
              <a:rPr lang="en-US" dirty="0"/>
              <a:t>Based on these, how important is it to manage emotions?</a:t>
            </a:r>
          </a:p>
          <a:p>
            <a:endParaRPr lang="en-US"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Suggested</a:t>
            </a:r>
            <a:r>
              <a:rPr lang="en-CA" baseline="0" dirty="0"/>
              <a:t> Time: 5 minutes</a:t>
            </a:r>
            <a:endParaRPr lang="en-CA"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26757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solidFill>
                  <a:srgbClr val="C00000"/>
                </a:solidFill>
              </a:rPr>
              <a:t>Read </a:t>
            </a:r>
            <a:r>
              <a:rPr lang="en-US" i="1" u="sng" dirty="0">
                <a:solidFill>
                  <a:srgbClr val="C00000"/>
                </a:solidFill>
              </a:rPr>
              <a:t>Ideas Into Action </a:t>
            </a:r>
            <a:r>
              <a:rPr lang="en-CA" sz="1200" b="1" i="0" kern="1200" dirty="0">
                <a:solidFill>
                  <a:schemeClr val="tx1"/>
                </a:solidFill>
                <a:effectLst/>
                <a:latin typeface="+mn-lt"/>
                <a:ea typeface="+mn-ea"/>
                <a:cs typeface="+mn-cs"/>
              </a:rPr>
              <a:t>Publication # 7:</a:t>
            </a:r>
            <a:r>
              <a:rPr lang="en-CA" sz="1200" b="1" i="1" kern="1200" dirty="0">
                <a:solidFill>
                  <a:schemeClr val="tx1"/>
                </a:solidFill>
                <a:effectLst/>
                <a:latin typeface="+mn-lt"/>
                <a:ea typeface="+mn-ea"/>
                <a:cs typeface="+mn-cs"/>
              </a:rPr>
              <a:t> </a:t>
            </a:r>
            <a:r>
              <a:rPr lang="en-CA" sz="1200" b="1" i="1" u="none" strike="noStrike" kern="1200" dirty="0">
                <a:solidFill>
                  <a:schemeClr val="tx1"/>
                </a:solidFill>
                <a:effectLst/>
                <a:latin typeface="+mn-lt"/>
                <a:ea typeface="+mn-ea"/>
                <a:cs typeface="+mn-cs"/>
                <a:hlinkClick r:id="rId3"/>
              </a:rPr>
              <a:t>Exploring the “Social” Personal Leadership Resources: Perceiving Emotions, Managing Emotions &amp; Acting in Emotionally Appropriate Ways</a:t>
            </a:r>
            <a:r>
              <a:rPr lang="en-CA" sz="1200" b="1" i="1" u="none" strike="noStrike" kern="1200" dirty="0">
                <a:solidFill>
                  <a:schemeClr val="tx1"/>
                </a:solidFill>
                <a:effectLst/>
                <a:latin typeface="+mn-lt"/>
                <a:ea typeface="+mn-ea"/>
                <a:cs typeface="+mn-cs"/>
              </a:rPr>
              <a:t>, </a:t>
            </a:r>
            <a:r>
              <a:rPr lang="en-CA" sz="1200" b="0" i="1" u="none" strike="noStrike" kern="1200" dirty="0">
                <a:solidFill>
                  <a:schemeClr val="tx1"/>
                </a:solidFill>
                <a:effectLst/>
                <a:latin typeface="+mn-lt"/>
                <a:ea typeface="+mn-ea"/>
                <a:cs typeface="+mn-cs"/>
              </a:rPr>
              <a:t>page 10, </a:t>
            </a:r>
            <a:r>
              <a:rPr lang="en-CA" dirty="0"/>
              <a:t>“Ten proven strategies” that includes one or more approaches for developing and strengthening our social PLRs. </a:t>
            </a:r>
          </a:p>
          <a:p>
            <a:endParaRPr lang="en-CA" sz="1200" b="1" i="1" u="none" strike="noStrike" kern="1200" dirty="0">
              <a:solidFill>
                <a:schemeClr val="tx1"/>
              </a:solidFill>
              <a:effectLst/>
              <a:latin typeface="+mn-lt"/>
              <a:ea typeface="+mn-ea"/>
              <a:cs typeface="+mn-cs"/>
            </a:endParaRPr>
          </a:p>
          <a:p>
            <a:r>
              <a:rPr lang="en-US" dirty="0">
                <a:solidFill>
                  <a:srgbClr val="C00000"/>
                </a:solidFill>
              </a:rPr>
              <a:t>These strategies will </a:t>
            </a:r>
            <a:r>
              <a:rPr lang="en-US" baseline="0" dirty="0">
                <a:solidFill>
                  <a:srgbClr val="C00000"/>
                </a:solidFill>
              </a:rPr>
              <a:t>inform the next steps in your plan of 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solidFill>
                  <a:srgbClr val="C00000"/>
                </a:solidFill>
              </a:rPr>
              <a:t>The IEL’s Self</a:t>
            </a:r>
            <a:r>
              <a:rPr lang="en-US" u="none" baseline="0" dirty="0">
                <a:solidFill>
                  <a:srgbClr val="C00000"/>
                </a:solidFill>
              </a:rPr>
              <a:t>-Asse</a:t>
            </a:r>
            <a:r>
              <a:rPr lang="en-US" baseline="0" dirty="0">
                <a:solidFill>
                  <a:srgbClr val="C00000"/>
                </a:solidFill>
              </a:rPr>
              <a:t>ssment Tools completed in the previous session will also provide valuable data to</a:t>
            </a:r>
            <a:r>
              <a:rPr lang="en-US" u="none" baseline="0" dirty="0">
                <a:solidFill>
                  <a:srgbClr val="C00000"/>
                </a:solidFill>
              </a:rPr>
              <a:t> inform </a:t>
            </a:r>
            <a:r>
              <a:rPr lang="en-US" baseline="0" dirty="0">
                <a:solidFill>
                  <a:srgbClr val="C00000"/>
                </a:solidFill>
              </a:rPr>
              <a:t>the </a:t>
            </a:r>
            <a:r>
              <a:rPr lang="en-US" strike="noStrike" baseline="0" dirty="0">
                <a:solidFill>
                  <a:srgbClr val="C00000"/>
                </a:solidFill>
              </a:rPr>
              <a:t>individual plan</a:t>
            </a:r>
            <a:r>
              <a:rPr lang="en-US" baseline="0" dirty="0">
                <a:solidFill>
                  <a:srgbClr val="C00000"/>
                </a:solidFill>
              </a:rPr>
              <a:t> of action and should be reviewed.</a:t>
            </a:r>
          </a:p>
          <a:p>
            <a:endParaRPr lang="en-US" baseline="0" dirty="0">
              <a:solidFill>
                <a:srgbClr val="C00000"/>
              </a:solidFill>
            </a:endParaRPr>
          </a:p>
          <a:p>
            <a:r>
              <a:rPr lang="en-US" strike="noStrike" baseline="0" dirty="0">
                <a:solidFill>
                  <a:srgbClr val="C00000"/>
                </a:solidFill>
              </a:rPr>
              <a:t>C</a:t>
            </a:r>
            <a:r>
              <a:rPr lang="en-US" baseline="0" dirty="0">
                <a:solidFill>
                  <a:srgbClr val="C00000"/>
                </a:solidFill>
              </a:rPr>
              <a:t>omplete an Emotional Intelligence test before the next session.</a:t>
            </a:r>
          </a:p>
          <a:p>
            <a:r>
              <a:rPr lang="en-US" baseline="0" dirty="0">
                <a:solidFill>
                  <a:srgbClr val="C00000"/>
                </a:solidFill>
              </a:rPr>
              <a:t>A suggested EI test can be found at </a:t>
            </a:r>
            <a:r>
              <a:rPr lang="en-CA" sz="1200" u="sng" kern="1200" dirty="0">
                <a:solidFill>
                  <a:schemeClr val="tx1"/>
                </a:solidFill>
                <a:effectLst/>
                <a:latin typeface="+mn-lt"/>
                <a:ea typeface="+mn-ea"/>
                <a:cs typeface="+mn-cs"/>
                <a:hlinkClick r:id="rId4"/>
              </a:rPr>
              <a:t>https://www.psychologytoday.com/ca/tests/personality/emotional-intelligence-test</a:t>
            </a:r>
            <a:r>
              <a:rPr lang="en-CA" sz="1200" u="none" kern="1200" baseline="0" dirty="0">
                <a:solidFill>
                  <a:schemeClr val="tx1"/>
                </a:solidFill>
                <a:effectLst/>
                <a:latin typeface="+mn-lt"/>
                <a:ea typeface="+mn-ea"/>
                <a:cs typeface="+mn-cs"/>
              </a:rPr>
              <a:t>. This particular EI test provides comments that would be sufficient to complete the activities in the next session - “Acting in emotionally appropriate ways”. For a more extensive report on the EI test, there is a small fee attached.</a:t>
            </a:r>
          </a:p>
          <a:p>
            <a:endParaRPr lang="en-CA" sz="1200" u="none"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2371625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strike="noStrike" baseline="0">
                <a:effectLst/>
              </a:rPr>
              <a:t>Visit </a:t>
            </a:r>
            <a:r>
              <a:rPr lang="en-CA">
                <a:effectLst/>
              </a:rPr>
              <a:t>the </a:t>
            </a:r>
            <a:r>
              <a:rPr lang="en-CA" dirty="0">
                <a:effectLst/>
              </a:rPr>
              <a:t>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This concludes</a:t>
            </a:r>
            <a:r>
              <a:rPr lang="en-CA" altLang="en-US" baseline="0" dirty="0">
                <a:latin typeface="Arial" panose="020B0604020202020204" pitchFamily="34" charset="0"/>
                <a:ea typeface="ＭＳ Ｐゴシック" panose="020B0600070205080204" pitchFamily="34" charset="-128"/>
              </a:rPr>
              <a:t> the session on Managing Emotions. Participants will have gathered tools to help them navigate the emotional challenges that can be experienced as Catholic leaders in a school setting.</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Prayer of St. Francis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Recite the prayer</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sz="1200" dirty="0"/>
              <a:t>Share the following with the group:</a:t>
            </a:r>
          </a:p>
          <a:p>
            <a:pPr marL="385763" indent="-385763">
              <a:buAutoNum type="arabicPeriod"/>
            </a:pPr>
            <a:r>
              <a:rPr lang="en-CA" sz="1200" dirty="0"/>
              <a:t>Name</a:t>
            </a:r>
          </a:p>
          <a:p>
            <a:pPr marL="385763" indent="-385763">
              <a:buAutoNum type="arabicPeriod"/>
            </a:pPr>
            <a:r>
              <a:rPr lang="en-CA" sz="1200" dirty="0"/>
              <a:t>What helps bring you to a calm state of mind?</a:t>
            </a:r>
          </a:p>
          <a:p>
            <a:pPr marL="385763" indent="-385763">
              <a:buAutoNum type="arabicPeriod"/>
            </a:pPr>
            <a:r>
              <a:rPr lang="en-CA" sz="1200" dirty="0"/>
              <a:t>Explain why.</a:t>
            </a:r>
          </a:p>
          <a:p>
            <a:pPr marL="228600" indent="-228600">
              <a:buFont typeface="+mj-lt"/>
              <a:buAutoNum type="arabicPeriod"/>
            </a:pPr>
            <a:endParaRPr lang="en-CA" sz="1200" dirty="0"/>
          </a:p>
          <a:p>
            <a:pPr marL="0" indent="0">
              <a:buFont typeface="+mj-lt"/>
              <a:buNone/>
            </a:pPr>
            <a:r>
              <a:rPr lang="en-CA" sz="1200" dirty="0"/>
              <a:t>Depending on the group, this activity may require more than the suggested time. </a:t>
            </a:r>
            <a:endParaRPr lang="en-CA" dirty="0"/>
          </a:p>
          <a:p>
            <a:pPr marL="0" indent="0">
              <a:buNone/>
            </a:pPr>
            <a:endParaRPr lang="en-CA" dirty="0"/>
          </a:p>
          <a:p>
            <a:pPr marL="0" indent="0">
              <a:buNone/>
            </a:pPr>
            <a:r>
              <a:rPr lang="en-CA" dirty="0"/>
              <a:t>If working alone, reflect on what helps bring you to a calm state of mind and why?</a:t>
            </a:r>
          </a:p>
          <a:p>
            <a:pPr marL="0" indent="0">
              <a:buNone/>
            </a:pPr>
            <a:endParaRPr lang="en-CA" dirty="0"/>
          </a:p>
          <a:p>
            <a:pPr marL="0" indent="0">
              <a:buNone/>
            </a:pPr>
            <a:r>
              <a:rPr lang="en-CA" dirty="0"/>
              <a:t>Suggested</a:t>
            </a:r>
            <a:r>
              <a:rPr lang="en-CA" baseline="0" dirty="0"/>
              <a:t> Time: 10-15 minutes</a:t>
            </a: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Considerations</a:t>
            </a:r>
            <a:r>
              <a:rPr lang="en-CA" altLang="en-US" baseline="0" dirty="0">
                <a:latin typeface="Arial" panose="020B0604020202020204" pitchFamily="34" charset="0"/>
                <a:ea typeface="ＭＳ Ｐゴシック" panose="020B0600070205080204" pitchFamily="34" charset="-128"/>
              </a:rPr>
              <a:t> for Managing your Emotions:</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a:p>
            <a:pPr marL="514350" indent="-514350">
              <a:buFont typeface="+mj-lt"/>
              <a:buAutoNum type="arabicPeriod"/>
            </a:pPr>
            <a:r>
              <a:rPr lang="en-CA" dirty="0"/>
              <a:t>Know that emotions are temporary. (… and </a:t>
            </a:r>
            <a:r>
              <a:rPr lang="en-CA" u="none" dirty="0"/>
              <a:t>you</a:t>
            </a:r>
            <a:r>
              <a:rPr lang="en-CA" dirty="0"/>
              <a:t> decide</a:t>
            </a:r>
            <a:r>
              <a:rPr lang="en-CA" baseline="0" dirty="0"/>
              <a:t> how long </a:t>
            </a:r>
            <a:r>
              <a:rPr lang="en-CA" u="none" baseline="0" dirty="0"/>
              <a:t>you </a:t>
            </a:r>
            <a:r>
              <a:rPr lang="en-CA" baseline="0" dirty="0"/>
              <a:t>will be impacted by them</a:t>
            </a:r>
            <a:r>
              <a:rPr lang="en-CA" dirty="0"/>
              <a:t>)</a:t>
            </a:r>
          </a:p>
          <a:p>
            <a:pPr marL="514350" indent="-514350">
              <a:buFont typeface="+mj-lt"/>
              <a:buAutoNum type="arabicPeriod"/>
            </a:pPr>
            <a:r>
              <a:rPr lang="en-CA" dirty="0"/>
              <a:t>Realize that how you think about emotions affects how you experience them. (Do you have a Growth Mindset?</a:t>
            </a:r>
            <a:r>
              <a:rPr lang="en-CA" baseline="0" dirty="0"/>
              <a:t> Do we see them as our teachers or as learning opportunities?</a:t>
            </a:r>
            <a:r>
              <a:rPr lang="en-CA" dirty="0"/>
              <a:t>)</a:t>
            </a:r>
          </a:p>
          <a:p>
            <a:pPr marL="514350" indent="-514350">
              <a:buFont typeface="+mj-lt"/>
              <a:buAutoNum type="arabicPeriod"/>
            </a:pPr>
            <a:r>
              <a:rPr lang="en-CA" dirty="0"/>
              <a:t>Know that you have the ability to change the way you react. (Strong</a:t>
            </a:r>
            <a:r>
              <a:rPr lang="en-CA" baseline="0" dirty="0"/>
              <a:t> Leaders have good emotional regulation and can shift their perspective once they work through their emotions</a:t>
            </a:r>
            <a:r>
              <a:rPr lang="en-CA" dirty="0"/>
              <a:t>)</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Note: </a:t>
            </a:r>
            <a:r>
              <a:rPr lang="en-CA" sz="1200" kern="1200" baseline="0" dirty="0">
                <a:solidFill>
                  <a:schemeClr val="tx1"/>
                </a:solidFill>
                <a:effectLst/>
                <a:latin typeface="+mn-lt"/>
                <a:ea typeface="+mn-ea"/>
                <a:cs typeface="+mn-cs"/>
              </a:rPr>
              <a:t>Encourage participants to try to stay on the surface when remembering uncomfortable emotions or work on major emotions with a trusted friend or therapist at a later time.</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View </a:t>
            </a:r>
            <a:r>
              <a:rPr lang="en-CA" sz="1200" i="1" kern="1200" dirty="0">
                <a:solidFill>
                  <a:schemeClr val="tx1"/>
                </a:solidFill>
                <a:effectLst/>
                <a:latin typeface="+mn-lt"/>
                <a:ea typeface="+mn-ea"/>
                <a:cs typeface="+mn-cs"/>
              </a:rPr>
              <a:t>How to Control your Emotions and Use Them to your Advantage</a:t>
            </a:r>
            <a:r>
              <a:rPr lang="en-CA" sz="1200" kern="1200" dirty="0">
                <a:solidFill>
                  <a:schemeClr val="tx1"/>
                </a:solidFill>
                <a:effectLst/>
                <a:latin typeface="+mn-lt"/>
                <a:ea typeface="+mn-ea"/>
                <a:cs typeface="+mn-cs"/>
              </a:rPr>
              <a:t>: </a:t>
            </a:r>
            <a:r>
              <a:rPr lang="en-CA" sz="1200" u="sng" kern="1200" dirty="0">
                <a:solidFill>
                  <a:schemeClr val="tx1"/>
                </a:solidFill>
                <a:effectLst/>
                <a:latin typeface="+mn-lt"/>
                <a:ea typeface="+mn-ea"/>
                <a:cs typeface="+mn-cs"/>
                <a:hlinkClick r:id="rId3"/>
              </a:rPr>
              <a:t>https://www.youtube.com/watch?v=9aNsrtLYzvg</a:t>
            </a:r>
            <a:r>
              <a:rPr lang="en-CA" sz="1200" kern="1200" dirty="0">
                <a:solidFill>
                  <a:schemeClr val="tx1"/>
                </a:solidFill>
                <a:effectLst/>
                <a:latin typeface="+mn-lt"/>
                <a:ea typeface="+mn-ea"/>
                <a:cs typeface="+mn-cs"/>
              </a:rPr>
              <a:t>. It provides a good overview of many of the topics</a:t>
            </a:r>
            <a:r>
              <a:rPr lang="en-CA" sz="1200" kern="1200" baseline="0" dirty="0">
                <a:solidFill>
                  <a:schemeClr val="tx1"/>
                </a:solidFill>
                <a:effectLst/>
                <a:latin typeface="+mn-lt"/>
                <a:ea typeface="+mn-ea"/>
                <a:cs typeface="+mn-cs"/>
              </a:rPr>
              <a:t>, including </a:t>
            </a:r>
            <a:r>
              <a:rPr lang="en-CA" sz="1200" b="0" kern="1200" dirty="0">
                <a:solidFill>
                  <a:schemeClr val="tx1"/>
                </a:solidFill>
                <a:effectLst/>
                <a:latin typeface="+mn-lt"/>
                <a:ea typeface="+mn-ea"/>
                <a:cs typeface="+mn-cs"/>
              </a:rPr>
              <a:t>Reframing your Uncomfortable Emotions into Productive Thoughts</a:t>
            </a:r>
            <a:r>
              <a:rPr lang="en-CA" sz="1200" b="0" kern="1200" baseline="0" dirty="0">
                <a:solidFill>
                  <a:schemeClr val="tx1"/>
                </a:solidFill>
                <a:effectLst/>
                <a:latin typeface="+mn-lt"/>
                <a:ea typeface="+mn-ea"/>
                <a:cs typeface="+mn-cs"/>
              </a:rPr>
              <a:t> </a:t>
            </a:r>
            <a:r>
              <a:rPr lang="en-CA" sz="1200" kern="1200" baseline="0" dirty="0">
                <a:solidFill>
                  <a:schemeClr val="tx1"/>
                </a:solidFill>
                <a:effectLst/>
                <a:latin typeface="+mn-lt"/>
                <a:ea typeface="+mn-ea"/>
                <a:cs typeface="+mn-cs"/>
              </a:rPr>
              <a:t>and a mindfulness approach.</a:t>
            </a:r>
          </a:p>
          <a:p>
            <a:endParaRPr lang="en-CA" sz="1200" kern="1200" baseline="0" dirty="0">
              <a:solidFill>
                <a:schemeClr val="tx1"/>
              </a:solidFill>
              <a:effectLst/>
              <a:latin typeface="+mn-lt"/>
              <a:ea typeface="+mn-ea"/>
              <a:cs typeface="+mn-cs"/>
            </a:endParaRPr>
          </a:p>
          <a:p>
            <a:r>
              <a:rPr lang="en-CA" sz="1200" kern="1200" baseline="0" dirty="0">
                <a:solidFill>
                  <a:schemeClr val="tx1"/>
                </a:solidFill>
                <a:effectLst/>
                <a:latin typeface="+mn-lt"/>
                <a:ea typeface="+mn-ea"/>
                <a:cs typeface="+mn-cs"/>
              </a:rPr>
              <a:t>Read the three key points on this slide:</a:t>
            </a:r>
          </a:p>
          <a:p>
            <a:r>
              <a:rPr lang="en-US" sz="1200" dirty="0"/>
              <a:t>1. It is normal to have uncomfortable emotions.</a:t>
            </a:r>
          </a:p>
          <a:p>
            <a:r>
              <a:rPr lang="en-US" sz="1200" dirty="0"/>
              <a:t>2. It is essential to see these emotions as growth opportunities.</a:t>
            </a:r>
          </a:p>
          <a:p>
            <a:r>
              <a:rPr lang="en-US" sz="1200" dirty="0"/>
              <a:t>3. Our emotional reactions, whether expressed inwardly or outwardly, can be great teachers.</a:t>
            </a:r>
          </a:p>
          <a:p>
            <a:r>
              <a:rPr lang="en-US" sz="1200" dirty="0"/>
              <a:t>4. Anger, for example, can be a great motivator.</a:t>
            </a:r>
          </a:p>
          <a:p>
            <a:endParaRPr lang="en-CA"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The purpose of the activity is for participants to demonstrate how they use their Psychological PLRs (optimism, resilience, proactivity, and self-efficacy) to </a:t>
            </a:r>
            <a:r>
              <a:rPr lang="en-CA" sz="1200" b="0" dirty="0">
                <a:effectLst/>
                <a:latin typeface="Maiandra GD" panose="020E0502030308020204" pitchFamily="34" charset="77"/>
                <a:ea typeface="Calibri" panose="020F0502020204030204" pitchFamily="34" charset="0"/>
                <a:cs typeface="Times New Roman" panose="02020603050405020304" pitchFamily="18" charset="0"/>
              </a:rPr>
              <a:t>Reframing your Uncomfortable Emotions into Productive Thoughts</a:t>
            </a:r>
            <a:r>
              <a:rPr lang="en-CA"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Read the example on page 14 of the reflective manual.</a:t>
            </a: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Work with a partner or on your own and complete the activity on page 15 of the reflective manual.</a:t>
            </a:r>
            <a:endParaRPr lang="en-CA" sz="1200" b="0" u="sng"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Suggested</a:t>
            </a:r>
            <a:r>
              <a:rPr lang="en-CA" sz="1200" kern="1200" baseline="0" dirty="0">
                <a:solidFill>
                  <a:schemeClr val="tx1"/>
                </a:solidFill>
                <a:effectLst/>
                <a:latin typeface="+mn-lt"/>
                <a:ea typeface="+mn-ea"/>
                <a:cs typeface="+mn-cs"/>
              </a:rPr>
              <a:t> time: 20-30 minutes</a:t>
            </a:r>
          </a:p>
          <a:p>
            <a:endParaRPr lang="en-CA" sz="1200" kern="1200" baseline="0" dirty="0">
              <a:solidFill>
                <a:schemeClr val="tx1"/>
              </a:solidFill>
              <a:effectLst/>
              <a:latin typeface="+mn-lt"/>
              <a:ea typeface="+mn-ea"/>
              <a:cs typeface="+mn-cs"/>
            </a:endParaRPr>
          </a:p>
          <a:p>
            <a:r>
              <a:rPr lang="en-CA" sz="1200" kern="1200" baseline="0" dirty="0">
                <a:solidFill>
                  <a:schemeClr val="tx1"/>
                </a:solidFill>
                <a:effectLst/>
                <a:latin typeface="+mn-lt"/>
                <a:ea typeface="+mn-ea"/>
                <a:cs typeface="+mn-cs"/>
              </a:rPr>
              <a:t>Whole group share: </a:t>
            </a:r>
          </a:p>
          <a:p>
            <a:r>
              <a:rPr lang="en-US" dirty="0"/>
              <a:t>Share key elements that resonated. </a:t>
            </a:r>
          </a:p>
          <a:p>
            <a:endParaRPr lang="en-US" dirty="0"/>
          </a:p>
          <a:p>
            <a:r>
              <a:rPr lang="en-US" u="none" dirty="0"/>
              <a:t>Reflect on the following questions:</a:t>
            </a:r>
          </a:p>
          <a:p>
            <a:r>
              <a:rPr lang="en-US" dirty="0"/>
              <a:t>What do you notice about what has been shared?</a:t>
            </a:r>
          </a:p>
          <a:p>
            <a:r>
              <a:rPr lang="en-US" dirty="0"/>
              <a:t>What is common to the examples that are provided?</a:t>
            </a:r>
          </a:p>
          <a:p>
            <a:r>
              <a:rPr lang="en-US" dirty="0"/>
              <a:t>How important is it to manage </a:t>
            </a:r>
            <a:r>
              <a:rPr lang="en-US" u="none" dirty="0"/>
              <a:t>your </a:t>
            </a:r>
            <a:r>
              <a:rPr lang="en-US" dirty="0"/>
              <a:t>emotions?</a:t>
            </a:r>
          </a:p>
          <a:p>
            <a:endParaRPr lang="en-US" dirty="0"/>
          </a:p>
          <a:p>
            <a:r>
              <a:rPr lang="en-US" dirty="0"/>
              <a:t>Suggested time: 10 minutes</a:t>
            </a: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kern="1200" baseline="0" dirty="0">
                <a:solidFill>
                  <a:schemeClr val="tx1"/>
                </a:solidFill>
                <a:effectLst/>
                <a:latin typeface="+mn-lt"/>
                <a:ea typeface="+mn-ea"/>
                <a:cs typeface="+mn-cs"/>
              </a:rPr>
              <a:t>Encourage participants to try to stay on the surface when remembering uncomfortable emotions or work on major emotions with a trusted friend or therapist at a later time.</a:t>
            </a:r>
            <a:endParaRPr lang="en-CA" sz="1400" kern="1200" dirty="0">
              <a:solidFill>
                <a:schemeClr val="tx1"/>
              </a:solidFill>
              <a:effectLst/>
              <a:latin typeface="+mn-lt"/>
              <a:ea typeface="+mn-ea"/>
              <a:cs typeface="+mn-cs"/>
            </a:endParaRPr>
          </a:p>
          <a:p>
            <a:pPr marL="0" indent="0">
              <a:buNone/>
            </a:pPr>
            <a:endParaRPr lang="en-CA" sz="1400" b="1" dirty="0">
              <a:solidFill>
                <a:srgbClr val="00B050"/>
              </a:solidFill>
            </a:endParaRPr>
          </a:p>
          <a:p>
            <a:r>
              <a:rPr lang="en-CA" sz="1400" b="0" dirty="0">
                <a:solidFill>
                  <a:srgbClr val="00B050"/>
                </a:solidFill>
              </a:rPr>
              <a:t>Refer</a:t>
            </a:r>
            <a:r>
              <a:rPr lang="en-CA" sz="1400" b="0" baseline="0" dirty="0">
                <a:solidFill>
                  <a:srgbClr val="00B050"/>
                </a:solidFill>
              </a:rPr>
              <a:t> to </a:t>
            </a:r>
            <a:r>
              <a:rPr lang="en-CA" sz="1400" b="1" baseline="0" dirty="0">
                <a:solidFill>
                  <a:srgbClr val="00B050"/>
                </a:solidFill>
              </a:rPr>
              <a:t>page 15 of the Reflective Manual, and Page 121 of the Onward Workbook or </a:t>
            </a:r>
            <a:r>
              <a:rPr lang="en-CA" sz="1400" dirty="0">
                <a:hlinkClick r:id="rId3"/>
              </a:rPr>
              <a:t>http://www.anxietycanada.com/sites/default/files/ThinkingTraps.pdf</a:t>
            </a:r>
            <a:r>
              <a:rPr lang="en-CA" sz="1400" dirty="0"/>
              <a:t>  </a:t>
            </a:r>
            <a:endParaRPr lang="en-CA" sz="1400" b="1" dirty="0">
              <a:solidFill>
                <a:srgbClr val="00B050"/>
              </a:solidFill>
            </a:endParaRPr>
          </a:p>
          <a:p>
            <a:pPr marL="0" indent="0">
              <a:buNone/>
            </a:pPr>
            <a:r>
              <a:rPr lang="en-CA" sz="1400" b="1" dirty="0">
                <a:solidFill>
                  <a:srgbClr val="00B05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Cognitive distortions, also called disordered thinking or thinking traps, can anchor uncomfortable emotions and make it difficult to progress out of a difficult situation. </a:t>
            </a:r>
            <a:r>
              <a:rPr lang="en-CA" sz="1200" dirty="0"/>
              <a:t>This can lead to unnecessary painful experiences and inappropriate reactions. As leaders,</a:t>
            </a:r>
            <a:r>
              <a:rPr lang="en-CA" sz="1200" baseline="0" dirty="0"/>
              <a:t> it is important to not fall into these traps. They usually occur as a response to an uncomfortable emotion. If we become aware of these limiting thoughts, we can take charge of them.</a:t>
            </a:r>
          </a:p>
          <a:p>
            <a:pPr marL="0" indent="0">
              <a:buNone/>
            </a:pPr>
            <a:endParaRPr lang="en-CA" sz="1200" dirty="0"/>
          </a:p>
          <a:p>
            <a:r>
              <a:rPr lang="en-CA" sz="1200" kern="1200" baseline="0" dirty="0">
                <a:solidFill>
                  <a:schemeClr val="tx1"/>
                </a:solidFill>
                <a:effectLst/>
                <a:latin typeface="+mn-lt"/>
                <a:ea typeface="+mn-ea"/>
                <a:cs typeface="+mn-cs"/>
              </a:rPr>
              <a:t>Here are some examples (from page 121 of the </a:t>
            </a:r>
            <a:r>
              <a:rPr lang="en-CA" sz="1200" i="1" u="none" kern="1200" baseline="0" dirty="0">
                <a:solidFill>
                  <a:schemeClr val="tx1"/>
                </a:solidFill>
                <a:effectLst/>
                <a:latin typeface="+mn-lt"/>
                <a:ea typeface="+mn-ea"/>
                <a:cs typeface="+mn-cs"/>
              </a:rPr>
              <a:t>Onward </a:t>
            </a:r>
            <a:r>
              <a:rPr lang="en-CA" sz="1200" kern="1200" baseline="0" dirty="0">
                <a:solidFill>
                  <a:schemeClr val="tx1"/>
                </a:solidFill>
                <a:effectLst/>
                <a:latin typeface="+mn-lt"/>
                <a:ea typeface="+mn-ea"/>
                <a:cs typeface="+mn-cs"/>
              </a:rPr>
              <a:t>Workbook)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Other examples can be found at </a:t>
            </a:r>
            <a:r>
              <a:rPr lang="en-CA" sz="1200" u="sng" kern="1200" dirty="0">
                <a:solidFill>
                  <a:schemeClr val="tx1"/>
                </a:solidFill>
                <a:effectLst/>
                <a:latin typeface="+mn-lt"/>
                <a:ea typeface="+mn-ea"/>
                <a:cs typeface="+mn-cs"/>
                <a:hlinkClick r:id="rId3"/>
              </a:rPr>
              <a:t>Anxiety Canada</a:t>
            </a:r>
            <a:r>
              <a:rPr lang="en-CA" sz="1200" u="sng" kern="1200" dirty="0">
                <a:solidFill>
                  <a:schemeClr val="tx1"/>
                </a:solidFill>
                <a:effectLst/>
                <a:latin typeface="+mn-lt"/>
                <a:ea typeface="+mn-ea"/>
                <a:cs typeface="+mn-cs"/>
              </a:rPr>
              <a:t>. </a:t>
            </a:r>
          </a:p>
          <a:p>
            <a:pPr lvl="0"/>
            <a:endParaRPr lang="en-US" sz="1200" b="1" dirty="0">
              <a:solidFill>
                <a:prstClr val="black"/>
              </a:solidFill>
            </a:endParaRPr>
          </a:p>
          <a:p>
            <a:pPr lvl="0"/>
            <a:r>
              <a:rPr lang="en-US" sz="1200" b="1" u="none" dirty="0">
                <a:solidFill>
                  <a:prstClr val="black"/>
                </a:solidFill>
              </a:rPr>
              <a:t>Right or wrong thinking: </a:t>
            </a:r>
            <a:r>
              <a:rPr lang="en-US" sz="1200" dirty="0">
                <a:solidFill>
                  <a:prstClr val="black"/>
                </a:solidFill>
              </a:rPr>
              <a:t>It is right or it is wrong; there is no in-between and no room for error. For example: “One</a:t>
            </a:r>
            <a:r>
              <a:rPr lang="en-US" sz="1200" baseline="0" dirty="0">
                <a:solidFill>
                  <a:prstClr val="black"/>
                </a:solidFill>
              </a:rPr>
              <a:t> part of my presentation was bad, so the whole thing is a disaster.”</a:t>
            </a:r>
            <a:endParaRPr lang="en-US" sz="1200" i="0" u="sng" dirty="0">
              <a:solidFill>
                <a:prstClr val="black"/>
              </a:solidFill>
            </a:endParaRPr>
          </a:p>
          <a:p>
            <a:pPr lvl="0"/>
            <a:r>
              <a:rPr lang="en-US" sz="1200" b="1" dirty="0">
                <a:solidFill>
                  <a:prstClr val="black"/>
                </a:solidFill>
              </a:rPr>
              <a:t>Overgeneralizing: </a:t>
            </a:r>
            <a:r>
              <a:rPr lang="en-US" sz="1200" dirty="0">
                <a:solidFill>
                  <a:prstClr val="black"/>
                </a:solidFill>
              </a:rPr>
              <a:t>Using “always” or “never” to describe a situation. For example: “I</a:t>
            </a:r>
            <a:r>
              <a:rPr lang="en-US" sz="1200" baseline="0" dirty="0">
                <a:solidFill>
                  <a:prstClr val="black"/>
                </a:solidFill>
              </a:rPr>
              <a:t> always say the wrong thing.</a:t>
            </a:r>
            <a:r>
              <a:rPr lang="en-US" sz="1200" dirty="0">
                <a:solidFill>
                  <a:prstClr val="black"/>
                </a:solidFill>
              </a:rPr>
              <a:t>”</a:t>
            </a:r>
          </a:p>
          <a:p>
            <a:r>
              <a:rPr lang="en-US" sz="1200" b="1" dirty="0"/>
              <a:t>Catastrophizing: </a:t>
            </a:r>
            <a:r>
              <a:rPr lang="en-US" sz="1200" dirty="0"/>
              <a:t>Believing that things will go wrong and there is no hope. </a:t>
            </a:r>
            <a:r>
              <a:rPr lang="en-US" sz="1200" dirty="0">
                <a:solidFill>
                  <a:prstClr val="black"/>
                </a:solidFill>
              </a:rPr>
              <a:t>For example: </a:t>
            </a:r>
            <a:r>
              <a:rPr lang="en-US" sz="1200" dirty="0"/>
              <a:t>“This</a:t>
            </a:r>
            <a:r>
              <a:rPr lang="en-US" sz="1200" baseline="0" dirty="0"/>
              <a:t> is no way this will work out.”</a:t>
            </a:r>
            <a:endParaRPr lang="en-US" sz="1200" dirty="0"/>
          </a:p>
          <a:p>
            <a:pPr lvl="0"/>
            <a:r>
              <a:rPr lang="en-US" sz="1200" b="1" dirty="0">
                <a:solidFill>
                  <a:prstClr val="black"/>
                </a:solidFill>
              </a:rPr>
              <a:t>Mental filtering: </a:t>
            </a:r>
            <a:r>
              <a:rPr lang="en-US" sz="1200" dirty="0">
                <a:solidFill>
                  <a:prstClr val="black"/>
                </a:solidFill>
              </a:rPr>
              <a:t>Drawing conclusions based on one selected fact, situation, or event.</a:t>
            </a:r>
            <a:r>
              <a:rPr lang="en-CA" sz="1200" dirty="0">
                <a:solidFill>
                  <a:prstClr val="black"/>
                </a:solidFill>
              </a:rPr>
              <a:t> </a:t>
            </a:r>
            <a:r>
              <a:rPr lang="en-US" sz="1200" dirty="0">
                <a:solidFill>
                  <a:prstClr val="black"/>
                </a:solidFill>
              </a:rPr>
              <a:t>For example: </a:t>
            </a:r>
            <a:r>
              <a:rPr lang="en-CA" sz="1200" dirty="0">
                <a:solidFill>
                  <a:prstClr val="black"/>
                </a:solidFill>
              </a:rPr>
              <a:t>“In</a:t>
            </a:r>
            <a:r>
              <a:rPr lang="en-CA" sz="1200" baseline="0" dirty="0">
                <a:solidFill>
                  <a:prstClr val="black"/>
                </a:solidFill>
              </a:rPr>
              <a:t> my first year as a principal, no one supported me.”</a:t>
            </a:r>
            <a:endParaRPr lang="en-CA" sz="1200" dirty="0">
              <a:solidFill>
                <a:prstClr val="black"/>
              </a:solidFill>
            </a:endParaRPr>
          </a:p>
          <a:p>
            <a:pPr lvl="0"/>
            <a:r>
              <a:rPr lang="en-US" sz="1200" b="1" dirty="0">
                <a:solidFill>
                  <a:prstClr val="black"/>
                </a:solidFill>
              </a:rPr>
              <a:t>Personalizing: </a:t>
            </a:r>
            <a:r>
              <a:rPr lang="en-US" sz="1200" dirty="0">
                <a:solidFill>
                  <a:prstClr val="black"/>
                </a:solidFill>
              </a:rPr>
              <a:t>Making the situation about you, even if it is outside your control. For example: “It’s all my fault.”</a:t>
            </a:r>
          </a:p>
          <a:p>
            <a:r>
              <a:rPr lang="en-US" sz="1200" b="1" dirty="0"/>
              <a:t>Mind reading: </a:t>
            </a:r>
            <a:r>
              <a:rPr lang="en-US" sz="1200" dirty="0"/>
              <a:t>Assuming you understand someone else’s behaviors without them directly communicating them. </a:t>
            </a:r>
            <a:r>
              <a:rPr lang="en-US" sz="1200" dirty="0">
                <a:solidFill>
                  <a:prstClr val="black"/>
                </a:solidFill>
              </a:rPr>
              <a:t>For example: </a:t>
            </a:r>
            <a:r>
              <a:rPr lang="en-US" sz="1200" dirty="0"/>
              <a:t>“This</a:t>
            </a:r>
            <a:r>
              <a:rPr lang="en-US" sz="1200" baseline="0" dirty="0"/>
              <a:t> staff member has no respect for me because she didn’t introduce me to the parent.”</a:t>
            </a:r>
            <a:endParaRPr lang="en-US" sz="1200" dirty="0"/>
          </a:p>
          <a:p>
            <a:r>
              <a:rPr lang="en-US" sz="1200" b="1" dirty="0"/>
              <a:t>Disqualifying the positive: </a:t>
            </a:r>
            <a:r>
              <a:rPr lang="en-US" sz="1200" dirty="0"/>
              <a:t>Being unable to accept a success as being long-lasting. </a:t>
            </a:r>
            <a:r>
              <a:rPr lang="en-US" sz="1200" dirty="0">
                <a:solidFill>
                  <a:prstClr val="black"/>
                </a:solidFill>
              </a:rPr>
              <a:t>For example: </a:t>
            </a:r>
            <a:r>
              <a:rPr lang="en-US" sz="1200" dirty="0"/>
              <a:t>“It worked today, but I know</a:t>
            </a:r>
            <a:r>
              <a:rPr lang="en-US" sz="1200" baseline="0" dirty="0"/>
              <a:t> if will fall apart tomorrow.”</a:t>
            </a:r>
            <a:endParaRPr lang="en-US" sz="1200" dirty="0"/>
          </a:p>
          <a:p>
            <a:r>
              <a:rPr lang="en-US" sz="1200" b="1" dirty="0"/>
              <a:t>Magnifying or minimizing: </a:t>
            </a:r>
            <a:r>
              <a:rPr lang="en-US" sz="1200" dirty="0"/>
              <a:t>Making something a bigger issue than it actually is or thinking something significant is not a big deal. </a:t>
            </a:r>
            <a:r>
              <a:rPr lang="en-US" sz="1200" dirty="0">
                <a:solidFill>
                  <a:prstClr val="black"/>
                </a:solidFill>
              </a:rPr>
              <a:t>For example: </a:t>
            </a:r>
            <a:r>
              <a:rPr lang="en-US" sz="1200" dirty="0"/>
              <a:t>“It doesn’t matter that the teacher </a:t>
            </a:r>
            <a:r>
              <a:rPr lang="en-US" sz="1200" u="sng" dirty="0"/>
              <a:t>didn’t respect – needs rewording </a:t>
            </a:r>
            <a:r>
              <a:rPr lang="en-US" sz="1200" dirty="0"/>
              <a:t>the IEP, the student still passed”.</a:t>
            </a: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50312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baseline="0" dirty="0">
                <a:solidFill>
                  <a:schemeClr val="tx1"/>
                </a:solidFill>
                <a:effectLst/>
                <a:latin typeface="+mn-lt"/>
                <a:ea typeface="+mn-ea"/>
                <a:cs typeface="+mn-cs"/>
              </a:rPr>
              <a:t>Read the scenario</a:t>
            </a:r>
          </a:p>
          <a:p>
            <a:r>
              <a:rPr lang="en-CA" sz="1200" kern="1200" baseline="0" dirty="0">
                <a:solidFill>
                  <a:schemeClr val="tx1"/>
                </a:solidFill>
                <a:effectLst/>
                <a:latin typeface="+mn-lt"/>
                <a:ea typeface="+mn-ea"/>
                <a:cs typeface="+mn-cs"/>
              </a:rPr>
              <a:t>Activity: Refer to page 15 of the Reflective Manual</a:t>
            </a:r>
          </a:p>
          <a:p>
            <a:r>
              <a:rPr lang="en-CA" sz="1200" kern="1200" baseline="0" dirty="0">
                <a:solidFill>
                  <a:schemeClr val="tx1"/>
                </a:solidFill>
                <a:effectLst/>
                <a:latin typeface="+mn-lt"/>
                <a:ea typeface="+mn-ea"/>
                <a:cs typeface="+mn-cs"/>
              </a:rPr>
              <a:t>Read the example</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Discuss the following: (if working on your own, refer to page 16 of the Reflective Manual)</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How does this principal’s cognitive distortion impact his emotions? What should he think instead?</a:t>
            </a:r>
          </a:p>
          <a:p>
            <a:endParaRPr lang="en-CA" sz="1200" kern="1200" baseline="0" dirty="0">
              <a:solidFill>
                <a:schemeClr val="tx1"/>
              </a:solidFill>
              <a:effectLst/>
              <a:latin typeface="+mn-lt"/>
              <a:ea typeface="+mn-ea"/>
              <a:cs typeface="+mn-cs"/>
            </a:endParaRPr>
          </a:p>
          <a:p>
            <a:r>
              <a:rPr lang="en-CA" sz="1200" kern="1200" baseline="0" dirty="0">
                <a:solidFill>
                  <a:schemeClr val="tx1"/>
                </a:solidFill>
                <a:effectLst/>
                <a:latin typeface="+mn-lt"/>
                <a:ea typeface="+mn-ea"/>
                <a:cs typeface="+mn-cs"/>
              </a:rPr>
              <a:t>On your own or with a partner, complete to the Reframing a Cognitive Distortion activity on page 15 of the reflective manual by:</a:t>
            </a:r>
          </a:p>
          <a:p>
            <a:r>
              <a:rPr lang="en-CA" sz="1200" kern="1200" baseline="0" dirty="0">
                <a:solidFill>
                  <a:schemeClr val="tx1"/>
                </a:solidFill>
                <a:effectLst/>
                <a:latin typeface="+mn-lt"/>
                <a:ea typeface="+mn-ea"/>
                <a:cs typeface="+mn-cs"/>
              </a:rPr>
              <a:t>Describing a time when you got stuck in a thinking trap.</a:t>
            </a:r>
          </a:p>
          <a:p>
            <a:r>
              <a:rPr lang="en-CA" sz="1200" kern="1200" baseline="0" dirty="0">
                <a:solidFill>
                  <a:schemeClr val="tx1"/>
                </a:solidFill>
                <a:effectLst/>
                <a:latin typeface="+mn-lt"/>
                <a:ea typeface="+mn-ea"/>
                <a:cs typeface="+mn-cs"/>
              </a:rPr>
              <a:t>How you could reframe your cognitive distortion? What thought would be more productive and help prevent an emotional reaction?</a:t>
            </a:r>
          </a:p>
          <a:p>
            <a:endParaRPr lang="en-CA" sz="1200" kern="1200" baseline="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Suggested</a:t>
            </a:r>
            <a:r>
              <a:rPr lang="en-CA" sz="1200" kern="1200" baseline="0" dirty="0">
                <a:solidFill>
                  <a:schemeClr val="tx1"/>
                </a:solidFill>
                <a:effectLst/>
                <a:latin typeface="+mn-lt"/>
                <a:ea typeface="+mn-ea"/>
                <a:cs typeface="+mn-cs"/>
              </a:rPr>
              <a:t> time: 20-30 minutes</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492797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i="0" u="none" strike="noStrike" kern="1200" baseline="0" dirty="0">
                <a:solidFill>
                  <a:schemeClr val="tx1"/>
                </a:solidFill>
                <a:latin typeface="+mn-lt"/>
                <a:ea typeface="+mn-ea"/>
                <a:cs typeface="+mn-cs"/>
              </a:rPr>
              <a:t>Resource #1: The Body Scan.</a:t>
            </a:r>
            <a:r>
              <a:rPr lang="en-CA" sz="1200" b="0" i="0" u="none" strike="noStrike" kern="1200" baseline="0" dirty="0">
                <a:solidFill>
                  <a:schemeClr val="tx1"/>
                </a:solidFill>
                <a:latin typeface="+mn-lt"/>
                <a:ea typeface="+mn-ea"/>
                <a:cs typeface="+mn-cs"/>
              </a:rPr>
              <a:t> Refer to the Reflective Manual page 16 or to page 98 of the </a:t>
            </a:r>
            <a:r>
              <a:rPr lang="en-CA" sz="1200" b="0" i="1" u="none" strike="noStrike" kern="1200" baseline="0" dirty="0">
                <a:solidFill>
                  <a:schemeClr val="tx1"/>
                </a:solidFill>
                <a:latin typeface="+mn-lt"/>
                <a:ea typeface="+mn-ea"/>
                <a:cs typeface="+mn-cs"/>
              </a:rPr>
              <a:t>Onward</a:t>
            </a:r>
            <a:r>
              <a:rPr lang="en-CA" sz="1200" b="0" i="0" u="none" strike="noStrike" kern="1200" baseline="0" dirty="0">
                <a:solidFill>
                  <a:schemeClr val="tx1"/>
                </a:solidFill>
                <a:latin typeface="+mn-lt"/>
                <a:ea typeface="+mn-ea"/>
                <a:cs typeface="+mn-cs"/>
              </a:rPr>
              <a:t> workbook</a:t>
            </a:r>
            <a:r>
              <a:rPr lang="en-CA" sz="1200" b="1" i="0" u="none" strike="noStrike" kern="1200" baseline="0" dirty="0">
                <a:solidFill>
                  <a:schemeClr val="tx1"/>
                </a:solidFill>
                <a:latin typeface="+mn-lt"/>
                <a:ea typeface="+mn-ea"/>
                <a:cs typeface="+mn-cs"/>
              </a:rPr>
              <a:t>. </a:t>
            </a:r>
          </a:p>
          <a:p>
            <a:r>
              <a:rPr lang="en-CA" sz="1200" b="0" i="0" u="none" strike="noStrike" kern="1200" baseline="0" dirty="0">
                <a:solidFill>
                  <a:schemeClr val="tx1"/>
                </a:solidFill>
                <a:latin typeface="+mn-lt"/>
                <a:ea typeface="+mn-ea"/>
                <a:cs typeface="+mn-cs"/>
              </a:rPr>
              <a:t>The purpose of the following activities is to relax your body, learn where your emotions are stored and prepare for Christian meditation.</a:t>
            </a:r>
          </a:p>
          <a:p>
            <a:r>
              <a:rPr lang="en-CA" sz="1200" b="0" i="0" u="none" strike="noStrike" kern="1200" baseline="0" dirty="0">
                <a:solidFill>
                  <a:schemeClr val="tx1"/>
                </a:solidFill>
                <a:latin typeface="+mn-lt"/>
                <a:ea typeface="+mn-ea"/>
                <a:cs typeface="+mn-cs"/>
              </a:rPr>
              <a:t>Read the How to Breathe excerpt from the Onward Workbook, page 98 or view </a:t>
            </a:r>
            <a:r>
              <a:rPr lang="en-CA" sz="1200" b="0" u="sng" kern="1200" dirty="0">
                <a:solidFill>
                  <a:schemeClr val="tx1"/>
                </a:solidFill>
                <a:effectLst/>
                <a:latin typeface="+mn-lt"/>
                <a:ea typeface="+mn-ea"/>
                <a:cs typeface="+mn-cs"/>
                <a:hlinkClick r:id="rId3"/>
              </a:rPr>
              <a:t>https://youtu.be/ihwcw_ofuME</a:t>
            </a:r>
            <a:r>
              <a:rPr lang="en-CA" sz="1200" b="0" kern="1200" dirty="0">
                <a:solidFill>
                  <a:schemeClr val="tx1"/>
                </a:solidFill>
                <a:effectLst/>
                <a:latin typeface="+mn-lt"/>
                <a:ea typeface="+mn-ea"/>
                <a:cs typeface="+mn-cs"/>
              </a:rPr>
              <a:t> </a:t>
            </a:r>
            <a:endParaRPr lang="en-CA" sz="1200" b="1" i="0" u="none" strike="noStrike" kern="1200" baseline="0" dirty="0">
              <a:solidFill>
                <a:schemeClr val="tx1"/>
              </a:solidFill>
              <a:latin typeface="+mn-lt"/>
              <a:ea typeface="+mn-ea"/>
              <a:cs typeface="+mn-cs"/>
            </a:endParaRPr>
          </a:p>
          <a:p>
            <a:endParaRPr lang="en-CA" sz="1200" b="1" i="0" u="none" strike="noStrike" kern="1200" baseline="0" dirty="0">
              <a:solidFill>
                <a:schemeClr val="tx1"/>
              </a:solidFill>
              <a:effectLst/>
              <a:latin typeface="+mn-lt"/>
              <a:ea typeface="+mn-ea"/>
              <a:cs typeface="+mn-cs"/>
            </a:endParaRPr>
          </a:p>
          <a:p>
            <a:r>
              <a:rPr lang="en-CA" sz="1200" b="1" i="0" u="none" strike="noStrike" kern="1200" baseline="0" dirty="0">
                <a:solidFill>
                  <a:schemeClr val="tx1"/>
                </a:solidFill>
                <a:latin typeface="+mn-lt"/>
                <a:ea typeface="+mn-ea"/>
                <a:cs typeface="+mn-cs"/>
              </a:rPr>
              <a:t>The Body Scan </a:t>
            </a:r>
            <a:r>
              <a:rPr lang="en-CA" sz="1200" b="0" i="0" u="none" strike="noStrike" kern="1200" baseline="0" dirty="0">
                <a:solidFill>
                  <a:schemeClr val="tx1"/>
                </a:solidFill>
                <a:latin typeface="+mn-lt"/>
                <a:ea typeface="+mn-ea"/>
                <a:cs typeface="+mn-cs"/>
              </a:rPr>
              <a:t>(Excerpt from Onward Workbook, p. 98) </a:t>
            </a:r>
          </a:p>
          <a:p>
            <a:r>
              <a:rPr lang="en-US" sz="1200" b="0" i="0" u="none" strike="noStrike" kern="1200" baseline="0" dirty="0">
                <a:solidFill>
                  <a:schemeClr val="tx1"/>
                </a:solidFill>
                <a:latin typeface="+mn-lt"/>
                <a:ea typeface="+mn-ea"/>
                <a:cs typeface="+mn-cs"/>
              </a:rPr>
              <a:t>Close your eyes if it’s comfortable and bring your attention into your body.</a:t>
            </a:r>
          </a:p>
          <a:p>
            <a:r>
              <a:rPr lang="en-US" sz="1200" b="0" i="0" u="none" strike="noStrike" kern="1200" baseline="0" dirty="0">
                <a:solidFill>
                  <a:schemeClr val="tx1"/>
                </a:solidFill>
                <a:latin typeface="+mn-lt"/>
                <a:ea typeface="+mn-ea"/>
                <a:cs typeface="+mn-cs"/>
              </a:rPr>
              <a:t>Whether you’re seated or lying down, notice the feeling of your body pressing into the chair or floor.</a:t>
            </a:r>
          </a:p>
          <a:p>
            <a:r>
              <a:rPr lang="en-US" sz="1200" b="0" i="0" u="none" strike="noStrike" kern="1200" baseline="0" dirty="0">
                <a:solidFill>
                  <a:schemeClr val="tx1"/>
                </a:solidFill>
                <a:latin typeface="+mn-lt"/>
                <a:ea typeface="+mn-ea"/>
                <a:cs typeface="+mn-cs"/>
              </a:rPr>
              <a:t>Take three deep breaths. As you take a deep breath, you are bringing in more oxygen, enlivening your body. </a:t>
            </a:r>
          </a:p>
          <a:p>
            <a:r>
              <a:rPr lang="en-US" sz="1200" b="0" i="0" u="none" strike="noStrike" kern="1200" baseline="0" dirty="0">
                <a:solidFill>
                  <a:schemeClr val="tx1"/>
                </a:solidFill>
                <a:latin typeface="+mn-lt"/>
                <a:ea typeface="+mn-ea"/>
                <a:cs typeface="+mn-cs"/>
              </a:rPr>
              <a:t>And as you exhale, connect with a sense of relaxing more </a:t>
            </a:r>
            <a:r>
              <a:rPr lang="en-CA" sz="1200" b="0" i="0" u="none" strike="noStrike" kern="1200" baseline="0" dirty="0">
                <a:solidFill>
                  <a:schemeClr val="tx1"/>
                </a:solidFill>
                <a:latin typeface="+mn-lt"/>
                <a:ea typeface="+mn-ea"/>
                <a:cs typeface="+mn-cs"/>
              </a:rPr>
              <a:t>deeply.</a:t>
            </a:r>
          </a:p>
          <a:p>
            <a:r>
              <a:rPr lang="en-US" sz="1200" b="0" i="0" u="none" strike="noStrike" kern="1200" baseline="0" dirty="0">
                <a:solidFill>
                  <a:schemeClr val="tx1"/>
                </a:solidFill>
                <a:latin typeface="+mn-lt"/>
                <a:ea typeface="+mn-ea"/>
                <a:cs typeface="+mn-cs"/>
              </a:rPr>
              <a:t>Notice your feet on the floor and the sensation of your feet touching the floor, or</a:t>
            </a:r>
          </a:p>
          <a:p>
            <a:r>
              <a:rPr lang="en-US" sz="1200" b="0" i="0" u="none" strike="noStrike" kern="1200" baseline="0" dirty="0">
                <a:solidFill>
                  <a:schemeClr val="tx1"/>
                </a:solidFill>
                <a:latin typeface="+mn-lt"/>
                <a:ea typeface="+mn-ea"/>
                <a:cs typeface="+mn-cs"/>
              </a:rPr>
              <a:t>your body on the floor and the sensation of your back against the floor.</a:t>
            </a:r>
          </a:p>
          <a:p>
            <a:r>
              <a:rPr lang="en-US" sz="1200" b="0" i="0" u="none" strike="noStrike" kern="1200" baseline="0" dirty="0">
                <a:solidFill>
                  <a:schemeClr val="tx1"/>
                </a:solidFill>
                <a:latin typeface="+mn-lt"/>
                <a:ea typeface="+mn-ea"/>
                <a:cs typeface="+mn-cs"/>
              </a:rPr>
              <a:t>Notice the weight and pressure of your body, its heat.</a:t>
            </a:r>
          </a:p>
          <a:p>
            <a:r>
              <a:rPr lang="en-US" sz="1200" b="0" i="0" u="none" strike="noStrike" kern="1200" baseline="0" dirty="0">
                <a:solidFill>
                  <a:schemeClr val="tx1"/>
                </a:solidFill>
                <a:latin typeface="+mn-lt"/>
                <a:ea typeface="+mn-ea"/>
                <a:cs typeface="+mn-cs"/>
              </a:rPr>
              <a:t>Notice your legs against the chair. Is there pressure? Heaviness? Lightness? Notice</a:t>
            </a:r>
          </a:p>
          <a:p>
            <a:r>
              <a:rPr lang="en-US" sz="1200" b="0" i="0" u="none" strike="noStrike" kern="1200" baseline="0" dirty="0">
                <a:solidFill>
                  <a:schemeClr val="tx1"/>
                </a:solidFill>
                <a:latin typeface="+mn-lt"/>
                <a:ea typeface="+mn-ea"/>
                <a:cs typeface="+mn-cs"/>
              </a:rPr>
              <a:t>your back against the chair. Or notice your body against the floor. Just notice.</a:t>
            </a:r>
          </a:p>
          <a:p>
            <a:r>
              <a:rPr lang="en-US" sz="1200" b="0" i="0" u="none" strike="noStrike" kern="1200" baseline="0" dirty="0">
                <a:solidFill>
                  <a:schemeClr val="tx1"/>
                </a:solidFill>
                <a:latin typeface="+mn-lt"/>
                <a:ea typeface="+mn-ea"/>
                <a:cs typeface="+mn-cs"/>
              </a:rPr>
              <a:t>Bring your attention into your stomach area. If your stomach is tense or tight, let it</a:t>
            </a:r>
          </a:p>
          <a:p>
            <a:r>
              <a:rPr lang="en-CA" sz="1200" b="0" i="0" u="none" strike="noStrike" kern="1200" baseline="0" dirty="0">
                <a:solidFill>
                  <a:schemeClr val="tx1"/>
                </a:solidFill>
                <a:latin typeface="+mn-lt"/>
                <a:ea typeface="+mn-ea"/>
                <a:cs typeface="+mn-cs"/>
              </a:rPr>
              <a:t>soften. Take a breath.</a:t>
            </a:r>
          </a:p>
          <a:p>
            <a:r>
              <a:rPr lang="en-US" sz="1200" b="0" i="0" u="none" strike="noStrike" kern="1200" baseline="0" dirty="0">
                <a:solidFill>
                  <a:schemeClr val="tx1"/>
                </a:solidFill>
                <a:latin typeface="+mn-lt"/>
                <a:ea typeface="+mn-ea"/>
                <a:cs typeface="+mn-cs"/>
              </a:rPr>
              <a:t>Notice your hands. Are they tense or tight? See if you can allow them to soft </a:t>
            </a:r>
            <a:r>
              <a:rPr lang="en-US" sz="1200" b="0" i="0" u="none" strike="noStrike" kern="1200" baseline="0" dirty="0" err="1">
                <a:solidFill>
                  <a:schemeClr val="tx1"/>
                </a:solidFill>
                <a:latin typeface="+mn-lt"/>
                <a:ea typeface="+mn-ea"/>
                <a:cs typeface="+mn-cs"/>
              </a:rPr>
              <a:t>en</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Notice your arms. Feel any sensation in your arms. Let your shoulders be soft .</a:t>
            </a:r>
          </a:p>
          <a:p>
            <a:r>
              <a:rPr lang="en-US" sz="1200" b="0" i="0" u="none" strike="noStrike" kern="1200" baseline="0" dirty="0">
                <a:solidFill>
                  <a:schemeClr val="tx1"/>
                </a:solidFill>
                <a:latin typeface="+mn-lt"/>
                <a:ea typeface="+mn-ea"/>
                <a:cs typeface="+mn-cs"/>
              </a:rPr>
              <a:t>Notice your neck and throat. Let them relax and be soft .</a:t>
            </a:r>
          </a:p>
          <a:p>
            <a:r>
              <a:rPr lang="en-US" sz="1200" b="0" i="0" u="none" strike="noStrike" kern="1200" baseline="0" dirty="0">
                <a:solidFill>
                  <a:schemeClr val="tx1"/>
                </a:solidFill>
                <a:latin typeface="+mn-lt"/>
                <a:ea typeface="+mn-ea"/>
                <a:cs typeface="+mn-cs"/>
              </a:rPr>
              <a:t>Soften your jaw. Let it be soft .</a:t>
            </a:r>
          </a:p>
          <a:p>
            <a:r>
              <a:rPr lang="en-US" sz="1200" b="0" i="0" u="none" strike="noStrike" kern="1200" baseline="0" dirty="0">
                <a:solidFill>
                  <a:schemeClr val="tx1"/>
                </a:solidFill>
                <a:latin typeface="+mn-lt"/>
                <a:ea typeface="+mn-ea"/>
                <a:cs typeface="+mn-cs"/>
              </a:rPr>
              <a:t>Notice your face and facial muscles, and let them be soft .</a:t>
            </a:r>
          </a:p>
          <a:p>
            <a:r>
              <a:rPr lang="en-US" sz="1200" b="0" i="0" u="none" strike="noStrike" kern="1200" baseline="0" dirty="0">
                <a:solidFill>
                  <a:schemeClr val="tx1"/>
                </a:solidFill>
                <a:latin typeface="+mn-lt"/>
                <a:ea typeface="+mn-ea"/>
                <a:cs typeface="+mn-cs"/>
              </a:rPr>
              <a:t>Then notice your whole body. Take one more breath.</a:t>
            </a:r>
          </a:p>
          <a:p>
            <a:r>
              <a:rPr lang="en-US" sz="1200" b="0" i="0" u="none" strike="noStrike" kern="1200" baseline="0" dirty="0">
                <a:solidFill>
                  <a:schemeClr val="tx1"/>
                </a:solidFill>
                <a:latin typeface="+mn-lt"/>
                <a:ea typeface="+mn-ea"/>
                <a:cs typeface="+mn-cs"/>
              </a:rPr>
              <a:t>Be aware of your whole body as best you can. Take a breath. When you’re ready,</a:t>
            </a:r>
          </a:p>
          <a:p>
            <a:r>
              <a:rPr lang="en-CA" sz="1200" b="0" i="0" u="none" strike="noStrike" kern="1200" baseline="0" dirty="0">
                <a:solidFill>
                  <a:schemeClr val="tx1"/>
                </a:solidFill>
                <a:latin typeface="+mn-lt"/>
                <a:ea typeface="+mn-ea"/>
                <a:cs typeface="+mn-cs"/>
              </a:rPr>
              <a:t>open your eyes.</a:t>
            </a:r>
            <a:endParaRPr lang="en-CA" baseline="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r>
              <a:rPr lang="en-CA" altLang="en-US" dirty="0">
                <a:latin typeface="Arial" panose="020B0604020202020204" pitchFamily="34" charset="0"/>
                <a:ea typeface="ＭＳ Ｐゴシック" panose="020B0600070205080204" pitchFamily="34" charset="-128"/>
              </a:rPr>
              <a:t>After completing the body scan activity, </a:t>
            </a:r>
            <a:r>
              <a:rPr lang="en-CA" altLang="en-US" strike="sngStrike" baseline="0" dirty="0">
                <a:latin typeface="Arial" panose="020B0604020202020204" pitchFamily="34" charset="0"/>
                <a:ea typeface="ＭＳ Ｐゴシック" panose="020B0600070205080204" pitchFamily="34" charset="-128"/>
              </a:rPr>
              <a:t>r</a:t>
            </a:r>
            <a:r>
              <a:rPr lang="en-CA" altLang="en-US" dirty="0">
                <a:latin typeface="Arial" panose="020B0604020202020204" pitchFamily="34" charset="0"/>
                <a:ea typeface="ＭＳ Ｐゴシック" panose="020B0600070205080204" pitchFamily="34" charset="-128"/>
              </a:rPr>
              <a:t>efer to page 16 of the reflective manual and complete the question: What did you learn about your stress levels from the Body Scan activity?</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baseline="0" dirty="0"/>
              <a:t>Suggested time for activity –  10 minutes</a:t>
            </a: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i="0" u="none" strike="noStrike" kern="1200" baseline="0" dirty="0">
                <a:solidFill>
                  <a:schemeClr val="tx1"/>
                </a:solidFill>
                <a:latin typeface="+mn-lt"/>
                <a:ea typeface="+mn-ea"/>
                <a:cs typeface="+mn-cs"/>
              </a:rPr>
              <a:t>Resource #2: Grounding Exercise. </a:t>
            </a:r>
            <a:r>
              <a:rPr lang="en-CA" sz="1200" b="0" i="0" u="none" strike="noStrike" kern="1200" baseline="0" dirty="0">
                <a:solidFill>
                  <a:schemeClr val="tx1"/>
                </a:solidFill>
                <a:latin typeface="+mn-lt"/>
                <a:ea typeface="+mn-ea"/>
                <a:cs typeface="+mn-cs"/>
              </a:rPr>
              <a:t>Refer to the Reflective Manual page 17 or to page 120 of the </a:t>
            </a:r>
            <a:r>
              <a:rPr lang="en-CA" sz="1200" b="0" i="1" u="none" strike="noStrike" kern="1200" baseline="0" dirty="0">
                <a:solidFill>
                  <a:schemeClr val="tx1"/>
                </a:solidFill>
                <a:latin typeface="+mn-lt"/>
                <a:ea typeface="+mn-ea"/>
                <a:cs typeface="+mn-cs"/>
              </a:rPr>
              <a:t>Onward</a:t>
            </a:r>
            <a:r>
              <a:rPr lang="en-CA" sz="1200" b="0" i="0" u="none" strike="noStrike" kern="1200" baseline="0" dirty="0">
                <a:solidFill>
                  <a:schemeClr val="tx1"/>
                </a:solidFill>
                <a:latin typeface="+mn-lt"/>
                <a:ea typeface="+mn-ea"/>
                <a:cs typeface="+mn-cs"/>
              </a:rPr>
              <a:t> workbook</a:t>
            </a:r>
            <a:r>
              <a:rPr lang="en-CA" sz="1200" b="1"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a:solidFill>
                  <a:schemeClr val="tx1"/>
                </a:solidFill>
                <a:latin typeface="+mn-lt"/>
                <a:ea typeface="+mn-ea"/>
                <a:cs typeface="+mn-cs"/>
              </a:rPr>
              <a:t>The purpose of this activity is to learn to be present, in the moment.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a:solidFill>
                  <a:schemeClr val="tx1"/>
                </a:solidFill>
                <a:latin typeface="+mn-lt"/>
                <a:ea typeface="+mn-ea"/>
                <a:cs typeface="+mn-cs"/>
              </a:rPr>
              <a:t>Read the Grounding Exercise excerpt from the </a:t>
            </a:r>
            <a:r>
              <a:rPr lang="en-CA" sz="1200" b="0" i="1" u="none" strike="noStrike" kern="1200" baseline="0" dirty="0">
                <a:solidFill>
                  <a:schemeClr val="tx1"/>
                </a:solidFill>
                <a:latin typeface="+mn-lt"/>
                <a:ea typeface="+mn-ea"/>
                <a:cs typeface="+mn-cs"/>
              </a:rPr>
              <a:t>Onward</a:t>
            </a:r>
            <a:r>
              <a:rPr lang="en-CA" sz="1200" b="0" i="0" u="none" strike="noStrike" kern="1200" baseline="0" dirty="0">
                <a:solidFill>
                  <a:schemeClr val="tx1"/>
                </a:solidFill>
                <a:latin typeface="+mn-lt"/>
                <a:ea typeface="+mn-ea"/>
                <a:cs typeface="+mn-cs"/>
              </a:rPr>
              <a:t> Workbook, page 120 of view </a:t>
            </a:r>
            <a:r>
              <a:rPr lang="en-CA" sz="1200" b="1" u="sng" kern="1200" dirty="0">
                <a:solidFill>
                  <a:schemeClr val="tx1"/>
                </a:solidFill>
                <a:effectLst/>
                <a:latin typeface="+mn-lt"/>
                <a:ea typeface="+mn-ea"/>
                <a:cs typeface="+mn-cs"/>
                <a:hlinkClick r:id="rId3"/>
              </a:rPr>
              <a:t>https://youtu.be/8lM8pgMgjEs</a:t>
            </a:r>
            <a:r>
              <a:rPr lang="en-CA" sz="1200" b="1" kern="1200" dirty="0">
                <a:solidFill>
                  <a:schemeClr val="tx1"/>
                </a:solidFill>
                <a:effectLst/>
                <a:latin typeface="+mn-lt"/>
                <a:ea typeface="+mn-ea"/>
                <a:cs typeface="+mn-cs"/>
              </a:rPr>
              <a:t> </a:t>
            </a:r>
          </a:p>
          <a:p>
            <a:endParaRPr lang="en-CA" sz="1200" b="1"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exercise can help you quickly calm yourself and relax. Try it when you experience a surge of uncomfortable feelings such as fear or anger. By engaging your five senses, you’ll</a:t>
            </a:r>
          </a:p>
          <a:p>
            <a:r>
              <a:rPr lang="en-US" sz="1200" b="0" i="0" u="none" strike="noStrike" kern="1200" baseline="0" dirty="0">
                <a:solidFill>
                  <a:schemeClr val="tx1"/>
                </a:solidFill>
                <a:latin typeface="+mn-lt"/>
                <a:ea typeface="+mn-ea"/>
                <a:cs typeface="+mn-cs"/>
              </a:rPr>
              <a:t>bring yourself into the present moment. (This is sometimes called 5-4-3-2-1)</a:t>
            </a:r>
          </a:p>
          <a:p>
            <a:r>
              <a:rPr lang="en-US" sz="1200" b="0" i="0" u="none" strike="noStrike" kern="1200" baseline="0" dirty="0">
                <a:solidFill>
                  <a:schemeClr val="tx1"/>
                </a:solidFill>
                <a:latin typeface="+mn-lt"/>
                <a:ea typeface="+mn-ea"/>
                <a:cs typeface="+mn-cs"/>
              </a:rPr>
              <a:t>1. Close your eyes or find a place to gaze where you can draw your attention inward.</a:t>
            </a:r>
          </a:p>
          <a:p>
            <a:r>
              <a:rPr lang="en-US" sz="1200" b="0" i="0" u="none" strike="noStrike" kern="1200" baseline="0" dirty="0">
                <a:solidFill>
                  <a:schemeClr val="tx1"/>
                </a:solidFill>
                <a:latin typeface="+mn-lt"/>
                <a:ea typeface="+mn-ea"/>
                <a:cs typeface="+mn-cs"/>
              </a:rPr>
              <a:t>2. Take five slow, deep breaths.</a:t>
            </a:r>
          </a:p>
          <a:p>
            <a:r>
              <a:rPr lang="en-US" sz="1200" b="0" i="0" u="none" strike="noStrike" kern="1200" baseline="0" dirty="0">
                <a:solidFill>
                  <a:schemeClr val="tx1"/>
                </a:solidFill>
                <a:latin typeface="+mn-lt"/>
                <a:ea typeface="+mn-ea"/>
                <a:cs typeface="+mn-cs"/>
              </a:rPr>
              <a:t>3. When you open your eyes, name five things you can see around you.</a:t>
            </a:r>
          </a:p>
          <a:p>
            <a:r>
              <a:rPr lang="en-US" sz="1200" b="0" i="0" u="none" strike="noStrike" kern="1200" baseline="0" dirty="0">
                <a:solidFill>
                  <a:schemeClr val="tx1"/>
                </a:solidFill>
                <a:latin typeface="+mn-lt"/>
                <a:ea typeface="+mn-ea"/>
                <a:cs typeface="+mn-cs"/>
              </a:rPr>
              <a:t>4. Name four things you can touch or feel.</a:t>
            </a:r>
          </a:p>
          <a:p>
            <a:r>
              <a:rPr lang="en-US" sz="1200" b="0" i="0" u="none" strike="noStrike" kern="1200" baseline="0" dirty="0">
                <a:solidFill>
                  <a:schemeClr val="tx1"/>
                </a:solidFill>
                <a:latin typeface="+mn-lt"/>
                <a:ea typeface="+mn-ea"/>
                <a:cs typeface="+mn-cs"/>
              </a:rPr>
              <a:t>5. Identify three things you can hear.</a:t>
            </a:r>
          </a:p>
          <a:p>
            <a:r>
              <a:rPr lang="en-US" sz="1200" b="0" i="0" u="none" strike="noStrike" kern="1200" baseline="0" dirty="0">
                <a:solidFill>
                  <a:schemeClr val="tx1"/>
                </a:solidFill>
                <a:latin typeface="+mn-lt"/>
                <a:ea typeface="+mn-ea"/>
                <a:cs typeface="+mn-cs"/>
              </a:rPr>
              <a:t>6. Name two things you can smell.</a:t>
            </a:r>
          </a:p>
          <a:p>
            <a:r>
              <a:rPr lang="en-US" sz="1200" b="0" i="0" u="none" strike="noStrike" kern="1200" baseline="0" dirty="0">
                <a:solidFill>
                  <a:schemeClr val="tx1"/>
                </a:solidFill>
                <a:latin typeface="+mn-lt"/>
                <a:ea typeface="+mn-ea"/>
                <a:cs typeface="+mn-cs"/>
              </a:rPr>
              <a:t>7. Name what you can taste right now.</a:t>
            </a:r>
          </a:p>
          <a:p>
            <a:endParaRPr lang="en-US" alt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After completing the grounding exercise activity</a:t>
            </a:r>
            <a:r>
              <a:rPr lang="en-CA" altLang="en-US" strike="noStrike" dirty="0">
                <a:latin typeface="Arial" panose="020B0604020202020204" pitchFamily="34" charset="0"/>
                <a:ea typeface="ＭＳ Ｐゴシック" panose="020B0600070205080204" pitchFamily="34" charset="-128"/>
              </a:rPr>
              <a:t>, </a:t>
            </a:r>
            <a:r>
              <a:rPr lang="en-CA" altLang="en-US" strike="noStrike" baseline="0" dirty="0">
                <a:latin typeface="Arial" panose="020B0604020202020204" pitchFamily="34" charset="0"/>
                <a:ea typeface="ＭＳ Ｐゴシック" panose="020B0600070205080204" pitchFamily="34" charset="-128"/>
              </a:rPr>
              <a:t>r</a:t>
            </a:r>
            <a:r>
              <a:rPr lang="en-CA" altLang="en-US" strike="noStrike" dirty="0">
                <a:latin typeface="Arial" panose="020B0604020202020204" pitchFamily="34" charset="0"/>
                <a:ea typeface="ＭＳ Ｐゴシック" panose="020B0600070205080204" pitchFamily="34" charset="-128"/>
              </a:rPr>
              <a:t>efer </a:t>
            </a:r>
            <a:r>
              <a:rPr lang="en-CA" altLang="en-US" dirty="0">
                <a:latin typeface="Arial" panose="020B0604020202020204" pitchFamily="34" charset="0"/>
                <a:ea typeface="ＭＳ Ｐゴシック" panose="020B0600070205080204" pitchFamily="34" charset="-128"/>
              </a:rPr>
              <a:t>to page 16 of the reflective manual and complete the question: </a:t>
            </a:r>
            <a:r>
              <a:rPr lang="en-CA" sz="1200" b="0" i="0" u="none" strike="noStrike" kern="1200" baseline="0" dirty="0">
                <a:solidFill>
                  <a:schemeClr val="tx1"/>
                </a:solidFill>
                <a:effectLst/>
                <a:latin typeface="+mn-lt"/>
                <a:ea typeface="+mn-ea"/>
                <a:cs typeface="+mn-cs"/>
              </a:rPr>
              <a:t>“</a:t>
            </a:r>
            <a:r>
              <a:rPr lang="en-CA" sz="1200" kern="1200" dirty="0">
                <a:solidFill>
                  <a:schemeClr val="tx1"/>
                </a:solidFill>
                <a:effectLst/>
                <a:latin typeface="+mn-lt"/>
                <a:ea typeface="+mn-ea"/>
                <a:cs typeface="+mn-cs"/>
              </a:rPr>
              <a:t>Did the exercise give you a sense of calm? When would you use this technique?”</a:t>
            </a:r>
            <a:r>
              <a:rPr lang="en-CA" sz="1200" kern="1200" baseline="0" dirty="0">
                <a:solidFill>
                  <a:schemeClr val="tx1"/>
                </a:solidFill>
                <a:effectLst/>
                <a:latin typeface="+mn-lt"/>
                <a:ea typeface="+mn-ea"/>
                <a:cs typeface="+mn-cs"/>
              </a:rPr>
              <a:t> </a:t>
            </a:r>
            <a:r>
              <a:rPr lang="en-CA" baseline="0" dirty="0"/>
              <a:t>Suggested time for activity –  10 minutes</a:t>
            </a:r>
            <a:endParaRPr lang="en-CA"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8208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s://www.education-leadership-ontario.ca/en/resources/self-assessment-tools" TargetMode="External"/><Relationship Id="rId4" Type="http://schemas.openxmlformats.org/officeDocument/2006/relationships/hyperlink" Target="https://www.psychologytoday.com/ca/tests/personality/emotional-intelligence-test"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591865" y="2547130"/>
            <a:ext cx="9008269"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3600" b="1" kern="0" dirty="0">
                <a:latin typeface="Gill Sans MT" panose="020B0502020104020203" pitchFamily="34" charset="77"/>
              </a:rPr>
              <a:t>Strengthening Your Personal Leadership Resources</a:t>
            </a:r>
          </a:p>
          <a:p>
            <a:pPr algn="ctr" eaLnBrk="1" hangingPunct="1">
              <a:spcBef>
                <a:spcPct val="0"/>
              </a:spcBef>
              <a:buFontTx/>
              <a:buNone/>
              <a:defRPr/>
            </a:pPr>
            <a:r>
              <a:rPr lang="en-US" altLang="en-US" sz="3600" b="1" kern="0" dirty="0">
                <a:latin typeface="Gill Sans MT" panose="020B0502020104020203" pitchFamily="34" charset="77"/>
              </a:rPr>
              <a:t>For Catholic School Leaders</a:t>
            </a:r>
          </a:p>
          <a:p>
            <a:pPr algn="ctr" eaLnBrk="1" hangingPunct="1">
              <a:spcBef>
                <a:spcPct val="0"/>
              </a:spcBef>
              <a:buFontTx/>
              <a:buNone/>
              <a:defRPr/>
            </a:pPr>
            <a:endParaRPr lang="en-US" altLang="en-US" sz="3600" b="1" kern="0" dirty="0">
              <a:latin typeface="Gill Sans MT" panose="020B0502020104020203" pitchFamily="34" charset="77"/>
            </a:endParaRPr>
          </a:p>
          <a:p>
            <a:pPr algn="ctr" eaLnBrk="1" hangingPunct="1">
              <a:spcBef>
                <a:spcPct val="0"/>
              </a:spcBef>
              <a:buFontTx/>
              <a:buNone/>
              <a:defRPr/>
            </a:pPr>
            <a:r>
              <a:rPr lang="en-US" altLang="en-US" sz="3600" b="1" kern="0" dirty="0">
                <a:latin typeface="Gill Sans MT" panose="020B0502020104020203" pitchFamily="34" charset="77"/>
              </a:rPr>
              <a:t>Social PLRs – </a:t>
            </a:r>
            <a:r>
              <a:rPr lang="en-US" altLang="en-US" sz="3600" b="1" kern="0">
                <a:latin typeface="Gill Sans MT" panose="020B0502020104020203" pitchFamily="34" charset="77"/>
              </a:rPr>
              <a:t>Session 3.2</a:t>
            </a:r>
            <a:endParaRPr lang="en-US" altLang="en-US" sz="3600" b="1" kern="0" dirty="0">
              <a:latin typeface="Gill Sans MT" panose="020B0502020104020203" pitchFamily="34" charset="77"/>
            </a:endParaRPr>
          </a:p>
          <a:p>
            <a:pPr algn="ctr" eaLnBrk="1" hangingPunct="1">
              <a:spcBef>
                <a:spcPct val="0"/>
              </a:spcBef>
              <a:buFontTx/>
              <a:buNone/>
              <a:defRPr/>
            </a:pPr>
            <a:r>
              <a:rPr lang="en-US" altLang="en-US" sz="3600" b="1" kern="0" dirty="0">
                <a:latin typeface="Gill Sans MT" panose="020B0502020104020203" pitchFamily="34" charset="77"/>
              </a:rPr>
              <a:t>Managing Emotions</a:t>
            </a:r>
          </a:p>
        </p:txBody>
      </p:sp>
      <p:pic>
        <p:nvPicPr>
          <p:cNvPr id="6" name="Picture 6" descr="logo short">
            <a:extLst>
              <a:ext uri="{FF2B5EF4-FFF2-40B4-BE49-F238E27FC236}">
                <a16:creationId xmlns:a16="http://schemas.microsoft.com/office/drawing/2014/main" id="{FE2A9F60-32C1-AF46-8D3A-180FF349F1A2}"/>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7B1955D7-F516-1640-95A9-58321C7BDD46}"/>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8" name="Rectangle 4">
            <a:extLst>
              <a:ext uri="{FF2B5EF4-FFF2-40B4-BE49-F238E27FC236}">
                <a16:creationId xmlns:a16="http://schemas.microsoft.com/office/drawing/2014/main" id="{612C7BFA-9AB1-054F-81CF-79CE7541291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1157491" y="2902001"/>
            <a:ext cx="8628434" cy="3418260"/>
          </a:xfrm>
          <a:prstGeom prst="rect">
            <a:avLst/>
          </a:prstGeom>
        </p:spPr>
        <p:txBody>
          <a:bodyPr vert="horz" lIns="68580" tIns="34290" rIns="68580" bIns="3429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lumMod val="75000"/>
                  </a:schemeClr>
                </a:solidFill>
                <a:latin typeface="+mn-lt"/>
              </a:rPr>
              <a:t>Mindfulness to Help Manage Emotions </a:t>
            </a:r>
          </a:p>
          <a:p>
            <a:endParaRPr lang="en-CA" sz="3300" b="1" dirty="0"/>
          </a:p>
          <a:p>
            <a:r>
              <a:rPr lang="en-CA" sz="3300" b="1" dirty="0"/>
              <a:t>Resource #3: How to Breathe</a:t>
            </a:r>
          </a:p>
          <a:p>
            <a:endParaRPr lang="en-CA" sz="3600" dirty="0"/>
          </a:p>
          <a:p>
            <a:r>
              <a:rPr lang="en-CA" sz="3100" dirty="0">
                <a:latin typeface="+mn-lt"/>
              </a:rPr>
              <a:t>Use this exercise for:</a:t>
            </a:r>
          </a:p>
          <a:p>
            <a:pPr marL="457200" indent="-457200">
              <a:buFont typeface="Arial" panose="020B0604020202020204" pitchFamily="34" charset="0"/>
              <a:buChar char="•"/>
            </a:pPr>
            <a:r>
              <a:rPr lang="en-CA" sz="3100" dirty="0">
                <a:latin typeface="+mn-lt"/>
              </a:rPr>
              <a:t>Calming your limbic system;</a:t>
            </a:r>
          </a:p>
          <a:p>
            <a:pPr marL="457200" indent="-457200">
              <a:buFont typeface="Arial" panose="020B0604020202020204" pitchFamily="34" charset="0"/>
              <a:buChar char="•"/>
            </a:pPr>
            <a:r>
              <a:rPr lang="en-CA" sz="3100" dirty="0">
                <a:latin typeface="+mn-lt"/>
              </a:rPr>
              <a:t>Clearing your head;</a:t>
            </a:r>
          </a:p>
          <a:p>
            <a:pPr marL="457200" indent="-457200">
              <a:buFont typeface="Arial" panose="020B0604020202020204" pitchFamily="34" charset="0"/>
              <a:buChar char="•"/>
            </a:pPr>
            <a:r>
              <a:rPr lang="en-CA" sz="3100" dirty="0">
                <a:latin typeface="+mn-lt"/>
              </a:rPr>
              <a:t>Preparing to have a courageous conversation.</a:t>
            </a:r>
          </a:p>
          <a:p>
            <a:endParaRPr lang="en-CA" sz="3300" b="1" dirty="0"/>
          </a:p>
        </p:txBody>
      </p:sp>
    </p:spTree>
    <p:extLst>
      <p:ext uri="{BB962C8B-B14F-4D97-AF65-F5344CB8AC3E}">
        <p14:creationId xmlns:p14="http://schemas.microsoft.com/office/powerpoint/2010/main" val="1384323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1573127" y="2497724"/>
            <a:ext cx="8628434" cy="3418260"/>
          </a:xfrm>
          <a:prstGeom prst="rect">
            <a:avLst/>
          </a:prstGeom>
        </p:spPr>
        <p:txBody>
          <a:bodyPr vert="horz" lIns="68580" tIns="34290" rIns="68580" bIns="3429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lumMod val="75000"/>
                  </a:schemeClr>
                </a:solidFill>
                <a:latin typeface="+mn-lt"/>
              </a:rPr>
              <a:t>Mindfulness to Help Manage Emotions </a:t>
            </a:r>
          </a:p>
          <a:p>
            <a:endParaRPr lang="en-CA" sz="3300" b="1" dirty="0"/>
          </a:p>
          <a:p>
            <a:r>
              <a:rPr lang="en-CA" sz="3300" b="1" dirty="0"/>
              <a:t>Resource #4: Christian Meditation</a:t>
            </a:r>
          </a:p>
          <a:p>
            <a:endParaRPr lang="en-CA" sz="3600" dirty="0"/>
          </a:p>
          <a:p>
            <a:r>
              <a:rPr lang="en-CA" sz="3100" dirty="0">
                <a:latin typeface="+mn-lt"/>
              </a:rPr>
              <a:t>Use this exercise to:</a:t>
            </a:r>
          </a:p>
          <a:p>
            <a:pPr marL="457200" indent="-457200">
              <a:buFont typeface="Arial" panose="020B0604020202020204" pitchFamily="34" charset="0"/>
              <a:buChar char="•"/>
            </a:pPr>
            <a:r>
              <a:rPr lang="en-CA" sz="3100" dirty="0">
                <a:latin typeface="+mn-lt"/>
              </a:rPr>
              <a:t>Connect with your experience of God;</a:t>
            </a:r>
          </a:p>
          <a:p>
            <a:pPr marL="457200" indent="-457200">
              <a:buFont typeface="Arial" panose="020B0604020202020204" pitchFamily="34" charset="0"/>
              <a:buChar char="•"/>
            </a:pPr>
            <a:r>
              <a:rPr lang="en-CA" sz="3100" dirty="0">
                <a:latin typeface="+mn-lt"/>
              </a:rPr>
              <a:t>Help you re-focus; and</a:t>
            </a:r>
          </a:p>
          <a:p>
            <a:pPr marL="457200" indent="-457200">
              <a:buFont typeface="Arial" panose="020B0604020202020204" pitchFamily="34" charset="0"/>
              <a:buChar char="•"/>
            </a:pPr>
            <a:r>
              <a:rPr lang="en-CA" sz="3100" dirty="0">
                <a:latin typeface="+mn-lt"/>
              </a:rPr>
              <a:t>Pray.</a:t>
            </a:r>
          </a:p>
        </p:txBody>
      </p:sp>
    </p:spTree>
    <p:extLst>
      <p:ext uri="{BB962C8B-B14F-4D97-AF65-F5344CB8AC3E}">
        <p14:creationId xmlns:p14="http://schemas.microsoft.com/office/powerpoint/2010/main" val="256237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748145" y="2996952"/>
            <a:ext cx="10440786" cy="2880320"/>
          </a:xfrm>
        </p:spPr>
        <p:txBody>
          <a:bodyPr>
            <a:normAutofit/>
          </a:bodyPr>
          <a:lstStyle/>
          <a:p>
            <a:pPr marL="0" indent="0">
              <a:buNone/>
            </a:pPr>
            <a:r>
              <a:rPr lang="en-US" sz="4200" b="1" dirty="0">
                <a:solidFill>
                  <a:schemeClr val="accent1">
                    <a:lumMod val="75000"/>
                  </a:schemeClr>
                </a:solidFill>
              </a:rPr>
              <a:t>Share …</a:t>
            </a:r>
          </a:p>
          <a:p>
            <a:pPr marL="0" indent="0">
              <a:buNone/>
            </a:pPr>
            <a:r>
              <a:rPr lang="en-CA" sz="4200" dirty="0"/>
              <a:t>What do you do (or what have you seen others do) to manage emotions?</a:t>
            </a:r>
            <a:endParaRPr lang="en-US" sz="4200" dirty="0"/>
          </a:p>
          <a:p>
            <a:pPr marL="385763" indent="-385763">
              <a:buFont typeface="+mj-lt"/>
              <a:buAutoNum type="arabicPeriod"/>
            </a:pPr>
            <a:endParaRPr lang="en-US" dirty="0"/>
          </a:p>
          <a:p>
            <a:endParaRPr lang="en-CA" dirty="0"/>
          </a:p>
        </p:txBody>
      </p:sp>
    </p:spTree>
    <p:extLst>
      <p:ext uri="{BB962C8B-B14F-4D97-AF65-F5344CB8AC3E}">
        <p14:creationId xmlns:p14="http://schemas.microsoft.com/office/powerpoint/2010/main" val="197785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2028222" y="2528848"/>
            <a:ext cx="5943600" cy="530915"/>
          </a:xfrm>
          <a:prstGeom prst="rect">
            <a:avLst/>
          </a:prstGeom>
          <a:noFill/>
        </p:spPr>
        <p:txBody>
          <a:bodyPr wrap="square" rtlCol="0">
            <a:noAutofit/>
          </a:bodyPr>
          <a:lstStyle/>
          <a:p>
            <a:r>
              <a:rPr lang="en-US" sz="3200" b="1" dirty="0">
                <a:solidFill>
                  <a:schemeClr val="accent1">
                    <a:lumMod val="75000"/>
                  </a:schemeClr>
                </a:solidFill>
              </a:rPr>
              <a:t>Next Steps …</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en-US" sz="1275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a:bodyPr>
            <a:lstStyle/>
            <a:p>
              <a:pPr algn="ctr">
                <a:lnSpc>
                  <a:spcPct val="80000"/>
                </a:lnSpc>
              </a:pPr>
              <a:endParaRPr lang="en-US" b="1" spc="45" dirty="0">
                <a:solidFill>
                  <a:schemeClr val="bg1"/>
                </a:solidFill>
                <a:effectLst>
                  <a:outerShdw blurRad="50800" dist="25400" dir="5400000" algn="t" rotWithShape="0">
                    <a:prstClr val="black">
                      <a:alpha val="15000"/>
                    </a:prstClr>
                  </a:outerShdw>
                </a:effectLst>
              </a:endParaRPr>
            </a:p>
            <a:p>
              <a:pPr algn="ctr">
                <a:lnSpc>
                  <a:spcPct val="80000"/>
                </a:lnSpc>
              </a:pPr>
              <a:r>
                <a:rPr lang="en-US" b="1" spc="45" dirty="0">
                  <a:solidFill>
                    <a:schemeClr val="bg1"/>
                  </a:solidFill>
                  <a:effectLst>
                    <a:outerShdw blurRad="50800" dist="25400" dir="5400000" algn="t" rotWithShape="0">
                      <a:prstClr val="black">
                        <a:alpha val="15000"/>
                      </a:prstClr>
                    </a:outerShdw>
                  </a:effectLst>
                </a:rPr>
                <a:t>Read page 10 of Ideas into Action</a:t>
              </a:r>
              <a:endParaRPr lang="en-US"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nvGrpSpPr>
        <p:grpSpPr>
          <a:xfrm>
            <a:off x="7803357" y="3022416"/>
            <a:ext cx="1543050" cy="2054409"/>
            <a:chOff x="3543300" y="1591943"/>
            <a:chExt cx="205740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en-US" sz="12750" b="1" dirty="0">
                  <a:solidFill>
                    <a:srgbClr val="2A7A9E">
                      <a:alpha val="40000"/>
                    </a:srgbClr>
                  </a:solidFill>
                  <a:latin typeface="+mj-lt"/>
                  <a:cs typeface="Arial" pitchFamily="34" charset="0"/>
                </a:rPr>
                <a:t>3</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601872" y="2380724"/>
              <a:ext cx="1944724" cy="1319353"/>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Complete an </a:t>
              </a:r>
              <a:r>
                <a:rPr lang="en-US" sz="1725" b="1" spc="45" dirty="0">
                  <a:solidFill>
                    <a:schemeClr val="bg1"/>
                  </a:solidFill>
                  <a:effectLst>
                    <a:outerShdw blurRad="50800" dist="25400" dir="5400000" algn="t" rotWithShape="0">
                      <a:prstClr val="black">
                        <a:alpha val="15000"/>
                      </a:prstClr>
                    </a:outerShdw>
                  </a:effectLst>
                  <a:hlinkClick r:id="rId4">
                    <a:extLst>
                      <a:ext uri="{A12FA001-AC4F-418D-AE19-62706E023703}">
                        <ahyp:hlinkClr xmlns:ahyp="http://schemas.microsoft.com/office/drawing/2018/hyperlinkcolor" val="tx"/>
                      </a:ext>
                    </a:extLst>
                  </a:hlinkClick>
                </a:rPr>
                <a:t>Emotional Intelligence Test</a:t>
              </a:r>
              <a:endParaRPr lang="en-US" sz="1725"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en-US" sz="12750" b="1" dirty="0">
                  <a:solidFill>
                    <a:srgbClr val="65B131">
                      <a:alpha val="64000"/>
                    </a:srgbClr>
                  </a:solidFill>
                  <a:latin typeface="+mj-lt"/>
                  <a:cs typeface="Arial" pitchFamily="34" charset="0"/>
                </a:rPr>
                <a:t>2</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1" y="2492898"/>
              <a:ext cx="1865559" cy="1581383"/>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Review the </a:t>
              </a:r>
              <a:r>
                <a:rPr lang="en-US" sz="1725" b="1" spc="45" dirty="0">
                  <a:solidFill>
                    <a:schemeClr val="bg1"/>
                  </a:solidFill>
                  <a:effectLst>
                    <a:outerShdw blurRad="50800" dist="25400" dir="5400000" algn="t" rotWithShape="0">
                      <a:prstClr val="black">
                        <a:alpha val="15000"/>
                      </a:prstClr>
                    </a:outerShdw>
                  </a:effectLst>
                  <a:hlinkClick r:id="rId5">
                    <a:extLst>
                      <a:ext uri="{A12FA001-AC4F-418D-AE19-62706E023703}">
                        <ahyp:hlinkClr xmlns:ahyp="http://schemas.microsoft.com/office/drawing/2018/hyperlinkcolor" val="tx"/>
                      </a:ext>
                    </a:extLst>
                  </a:hlinkClick>
                </a:rPr>
                <a:t>IEL Self-Assessment Tools</a:t>
              </a:r>
              <a:endParaRPr lang="en-US"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a:t>
            </a:r>
          </a:p>
          <a:p>
            <a:endParaRPr lang="en-CA" sz="3200" b="1" dirty="0">
              <a:solidFill>
                <a:schemeClr val="accent1">
                  <a:lumMod val="75000"/>
                </a:schemeClr>
              </a:solidFill>
              <a:latin typeface="+mn-lt"/>
            </a:endParaRPr>
          </a:p>
          <a:p>
            <a:pPr algn="r"/>
            <a:r>
              <a:rPr lang="en-CA" sz="3200" b="1" dirty="0">
                <a:solidFill>
                  <a:schemeClr val="accent1">
                    <a:lumMod val="75000"/>
                  </a:schemeClr>
                </a:solidFill>
                <a:latin typeface="+mn-lt"/>
              </a:rPr>
              <a:t>and </a:t>
            </a: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1781783" y="2593973"/>
            <a:ext cx="9445010" cy="3908762"/>
          </a:xfrm>
          <a:prstGeom prst="rect">
            <a:avLst/>
          </a:prstGeom>
          <a:noFill/>
        </p:spPr>
        <p:txBody>
          <a:bodyPr wrap="square" rtlCol="0">
            <a:spAutoFit/>
          </a:bodyPr>
          <a:lstStyle/>
          <a:p>
            <a:r>
              <a:rPr lang="en-US" sz="2400" b="1" dirty="0"/>
              <a:t>Prayer of Saint Francis</a:t>
            </a:r>
          </a:p>
          <a:p>
            <a:r>
              <a:rPr lang="en-US" sz="2400" dirty="0"/>
              <a:t>  </a:t>
            </a:r>
          </a:p>
          <a:p>
            <a:r>
              <a:rPr lang="en-US" sz="2000" dirty="0"/>
              <a:t>Lord, make me an instrument of your peace:</a:t>
            </a:r>
          </a:p>
          <a:p>
            <a:r>
              <a:rPr lang="en-US" sz="2000" dirty="0"/>
              <a:t>where there is hatred, let me sow love; where there is injury, pardon;</a:t>
            </a:r>
          </a:p>
          <a:p>
            <a:r>
              <a:rPr lang="en-US" sz="2000" dirty="0"/>
              <a:t>where there is doubt, faith; where there is despair, hope;</a:t>
            </a:r>
          </a:p>
          <a:p>
            <a:r>
              <a:rPr lang="en-US" sz="2000" dirty="0"/>
              <a:t>where there is darkness, light; where there is sadness, joy.</a:t>
            </a:r>
          </a:p>
          <a:p>
            <a:endParaRPr lang="en-US" sz="2000" dirty="0"/>
          </a:p>
          <a:p>
            <a:r>
              <a:rPr lang="en-US" sz="2000" dirty="0"/>
              <a:t>O divine Master, grant that I may not so much </a:t>
            </a:r>
            <a:r>
              <a:rPr lang="en-US" sz="2000" dirty="0" err="1"/>
              <a:t>seekto</a:t>
            </a:r>
            <a:r>
              <a:rPr lang="en-US" sz="2000" dirty="0"/>
              <a:t> be consoled as to console,</a:t>
            </a:r>
          </a:p>
          <a:p>
            <a:r>
              <a:rPr lang="en-US" sz="2000" dirty="0"/>
              <a:t>to be understood as to understand, to be loved as to love.</a:t>
            </a:r>
          </a:p>
          <a:p>
            <a:r>
              <a:rPr lang="en-US" sz="2000" dirty="0"/>
              <a:t>For it is in giving that we receive, it is in pardoning that we are pardoned,</a:t>
            </a:r>
          </a:p>
          <a:p>
            <a:r>
              <a:rPr lang="en-US" sz="2000" dirty="0"/>
              <a:t>and it is in dying that we are born to eternal life.</a:t>
            </a:r>
          </a:p>
          <a:p>
            <a:r>
              <a:rPr lang="en-US" sz="2000" dirty="0"/>
              <a:t>Amen.</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1856961" y="3641234"/>
            <a:ext cx="7886495" cy="2625156"/>
          </a:xfrm>
        </p:spPr>
        <p:txBody>
          <a:bodyPr>
            <a:normAutofit/>
          </a:bodyPr>
          <a:lstStyle/>
          <a:p>
            <a:pPr marL="0" indent="0">
              <a:buNone/>
            </a:pPr>
            <a:r>
              <a:rPr lang="en-CA" sz="2400" dirty="0"/>
              <a:t>Share the following with the group:</a:t>
            </a:r>
          </a:p>
          <a:p>
            <a:pPr marL="385763" indent="-385763">
              <a:buAutoNum type="arabicPeriod"/>
            </a:pPr>
            <a:r>
              <a:rPr lang="en-CA" sz="2400" dirty="0"/>
              <a:t>Name</a:t>
            </a:r>
          </a:p>
          <a:p>
            <a:pPr marL="385763" indent="-385763">
              <a:buAutoNum type="arabicPeriod"/>
            </a:pPr>
            <a:r>
              <a:rPr lang="en-CA" sz="2400" dirty="0"/>
              <a:t>What helps bring you to a calm state of mind?</a:t>
            </a:r>
          </a:p>
          <a:p>
            <a:pPr marL="385763" indent="-385763">
              <a:buAutoNum type="arabicPeriod"/>
            </a:pPr>
            <a:r>
              <a:rPr lang="en-CA" sz="2400" dirty="0"/>
              <a:t>Explain why.</a:t>
            </a:r>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1856961" y="2602610"/>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Ice Breaker: Finding Peace</a:t>
            </a:r>
            <a:endParaRPr lang="en-CA" sz="3200" b="1" dirty="0">
              <a:solidFill>
                <a:schemeClr val="accent1">
                  <a:lumMod val="75000"/>
                </a:schemeClr>
              </a:solidFill>
              <a:latin typeface="+mn-lt"/>
            </a:endParaRP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Title 1"/>
          <p:cNvSpPr txBox="1">
            <a:spLocks/>
          </p:cNvSpPr>
          <p:nvPr/>
        </p:nvSpPr>
        <p:spPr>
          <a:xfrm>
            <a:off x="623409" y="201161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B050"/>
                </a:solidFill>
              </a:rPr>
              <a:t> </a:t>
            </a:r>
            <a:r>
              <a:rPr lang="en-US" sz="3200" b="1" dirty="0">
                <a:solidFill>
                  <a:schemeClr val="accent1">
                    <a:lumMod val="75000"/>
                  </a:schemeClr>
                </a:solidFill>
                <a:latin typeface="+mn-lt"/>
              </a:rPr>
              <a:t>Managing Your Emotions</a:t>
            </a:r>
            <a:endParaRPr lang="en-CA" sz="3200" b="1" dirty="0">
              <a:solidFill>
                <a:schemeClr val="accent1">
                  <a:lumMod val="75000"/>
                </a:schemeClr>
              </a:solidFill>
              <a:latin typeface="+mn-lt"/>
            </a:endParaRPr>
          </a:p>
        </p:txBody>
      </p:sp>
      <p:sp>
        <p:nvSpPr>
          <p:cNvPr id="10" name="Content Placeholder 2"/>
          <p:cNvSpPr>
            <a:spLocks noGrp="1"/>
          </p:cNvSpPr>
          <p:nvPr>
            <p:ph sz="half" idx="1"/>
          </p:nvPr>
        </p:nvSpPr>
        <p:spPr>
          <a:xfrm>
            <a:off x="818256" y="3283628"/>
            <a:ext cx="5062953" cy="3304031"/>
          </a:xfrm>
        </p:spPr>
        <p:txBody>
          <a:bodyPr>
            <a:normAutofit lnSpcReduction="10000"/>
          </a:bodyPr>
          <a:lstStyle/>
          <a:p>
            <a:pPr marL="514350" indent="-514350">
              <a:buFont typeface="+mj-lt"/>
              <a:buAutoNum type="arabicPeriod"/>
            </a:pPr>
            <a:r>
              <a:rPr lang="en-CA" dirty="0"/>
              <a:t>Know that emotions are temporary.</a:t>
            </a:r>
          </a:p>
          <a:p>
            <a:pPr marL="514350" indent="-514350">
              <a:buFont typeface="+mj-lt"/>
              <a:buAutoNum type="arabicPeriod"/>
            </a:pPr>
            <a:r>
              <a:rPr lang="en-CA" dirty="0"/>
              <a:t>Realize that how you think about emotions affects how you experience them.</a:t>
            </a:r>
          </a:p>
          <a:p>
            <a:pPr marL="514350" indent="-514350">
              <a:buFont typeface="+mj-lt"/>
              <a:buAutoNum type="arabicPeriod"/>
            </a:pPr>
            <a:r>
              <a:rPr lang="en-CA" dirty="0"/>
              <a:t>Know that you have the ability to change the way you react.</a:t>
            </a:r>
          </a:p>
        </p:txBody>
      </p:sp>
      <p:pic>
        <p:nvPicPr>
          <p:cNvPr id="2" name="Picture 1"/>
          <p:cNvPicPr>
            <a:picLocks noChangeAspect="1"/>
          </p:cNvPicPr>
          <p:nvPr/>
        </p:nvPicPr>
        <p:blipFill>
          <a:blip r:embed="rId4"/>
          <a:stretch>
            <a:fillRect/>
          </a:stretch>
        </p:blipFill>
        <p:spPr>
          <a:xfrm>
            <a:off x="7253800" y="2582322"/>
            <a:ext cx="4005419" cy="3974937"/>
          </a:xfrm>
          <a:prstGeom prst="rect">
            <a:avLst/>
          </a:prstGeom>
        </p:spPr>
      </p:pic>
    </p:spTree>
    <p:extLst>
      <p:ext uri="{BB962C8B-B14F-4D97-AF65-F5344CB8AC3E}">
        <p14:creationId xmlns:p14="http://schemas.microsoft.com/office/powerpoint/2010/main" val="165812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20282" y="1439913"/>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Content Placeholder 1"/>
          <p:cNvSpPr>
            <a:spLocks noGrp="1"/>
          </p:cNvSpPr>
          <p:nvPr>
            <p:ph idx="1"/>
          </p:nvPr>
        </p:nvSpPr>
        <p:spPr>
          <a:xfrm>
            <a:off x="601416" y="2387258"/>
            <a:ext cx="11590583" cy="3881758"/>
          </a:xfrm>
        </p:spPr>
        <p:txBody>
          <a:bodyPr>
            <a:normAutofit fontScale="92500"/>
          </a:bodyPr>
          <a:lstStyle/>
          <a:p>
            <a:pPr marL="0" indent="0">
              <a:buNone/>
            </a:pPr>
            <a:r>
              <a:rPr lang="en-CA" sz="3500" b="1" dirty="0">
                <a:solidFill>
                  <a:schemeClr val="accent1">
                    <a:lumMod val="75000"/>
                  </a:schemeClr>
                </a:solidFill>
              </a:rPr>
              <a:t>Reframing your Uncomfortable Emotions into Productive Thoughts </a:t>
            </a:r>
          </a:p>
          <a:p>
            <a:pPr marL="0" indent="0">
              <a:buNone/>
            </a:pPr>
            <a:endParaRPr lang="en-US" sz="2400" dirty="0"/>
          </a:p>
          <a:p>
            <a:r>
              <a:rPr lang="en-US" sz="2400" dirty="0"/>
              <a:t>It is normal to have uncomfortable emotions.</a:t>
            </a:r>
          </a:p>
          <a:p>
            <a:r>
              <a:rPr lang="en-US" sz="2400" dirty="0"/>
              <a:t>It is essential to see these emotions as growth opportunities.</a:t>
            </a:r>
          </a:p>
          <a:p>
            <a:r>
              <a:rPr lang="en-US" sz="2400" dirty="0"/>
              <a:t>Our emotional reactions, whether expressed inwardly or outwardly, can be great teachers.</a:t>
            </a:r>
          </a:p>
          <a:p>
            <a:r>
              <a:rPr lang="en-US" sz="2400" dirty="0"/>
              <a:t>Anger, for example, can be a great motivator.</a:t>
            </a:r>
          </a:p>
          <a:p>
            <a:pPr marL="0" indent="0">
              <a:buNone/>
            </a:pPr>
            <a:endParaRPr lang="en-CA" sz="2400" dirty="0"/>
          </a:p>
          <a:p>
            <a:pPr marL="0" indent="0">
              <a:lnSpc>
                <a:spcPct val="100000"/>
              </a:lnSpc>
              <a:spcBef>
                <a:spcPts val="0"/>
              </a:spcBef>
              <a:buNone/>
              <a:defRPr/>
            </a:pPr>
            <a:r>
              <a:rPr lang="en-CA" sz="2400" dirty="0"/>
              <a:t>Read the example on page 14 of the reflective manual.</a:t>
            </a:r>
          </a:p>
          <a:p>
            <a:pPr marL="0" indent="0">
              <a:lnSpc>
                <a:spcPct val="100000"/>
              </a:lnSpc>
              <a:spcBef>
                <a:spcPts val="0"/>
              </a:spcBef>
              <a:buNone/>
              <a:defRPr/>
            </a:pPr>
            <a:r>
              <a:rPr lang="en-CA" sz="2400" dirty="0"/>
              <a:t>Work with a partner or on your own and complete the activity on page 15 of the reflective manual. </a:t>
            </a:r>
            <a:endParaRPr lang="en-CA" sz="2400" dirty="0">
              <a:highlight>
                <a:srgbClr val="FFFF00"/>
              </a:highlight>
            </a:endParaRP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tretch>
            <a:fillRect/>
          </a:stretch>
        </p:blipFill>
        <p:spPr>
          <a:xfrm>
            <a:off x="1791582" y="1071071"/>
            <a:ext cx="1028700" cy="857250"/>
          </a:xfrm>
          <a:noFill/>
        </p:spPr>
      </p:pic>
      <p:sp>
        <p:nvSpPr>
          <p:cNvPr id="2" name="Content Placeholder 1"/>
          <p:cNvSpPr>
            <a:spLocks noGrp="1"/>
          </p:cNvSpPr>
          <p:nvPr>
            <p:ph sz="half" idx="1"/>
          </p:nvPr>
        </p:nvSpPr>
        <p:spPr>
          <a:xfrm>
            <a:off x="797272" y="3391033"/>
            <a:ext cx="5181600" cy="2749339"/>
          </a:xfrm>
        </p:spPr>
        <p:txBody>
          <a:bodyPr>
            <a:normAutofit/>
          </a:bodyPr>
          <a:lstStyle/>
          <a:p>
            <a:pPr lvl="0"/>
            <a:r>
              <a:rPr lang="en-US" sz="3200" dirty="0">
                <a:solidFill>
                  <a:prstClr val="black"/>
                </a:solidFill>
              </a:rPr>
              <a:t>right or wrong thinking	</a:t>
            </a:r>
          </a:p>
          <a:p>
            <a:pPr lvl="0"/>
            <a:r>
              <a:rPr lang="en-US" sz="3200" dirty="0">
                <a:solidFill>
                  <a:prstClr val="black"/>
                </a:solidFill>
              </a:rPr>
              <a:t>Overgeneralizing</a:t>
            </a:r>
          </a:p>
          <a:p>
            <a:r>
              <a:rPr lang="en-US" sz="3200" dirty="0"/>
              <a:t>Catastrophizing </a:t>
            </a:r>
          </a:p>
          <a:p>
            <a:r>
              <a:rPr lang="en-US" sz="3200" dirty="0">
                <a:solidFill>
                  <a:prstClr val="black"/>
                </a:solidFill>
              </a:rPr>
              <a:t>Mental filtering</a:t>
            </a:r>
          </a:p>
          <a:p>
            <a:endParaRPr lang="en-US" sz="2400" b="1" dirty="0">
              <a:solidFill>
                <a:prstClr val="black"/>
              </a:solidFill>
            </a:endParaRPr>
          </a:p>
          <a:p>
            <a:pPr lvl="0"/>
            <a:endParaRPr lang="en-US" sz="2400" dirty="0">
              <a:solidFill>
                <a:prstClr val="black"/>
              </a:solidFill>
            </a:endParaRPr>
          </a:p>
          <a:p>
            <a:pPr lvl="0"/>
            <a:endParaRPr lang="en-CA" sz="2400" dirty="0">
              <a:solidFill>
                <a:prstClr val="black"/>
              </a:solidFill>
            </a:endParaRPr>
          </a:p>
          <a:p>
            <a:pPr lvl="0"/>
            <a:endParaRPr lang="en-US" sz="2400" dirty="0">
              <a:solidFill>
                <a:prstClr val="black"/>
              </a:solidFill>
            </a:endParaRPr>
          </a:p>
          <a:p>
            <a:pPr marL="0" indent="0">
              <a:buNone/>
            </a:pPr>
            <a:endParaRPr lang="en-US" b="1" dirty="0"/>
          </a:p>
        </p:txBody>
      </p:sp>
      <p:sp>
        <p:nvSpPr>
          <p:cNvPr id="6" name="Content Placeholder 5"/>
          <p:cNvSpPr>
            <a:spLocks noGrp="1"/>
          </p:cNvSpPr>
          <p:nvPr>
            <p:ph sz="half" idx="2"/>
          </p:nvPr>
        </p:nvSpPr>
        <p:spPr>
          <a:xfrm>
            <a:off x="6144082" y="3372623"/>
            <a:ext cx="5046077" cy="3415352"/>
          </a:xfrm>
        </p:spPr>
        <p:txBody>
          <a:bodyPr>
            <a:normAutofit/>
          </a:bodyPr>
          <a:lstStyle/>
          <a:p>
            <a:r>
              <a:rPr lang="en-US" sz="3200" dirty="0">
                <a:solidFill>
                  <a:prstClr val="black"/>
                </a:solidFill>
              </a:rPr>
              <a:t>Personalizing</a:t>
            </a:r>
          </a:p>
          <a:p>
            <a:r>
              <a:rPr lang="en-US" sz="3200" dirty="0"/>
              <a:t>Mind reading</a:t>
            </a:r>
          </a:p>
          <a:p>
            <a:r>
              <a:rPr lang="en-US" sz="3200" dirty="0"/>
              <a:t>Disqualifying the positive</a:t>
            </a:r>
          </a:p>
          <a:p>
            <a:r>
              <a:rPr lang="en-US" sz="3200" dirty="0"/>
              <a:t>Magnifying or minimizing</a:t>
            </a:r>
          </a:p>
          <a:p>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20282" y="1439913"/>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nvSpPr>
        <p:spPr>
          <a:xfrm>
            <a:off x="892111" y="2549439"/>
            <a:ext cx="6771982" cy="535531"/>
          </a:xfrm>
          <a:prstGeom prst="rect">
            <a:avLst/>
          </a:prstGeom>
        </p:spPr>
        <p:txBody>
          <a:bodyPr wrap="none">
            <a:spAutoFit/>
          </a:bodyPr>
          <a:lstStyle/>
          <a:p>
            <a:pPr lvl="0">
              <a:lnSpc>
                <a:spcPct val="90000"/>
              </a:lnSpc>
              <a:spcBef>
                <a:spcPts val="1000"/>
              </a:spcBef>
            </a:pPr>
            <a:r>
              <a:rPr lang="en-US" sz="3200" b="1" dirty="0">
                <a:solidFill>
                  <a:schemeClr val="accent1">
                    <a:lumMod val="75000"/>
                  </a:schemeClr>
                </a:solidFill>
              </a:rPr>
              <a:t>Cognitive Distortions (Thinking Traps)</a:t>
            </a:r>
          </a:p>
        </p:txBody>
      </p:sp>
    </p:spTree>
    <p:extLst>
      <p:ext uri="{BB962C8B-B14F-4D97-AF65-F5344CB8AC3E}">
        <p14:creationId xmlns:p14="http://schemas.microsoft.com/office/powerpoint/2010/main" val="81774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tretch>
            <a:fillRect/>
          </a:stretch>
        </p:blipFill>
        <p:spPr>
          <a:xfrm>
            <a:off x="1727669" y="1027906"/>
            <a:ext cx="1028700" cy="857250"/>
          </a:xfrm>
          <a:noFill/>
        </p:spPr>
      </p:pic>
      <p:sp>
        <p:nvSpPr>
          <p:cNvPr id="2" name="Content Placeholder 1"/>
          <p:cNvSpPr>
            <a:spLocks noGrp="1"/>
          </p:cNvSpPr>
          <p:nvPr>
            <p:ph idx="1"/>
          </p:nvPr>
        </p:nvSpPr>
        <p:spPr>
          <a:xfrm>
            <a:off x="997760" y="2427042"/>
            <a:ext cx="10367802" cy="3716008"/>
          </a:xfrm>
        </p:spPr>
        <p:txBody>
          <a:bodyPr>
            <a:normAutofit lnSpcReduction="10000"/>
          </a:bodyPr>
          <a:lstStyle/>
          <a:p>
            <a:pPr marL="0" indent="0">
              <a:lnSpc>
                <a:spcPct val="100000"/>
              </a:lnSpc>
              <a:buNone/>
            </a:pPr>
            <a:r>
              <a:rPr lang="en-CA" sz="3200" b="1" dirty="0">
                <a:solidFill>
                  <a:schemeClr val="accent1">
                    <a:lumMod val="75000"/>
                  </a:schemeClr>
                </a:solidFill>
              </a:rPr>
              <a:t>Reframing </a:t>
            </a:r>
            <a:r>
              <a:rPr lang="en-US" sz="3200" b="1" dirty="0">
                <a:solidFill>
                  <a:schemeClr val="accent1">
                    <a:lumMod val="75000"/>
                  </a:schemeClr>
                </a:solidFill>
              </a:rPr>
              <a:t>Cognitive Distortions</a:t>
            </a:r>
          </a:p>
          <a:p>
            <a:endParaRPr lang="en-US" sz="2400" b="1" dirty="0">
              <a:solidFill>
                <a:prstClr val="black"/>
              </a:solidFill>
            </a:endParaRPr>
          </a:p>
          <a:p>
            <a:pPr marL="0" lvl="0" indent="0">
              <a:buNone/>
            </a:pPr>
            <a:r>
              <a:rPr lang="en-CA" sz="2400" i="1" dirty="0"/>
              <a:t>The most dominant cognitive distortion I experience is personalizing. For example, if someone complains about the PA day activities, I feel they are upset with me because I am in charge. This impacts my emotions because I try to compensate by acquiescing when the person asks for something later on. Then I feel disappointed in my behaviour. Instead, I would like to stop taking things personally, stop giving in, and be compassionate with myself. I would use positive self talk like, “I don’t need to please everyone,” or “I made an error. There is no need to put myself down. I did the best I could in the situation.”</a:t>
            </a:r>
            <a:endParaRPr lang="en-CA" sz="2400" dirty="0">
              <a:solidFill>
                <a:prstClr val="black"/>
              </a:solidFill>
            </a:endParaRPr>
          </a:p>
          <a:p>
            <a:pPr lvl="0"/>
            <a:endParaRPr lang="en-US" sz="2400" dirty="0">
              <a:solidFill>
                <a:prstClr val="black"/>
              </a:solidFill>
            </a:endParaRPr>
          </a:p>
          <a:p>
            <a:pPr marL="0" indent="0">
              <a:buNone/>
            </a:pPr>
            <a:endParaRPr lang="en-US" b="1"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20282" y="1439913"/>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nvSpPr>
        <p:spPr>
          <a:xfrm>
            <a:off x="1123966" y="2255710"/>
            <a:ext cx="184731" cy="535531"/>
          </a:xfrm>
          <a:prstGeom prst="rect">
            <a:avLst/>
          </a:prstGeom>
        </p:spPr>
        <p:txBody>
          <a:bodyPr wrap="none">
            <a:spAutoFit/>
          </a:bodyPr>
          <a:lstStyle/>
          <a:p>
            <a:pPr lvl="0">
              <a:lnSpc>
                <a:spcPct val="90000"/>
              </a:lnSpc>
              <a:spcBef>
                <a:spcPts val="1000"/>
              </a:spcBef>
            </a:pPr>
            <a:endParaRPr lang="en-US" sz="3200" b="1" dirty="0">
              <a:solidFill>
                <a:prstClr val="black"/>
              </a:solidFill>
            </a:endParaRPr>
          </a:p>
        </p:txBody>
      </p:sp>
    </p:spTree>
    <p:extLst>
      <p:ext uri="{BB962C8B-B14F-4D97-AF65-F5344CB8AC3E}">
        <p14:creationId xmlns:p14="http://schemas.microsoft.com/office/powerpoint/2010/main" val="480716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4" cstate="email">
            <a:extLst>
              <a:ext uri="{28A0092B-C50C-407E-A947-70E740481C1C}">
                <a14:useLocalDpi xmlns:a14="http://schemas.microsoft.com/office/drawing/2010/main" val="0"/>
              </a:ext>
            </a:extLst>
          </a:blip>
          <a:srcRect/>
          <a:stretch>
            <a:fillRect/>
          </a:stretch>
        </p:blipFill>
        <p:spPr>
          <a:xfrm>
            <a:off x="0"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284812" y="2684728"/>
            <a:ext cx="11632367" cy="3231256"/>
          </a:xfrm>
          <a:prstGeom prst="rect">
            <a:avLst/>
          </a:prstGeom>
        </p:spPr>
        <p:txBody>
          <a:bodyPr vert="horz" lIns="68580" tIns="34290" rIns="68580" bIns="3429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600" b="1" dirty="0">
                <a:solidFill>
                  <a:schemeClr val="accent1">
                    <a:lumMod val="75000"/>
                  </a:schemeClr>
                </a:solidFill>
                <a:latin typeface="+mn-lt"/>
              </a:rPr>
              <a:t>Mindfulness to Help Manage Emotions </a:t>
            </a:r>
          </a:p>
          <a:p>
            <a:endParaRPr lang="en-CA" sz="3300" b="1" dirty="0"/>
          </a:p>
          <a:p>
            <a:endParaRPr lang="en-CA" sz="3300" b="1" dirty="0"/>
          </a:p>
          <a:p>
            <a:r>
              <a:rPr lang="en-CA" sz="3300" b="1" dirty="0"/>
              <a:t>Resource #1: The Body Scan</a:t>
            </a:r>
          </a:p>
          <a:p>
            <a:endParaRPr lang="en-CA" sz="3600" dirty="0"/>
          </a:p>
          <a:p>
            <a:pPr lvl="3"/>
            <a:r>
              <a:rPr lang="en-CA" sz="3300" dirty="0"/>
              <a:t>This exercise can be used for:</a:t>
            </a:r>
          </a:p>
          <a:p>
            <a:pPr marL="1828800" lvl="3" indent="-457200">
              <a:buFont typeface="Arial" panose="020B0604020202020204" pitchFamily="34" charset="0"/>
              <a:buChar char="•"/>
            </a:pPr>
            <a:r>
              <a:rPr lang="en-CA" sz="3300" dirty="0"/>
              <a:t>Relaxing your body;</a:t>
            </a:r>
          </a:p>
          <a:p>
            <a:pPr marL="1828800" lvl="3" indent="-457200">
              <a:buFont typeface="Arial" panose="020B0604020202020204" pitchFamily="34" charset="0"/>
              <a:buChar char="•"/>
            </a:pPr>
            <a:r>
              <a:rPr lang="en-CA" sz="3300" dirty="0"/>
              <a:t>Learning where your emotions are stored in your body;</a:t>
            </a:r>
          </a:p>
          <a:p>
            <a:pPr marL="1828800" lvl="3" indent="-457200">
              <a:buFont typeface="Arial" panose="020B0604020202020204" pitchFamily="34" charset="0"/>
              <a:buChar char="•"/>
            </a:pPr>
            <a:r>
              <a:rPr lang="en-CA" sz="3300" dirty="0"/>
              <a:t>Preparing for Christian meditation.</a:t>
            </a:r>
          </a:p>
          <a:p>
            <a:endParaRPr lang="en-CA" sz="3300" b="1" dirty="0"/>
          </a:p>
        </p:txBody>
      </p:sp>
    </p:spTree>
    <p:extLst>
      <p:ext uri="{BB962C8B-B14F-4D97-AF65-F5344CB8AC3E}">
        <p14:creationId xmlns:p14="http://schemas.microsoft.com/office/powerpoint/2010/main" val="20972065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1074363" y="2902001"/>
            <a:ext cx="8628434" cy="3418260"/>
          </a:xfrm>
          <a:prstGeom prst="rect">
            <a:avLst/>
          </a:prstGeom>
        </p:spPr>
        <p:txBody>
          <a:bodyPr vert="horz" lIns="68580" tIns="34290" rIns="68580" bIns="3429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lumMod val="75000"/>
                  </a:schemeClr>
                </a:solidFill>
                <a:latin typeface="+mn-lt"/>
              </a:rPr>
              <a:t>Mindfulness to Help Manage Emotions </a:t>
            </a:r>
          </a:p>
          <a:p>
            <a:endParaRPr lang="en-CA" sz="3300" b="1" dirty="0"/>
          </a:p>
          <a:p>
            <a:r>
              <a:rPr lang="en-CA" sz="3300" b="1" dirty="0"/>
              <a:t>Resource #2: Grounding Exercise</a:t>
            </a:r>
          </a:p>
          <a:p>
            <a:endParaRPr lang="en-CA" sz="3600" dirty="0"/>
          </a:p>
          <a:p>
            <a:pPr lvl="2"/>
            <a:r>
              <a:rPr lang="en-CA" sz="3300" dirty="0"/>
              <a:t>Use this exercise for:</a:t>
            </a:r>
          </a:p>
          <a:p>
            <a:pPr marL="1371600" lvl="2" indent="-457200">
              <a:buFont typeface="Arial" panose="020B0604020202020204" pitchFamily="34" charset="0"/>
              <a:buChar char="•"/>
            </a:pPr>
            <a:r>
              <a:rPr lang="en-CA" sz="3300" dirty="0"/>
              <a:t>Being in the present moment;</a:t>
            </a:r>
          </a:p>
          <a:p>
            <a:pPr marL="1371600" lvl="2" indent="-457200">
              <a:buFont typeface="Arial" panose="020B0604020202020204" pitchFamily="34" charset="0"/>
              <a:buChar char="•"/>
            </a:pPr>
            <a:r>
              <a:rPr lang="en-CA" sz="3300" dirty="0"/>
              <a:t>Helping you regroup after a difficult situation;</a:t>
            </a:r>
          </a:p>
          <a:p>
            <a:pPr marL="1371600" lvl="2" indent="-457200">
              <a:buFont typeface="Arial" panose="020B0604020202020204" pitchFamily="34" charset="0"/>
              <a:buChar char="•"/>
            </a:pPr>
            <a:r>
              <a:rPr lang="en-CA" sz="3300" dirty="0"/>
              <a:t>Times when you feel out of balance.</a:t>
            </a:r>
          </a:p>
          <a:p>
            <a:endParaRPr lang="en-CA" sz="3300" b="1" dirty="0"/>
          </a:p>
        </p:txBody>
      </p:sp>
    </p:spTree>
    <p:extLst>
      <p:ext uri="{BB962C8B-B14F-4D97-AF65-F5344CB8AC3E}">
        <p14:creationId xmlns:p14="http://schemas.microsoft.com/office/powerpoint/2010/main" val="3954586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0458F6-4845-4805-BAE1-942821E71267}">
  <ds:schemaRefs>
    <ds:schemaRef ds:uri="http://schemas.microsoft.com/sharepoint/v3/contenttype/forms"/>
  </ds:schemaRefs>
</ds:datastoreItem>
</file>

<file path=customXml/itemProps2.xml><?xml version="1.0" encoding="utf-8"?>
<ds:datastoreItem xmlns:ds="http://schemas.openxmlformats.org/officeDocument/2006/customXml" ds:itemID="{A184ACA3-C29A-482C-B631-5FC50E1E8E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A35CCB-410A-4784-B3C9-A430D7E1CD1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14318</TotalTime>
  <Words>3499</Words>
  <Application>Microsoft Macintosh PowerPoint</Application>
  <PresentationFormat>Widescreen</PresentationFormat>
  <Paragraphs>343</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Gill Sans MT</vt:lpstr>
      <vt:lpstr>Maiandra GD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131</cp:revision>
  <dcterms:created xsi:type="dcterms:W3CDTF">2019-11-01T17:17:10Z</dcterms:created>
  <dcterms:modified xsi:type="dcterms:W3CDTF">2021-10-26T18:39:56Z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2021-03-13T20:22:53.2675947Z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210922d6-037c-48ce-af43-4f0a80fdd50f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