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2.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3.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4.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5.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6.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7.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8.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notesSlides/notesSlide9.xml" ContentType="application/vnd.openxmlformats-officedocument.presentationml.notesSlid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notesSlides/notesSlide10.xml" ContentType="application/vnd.openxmlformats-officedocument.presentationml.notesSlide+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notesSlides/notesSlide11.xml" ContentType="application/vnd.openxmlformats-officedocument.presentationml.notesSlide+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notesSlides/notesSlide12.xml" ContentType="application/vnd.openxmlformats-officedocument.presentationml.notesSlid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notesSlides/notesSlide13.xml" ContentType="application/vnd.openxmlformats-officedocument.presentationml.notesSlide+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notesSlides/notesSlide14.xml" ContentType="application/vnd.openxmlformats-officedocument.presentationml.notesSlide+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7"/>
  </p:notesMasterIdLst>
  <p:handoutMasterIdLst>
    <p:handoutMasterId r:id="rId18"/>
  </p:handoutMasterIdLst>
  <p:sldIdLst>
    <p:sldId id="328" r:id="rId2"/>
    <p:sldId id="316" r:id="rId3"/>
    <p:sldId id="329" r:id="rId4"/>
    <p:sldId id="394" r:id="rId5"/>
    <p:sldId id="395" r:id="rId6"/>
    <p:sldId id="396" r:id="rId7"/>
    <p:sldId id="330" r:id="rId8"/>
    <p:sldId id="380" r:id="rId9"/>
    <p:sldId id="368" r:id="rId10"/>
    <p:sldId id="397" r:id="rId11"/>
    <p:sldId id="398" r:id="rId12"/>
    <p:sldId id="399" r:id="rId13"/>
    <p:sldId id="400" r:id="rId14"/>
    <p:sldId id="401" r:id="rId15"/>
    <p:sldId id="403" r:id="rId16"/>
  </p:sldIdLst>
  <p:sldSz cx="12192000" cy="6858000"/>
  <p:notesSz cx="6858000" cy="92964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Roberge" initials="SR" lastIdx="0" clrIdx="0">
    <p:extLst>
      <p:ext uri="{19B8F6BF-5375-455C-9EA6-DF929625EA0E}">
        <p15:presenceInfo xmlns:p15="http://schemas.microsoft.com/office/powerpoint/2012/main" userId="Stephanie Roberge" providerId="None"/>
      </p:ext>
    </p:extLst>
  </p:cmAuthor>
  <p:cmAuthor id="2" name="Sophie Martineau" initials="SM" lastIdx="0" clrIdx="1">
    <p:extLst>
      <p:ext uri="{19B8F6BF-5375-455C-9EA6-DF929625EA0E}">
        <p15:presenceInfo xmlns:p15="http://schemas.microsoft.com/office/powerpoint/2012/main" userId="Sophie Martine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23"/>
    <p:restoredTop sz="67443" autoAdjust="0"/>
  </p:normalViewPr>
  <p:slideViewPr>
    <p:cSldViewPr snapToGrid="0" snapToObjects="1">
      <p:cViewPr varScale="1">
        <p:scale>
          <a:sx n="86" d="100"/>
          <a:sy n="86" d="100"/>
        </p:scale>
        <p:origin x="2280" y="192"/>
      </p:cViewPr>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200" d="100"/>
          <a:sy n="200" d="100"/>
        </p:scale>
        <p:origin x="163" y="-47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027" y="1"/>
            <a:ext cx="2972421" cy="466725"/>
          </a:xfrm>
          <a:prstGeom prst="rect">
            <a:avLst/>
          </a:prstGeom>
        </p:spPr>
        <p:txBody>
          <a:bodyPr vert="horz" lIns="91440" tIns="45720" rIns="91440" bIns="45720" rtlCol="0"/>
          <a:lstStyle>
            <a:lvl1pPr algn="r">
              <a:defRPr sz="1200"/>
            </a:lvl1pPr>
          </a:lstStyle>
          <a:p>
            <a:fld id="{7C56B119-116A-4590-97C0-2F6FF81E9859}" type="datetimeFigureOut">
              <a:rPr lang="en-CA" smtClean="0"/>
              <a:t>2021-10-26</a:t>
            </a:fld>
            <a:endParaRPr lang="en-CA"/>
          </a:p>
        </p:txBody>
      </p:sp>
      <p:sp>
        <p:nvSpPr>
          <p:cNvPr id="4" name="Footer Placeholder 3"/>
          <p:cNvSpPr>
            <a:spLocks noGrp="1"/>
          </p:cNvSpPr>
          <p:nvPr>
            <p:ph type="ftr" sz="quarter" idx="2"/>
          </p:nvPr>
        </p:nvSpPr>
        <p:spPr>
          <a:xfrm>
            <a:off x="1" y="8829676"/>
            <a:ext cx="2972421" cy="466725"/>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027" y="8829676"/>
            <a:ext cx="2972421" cy="466725"/>
          </a:xfrm>
          <a:prstGeom prst="rect">
            <a:avLst/>
          </a:prstGeom>
        </p:spPr>
        <p:txBody>
          <a:bodyPr vert="horz" lIns="91440" tIns="45720" rIns="91440" bIns="45720" rtlCol="0" anchor="b"/>
          <a:lstStyle>
            <a:lvl1pPr algn="r">
              <a:defRPr sz="1200"/>
            </a:lvl1pPr>
          </a:lstStyle>
          <a:p>
            <a:fld id="{29B34B3A-8709-4B1C-A1C4-E8787A361D84}" type="slidenum">
              <a:rPr lang="en-CA" smtClean="0"/>
              <a:t>‹#›</a:t>
            </a:fld>
            <a:endParaRPr lang="en-CA"/>
          </a:p>
        </p:txBody>
      </p:sp>
    </p:spTree>
    <p:extLst>
      <p:ext uri="{BB962C8B-B14F-4D97-AF65-F5344CB8AC3E}">
        <p14:creationId xmlns:p14="http://schemas.microsoft.com/office/powerpoint/2010/main" val="37339817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685800" y="4473892"/>
            <a:ext cx="548640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4414/9677/0529/CLO_2012_une_discussion_au_sujet_de_la_recherche_vFINALE_26_octobre.pdf"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onwardthebook.com/wp-content/uploads/2018/09/66-Ways-to-Build-Community.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Le présent atelier est une ressource générique que les personnes participantes </a:t>
            </a:r>
            <a:r>
              <a:rPr lang="fr-CA" altLang="en-US" b="1" dirty="0">
                <a:latin typeface="Arial" panose="020B0604020202020204" pitchFamily="34" charset="0"/>
                <a:ea typeface="ＭＳ Ｐゴシック" panose="020B0600070205080204" pitchFamily="34" charset="-128"/>
                <a:cs typeface="Arial" panose="020B0604020202020204" pitchFamily="34" charset="0"/>
              </a:rPr>
              <a:t>viennent </a:t>
            </a: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enrichir.</a:t>
            </a:r>
          </a:p>
          <a:p>
            <a:pPr>
              <a:defRPr/>
            </a:pPr>
            <a:r>
              <a:rPr lang="fr-CA" altLang="en-US" b="1" noProof="0" dirty="0">
                <a:latin typeface="Arial" panose="020B0604020202020204" pitchFamily="34" charset="0"/>
                <a:ea typeface="ＭＳ Ｐゴシック" panose="020B0600070205080204" pitchFamily="34" charset="-128"/>
                <a:cs typeface="Arial" panose="020B0604020202020204" pitchFamily="34" charset="0"/>
              </a:rPr>
              <a:t>Celles-ci sont donc encouragées à faire appel à leur vécu et à leurs origines diverses pour que l’apprentissage soit culturellement pertinent et adapté.</a:t>
            </a:r>
          </a:p>
          <a:p>
            <a:br>
              <a:rPr lang="fr-CA" dirty="0"/>
            </a:br>
            <a:r>
              <a:rPr lang="fr-CA" b="1" dirty="0">
                <a:cs typeface="Arial" panose="020B0604020202020204" pitchFamily="34" charset="0"/>
              </a:rPr>
              <a:t>UTILISATION DE CETTE RESSOURCE </a:t>
            </a:r>
          </a:p>
          <a:p>
            <a:r>
              <a:rPr lang="fr-CA" dirty="0">
                <a:cs typeface="Arial" panose="020B0604020202020204" pitchFamily="34" charset="0"/>
              </a:rPr>
              <a:t>Les ateliers visent à aider les leaders à développer et à renforcer leurs RPL. On peut les suivre individuellement, mais il vaut mieux, pour optimiser les apprentissages, faire les activités avec le concours d’autres personnes, qu’elles soient dans un rôle d’animation, de mentorat ou d’accompagnement. </a:t>
            </a:r>
          </a:p>
          <a:p>
            <a:pPr defTabSz="931774">
              <a:defRPr/>
            </a:pPr>
            <a:r>
              <a:rPr lang="fr-CA" dirty="0">
                <a:cs typeface="Arial" panose="020B0604020202020204" pitchFamily="34" charset="0"/>
              </a:rPr>
              <a:t>Ce module propose plusieurs activités renvoyant à l’ouvrage</a:t>
            </a:r>
            <a:r>
              <a:rPr lang="fr-CA" dirty="0">
                <a:solidFill>
                  <a:schemeClr val="accent2"/>
                </a:solidFill>
                <a:cs typeface="Arial" panose="020B0604020202020204" pitchFamily="34" charset="0"/>
              </a:rPr>
              <a:t> </a:t>
            </a:r>
            <a:r>
              <a:rPr lang="fr-CA" i="1" u="sng" dirty="0">
                <a:solidFill>
                  <a:srgbClr val="0563C1"/>
                </a:solidFill>
                <a:cs typeface="Arial" panose="020B0604020202020204" pitchFamily="34" charset="0"/>
                <a:hlinkClick r:id="rId3">
                  <a:extLst>
                    <a:ext uri="{A12FA001-AC4F-418D-AE19-62706E023703}">
                      <ahyp:hlinkClr xmlns:ahyp="http://schemas.microsoft.com/office/drawing/2018/hyperlinkcolor" val="tx"/>
                    </a:ext>
                  </a:extLst>
                </a:hlinkClick>
              </a:rPr>
              <a:t>Onward – Cultivating Emotional Resilience in Educators</a:t>
            </a:r>
            <a:r>
              <a:rPr lang="fr-CA" dirty="0">
                <a:cs typeface="Arial" panose="020B0604020202020204" pitchFamily="34" charset="0"/>
              </a:rPr>
              <a:t> d’Elena </a:t>
            </a:r>
            <a:r>
              <a:rPr lang="fr-CA" dirty="0" err="1">
                <a:cs typeface="Arial" panose="020B0604020202020204" pitchFamily="34" charset="0"/>
              </a:rPr>
              <a:t>Aguilar</a:t>
            </a:r>
            <a:r>
              <a:rPr lang="fr-CA" dirty="0">
                <a:cs typeface="Arial" panose="020B0604020202020204" pitchFamily="34" charset="0"/>
              </a:rPr>
              <a:t> (disponible en anglais seulement), et au cahier d’exercices qui l’accompagne (</a:t>
            </a:r>
            <a:r>
              <a:rPr lang="fr-CA" i="1" dirty="0">
                <a:cs typeface="Arial" panose="020B0604020202020204" pitchFamily="34" charset="0"/>
              </a:rPr>
              <a:t>The </a:t>
            </a:r>
            <a:r>
              <a:rPr lang="fr-CA" i="1" dirty="0" err="1">
                <a:cs typeface="Arial" panose="020B0604020202020204" pitchFamily="34" charset="0"/>
              </a:rPr>
              <a:t>Onward</a:t>
            </a:r>
            <a:r>
              <a:rPr lang="fr-CA" i="1" dirty="0">
                <a:cs typeface="Arial" panose="020B0604020202020204" pitchFamily="34" charset="0"/>
              </a:rPr>
              <a:t> </a:t>
            </a:r>
            <a:r>
              <a:rPr lang="fr-CA" i="1" dirty="0" err="1">
                <a:cs typeface="Arial" panose="020B0604020202020204" pitchFamily="34" charset="0"/>
              </a:rPr>
              <a:t>Workbook</a:t>
            </a:r>
            <a:r>
              <a:rPr lang="fr-CA" dirty="0">
                <a:cs typeface="Arial" panose="020B0604020202020204" pitchFamily="34" charset="0"/>
              </a:rPr>
              <a:t>). Les éducatrices et les éducateurs s’en servent pour approfondir leurs connaissances et se perfectionner.</a:t>
            </a:r>
            <a:endParaRPr lang="fr-CA" altLang="en-US" dirty="0">
              <a:ea typeface="ＭＳ Ｐゴシック" panose="020B0600070205080204" pitchFamily="34" charset="-128"/>
              <a:cs typeface="Arial" panose="020B0604020202020204" pitchFamily="34" charset="0"/>
            </a:endParaRPr>
          </a:p>
          <a:p>
            <a:r>
              <a:rPr lang="fr-CA" dirty="0">
                <a:cs typeface="Arial" panose="020B0604020202020204" pitchFamily="34" charset="0"/>
              </a:rPr>
              <a:t>Le module comprend aussi des liens vers différentes ressources qui vous mettront sur la bonne voie.</a:t>
            </a:r>
          </a:p>
          <a:p>
            <a:endParaRPr lang="fr-CA" dirty="0"/>
          </a:p>
          <a:p>
            <a:r>
              <a:rPr lang="fr-CA" dirty="0"/>
              <a:t>Cet atelier porte sur la</a:t>
            </a:r>
            <a:r>
              <a:rPr lang="fr-CA" baseline="0" dirty="0"/>
              <a:t> </a:t>
            </a:r>
            <a:r>
              <a:rPr lang="fr-CA" sz="1200" dirty="0">
                <a:solidFill>
                  <a:srgbClr val="00B050"/>
                </a:solidFill>
              </a:rPr>
              <a:t>connaissance des pratiques efficaces dans l’école et la salle de classe qui ont un effet direct sur l’apprentissage des élèves (connaissances propres au rôle).</a:t>
            </a:r>
            <a:r>
              <a:rPr lang="fr-CA" sz="1200" baseline="0" dirty="0">
                <a:solidFill>
                  <a:srgbClr val="00B050"/>
                </a:solidFill>
              </a:rPr>
              <a:t> </a:t>
            </a:r>
            <a:endParaRPr lang="fr-CA" sz="1200" dirty="0">
              <a:solidFill>
                <a:srgbClr val="00B050"/>
              </a:solidFill>
            </a:endParaRPr>
          </a:p>
          <a:p>
            <a:endParaRPr lang="fr-CA" sz="1200" dirty="0">
              <a:solidFill>
                <a:srgbClr val="00B050"/>
              </a:solidFill>
            </a:endParaRPr>
          </a:p>
          <a:p>
            <a:r>
              <a:rPr lang="fr-CA" sz="1200" dirty="0">
                <a:solidFill>
                  <a:srgbClr val="00B050"/>
                </a:solidFill>
              </a:rPr>
              <a:t>Les leaders efficaces connaissent bien les répercussions que peuvent avoir différentes conditions sur le </a:t>
            </a:r>
            <a:r>
              <a:rPr lang="fr-CA" sz="1200" baseline="0" dirty="0">
                <a:solidFill>
                  <a:srgbClr val="00B050"/>
                </a:solidFill>
              </a:rPr>
              <a:t>milieu d’apprentissage.</a:t>
            </a:r>
            <a:endParaRPr lang="fr-CA" sz="1200" dirty="0">
              <a:solidFill>
                <a:srgbClr val="00B050"/>
              </a:solidFill>
            </a:endParaRPr>
          </a:p>
          <a:p>
            <a:endParaRPr lang="fr-CA" sz="1200" dirty="0">
              <a:solidFill>
                <a:srgbClr val="00B050"/>
              </a:solidFill>
            </a:endParaRPr>
          </a:p>
          <a:p>
            <a:r>
              <a:rPr lang="fr-CA" sz="1200" dirty="0">
                <a:solidFill>
                  <a:srgbClr val="00B050"/>
                </a:solidFill>
              </a:rPr>
              <a:t>Les ressources suivantes vous seront utiles pour mieux comprendre le contenu de l’atelier :</a:t>
            </a:r>
            <a:endParaRPr lang="fr-CA" sz="1200" baseline="0" dirty="0">
              <a:solidFill>
                <a:srgbClr val="00B050"/>
              </a:solidFill>
            </a:endParaRPr>
          </a:p>
          <a:p>
            <a:pPr marL="228600" indent="-228600">
              <a:buAutoNum type="arabicPeriod"/>
            </a:pPr>
            <a:r>
              <a:rPr lang="fr-CA" sz="1200" baseline="0" dirty="0">
                <a:solidFill>
                  <a:srgbClr val="00B050"/>
                </a:solidFill>
              </a:rPr>
              <a:t>Bulletin </a:t>
            </a:r>
            <a:r>
              <a:rPr lang="fr-CA" sz="1200" i="1" baseline="0" dirty="0">
                <a:solidFill>
                  <a:srgbClr val="00B050"/>
                </a:solidFill>
              </a:rPr>
              <a:t>Passer des idées à l’action</a:t>
            </a:r>
            <a:r>
              <a:rPr lang="fr-CA" sz="1200" baseline="0" dirty="0">
                <a:solidFill>
                  <a:srgbClr val="00B050"/>
                </a:solidFill>
              </a:rPr>
              <a:t> sur les RPL d’ordre cognitif (p. 8-12 et 25-36)</a:t>
            </a:r>
          </a:p>
          <a:p>
            <a:pPr marL="228600" indent="-228600">
              <a:buAutoNum type="arabicPeriod"/>
            </a:pPr>
            <a:r>
              <a:rPr lang="fr-CA" sz="1200" i="1" baseline="0" dirty="0">
                <a:solidFill>
                  <a:srgbClr val="00B050"/>
                </a:solidFill>
              </a:rPr>
              <a:t>Le Cadre de leadership de l’Ontario 2012 : une discussion relative aux fondements de la recherche</a:t>
            </a:r>
            <a:r>
              <a:rPr lang="fr-CA" sz="1200" baseline="0" dirty="0">
                <a:solidFill>
                  <a:srgbClr val="00B050"/>
                </a:solidFill>
              </a:rPr>
              <a:t> (p. 46-47), </a:t>
            </a:r>
            <a:r>
              <a:rPr lang="fr-CA" sz="1200" baseline="0" dirty="0">
                <a:solidFill>
                  <a:srgbClr val="00B050"/>
                </a:solidFill>
                <a:hlinkClick r:id="rId4">
                  <a:extLst>
                    <a:ext uri="{A12FA001-AC4F-418D-AE19-62706E023703}">
                      <ahyp:hlinkClr xmlns:ahyp="http://schemas.microsoft.com/office/drawing/2018/hyperlinkcolor" val="tx"/>
                    </a:ext>
                  </a:extLst>
                </a:hlinkClick>
              </a:rPr>
              <a:t>https://www.education-leadership-ontario.ca/application/files/4414/9677/0529/CLO_2012_une_discussion_au_sujet_de_la_recherche_vFINALE_26_octobre.pdf</a:t>
            </a:r>
            <a:r>
              <a:rPr lang="fr-CA" sz="1200" baseline="0" dirty="0">
                <a:solidFill>
                  <a:srgbClr val="00B050"/>
                </a:solidFill>
              </a:rPr>
              <a:t> </a:t>
            </a:r>
          </a:p>
          <a:p>
            <a:pPr marL="228600" indent="-228600">
              <a:buAutoNum type="arabicPeriod"/>
            </a:pPr>
            <a:r>
              <a:rPr lang="fr-CA" dirty="0">
                <a:solidFill>
                  <a:srgbClr val="00B050"/>
                </a:solidFill>
              </a:rPr>
              <a:t>La</a:t>
            </a:r>
            <a:r>
              <a:rPr lang="fr-CA" sz="1200" baseline="0" dirty="0">
                <a:solidFill>
                  <a:srgbClr val="00B050"/>
                </a:solidFill>
              </a:rPr>
              <a:t> Série d’apprentissage professionnel sur une pédagogie sensible à la culture (http://</a:t>
            </a:r>
            <a:r>
              <a:rPr lang="fr-CA" sz="1200" baseline="0" dirty="0" err="1">
                <a:solidFill>
                  <a:srgbClr val="00B050"/>
                </a:solidFill>
              </a:rPr>
              <a:t>www.edu.gov.on.ca</a:t>
            </a:r>
            <a:r>
              <a:rPr lang="fr-CA" sz="1200" baseline="0" dirty="0">
                <a:solidFill>
                  <a:srgbClr val="00B050"/>
                </a:solidFill>
              </a:rPr>
              <a:t>/</a:t>
            </a:r>
            <a:r>
              <a:rPr lang="fr-CA" sz="1200" baseline="0" dirty="0" err="1">
                <a:solidFill>
                  <a:srgbClr val="00B050"/>
                </a:solidFill>
              </a:rPr>
              <a:t>eng</a:t>
            </a:r>
            <a:r>
              <a:rPr lang="fr-CA" sz="1200" baseline="0" dirty="0">
                <a:solidFill>
                  <a:srgbClr val="00B050"/>
                </a:solidFill>
              </a:rPr>
              <a:t>/</a:t>
            </a:r>
            <a:r>
              <a:rPr lang="fr-CA" sz="1200" baseline="0" dirty="0" err="1">
                <a:solidFill>
                  <a:srgbClr val="00B050"/>
                </a:solidFill>
              </a:rPr>
              <a:t>literacynumeracy</a:t>
            </a:r>
            <a:r>
              <a:rPr lang="fr-CA" sz="1200" baseline="0" dirty="0">
                <a:solidFill>
                  <a:srgbClr val="00B050"/>
                </a:solidFill>
              </a:rPr>
              <a:t>/inspire/</a:t>
            </a:r>
            <a:r>
              <a:rPr lang="fr-CA" sz="1200" baseline="0" dirty="0" err="1">
                <a:solidFill>
                  <a:srgbClr val="00B050"/>
                </a:solidFill>
              </a:rPr>
              <a:t>research</a:t>
            </a:r>
            <a:r>
              <a:rPr lang="fr-CA" sz="1200" baseline="0" dirty="0">
                <a:solidFill>
                  <a:srgbClr val="00B050"/>
                </a:solidFill>
              </a:rPr>
              <a:t>/</a:t>
            </a:r>
            <a:r>
              <a:rPr lang="fr-CA" sz="1200" baseline="0" dirty="0" err="1">
                <a:solidFill>
                  <a:srgbClr val="00B050"/>
                </a:solidFill>
              </a:rPr>
              <a:t>cbs_responsivepedagogy.pdf</a:t>
            </a:r>
            <a:r>
              <a:rPr lang="fr-CA" sz="1200" baseline="0" dirty="0">
                <a:solidFill>
                  <a:srgbClr val="00B050"/>
                </a:solidFill>
              </a:rPr>
              <a:t>).</a:t>
            </a:r>
            <a:endParaRPr lang="fr-CA" sz="1200" baseline="0" dirty="0">
              <a:solidFill>
                <a:srgbClr val="00B0F0"/>
              </a:solidFill>
            </a:endParaRPr>
          </a:p>
          <a:p>
            <a:pPr marL="228600" indent="-228600">
              <a:buAutoNum type="arabicPeriod"/>
            </a:pPr>
            <a:endParaRPr lang="fr-CA" sz="1200" baseline="0" dirty="0">
              <a:solidFill>
                <a:srgbClr val="00B050"/>
              </a:solidFill>
            </a:endParaRPr>
          </a:p>
          <a:p>
            <a:pPr marL="0" marR="0" lvl="0" indent="0" algn="l" defTabSz="914400" rtl="0" eaLnBrk="1" fontAlgn="auto" latinLnBrk="0" hangingPunct="1">
              <a:lnSpc>
                <a:spcPct val="100000"/>
              </a:lnSpc>
              <a:spcBef>
                <a:spcPct val="0"/>
              </a:spcBef>
              <a:spcAft>
                <a:spcPct val="0"/>
              </a:spcAft>
              <a:buClrTx/>
              <a:buSzTx/>
              <a:buFontTx/>
              <a:buNone/>
              <a:defRPr/>
            </a:pPr>
            <a:r>
              <a:rPr lang="fr-CA" dirty="0">
                <a:cs typeface="Arial" panose="020B0604020202020204" pitchFamily="34" charset="0"/>
              </a:rPr>
              <a:t>Il y a des durées suggérées pour les activités qui prendront plus de cinq minutes.</a:t>
            </a:r>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0" kern="1200" dirty="0">
                <a:effectLst/>
                <a:latin typeface="+mn-lt"/>
                <a:ea typeface="+mn-ea"/>
                <a:cs typeface="+mn-cs"/>
              </a:rPr>
              <a:t>Lisez l’exemple de philosophie personnelle de leadership des diapositives 9 et 10. Guide de réflexion, page 22.</a:t>
            </a:r>
          </a:p>
        </p:txBody>
      </p:sp>
      <p:sp>
        <p:nvSpPr>
          <p:cNvPr id="4" name="Slide Number Placeholder 3"/>
          <p:cNvSpPr>
            <a:spLocks noGrp="1"/>
          </p:cNvSpPr>
          <p:nvPr>
            <p:ph type="sldNum" sz="quarter" idx="10"/>
          </p:nvPr>
        </p:nvSpPr>
        <p:spPr/>
        <p:txBody>
          <a:bodyPr/>
          <a:lstStyle/>
          <a:p>
            <a:fld id="{58CC9574-A819-4FE4-99A7-1E27AD09ADC2}" type="slidenum">
              <a:rPr lang="en-US" smtClean="0"/>
              <a:t>9</a:t>
            </a:fld>
            <a:endParaRPr lang="en-US"/>
          </a:p>
        </p:txBody>
      </p:sp>
    </p:spTree>
    <p:extLst>
      <p:ext uri="{BB962C8B-B14F-4D97-AF65-F5344CB8AC3E}">
        <p14:creationId xmlns:p14="http://schemas.microsoft.com/office/powerpoint/2010/main" val="10421276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i="1" kern="1200" dirty="0">
                <a:solidFill>
                  <a:schemeClr val="tx1"/>
                </a:solidFill>
                <a:effectLst/>
                <a:latin typeface="+mn-lt"/>
                <a:ea typeface="+mn-ea"/>
                <a:cs typeface="+mn-cs"/>
              </a:rPr>
              <a:t>En tant que leader, j’ai appris à quel point il est important de soutenir émotionnellement le personnel. En effet, s’il se sent soutenu et accompagné, le personnel sera moins stressé et fera un meilleur travail. Je me sens moi-même mieux sur le plan émotionnel si je sais que mon équipe se sent ainsi et qu’elle est à l’aise. Les structures que j’ai mises en place – comme ma politique de porte ouverte et la cohérence de mon approche pour la discipline des élèves – contribuent à instaurer un climat de confiance. Ma philosophie personnelle, qui consiste entre autres à voir le meilleur chez l’autre et à le lui communiquer de façon appropriée, permet d’établir une culture de soutien et de collaboration.</a:t>
            </a:r>
            <a:endParaRPr lang="en-CA" sz="1200" kern="1200" dirty="0">
              <a:solidFill>
                <a:schemeClr val="tx1"/>
              </a:solidFill>
              <a:effectLst/>
              <a:latin typeface="+mn-lt"/>
              <a:ea typeface="+mn-ea"/>
              <a:cs typeface="+mn-cs"/>
            </a:endParaRPr>
          </a:p>
          <a:p>
            <a:endParaRPr lang="fr-CA" sz="1200" i="1" kern="1200" dirty="0">
              <a:solidFill>
                <a:schemeClr val="tx1"/>
              </a:solidFill>
              <a:effectLst/>
              <a:latin typeface="+mn-lt"/>
              <a:ea typeface="+mn-ea"/>
              <a:cs typeface="+mn-cs"/>
            </a:endParaRPr>
          </a:p>
          <a:p>
            <a:r>
              <a:rPr lang="fr-CA" sz="1200" i="1" kern="1200" dirty="0">
                <a:solidFill>
                  <a:schemeClr val="tx1"/>
                </a:solidFill>
                <a:effectLst/>
                <a:latin typeface="+mn-lt"/>
                <a:ea typeface="+mn-ea"/>
                <a:cs typeface="+mn-cs"/>
              </a:rPr>
              <a:t>Je crois fermement en l’importance d’établir un climat de confiance et de compassion, pas seulement avec le personnel et les élèves, mais aussi avec les familles. Le célèbre adage commence par « Il faut tout un village… », nous invitant à nous décloisonner pour créer un environnement où l’apprentissage des élèves est au premier plan. Nos écoles doivent être des lieux où tout le monde, y compris les familles et autres parties prenantes, est le bienvenu et se sent à sa place.</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10</a:t>
            </a:fld>
            <a:endParaRPr lang="en-US"/>
          </a:p>
        </p:txBody>
      </p:sp>
    </p:spTree>
    <p:extLst>
      <p:ext uri="{BB962C8B-B14F-4D97-AF65-F5344CB8AC3E}">
        <p14:creationId xmlns:p14="http://schemas.microsoft.com/office/powerpoint/2010/main" val="42561628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baseline="0" dirty="0"/>
              <a:t>En équipes de deux :</a:t>
            </a:r>
            <a:endParaRPr lang="fr-CA" b="0" baseline="0" dirty="0"/>
          </a:p>
          <a:p>
            <a:pPr marL="0" marR="0" lvl="0" indent="0" algn="l" defTabSz="914400" rtl="0" eaLnBrk="1" fontAlgn="auto" latinLnBrk="0" hangingPunct="1">
              <a:lnSpc>
                <a:spcPct val="100000"/>
              </a:lnSpc>
              <a:spcBef>
                <a:spcPct val="0"/>
              </a:spcBef>
              <a:spcAft>
                <a:spcPct val="0"/>
              </a:spcAft>
              <a:buClrTx/>
              <a:buSzTx/>
              <a:buFontTx/>
              <a:buNone/>
              <a:defRPr/>
            </a:pPr>
            <a:r>
              <a:rPr lang="fr-CA" b="1" dirty="0"/>
              <a:t>Pour jeter les bases de votre philosophie personnelle, répondez aux questions des pages 23 à 25 du guide :</a:t>
            </a:r>
            <a:endParaRPr lang="fr-CA" dirty="0"/>
          </a:p>
          <a:p>
            <a:r>
              <a:rPr lang="fr-CA" sz="1200" b="1" i="1" kern="1200" dirty="0">
                <a:effectLst/>
                <a:latin typeface="+mn-lt"/>
                <a:ea typeface="+mn-ea"/>
                <a:cs typeface="+mn-cs"/>
              </a:rPr>
              <a:t>Conditions techniques/</a:t>
            </a:r>
            <a:r>
              <a:rPr lang="fr-CA" b="1" i="1" dirty="0"/>
              <a:t>r</a:t>
            </a:r>
            <a:r>
              <a:rPr lang="fr-CA" sz="1200" b="1" i="1" kern="1200" dirty="0">
                <a:effectLst/>
                <a:latin typeface="+mn-lt"/>
                <a:ea typeface="+mn-ea"/>
                <a:cs typeface="+mn-cs"/>
              </a:rPr>
              <a:t>ationnelles (sous-tendent les conditions dans l’école et dans la classe)</a:t>
            </a:r>
            <a:endParaRPr lang="fr-CA" sz="1200" kern="1200" dirty="0">
              <a:effectLst/>
              <a:latin typeface="+mn-lt"/>
              <a:ea typeface="+mn-ea"/>
              <a:cs typeface="+mn-cs"/>
            </a:endParaRPr>
          </a:p>
          <a:p>
            <a:pPr marL="685800" lvl="1" indent="-228600">
              <a:buFont typeface="+mj-lt"/>
              <a:buAutoNum type="arabicPeriod"/>
            </a:pPr>
            <a:r>
              <a:rPr lang="fr-CA" sz="1200" kern="1200" dirty="0">
                <a:effectLst/>
                <a:latin typeface="+mn-lt"/>
                <a:ea typeface="+mn-ea"/>
                <a:cs typeface="+mn-cs"/>
              </a:rPr>
              <a:t>Dans quel domaine d’études avez-vous le plus de connaissances?</a:t>
            </a:r>
          </a:p>
          <a:p>
            <a:pPr marL="685800" lvl="1" indent="-228600">
              <a:buFont typeface="+mj-lt"/>
              <a:buAutoNum type="arabicPeriod"/>
            </a:pPr>
            <a:r>
              <a:rPr lang="fr-CA" sz="1200" kern="1200" dirty="0">
                <a:effectLst/>
                <a:latin typeface="+mn-lt"/>
                <a:ea typeface="+mn-ea"/>
                <a:cs typeface="+mn-cs"/>
              </a:rPr>
              <a:t>En quoi ces connaissances vous aident-elles à soutenir le personnel, les enseignantes et enseignants, les élèves, les familles et votre </a:t>
            </a:r>
            <a:r>
              <a:rPr lang="fr-CA" sz="1200" b="0" i="1" kern="1200" dirty="0">
                <a:effectLst/>
                <a:highlight>
                  <a:srgbClr val="FFFF00"/>
                </a:highlight>
                <a:latin typeface="+mn-lt"/>
                <a:ea typeface="+mn-ea"/>
                <a:cs typeface="+mn-cs"/>
              </a:rPr>
              <a:t>communauté scolaire</a:t>
            </a:r>
            <a:r>
              <a:rPr lang="fr-CA" sz="1200" b="0" kern="1200" dirty="0">
                <a:effectLst/>
                <a:latin typeface="+mn-lt"/>
                <a:ea typeface="+mn-ea"/>
                <a:cs typeface="+mn-cs"/>
              </a:rPr>
              <a:t>?</a:t>
            </a:r>
          </a:p>
          <a:p>
            <a:pPr marL="685800" lvl="1" indent="-228600">
              <a:buFont typeface="+mj-lt"/>
              <a:buAutoNum type="arabicPeriod"/>
            </a:pPr>
            <a:r>
              <a:rPr lang="fr-CA" sz="1200" kern="1200" dirty="0">
                <a:effectLst/>
                <a:latin typeface="+mn-lt"/>
                <a:ea typeface="+mn-ea"/>
                <a:cs typeface="+mn-cs"/>
              </a:rPr>
              <a:t>Quels sont les facteurs importants pour l’apprentissage des élèves?</a:t>
            </a:r>
          </a:p>
          <a:p>
            <a:pPr marL="685800" lvl="1" indent="-228600">
              <a:buFont typeface="+mj-lt"/>
              <a:buAutoNum type="arabicPeriod"/>
            </a:pPr>
            <a:r>
              <a:rPr lang="fr-CA" sz="1200" kern="1200" dirty="0">
                <a:effectLst/>
                <a:latin typeface="+mn-lt"/>
                <a:ea typeface="+mn-ea"/>
                <a:cs typeface="+mn-cs"/>
              </a:rPr>
              <a:t>Qu’est-ce qui vous porte à croire que l’apprentissage est à la portée de tous?</a:t>
            </a:r>
          </a:p>
          <a:p>
            <a:pPr marL="685800" lvl="1" indent="-228600">
              <a:buFont typeface="+mj-lt"/>
              <a:buAutoNum type="arabicPeriod"/>
            </a:pPr>
            <a:r>
              <a:rPr lang="fr-CA" sz="1200" kern="1200" dirty="0">
                <a:effectLst/>
                <a:latin typeface="+mn-lt"/>
                <a:ea typeface="+mn-ea"/>
                <a:cs typeface="+mn-cs"/>
              </a:rPr>
              <a:t>À quoi ressemble une situation d’enseignement ou d’apprentissage constructive?</a:t>
            </a:r>
          </a:p>
          <a:p>
            <a:pPr marL="685800" lvl="1" indent="-228600">
              <a:buFont typeface="+mj-lt"/>
              <a:buAutoNum type="arabicPeriod"/>
            </a:pPr>
            <a:r>
              <a:rPr lang="fr-CA" sz="1200" kern="1200" dirty="0">
                <a:effectLst/>
                <a:latin typeface="+mn-lt"/>
                <a:ea typeface="+mn-ea"/>
                <a:cs typeface="+mn-cs"/>
              </a:rPr>
              <a:t>Quels sont vos valeurs, vos croyances et vos objectifs en tant qu’éducatrice ou éducateur?</a:t>
            </a:r>
          </a:p>
          <a:p>
            <a:pPr marL="685800" lvl="1" indent="-228600">
              <a:buFont typeface="+mj-lt"/>
              <a:buAutoNum type="arabicPeriod"/>
            </a:pPr>
            <a:r>
              <a:rPr lang="fr-CA" sz="1200" kern="1200" dirty="0">
                <a:effectLst/>
                <a:latin typeface="+mn-lt"/>
                <a:ea typeface="+mn-ea"/>
                <a:cs typeface="+mn-cs"/>
              </a:rPr>
              <a:t>Quelles stratégies d’apprentissage favorisent le plus les progrès chez les élèves?</a:t>
            </a:r>
          </a:p>
          <a:p>
            <a:pPr marL="685800" lvl="1" indent="-228600">
              <a:buFont typeface="+mj-lt"/>
              <a:buAutoNum type="arabicPeriod"/>
            </a:pPr>
            <a:r>
              <a:rPr lang="fr-CA" sz="1200" kern="1200" dirty="0">
                <a:effectLst/>
                <a:latin typeface="+mn-lt"/>
                <a:ea typeface="+mn-ea"/>
                <a:cs typeface="+mn-cs"/>
              </a:rPr>
              <a:t>Comment comptez-vous promouvoir toutes les dimensions de l’apprentissage : maîtrise, compétence, apprentissage transformatif, apprentissage tout au long de la vie, transfert et application des compétences, esprit critique, etc.?</a:t>
            </a:r>
          </a:p>
          <a:p>
            <a:pPr marL="685800" lvl="1" indent="-228600">
              <a:buFont typeface="+mj-lt"/>
              <a:buAutoNum type="arabicPeriod"/>
            </a:pPr>
            <a:r>
              <a:rPr lang="fr-CA" sz="1200" kern="1200" dirty="0">
                <a:effectLst/>
                <a:latin typeface="+mn-lt"/>
                <a:ea typeface="+mn-ea"/>
                <a:cs typeface="+mn-cs"/>
              </a:rPr>
              <a:t>Quel rôle jouent l’équité et l’inclusion dans votre salle de classe ou votre école?</a:t>
            </a:r>
          </a:p>
          <a:p>
            <a:r>
              <a:rPr lang="fr-CA" sz="1200" b="1" i="1" kern="1200" dirty="0">
                <a:effectLst/>
                <a:latin typeface="+mn-lt"/>
                <a:ea typeface="+mn-ea"/>
                <a:cs typeface="+mn-cs"/>
              </a:rPr>
              <a:t>Conditions émotionnelles (soutenir émotionnellement le personnel pour optimiser l’apprentissage des élèves)</a:t>
            </a:r>
            <a:endParaRPr lang="fr-CA" sz="1200" kern="1200" dirty="0">
              <a:effectLst/>
              <a:latin typeface="+mn-lt"/>
              <a:ea typeface="+mn-ea"/>
              <a:cs typeface="+mn-cs"/>
            </a:endParaRPr>
          </a:p>
          <a:p>
            <a:pPr marL="685800" lvl="1" indent="-228600">
              <a:buFont typeface="+mj-lt"/>
              <a:buAutoNum type="arabicPeriod"/>
            </a:pPr>
            <a:r>
              <a:rPr lang="fr-CA" sz="1200" kern="1200" dirty="0">
                <a:effectLst/>
                <a:latin typeface="+mn-lt"/>
                <a:ea typeface="+mn-ea"/>
                <a:cs typeface="+mn-cs"/>
              </a:rPr>
              <a:t>Comment instaurez-vous un climat de confiance avec le personnel?</a:t>
            </a:r>
          </a:p>
          <a:p>
            <a:pPr marL="685800" lvl="1" indent="-228600">
              <a:buFont typeface="+mj-lt"/>
              <a:buAutoNum type="arabicPeriod"/>
            </a:pPr>
            <a:r>
              <a:rPr lang="fr-CA" sz="1200" kern="1200" dirty="0">
                <a:effectLst/>
                <a:latin typeface="+mn-lt"/>
                <a:ea typeface="+mn-ea"/>
                <a:cs typeface="+mn-cs"/>
              </a:rPr>
              <a:t>À quel moment les membres du personnel sentent-ils le plus votre appui? Comment le savez-vous?</a:t>
            </a:r>
          </a:p>
          <a:p>
            <a:pPr marL="685800" lvl="1" indent="-228600">
              <a:buFont typeface="+mj-lt"/>
              <a:buAutoNum type="arabicPeriod"/>
            </a:pPr>
            <a:r>
              <a:rPr lang="fr-CA" sz="1200" kern="1200" dirty="0">
                <a:effectLst/>
                <a:latin typeface="+mn-lt"/>
                <a:ea typeface="+mn-ea"/>
                <a:cs typeface="+mn-cs"/>
              </a:rPr>
              <a:t>Quelles valeurs fondamentales vous aident à être une ou un leader authentique?</a:t>
            </a:r>
          </a:p>
          <a:p>
            <a:pPr marL="685800" lvl="1" indent="-228600">
              <a:buFont typeface="+mj-lt"/>
              <a:buAutoNum type="arabicPeriod"/>
            </a:pPr>
            <a:r>
              <a:rPr lang="fr-CA" sz="1200" kern="1200" dirty="0">
                <a:effectLst/>
                <a:latin typeface="+mn-lt"/>
                <a:ea typeface="+mn-ea"/>
                <a:cs typeface="+mn-cs"/>
              </a:rPr>
              <a:t>Comment favorisez-vous le bien-être des autres et le vôtre?</a:t>
            </a:r>
          </a:p>
          <a:p>
            <a:r>
              <a:rPr lang="fr-CA" sz="1200" b="1" i="1" kern="1200" dirty="0">
                <a:effectLst/>
                <a:latin typeface="+mn-lt"/>
                <a:ea typeface="+mn-ea"/>
                <a:cs typeface="+mn-cs"/>
              </a:rPr>
              <a:t>Conditions organisationnelles</a:t>
            </a:r>
            <a:endParaRPr lang="fr-CA" sz="1200" kern="1200" dirty="0">
              <a:effectLst/>
              <a:latin typeface="+mn-lt"/>
              <a:ea typeface="+mn-ea"/>
              <a:cs typeface="+mn-cs"/>
            </a:endParaRPr>
          </a:p>
          <a:p>
            <a:pPr marL="685800" lvl="1" indent="-228600">
              <a:buFont typeface="+mj-lt"/>
              <a:buAutoNum type="arabicPeriod"/>
            </a:pPr>
            <a:r>
              <a:rPr lang="fr-CA" sz="1200" kern="1200" dirty="0">
                <a:effectLst/>
                <a:latin typeface="+mn-lt"/>
                <a:ea typeface="+mn-ea"/>
                <a:cs typeface="+mn-cs"/>
              </a:rPr>
              <a:t>Quels changements pourraient être apportés aux politiques des écoles pour améliorer l’organisation et la culture de l’école?</a:t>
            </a:r>
          </a:p>
          <a:p>
            <a:pPr marL="685800" lvl="1" indent="-228600">
              <a:buFont typeface="+mj-lt"/>
              <a:buAutoNum type="arabicPeriod"/>
            </a:pPr>
            <a:r>
              <a:rPr lang="fr-CA" sz="1200" kern="1200" dirty="0">
                <a:effectLst/>
                <a:latin typeface="+mn-lt"/>
                <a:ea typeface="+mn-ea"/>
                <a:cs typeface="+mn-cs"/>
              </a:rPr>
              <a:t>Comment pouvez-vous incarner et favoriser une culture positive?</a:t>
            </a:r>
          </a:p>
          <a:p>
            <a:pPr marL="685800" lvl="1" indent="-228600">
              <a:buFont typeface="+mj-lt"/>
              <a:buAutoNum type="arabicPeriod"/>
            </a:pPr>
            <a:r>
              <a:rPr lang="fr-CA" sz="1200" kern="1200" dirty="0">
                <a:effectLst/>
                <a:latin typeface="+mn-lt"/>
                <a:ea typeface="+mn-ea"/>
                <a:cs typeface="+mn-cs"/>
              </a:rPr>
              <a:t>Quelle est l’incidence des valeurs et croyances catholiques sur la culture de l’école?</a:t>
            </a:r>
          </a:p>
          <a:p>
            <a:pPr lvl="0"/>
            <a:r>
              <a:rPr lang="fr-CA" sz="1200" b="1" i="1" kern="1200" dirty="0">
                <a:effectLst/>
                <a:latin typeface="+mn-lt"/>
                <a:ea typeface="+mn-ea"/>
                <a:cs typeface="+mn-cs"/>
              </a:rPr>
              <a:t>Conditions familiales</a:t>
            </a:r>
            <a:endParaRPr lang="fr-CA" sz="1200" kern="1200" dirty="0">
              <a:effectLst/>
              <a:latin typeface="+mn-lt"/>
              <a:ea typeface="+mn-ea"/>
              <a:cs typeface="+mn-cs"/>
            </a:endParaRPr>
          </a:p>
          <a:p>
            <a:pPr marL="685800" lvl="1" indent="-228600">
              <a:buFont typeface="+mj-lt"/>
              <a:buAutoNum type="arabicPeriod"/>
            </a:pPr>
            <a:r>
              <a:rPr lang="fr-CA" sz="1200" kern="1200" dirty="0">
                <a:solidFill>
                  <a:schemeClr val="tx1"/>
                </a:solidFill>
                <a:effectLst/>
                <a:latin typeface="+mn-lt"/>
                <a:ea typeface="+mn-ea"/>
                <a:cs typeface="+mn-cs"/>
              </a:rPr>
              <a:t>Quels sont les signes que l’école est un lieu accueillant et bienveillant? </a:t>
            </a:r>
          </a:p>
          <a:p>
            <a:pPr marL="685800" lvl="1" indent="-228600">
              <a:buFont typeface="+mj-lt"/>
              <a:buAutoNum type="arabicPeriod"/>
            </a:pPr>
            <a:r>
              <a:rPr lang="fr-CA" sz="1200" kern="1200" dirty="0">
                <a:effectLst/>
                <a:latin typeface="+mn-lt"/>
                <a:ea typeface="+mn-ea"/>
                <a:cs typeface="+mn-cs"/>
              </a:rPr>
              <a:t>Qu’est-ce qui démontre que les parents savent et sentent que leurs enfants se trouvent dans un milieu accueillant et bienveillant?</a:t>
            </a:r>
          </a:p>
          <a:p>
            <a:pPr marL="685800" lvl="1" indent="-228600">
              <a:buFont typeface="+mj-lt"/>
              <a:buAutoNum type="arabicPeriod"/>
            </a:pPr>
            <a:r>
              <a:rPr lang="fr-CA" sz="1200" kern="1200" dirty="0">
                <a:effectLst/>
                <a:latin typeface="+mn-lt"/>
                <a:ea typeface="+mn-ea"/>
                <a:cs typeface="+mn-cs"/>
              </a:rPr>
              <a:t>Comment arrivez-vous à mobiliser les parents et à créer un sentiment d’appartenance à l’école et à la communauté?</a:t>
            </a:r>
            <a:endParaRPr lang="fr-CA" dirty="0"/>
          </a:p>
          <a:p>
            <a:pPr marL="228600" indent="-228600">
              <a:buAutoNum type="arabicPeriod"/>
            </a:pPr>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baseline="0" dirty="0"/>
              <a:t>Durée suggérée : 30 à 40 minutes</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endParaRPr lang="fr-CA" dirty="0"/>
          </a:p>
        </p:txBody>
      </p:sp>
      <p:sp>
        <p:nvSpPr>
          <p:cNvPr id="4" name="Slide Number Placeholder 3"/>
          <p:cNvSpPr>
            <a:spLocks noGrp="1"/>
          </p:cNvSpPr>
          <p:nvPr>
            <p:ph type="sldNum" sz="quarter" idx="10"/>
          </p:nvPr>
        </p:nvSpPr>
        <p:spPr/>
        <p:txBody>
          <a:bodyPr/>
          <a:lstStyle/>
          <a:p>
            <a:fld id="{58CC9574-A819-4FE4-99A7-1E27AD09ADC2}" type="slidenum">
              <a:rPr lang="en-US" smtClean="0"/>
              <a:t>11</a:t>
            </a:fld>
            <a:endParaRPr lang="en-US"/>
          </a:p>
        </p:txBody>
      </p:sp>
    </p:spTree>
    <p:extLst>
      <p:ext uri="{BB962C8B-B14F-4D97-AF65-F5344CB8AC3E}">
        <p14:creationId xmlns:p14="http://schemas.microsoft.com/office/powerpoint/2010/main" val="32493885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sz="1200" kern="1200" dirty="0">
                <a:effectLst/>
                <a:latin typeface="+mn-lt"/>
                <a:ea typeface="+mn-ea"/>
                <a:cs typeface="+mn-cs"/>
              </a:rPr>
              <a:t>Inspirez-vous de vos réflexions pour formuler votre philosophie personnelle relative au leadership, à l’enseignement et à l’apprentissage.</a:t>
            </a:r>
          </a:p>
          <a:p>
            <a:pPr marL="0" marR="0" lvl="0" indent="0" algn="l" defTabSz="914400" rtl="0" eaLnBrk="1" fontAlgn="auto" latinLnBrk="0" hangingPunct="1">
              <a:lnSpc>
                <a:spcPct val="100000"/>
              </a:lnSpc>
              <a:spcBef>
                <a:spcPct val="0"/>
              </a:spcBef>
              <a:spcAft>
                <a:spcPct val="0"/>
              </a:spcAft>
              <a:buClrTx/>
              <a:buSzTx/>
              <a:buFontTx/>
              <a:buNone/>
              <a:defRPr/>
            </a:pPr>
            <a:endParaRPr lang="fr-CA" sz="1200" kern="120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dirty="0"/>
              <a:t>Compléter la page 26 du guide de réflexion</a:t>
            </a:r>
          </a:p>
          <a:p>
            <a:pPr marL="0" marR="0" lvl="0" indent="0" algn="l" defTabSz="914400" rtl="0" eaLnBrk="1" fontAlgn="auto" latinLnBrk="0" hangingPunct="1">
              <a:lnSpc>
                <a:spcPct val="100000"/>
              </a:lnSpc>
              <a:spcBef>
                <a:spcPct val="0"/>
              </a:spcBef>
              <a:spcAft>
                <a:spcPct val="0"/>
              </a:spcAft>
              <a:buClrTx/>
              <a:buSzTx/>
              <a:buFontTx/>
              <a:buNone/>
              <a:defRPr/>
            </a:pPr>
            <a:endParaRPr lang="fr-CA" baseline="0" dirty="0"/>
          </a:p>
          <a:p>
            <a:pPr marL="0" marR="0" lvl="0" indent="0" algn="l" defTabSz="914400" rtl="0" eaLnBrk="1" fontAlgn="auto" latinLnBrk="0" hangingPunct="1">
              <a:lnSpc>
                <a:spcPct val="100000"/>
              </a:lnSpc>
              <a:spcBef>
                <a:spcPct val="0"/>
              </a:spcBef>
              <a:spcAft>
                <a:spcPct val="0"/>
              </a:spcAft>
              <a:buClrTx/>
              <a:buSzTx/>
              <a:buFontTx/>
              <a:buNone/>
              <a:defRPr/>
            </a:pPr>
            <a:r>
              <a:rPr lang="fr-CA" baseline="0" dirty="0"/>
              <a:t>Durée suggérée : 10 minutes</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pPr marL="0" marR="0" lvl="0" indent="0" algn="l" defTabSz="914400" rtl="0" eaLnBrk="1" fontAlgn="auto" latinLnBrk="0" hangingPunct="1">
              <a:lnSpc>
                <a:spcPct val="100000"/>
              </a:lnSpc>
              <a:spcBef>
                <a:spcPct val="0"/>
              </a:spcBef>
              <a:spcAft>
                <a:spcPct val="0"/>
              </a:spcAft>
              <a:buClrTx/>
              <a:buSzTx/>
              <a:buFontTx/>
              <a:buNone/>
              <a:defRPr/>
            </a:pPr>
            <a:endParaRPr lang="fr-CA" baseline="0" dirty="0"/>
          </a:p>
        </p:txBody>
      </p:sp>
      <p:sp>
        <p:nvSpPr>
          <p:cNvPr id="4" name="Slide Number Placeholder 3"/>
          <p:cNvSpPr>
            <a:spLocks noGrp="1"/>
          </p:cNvSpPr>
          <p:nvPr>
            <p:ph type="sldNum" sz="quarter" idx="10"/>
          </p:nvPr>
        </p:nvSpPr>
        <p:spPr/>
        <p:txBody>
          <a:bodyPr/>
          <a:lstStyle/>
          <a:p>
            <a:fld id="{58CC9574-A819-4FE4-99A7-1E27AD09ADC2}" type="slidenum">
              <a:rPr lang="en-US" smtClean="0"/>
              <a:t>12</a:t>
            </a:fld>
            <a:endParaRPr lang="en-US"/>
          </a:p>
        </p:txBody>
      </p:sp>
    </p:spTree>
    <p:extLst>
      <p:ext uri="{BB962C8B-B14F-4D97-AF65-F5344CB8AC3E}">
        <p14:creationId xmlns:p14="http://schemas.microsoft.com/office/powerpoint/2010/main" val="4114657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a:effectLst/>
              </a:rPr>
              <a:t>Nous vous invitons à visiter le site Web de l’ILE pour découvrir des ressources et des études qui pourraient contribuer à votre perfectionnement professionnel.</a:t>
            </a: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14</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xfrm>
            <a:off x="685800" y="1193800"/>
            <a:ext cx="5486400" cy="3086100"/>
          </a:xfrm>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997476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t>Nous vous invitons à nous dire :</a:t>
            </a:r>
          </a:p>
          <a:p>
            <a:pPr marL="228600" indent="-228600">
              <a:buFont typeface="+mj-lt"/>
              <a:buAutoNum type="arabicPeriod"/>
            </a:pPr>
            <a:r>
              <a:rPr lang="fr-CA"/>
              <a:t>votre nom;</a:t>
            </a:r>
          </a:p>
          <a:p>
            <a:pPr marL="228600" indent="-228600">
              <a:buFont typeface="+mj-lt"/>
              <a:buAutoNum type="arabicPeriod"/>
            </a:pPr>
            <a:r>
              <a:rPr lang="fr-CA"/>
              <a:t>le nom de votre école;</a:t>
            </a:r>
          </a:p>
          <a:p>
            <a:pPr marL="228600" indent="-228600">
              <a:buFont typeface="+mj-lt"/>
              <a:buAutoNum type="arabicPeriod"/>
            </a:pPr>
            <a:r>
              <a:rPr lang="fr-CA"/>
              <a:t>le plus grand atout que vous possédez et que vous mettez à profit dans votre école.</a:t>
            </a:r>
          </a:p>
          <a:p>
            <a:pPr marL="0" marR="0" lvl="0" indent="0" algn="l" defTabSz="914400" rtl="0" eaLnBrk="1" fontAlgn="auto" latinLnBrk="0" hangingPunct="1">
              <a:lnSpc>
                <a:spcPct val="100000"/>
              </a:lnSpc>
              <a:spcBef>
                <a:spcPct val="0"/>
              </a:spcBef>
              <a:spcAft>
                <a:spcPct val="0"/>
              </a:spcAft>
              <a:buClrTx/>
              <a:buSzTx/>
              <a:buFontTx/>
              <a:buNone/>
              <a:defRPr/>
            </a:pPr>
            <a:endParaRPr lang="fr-CA" altLang="en-US">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tLang="en-US">
                <a:latin typeface="Arial" panose="020B0604020202020204" pitchFamily="34" charset="0"/>
                <a:ea typeface="ＭＳ Ｐゴシック" panose="020B0600070205080204" pitchFamily="34" charset="-128"/>
              </a:rPr>
              <a:t>Durée suggérée : 10 à 15 minutes</a:t>
            </a: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Répondez </a:t>
            </a:r>
            <a:r>
              <a:rPr lang="fr-CA" baseline="0" dirty="0"/>
              <a:t>à la question suivante :</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r>
              <a:rPr lang="fr-CA" dirty="0"/>
              <a:t>Quels types de connaissances les éducatrices et éducateurs doivent-ils avoir pour être des </a:t>
            </a:r>
            <a:r>
              <a:rPr lang="fr-CA" dirty="0">
                <a:highlight>
                  <a:srgbClr val="000000">
                    <a:alpha val="0"/>
                    <a:alpha val="0"/>
                  </a:srgbClr>
                </a:highlight>
              </a:rPr>
              <a:t>leaders scolaires</a:t>
            </a:r>
            <a:r>
              <a:rPr lang="fr-CA" dirty="0"/>
              <a:t> efficaces quant au rendement et au </a:t>
            </a:r>
            <a:r>
              <a:rPr lang="fr-CA" dirty="0">
                <a:highlight>
                  <a:srgbClr val="000000">
                    <a:alpha val="0"/>
                    <a:alpha val="0"/>
                  </a:srgbClr>
                </a:highlight>
              </a:rPr>
              <a:t>bien-être</a:t>
            </a:r>
            <a:r>
              <a:rPr lang="fr-CA" dirty="0"/>
              <a:t> des élèves?</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dirty="0"/>
              <a:t>Exemples de réponses : le curriculum, la pédagogie, les politiques, la façon de consolider une communauté, la façon de mobiliser les familles, etc.</a:t>
            </a:r>
            <a:endParaRPr lang="fr-CA" baseline="0" dirty="0"/>
          </a:p>
          <a:p>
            <a:pPr marL="0" marR="0" lvl="0" indent="0" algn="l" defTabSz="914400" rtl="0" eaLnBrk="1" fontAlgn="auto" latinLnBrk="0" hangingPunct="1">
              <a:lnSpc>
                <a:spcPct val="100000"/>
              </a:lnSpc>
              <a:spcBef>
                <a:spcPct val="0"/>
              </a:spcBef>
              <a:spcAft>
                <a:spcPct val="0"/>
              </a:spcAft>
              <a:buClrTx/>
              <a:buSzTx/>
              <a:buFontTx/>
              <a:buNone/>
              <a:defRPr/>
            </a:pPr>
            <a:endParaRPr lang="fr-CA" baseline="0" dirty="0"/>
          </a:p>
          <a:p>
            <a:pPr marL="0" marR="0" lvl="0" indent="0" algn="l" defTabSz="914400" rtl="0" eaLnBrk="1" fontAlgn="auto" latinLnBrk="0" hangingPunct="1">
              <a:lnSpc>
                <a:spcPct val="100000"/>
              </a:lnSpc>
              <a:spcBef>
                <a:spcPct val="0"/>
              </a:spcBef>
              <a:spcAft>
                <a:spcPct val="0"/>
              </a:spcAft>
              <a:buClrTx/>
              <a:buSzTx/>
              <a:buFontTx/>
              <a:buNone/>
              <a:defRPr/>
            </a:pPr>
            <a:r>
              <a:rPr lang="fr-CA" baseline="0" dirty="0"/>
              <a:t>Durée suggérée : 5 minutes</a:t>
            </a:r>
            <a:endParaRPr lang="fr-CA" dirty="0"/>
          </a:p>
          <a:p>
            <a:pPr marL="524123" indent="-524123">
              <a:buAutoNum type="arabicPeriod"/>
            </a:pPr>
            <a:endParaRPr lang="fr-CA"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865951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CA"/>
          </a:p>
          <a:p>
            <a:r>
              <a:rPr lang="fr-CA"/>
              <a:t>Dans le bulletin </a:t>
            </a:r>
            <a:r>
              <a:rPr lang="fr-CA" i="1"/>
              <a:t>Passer des idées à l’action</a:t>
            </a:r>
            <a:r>
              <a:rPr lang="fr-CA" baseline="0"/>
              <a:t> sur les RPL d’ordre cognitif (p. 11), on fait état des </a:t>
            </a:r>
            <a:r>
              <a:rPr lang="fr-CA"/>
              <a:t>quatre voies, ou conditions, recensées par Kenneth Leithwood et coll. que les leaders doivent connaître sur le bout des doigts </a:t>
            </a:r>
            <a:r>
              <a:rPr lang="fr-CA" baseline="0"/>
              <a:t>:</a:t>
            </a:r>
          </a:p>
          <a:p>
            <a:endParaRPr lang="fr-CA"/>
          </a:p>
          <a:p>
            <a:pPr marL="228600" indent="-228600">
              <a:buAutoNum type="arabicPeriod"/>
            </a:pPr>
            <a:r>
              <a:rPr lang="fr-CA"/>
              <a:t>Les conditions techniques/rationnelles</a:t>
            </a:r>
            <a:r>
              <a:rPr lang="fr-CA" baseline="0"/>
              <a:t>, qui concernent les connaissances du personnel sur le curriculum, l’enseignement et l’apprentissage.</a:t>
            </a:r>
          </a:p>
          <a:p>
            <a:pPr marL="228600" indent="-228600">
              <a:buAutoNum type="arabicPeriod"/>
            </a:pPr>
            <a:r>
              <a:rPr lang="fr-CA"/>
              <a:t>Les conditions émotionnelles</a:t>
            </a:r>
            <a:r>
              <a:rPr lang="fr-CA" baseline="0"/>
              <a:t>, qui concernent les émotions du personnel enseignant et leurs répercussions sur l’apprentissage et le bien-être des élèves.</a:t>
            </a:r>
          </a:p>
          <a:p>
            <a:pPr marL="228600" indent="-228600">
              <a:buAutoNum type="arabicPeriod"/>
            </a:pPr>
            <a:r>
              <a:rPr lang="fr-CA" baseline="0"/>
              <a:t>Les conditions organisationnelles, </a:t>
            </a:r>
            <a:r>
              <a:rPr lang="fr-CA"/>
              <a:t>qui concernent la</a:t>
            </a:r>
            <a:r>
              <a:rPr lang="fr-CA" baseline="0"/>
              <a:t> structure de l’école, la culture, les politiques et les procédures.</a:t>
            </a:r>
          </a:p>
          <a:p>
            <a:pPr marL="228600" indent="-228600">
              <a:buAutoNum type="arabicPeriod"/>
            </a:pPr>
            <a:r>
              <a:rPr lang="fr-CA"/>
              <a:t>Les conditions familiales</a:t>
            </a:r>
            <a:r>
              <a:rPr lang="fr-CA" baseline="0"/>
              <a:t>, qui concernent les façons pour les éducatrices et les éducateurs d’exercer une influence positive sur le milieu familial.</a:t>
            </a:r>
            <a:endParaRPr lang="fr-CA"/>
          </a:p>
          <a:p>
            <a:pPr marL="524123" indent="-524123">
              <a:buAutoNum type="arabicPeriod"/>
            </a:pP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21365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Consultez la page 20 du guide de réflexion, ainsi que l’outil suivant : </a:t>
            </a:r>
            <a:r>
              <a:rPr lang="fr-CA" dirty="0">
                <a:hlinkClick r:id="rId3"/>
              </a:rPr>
              <a:t>https://www.onwardthebook.com/wp-content/uploads/2018/09/66-Ways-to-Build-Community.pdf</a:t>
            </a:r>
            <a:r>
              <a:rPr lang="fr-CA" dirty="0"/>
              <a:t> [téléchargement gratuit, disponible en anglais seulement].</a:t>
            </a:r>
          </a:p>
          <a:p>
            <a:endParaRPr lang="fr-CA" dirty="0"/>
          </a:p>
          <a:p>
            <a:r>
              <a:rPr lang="fr-CA" dirty="0"/>
              <a:t>Il est essentiel de consolider la communauté pour mettre de l’avant les quatre voies qui permettent d’améliorer le rendement et le bien-être des élèves (</a:t>
            </a:r>
            <a:r>
              <a:rPr lang="fr-CA" i="1" dirty="0"/>
              <a:t>Passer des idées à l’action</a:t>
            </a:r>
            <a:r>
              <a:rPr lang="fr-CA" dirty="0"/>
              <a:t> sur les RPL d’ordre cognitif, page 11). Les leaders y contribuent de différentes façons. Par exemple :</a:t>
            </a:r>
          </a:p>
          <a:p>
            <a:pPr marL="228600" indent="-228600">
              <a:buAutoNum type="arabicPeriod"/>
            </a:pPr>
            <a:r>
              <a:rPr lang="fr-CA" dirty="0"/>
              <a:t>Rationnelle/technique – être l’apprenante ou l’apprenant « en chef », soutenir les communautés d’apprentissage professionnel.</a:t>
            </a:r>
          </a:p>
          <a:p>
            <a:pPr marL="228600" indent="-228600">
              <a:buAutoNum type="arabicPeriod"/>
            </a:pPr>
            <a:r>
              <a:rPr lang="fr-CA" dirty="0"/>
              <a:t>Émotionnelle – créer un milieu bienveillant dans lequel le personnel est en mesure de prendre des risques professionnels.</a:t>
            </a:r>
          </a:p>
          <a:p>
            <a:pPr marL="228600" indent="-228600">
              <a:buAutoNum type="arabicPeriod"/>
            </a:pPr>
            <a:r>
              <a:rPr lang="fr-CA" dirty="0"/>
              <a:t>Organisationnelle – instaurer une culture d’excellence dans l’école en donnant l’exemple et en formulant des attentes élevées.</a:t>
            </a:r>
          </a:p>
          <a:p>
            <a:pPr marL="228600" indent="-228600">
              <a:buAutoNum type="arabicPeriod"/>
            </a:pPr>
            <a:r>
              <a:rPr lang="fr-CA" dirty="0"/>
              <a:t>Famille – créer un environnement accueillant, prévoir des interprètes pour les nouveaux arrivants lors des soirées d’information sur le curriculum.</a:t>
            </a:r>
          </a:p>
          <a:p>
            <a:pPr marL="0" indent="0">
              <a:buNone/>
            </a:pPr>
            <a:endParaRPr lang="fr-CA" dirty="0"/>
          </a:p>
          <a:p>
            <a:pPr marL="0" indent="0">
              <a:buNone/>
            </a:pPr>
            <a:r>
              <a:rPr lang="fr-CA" dirty="0"/>
              <a:t>Gardez en tête les quatre voies d’influence pour répondre aux questions suivantes :</a:t>
            </a:r>
          </a:p>
          <a:p>
            <a:pPr marL="514350" indent="-514350">
              <a:buFont typeface="+mj-lt"/>
              <a:buAutoNum type="arabicPeriod"/>
            </a:pPr>
            <a:r>
              <a:rPr lang="fr-CA" dirty="0"/>
              <a:t>Quels aspects de votre communauté scolaire doivent être améliorés?</a:t>
            </a:r>
          </a:p>
          <a:p>
            <a:pPr marL="514350" indent="-514350">
              <a:buFont typeface="+mj-lt"/>
              <a:buAutoNum type="arabicPeriod"/>
            </a:pPr>
            <a:r>
              <a:rPr lang="fr-CA" dirty="0"/>
              <a:t>Qui sont vos alliés? Comment le savez-vous?</a:t>
            </a:r>
          </a:p>
          <a:p>
            <a:pPr marL="514350" indent="-514350">
              <a:buFont typeface="+mj-lt"/>
              <a:buAutoNum type="arabicPeriod"/>
            </a:pPr>
            <a:r>
              <a:rPr lang="fr-CA" dirty="0"/>
              <a:t>Quelles parties prenantes sont sous-représentées dans ce groupe d’alliés, et comment engagerez-vous le dialogue avec elles?</a:t>
            </a:r>
          </a:p>
          <a:p>
            <a:pPr marL="514350" indent="-514350">
              <a:buFont typeface="+mj-lt"/>
              <a:buAutoNum type="arabicPeriod"/>
            </a:pPr>
            <a:r>
              <a:rPr lang="fr-CA" dirty="0"/>
              <a:t>En quoi ces améliorations auront-elles une incidence positive sur la culture de l’école?</a:t>
            </a:r>
          </a:p>
          <a:p>
            <a:pPr marL="0" indent="0">
              <a:buNone/>
            </a:pPr>
            <a:endParaRPr lang="fr-CA" dirty="0"/>
          </a:p>
          <a:p>
            <a:pPr marL="0" indent="0">
              <a:buNone/>
            </a:pPr>
            <a:r>
              <a:rPr lang="fr-CA" dirty="0"/>
              <a:t>Durée suggérée : 10 à 15 minutes</a:t>
            </a:r>
          </a:p>
          <a:p>
            <a:pPr defTabSz="931774">
              <a:lnSpc>
                <a:spcPct val="80000"/>
              </a:lnSpc>
              <a:defRPr/>
            </a:pPr>
            <a:endParaRPr lang="fr-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69360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dirty="0"/>
              <a:t>Consultez la page 20 du guide de réflexion.</a:t>
            </a:r>
          </a:p>
          <a:p>
            <a:r>
              <a:rPr lang="fr-CA" dirty="0"/>
              <a:t>	</a:t>
            </a:r>
          </a:p>
          <a:p>
            <a:pPr marL="0" indent="0">
              <a:buNone/>
            </a:pPr>
            <a:r>
              <a:rPr lang="fr-CA" dirty="0"/>
              <a:t>Faites part de vos réflexions en répondant aux questions suivantes :</a:t>
            </a:r>
          </a:p>
          <a:p>
            <a:r>
              <a:rPr lang="fr-CA" dirty="0"/>
              <a:t>Quel type d’accompagnement offrons-nous aux divers membres de nos communautés scolaires? </a:t>
            </a:r>
          </a:p>
          <a:p>
            <a:r>
              <a:rPr lang="fr-CA" dirty="0"/>
              <a:t>Comment nos valeurs influencent-elles nos relations? </a:t>
            </a:r>
          </a:p>
          <a:p>
            <a:r>
              <a:rPr lang="fr-CA" dirty="0"/>
              <a:t>En quoi cela améliore-t-il l’apprentissage, l’équité et le bien-être des élèves?</a:t>
            </a:r>
            <a:r>
              <a:rPr lang="en-CA" dirty="0"/>
              <a:t> </a:t>
            </a:r>
            <a:endParaRPr lang="en-US" dirty="0"/>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dirty="0"/>
              <a:t>Complétez les questions de réflexion à la page 21 du guide:</a:t>
            </a:r>
          </a:p>
          <a:p>
            <a:pPr marL="0" marR="0" lvl="0" indent="0" algn="l" defTabSz="914400" rtl="0" eaLnBrk="1" fontAlgn="auto" latinLnBrk="0" hangingPunct="1">
              <a:lnSpc>
                <a:spcPct val="100000"/>
              </a:lnSpc>
              <a:spcBef>
                <a:spcPct val="0"/>
              </a:spcBef>
              <a:spcAft>
                <a:spcPct val="0"/>
              </a:spcAft>
              <a:buClrTx/>
              <a:buSzTx/>
              <a:buFontTx/>
              <a:buNone/>
              <a:defRPr/>
            </a:pPr>
            <a:r>
              <a:rPr lang="fr-CA" sz="1200" kern="1200" dirty="0">
                <a:solidFill>
                  <a:schemeClr val="tx1"/>
                </a:solidFill>
                <a:effectLst/>
                <a:latin typeface="+mn-lt"/>
                <a:ea typeface="+mn-ea"/>
                <a:cs typeface="+mn-cs"/>
              </a:rPr>
              <a:t>Quels aspects de votre communauté scolaire doivent être améliorés? Qui sont vos alliés dans votre communauté scolaire? Quelles parties prenantes sont sous-représentées dans ce groupe d’alliés, et comment engagerez-vous le dialogue avec elles? En quoi ces améliorations auront-elles une incidence positive sur la culture de l’école?</a:t>
            </a:r>
            <a:r>
              <a:rPr lang="en-CA" dirty="0">
                <a:effectLst/>
              </a:rPr>
              <a:t> </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dirty="0"/>
              <a:t>DISCUSSION</a:t>
            </a:r>
          </a:p>
          <a:p>
            <a:pPr marL="0" marR="0" lvl="0" indent="0" algn="l" defTabSz="914400" rtl="0" eaLnBrk="1" fontAlgn="auto" latinLnBrk="0" hangingPunct="1">
              <a:lnSpc>
                <a:spcPct val="100000"/>
              </a:lnSpc>
              <a:spcBef>
                <a:spcPct val="0"/>
              </a:spcBef>
              <a:spcAft>
                <a:spcPct val="0"/>
              </a:spcAft>
              <a:buClrTx/>
              <a:buSzTx/>
              <a:buFontTx/>
              <a:buNone/>
              <a:defRPr/>
            </a:pPr>
            <a:r>
              <a:rPr lang="fr-CA" dirty="0"/>
              <a:t>Dans un milieu scolaire, il est essentiel de créer des liens et d’offrir un accompagnement. Ces aspects favorisent l’amélioration des quatre conditions (techniques, émotionnelles, organisationnelles et familiales) dont dépendent l’apprentissage et le bien-être des élèves. Une communauté scolaire positive est une communauté d’amour et de compassion.</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pPr marL="0" indent="0">
              <a:buNone/>
            </a:pPr>
            <a:r>
              <a:rPr lang="fr-CA" dirty="0"/>
              <a:t>Durée suggérée : 10 à 15 minutes</a:t>
            </a:r>
          </a:p>
          <a:p>
            <a:pPr defTabSz="931774">
              <a:lnSpc>
                <a:spcPct val="80000"/>
              </a:lnSpc>
              <a:defRPr/>
            </a:pPr>
            <a:endParaRPr lang="fr-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b="1" dirty="0"/>
              <a:t>CONTEXTE DU PPSC</a:t>
            </a:r>
          </a:p>
          <a:p>
            <a:pPr marL="0" marR="0" lvl="0" indent="0" algn="l" defTabSz="914400" rtl="0" eaLnBrk="1" fontAlgn="auto" latinLnBrk="0" hangingPunct="1">
              <a:lnSpc>
                <a:spcPct val="100000"/>
              </a:lnSpc>
              <a:spcBef>
                <a:spcPct val="0"/>
              </a:spcBef>
              <a:spcAft>
                <a:spcPct val="0"/>
              </a:spcAft>
              <a:buClrTx/>
              <a:buSzTx/>
              <a:buFontTx/>
              <a:buNone/>
              <a:defRPr/>
            </a:pPr>
            <a:r>
              <a:rPr lang="fr-CA" dirty="0"/>
              <a:t>Muhammad Khalifa et coll. (2016) rapportent que les concepts de pédagogie « pertinente » (</a:t>
            </a:r>
            <a:r>
              <a:rPr lang="fr-CA" dirty="0" err="1"/>
              <a:t>Ladson</a:t>
            </a:r>
            <a:r>
              <a:rPr lang="fr-CA" dirty="0"/>
              <a:t>-Billings, 1995) et « sensible » (Gay, 1994) sur le plan culturel sont apparus dans le discours sur l’éducation et la réforme il y a plus de 20 ans.</a:t>
            </a:r>
          </a:p>
          <a:p>
            <a:r>
              <a:rPr lang="fr-CA" dirty="0"/>
              <a:t>La pédagogie pertinente et sensible sur le plan culturel (PPSC) découle des travaux de</a:t>
            </a:r>
            <a:r>
              <a:rPr lang="fr-CA" baseline="0" dirty="0"/>
              <a:t> Gloria </a:t>
            </a:r>
            <a:r>
              <a:rPr lang="fr-CA" baseline="0" dirty="0" err="1"/>
              <a:t>Ladson</a:t>
            </a:r>
            <a:r>
              <a:rPr lang="fr-CA" baseline="0" dirty="0"/>
              <a:t>-Billings et de Geneva Gay. C’est </a:t>
            </a:r>
            <a:r>
              <a:rPr lang="fr-CA" baseline="0" dirty="0" err="1"/>
              <a:t>Ladson</a:t>
            </a:r>
            <a:r>
              <a:rPr lang="fr-CA" baseline="0" dirty="0"/>
              <a:t>-Billings qui a </a:t>
            </a:r>
            <a:r>
              <a:rPr lang="fr-CA" dirty="0"/>
              <a:t>proposé le terme. Voici ce qu’on observe chez les élèves lorsqu’il y a pertinence sur le plan culturel </a:t>
            </a:r>
            <a:r>
              <a:rPr lang="fr-CA" baseline="0" dirty="0"/>
              <a:t>:</a:t>
            </a:r>
          </a:p>
          <a:p>
            <a:pPr marL="228600" indent="-228600">
              <a:buAutoNum type="arabicPeriod"/>
            </a:pPr>
            <a:r>
              <a:rPr lang="fr-CA" dirty="0"/>
              <a:t>La réussite scolaire;</a:t>
            </a:r>
          </a:p>
          <a:p>
            <a:pPr marL="228600" indent="-228600">
              <a:buAutoNum type="arabicPeriod"/>
            </a:pPr>
            <a:r>
              <a:rPr lang="fr-CA" dirty="0"/>
              <a:t>L’acquisition ou le maintien de compétences culturelles;</a:t>
            </a:r>
          </a:p>
          <a:p>
            <a:pPr marL="228600" indent="-228600">
              <a:buAutoNum type="arabicPeriod"/>
            </a:pPr>
            <a:r>
              <a:rPr lang="fr-CA" dirty="0"/>
              <a:t>L’acquisition d’une conscience critique leur permettant de remettre en question le statu quo de l’ordre social (</a:t>
            </a:r>
            <a:r>
              <a:rPr lang="fr-CA" sz="1200" b="1" i="1" u="sng" kern="1200" dirty="0">
                <a:solidFill>
                  <a:schemeClr val="tx1"/>
                </a:solidFill>
                <a:effectLst/>
                <a:latin typeface="+mn-lt"/>
                <a:ea typeface="+mn-ea"/>
                <a:cs typeface="+mn-cs"/>
                <a:hlinkClick r:id="rId3"/>
              </a:rPr>
              <a:t>Examiner les ressources personnelles en leadership d’ordre « cognitif » : résolution de problèmes, connaissances propres au rôle du leader et pensée systémique</a:t>
            </a:r>
            <a:r>
              <a:rPr lang="fr-CA" sz="1200" b="1" kern="1200" dirty="0">
                <a:solidFill>
                  <a:schemeClr val="tx1"/>
                </a:solidFill>
                <a:effectLst/>
                <a:latin typeface="+mn-lt"/>
                <a:ea typeface="+mn-ea"/>
                <a:cs typeface="+mn-cs"/>
              </a:rPr>
              <a:t>,</a:t>
            </a:r>
            <a:r>
              <a:rPr lang="fr-CA" sz="1200" kern="1200" dirty="0">
                <a:solidFill>
                  <a:schemeClr val="tx1"/>
                </a:solidFill>
                <a:effectLst/>
                <a:latin typeface="+mn-lt"/>
                <a:ea typeface="+mn-ea"/>
                <a:cs typeface="+mn-cs"/>
              </a:rPr>
              <a:t> </a:t>
            </a:r>
            <a:r>
              <a:rPr lang="fr-CA" b="1" dirty="0"/>
              <a:t>page 9</a:t>
            </a:r>
            <a:r>
              <a:rPr lang="fr-CA" dirty="0"/>
              <a:t>). Pour Gay, la pédagogie pertinente et sensible sur le plan culturel </a:t>
            </a:r>
            <a:r>
              <a:rPr lang="fr-CA" baseline="0" dirty="0"/>
              <a:t>améliore le rendement des élèves parce qu’on tient compte </a:t>
            </a:r>
            <a:r>
              <a:rPr lang="fr-CA" dirty="0"/>
              <a:t>de leur milieu d’origine, de leur langue, de leur structure familiale et de leur identité sociale et culturelle.</a:t>
            </a:r>
          </a:p>
          <a:p>
            <a:pPr marL="228600" indent="-228600">
              <a:buAutoNum type="arabicPeriod"/>
            </a:pPr>
            <a:endParaRPr lang="fr-CA" dirty="0"/>
          </a:p>
          <a:p>
            <a:pPr marL="0" indent="0">
              <a:buNone/>
            </a:pPr>
            <a:r>
              <a:rPr lang="fr-CA" dirty="0"/>
              <a:t>Consultez la </a:t>
            </a:r>
            <a:r>
              <a:rPr lang="fr-CA" b="0" dirty="0"/>
              <a:t>page 21 du guide de réflexion.</a:t>
            </a:r>
            <a:endParaRPr lang="fr-CA" b="0" baseline="0" dirty="0"/>
          </a:p>
          <a:p>
            <a:pPr marL="0" indent="0">
              <a:buNone/>
            </a:pPr>
            <a:r>
              <a:rPr lang="fr-CA" baseline="0" dirty="0"/>
              <a:t>En </a:t>
            </a:r>
            <a:r>
              <a:rPr lang="fr-CA" dirty="0"/>
              <a:t>équipes de trois ou quatre, choisissez des vidéos ou des articles </a:t>
            </a:r>
            <a:r>
              <a:rPr lang="fr-CA" baseline="0" dirty="0"/>
              <a:t>dans la liste fournie (n</a:t>
            </a:r>
            <a:r>
              <a:rPr lang="fr-CA" baseline="30000" dirty="0"/>
              <a:t>os</a:t>
            </a:r>
            <a:r>
              <a:rPr lang="fr-CA" baseline="0" dirty="0"/>
              <a:t> 1 et 2).</a:t>
            </a:r>
            <a:endParaRPr lang="fr-CA" baseline="0" dirty="0">
              <a:solidFill>
                <a:srgbClr val="00B0F0"/>
              </a:solidFill>
            </a:endParaRPr>
          </a:p>
          <a:p>
            <a:pPr marL="0" indent="0">
              <a:buNone/>
            </a:pPr>
            <a:r>
              <a:rPr lang="fr-CA" baseline="0" dirty="0"/>
              <a:t>Discutez des questions suivantes :</a:t>
            </a:r>
          </a:p>
          <a:p>
            <a:pPr marL="228600" indent="-228600">
              <a:buFont typeface="+mj-lt"/>
              <a:buAutoNum type="arabicPeriod"/>
            </a:pPr>
            <a:r>
              <a:rPr lang="fr-CA" sz="1200" kern="1200" dirty="0">
                <a:effectLst/>
                <a:latin typeface="+mn-lt"/>
                <a:ea typeface="+mn-ea"/>
                <a:cs typeface="+mn-cs"/>
              </a:rPr>
              <a:t>Quelles sont les conséquences pour les élèves de ne pas voir leur identité et leur culture reflétées et reconnues? Quelles sont les conséquences si elles le sont?</a:t>
            </a:r>
          </a:p>
          <a:p>
            <a:pPr marL="228600" indent="-228600">
              <a:buFont typeface="+mj-lt"/>
              <a:buAutoNum type="arabicPeriod"/>
            </a:pPr>
            <a:r>
              <a:rPr lang="fr-CA" sz="1200" dirty="0">
                <a:solidFill>
                  <a:srgbClr val="000000"/>
                </a:solidFill>
                <a:effectLst/>
                <a:latin typeface="Book Antiqua" panose="02040602050305030304" pitchFamily="18" charset="0"/>
                <a:ea typeface="Calibri" panose="020F0502020204030204" pitchFamily="34" charset="0"/>
                <a:cs typeface="Times New Roman" panose="02020603050405020304" pitchFamily="18" charset="0"/>
              </a:rPr>
              <a:t>Les perspectives des peuples autochtones sont-elles pleinement intégrées au curriculum et reflétées dans l’expérience scolaire dans votre milieu? </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buFont typeface="+mj-lt"/>
              <a:buAutoNum type="arabicPeriod"/>
            </a:pPr>
            <a:r>
              <a:rPr lang="fr-CA" sz="1200" kern="1200" dirty="0">
                <a:effectLst/>
                <a:latin typeface="+mn-lt"/>
                <a:ea typeface="+mn-ea"/>
                <a:cs typeface="+mn-cs"/>
              </a:rPr>
              <a:t>Quels sont les obstacles à la mise en œuvre d’une PPSC dans les diverses disciplines et divisions?</a:t>
            </a:r>
          </a:p>
          <a:p>
            <a:pPr marL="228600" indent="-228600">
              <a:buFont typeface="+mj-lt"/>
              <a:buAutoNum type="arabicPeriod"/>
            </a:pPr>
            <a:r>
              <a:rPr lang="fr-CA" sz="1200" kern="1200" dirty="0">
                <a:effectLst/>
                <a:latin typeface="+mn-lt"/>
                <a:ea typeface="+mn-ea"/>
                <a:cs typeface="+mn-cs"/>
              </a:rPr>
              <a:t>Comment peut-on éliminer ces barrières?</a:t>
            </a:r>
          </a:p>
          <a:p>
            <a:pPr marL="228600" indent="-228600">
              <a:buFont typeface="+mj-lt"/>
              <a:buAutoNum type="arabicPeriod"/>
            </a:pPr>
            <a:r>
              <a:rPr lang="fr-CA" sz="1200" kern="1200" dirty="0">
                <a:effectLst/>
                <a:latin typeface="+mn-lt"/>
                <a:ea typeface="+mn-ea"/>
                <a:cs typeface="+mn-cs"/>
              </a:rPr>
              <a:t>Quelles stratégies utiliseriez-vous pour élargir la mise en œuvre de la PPSC dans le curriculum et dans l’enseignement et les apprentissages?</a:t>
            </a:r>
          </a:p>
          <a:p>
            <a:pPr marL="0" indent="0">
              <a:buNone/>
            </a:pPr>
            <a:endParaRPr lang="fr-CA" baseline="0" dirty="0"/>
          </a:p>
          <a:p>
            <a:pPr marL="0" indent="0">
              <a:buNone/>
            </a:pPr>
            <a:r>
              <a:rPr lang="fr-CA" baseline="0" dirty="0"/>
              <a:t>Mise en commun en grand groupe :</a:t>
            </a:r>
          </a:p>
          <a:p>
            <a:pPr marL="0" indent="0">
              <a:buNone/>
            </a:pPr>
            <a:r>
              <a:rPr lang="fr-CA" b="0" baseline="0" dirty="0"/>
              <a:t>Choisissez une des questions ci-dessus et donnez votre opinion au groupe.</a:t>
            </a:r>
          </a:p>
          <a:p>
            <a:pPr marL="0" indent="0">
              <a:buNone/>
            </a:pPr>
            <a:endParaRPr lang="fr-CA" sz="1200" i="1" kern="1200" baseline="0" dirty="0">
              <a:solidFill>
                <a:schemeClr val="tx1"/>
              </a:solidFill>
              <a:effectLst/>
              <a:latin typeface="+mn-lt"/>
              <a:ea typeface="+mn-ea"/>
              <a:cs typeface="+mn-cs"/>
            </a:endParaRPr>
          </a:p>
          <a:p>
            <a:pPr marL="0" indent="0">
              <a:buNone/>
            </a:pPr>
            <a:r>
              <a:rPr lang="fr-CA" dirty="0"/>
              <a:t>Durée suggérée : 40 à 45 minutes</a:t>
            </a:r>
          </a:p>
        </p:txBody>
      </p:sp>
    </p:spTree>
    <p:extLst>
      <p:ext uri="{BB962C8B-B14F-4D97-AF65-F5344CB8AC3E}">
        <p14:creationId xmlns:p14="http://schemas.microsoft.com/office/powerpoint/2010/main" val="2684822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dirty="0"/>
              <a:t>Le développement d’une philosophie personnelle relative au curriculum, à l’enseignement et au leadership peut s’avérer redoutablement efficace pour créer les conditions nécessaires à un milieu scolaire épanouissant.</a:t>
            </a:r>
          </a:p>
          <a:p>
            <a:r>
              <a:rPr lang="fr-CA" sz="1200" dirty="0"/>
              <a:t>Guide de réflexion, page 22</a:t>
            </a:r>
          </a:p>
        </p:txBody>
      </p:sp>
      <p:sp>
        <p:nvSpPr>
          <p:cNvPr id="4" name="Slide Number Placeholder 3"/>
          <p:cNvSpPr>
            <a:spLocks noGrp="1"/>
          </p:cNvSpPr>
          <p:nvPr>
            <p:ph type="sldNum" sz="quarter" idx="10"/>
          </p:nvPr>
        </p:nvSpPr>
        <p:spPr/>
        <p:txBody>
          <a:bodyPr/>
          <a:lstStyle/>
          <a:p>
            <a:fld id="{58CC9574-A819-4FE4-99A7-1E27AD09ADC2}" type="slidenum">
              <a:rPr lang="en-US" smtClean="0"/>
              <a:t>8</a:t>
            </a:fld>
            <a:endParaRPr lang="en-US"/>
          </a:p>
        </p:txBody>
      </p:sp>
    </p:spTree>
    <p:extLst>
      <p:ext uri="{BB962C8B-B14F-4D97-AF65-F5344CB8AC3E}">
        <p14:creationId xmlns:p14="http://schemas.microsoft.com/office/powerpoint/2010/main" val="1702032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66.xml"/><Relationship Id="rId7" Type="http://schemas.openxmlformats.org/officeDocument/2006/relationships/notesSlide" Target="../notesSlides/notesSlide10.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slideLayout" Target="../slideLayouts/slideLayout4.xml"/><Relationship Id="rId5" Type="http://schemas.openxmlformats.org/officeDocument/2006/relationships/tags" Target="../tags/tag68.xml"/><Relationship Id="rId4" Type="http://schemas.openxmlformats.org/officeDocument/2006/relationships/tags" Target="../tags/tag67.xml"/></Relationships>
</file>

<file path=ppt/slides/_rels/slide1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71.xml"/><Relationship Id="rId7" Type="http://schemas.openxmlformats.org/officeDocument/2006/relationships/notesSlide" Target="../notesSlides/notesSlide1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Layout" Target="../slideLayouts/slideLayout4.xml"/><Relationship Id="rId5" Type="http://schemas.openxmlformats.org/officeDocument/2006/relationships/tags" Target="../tags/tag73.xml"/><Relationship Id="rId4" Type="http://schemas.openxmlformats.org/officeDocument/2006/relationships/tags" Target="../tags/tag72.xml"/></Relationships>
</file>

<file path=ppt/slides/_rels/slide1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76.xml"/><Relationship Id="rId7" Type="http://schemas.openxmlformats.org/officeDocument/2006/relationships/notesSlide" Target="../notesSlides/notesSlide12.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Layout" Target="../slideLayouts/slideLayout4.xml"/><Relationship Id="rId5" Type="http://schemas.openxmlformats.org/officeDocument/2006/relationships/tags" Target="../tags/tag78.xml"/><Relationship Id="rId4" Type="http://schemas.openxmlformats.org/officeDocument/2006/relationships/tags" Target="../tags/tag77.xml"/></Relationships>
</file>

<file path=ppt/slides/_rels/slide13.xml.rels><?xml version="1.0" encoding="UTF-8" standalone="yes"?>
<Relationships xmlns="http://schemas.openxmlformats.org/package/2006/relationships"><Relationship Id="rId3" Type="http://schemas.openxmlformats.org/officeDocument/2006/relationships/tags" Target="../tags/tag81.xml"/><Relationship Id="rId7" Type="http://schemas.openxmlformats.org/officeDocument/2006/relationships/image" Target="../media/image1.jpeg"/><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notesSlide" Target="../notesSlides/notesSlide13.xml"/><Relationship Id="rId5" Type="http://schemas.openxmlformats.org/officeDocument/2006/relationships/slideLayout" Target="../slideLayouts/slideLayout4.xml"/><Relationship Id="rId4" Type="http://schemas.openxmlformats.org/officeDocument/2006/relationships/tags" Target="../tags/tag82.xml"/></Relationships>
</file>

<file path=ppt/slides/_rels/slide14.xml.rels><?xml version="1.0" encoding="UTF-8" standalone="yes"?>
<Relationships xmlns="http://schemas.openxmlformats.org/package/2006/relationships"><Relationship Id="rId8" Type="http://schemas.openxmlformats.org/officeDocument/2006/relationships/tags" Target="../tags/tag90.xml"/><Relationship Id="rId13" Type="http://schemas.openxmlformats.org/officeDocument/2006/relationships/hyperlink" Target="https://twitter.com/IELOntario" TargetMode="External"/><Relationship Id="rId3" Type="http://schemas.openxmlformats.org/officeDocument/2006/relationships/tags" Target="../tags/tag85.xml"/><Relationship Id="rId7" Type="http://schemas.openxmlformats.org/officeDocument/2006/relationships/tags" Target="../tags/tag89.xml"/><Relationship Id="rId12" Type="http://schemas.openxmlformats.org/officeDocument/2006/relationships/hyperlink" Target="https://www.education-leadership-ontario.ca/fr" TargetMode="External"/><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tags" Target="../tags/tag88.xml"/><Relationship Id="rId11" Type="http://schemas.openxmlformats.org/officeDocument/2006/relationships/image" Target="../media/image1.jpeg"/><Relationship Id="rId5" Type="http://schemas.openxmlformats.org/officeDocument/2006/relationships/tags" Target="../tags/tag87.xml"/><Relationship Id="rId10" Type="http://schemas.openxmlformats.org/officeDocument/2006/relationships/notesSlide" Target="../notesSlides/notesSlide14.xml"/><Relationship Id="rId4" Type="http://schemas.openxmlformats.org/officeDocument/2006/relationships/tags" Target="../tags/tag86.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15.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93.xml"/><Relationship Id="rId7" Type="http://schemas.openxmlformats.org/officeDocument/2006/relationships/tags" Target="../tags/tag97.xml"/><Relationship Id="rId12" Type="http://schemas.openxmlformats.org/officeDocument/2006/relationships/image" Target="https://previews.123rf.com/images/riddy/riddy0912/riddy091200058/6070428-patch.jpg" TargetMode="External"/><Relationship Id="rId2" Type="http://schemas.openxmlformats.org/officeDocument/2006/relationships/tags" Target="../tags/tag92.xml"/><Relationship Id="rId1" Type="http://schemas.openxmlformats.org/officeDocument/2006/relationships/tags" Target="../tags/tag91.xml"/><Relationship Id="rId6" Type="http://schemas.openxmlformats.org/officeDocument/2006/relationships/tags" Target="../tags/tag96.xml"/><Relationship Id="rId11" Type="http://schemas.openxmlformats.org/officeDocument/2006/relationships/image" Target="../media/image3.jpeg"/><Relationship Id="rId5" Type="http://schemas.openxmlformats.org/officeDocument/2006/relationships/tags" Target="../tags/tag95.xml"/><Relationship Id="rId10" Type="http://schemas.openxmlformats.org/officeDocument/2006/relationships/image" Target="../media/image1.jpeg"/><Relationship Id="rId4" Type="http://schemas.openxmlformats.org/officeDocument/2006/relationships/tags" Target="../tags/tag94.xml"/><Relationship Id="rId9"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xml"/><Relationship Id="rId7" Type="http://schemas.openxmlformats.org/officeDocument/2006/relationships/tags" Target="../tags/tag12.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hyperlink" Target="http://www.edu.gov.on.ca/fre/policyfunding/leadership/ideas_into_action_bulletin9_fr.pdf" TargetMode="External"/><Relationship Id="rId5" Type="http://schemas.openxmlformats.org/officeDocument/2006/relationships/tags" Target="../tags/tag10.xml"/><Relationship Id="rId10" Type="http://schemas.openxmlformats.org/officeDocument/2006/relationships/image" Target="../media/image1.jpeg"/><Relationship Id="rId4" Type="http://schemas.openxmlformats.org/officeDocument/2006/relationships/tags" Target="../tags/tag9.xml"/><Relationship Id="rId9"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tags" Target="../tags/tag20.xml"/><Relationship Id="rId13" Type="http://schemas.openxmlformats.org/officeDocument/2006/relationships/image" Target="../media/image2.jpeg"/><Relationship Id="rId3" Type="http://schemas.openxmlformats.org/officeDocument/2006/relationships/tags" Target="../tags/tag15.xml"/><Relationship Id="rId7" Type="http://schemas.openxmlformats.org/officeDocument/2006/relationships/tags" Target="../tags/tag19.xml"/><Relationship Id="rId12" Type="http://schemas.openxmlformats.org/officeDocument/2006/relationships/image" Target="../media/image1.jpeg"/><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notesSlide" Target="../notesSlides/notesSlide3.xml"/><Relationship Id="rId5" Type="http://schemas.openxmlformats.org/officeDocument/2006/relationships/tags" Target="../tags/tag17.xml"/><Relationship Id="rId10" Type="http://schemas.openxmlformats.org/officeDocument/2006/relationships/slideLayout" Target="../slideLayouts/slideLayout2.xml"/><Relationship Id="rId4" Type="http://schemas.openxmlformats.org/officeDocument/2006/relationships/tags" Target="../tags/tag16.xml"/><Relationship Id="rId9" Type="http://schemas.openxmlformats.org/officeDocument/2006/relationships/tags" Target="../tags/tag21.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10" Type="http://schemas.openxmlformats.org/officeDocument/2006/relationships/image" Target="../media/image1.jpeg"/><Relationship Id="rId4" Type="http://schemas.openxmlformats.org/officeDocument/2006/relationships/tags" Target="../tags/tag25.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image" Target="../media/image1.jpeg"/><Relationship Id="rId5" Type="http://schemas.openxmlformats.org/officeDocument/2006/relationships/tags" Target="../tags/tag33.xml"/><Relationship Id="rId10" Type="http://schemas.openxmlformats.org/officeDocument/2006/relationships/notesSlide" Target="../notesSlides/notesSlide5.xml"/><Relationship Id="rId4" Type="http://schemas.openxmlformats.org/officeDocument/2006/relationships/tags" Target="../tags/tag32.xml"/><Relationship Id="rId9"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10" Type="http://schemas.openxmlformats.org/officeDocument/2006/relationships/image" Target="../media/image1.jpeg"/><Relationship Id="rId4" Type="http://schemas.openxmlformats.org/officeDocument/2006/relationships/tags" Target="../tags/tag40.xml"/><Relationship Id="rId9"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46.xml"/><Relationship Id="rId7" Type="http://schemas.openxmlformats.org/officeDocument/2006/relationships/tags" Target="../tags/tag50.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5" Type="http://schemas.openxmlformats.org/officeDocument/2006/relationships/tags" Target="../tags/tag48.xml"/><Relationship Id="rId10" Type="http://schemas.openxmlformats.org/officeDocument/2006/relationships/image" Target="../media/image1.jpeg"/><Relationship Id="rId4" Type="http://schemas.openxmlformats.org/officeDocument/2006/relationships/tags" Target="../tags/tag47.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8" Type="http://schemas.openxmlformats.org/officeDocument/2006/relationships/tags" Target="../tags/tag58.xml"/><Relationship Id="rId3" Type="http://schemas.openxmlformats.org/officeDocument/2006/relationships/tags" Target="../tags/tag53.xml"/><Relationship Id="rId7" Type="http://schemas.openxmlformats.org/officeDocument/2006/relationships/tags" Target="../tags/tag57.xml"/><Relationship Id="rId12" Type="http://schemas.openxmlformats.org/officeDocument/2006/relationships/hyperlink" Target="http://www.edu.gov.on.ca/fre/policyfunding/leadership/ideas_into_action_bulletin9_fr.pdf" TargetMode="Externa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tags" Target="../tags/tag56.xml"/><Relationship Id="rId11" Type="http://schemas.openxmlformats.org/officeDocument/2006/relationships/image" Target="../media/image1.jpeg"/><Relationship Id="rId5" Type="http://schemas.openxmlformats.org/officeDocument/2006/relationships/tags" Target="../tags/tag55.xml"/><Relationship Id="rId10" Type="http://schemas.openxmlformats.org/officeDocument/2006/relationships/notesSlide" Target="../notesSlides/notesSlide8.xml"/><Relationship Id="rId4" Type="http://schemas.openxmlformats.org/officeDocument/2006/relationships/tags" Target="../tags/tag54.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61.xml"/><Relationship Id="rId7" Type="http://schemas.openxmlformats.org/officeDocument/2006/relationships/notesSlide" Target="../notesSlides/notesSlide9.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Layout" Target="../slideLayouts/slideLayout4.xml"/><Relationship Id="rId5" Type="http://schemas.openxmlformats.org/officeDocument/2006/relationships/tags" Target="../tags/tag63.xml"/><Relationship Id="rId4" Type="http://schemas.openxmlformats.org/officeDocument/2006/relationships/tags" Target="../tags/tag6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343711" y="2019602"/>
            <a:ext cx="11667314" cy="4838398"/>
          </a:xfrm>
          <a:prstGeom prst="rect">
            <a:avLst/>
          </a:prstGeom>
          <a:noFill/>
          <a:ln>
            <a:noFill/>
          </a:ln>
        </p:spPr>
        <p:txBody>
          <a:bodyPr wrap="square">
            <a:norm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fr-CA" altLang="en-US" sz="4300" b="1" kern="0" dirty="0">
                <a:highlight>
                  <a:srgbClr val="000000">
                    <a:alpha val="0"/>
                    <a:alpha val="0"/>
                  </a:srgbClr>
                </a:highlight>
                <a:latin typeface="Gill Sans MT" panose="020B0502020104020203" pitchFamily="34" charset="77"/>
              </a:rPr>
              <a:t>Renforcer ses ressources personnelles en leadership</a:t>
            </a:r>
            <a:r>
              <a:rPr lang="fr-CA" altLang="en-US" sz="4300" kern="0" dirty="0">
                <a:latin typeface="Gill Sans MT" panose="020B0502020104020203" pitchFamily="34" charset="77"/>
              </a:rPr>
              <a:t> </a:t>
            </a:r>
            <a:r>
              <a:rPr lang="fr-CA" altLang="en-US" sz="4300" b="1" kern="0" dirty="0">
                <a:latin typeface="Gill Sans MT" panose="020B0502020104020203" pitchFamily="34" charset="77"/>
              </a:rPr>
              <a:t>(RPL)</a:t>
            </a:r>
          </a:p>
          <a:p>
            <a:pPr algn="ctr">
              <a:spcBef>
                <a:spcPct val="0"/>
              </a:spcBef>
              <a:buNone/>
              <a:defRPr/>
            </a:pPr>
            <a:r>
              <a:rPr lang="fr-CA" altLang="en-US" sz="4300" b="1" kern="0" dirty="0">
                <a:solidFill>
                  <a:prstClr val="black"/>
                </a:solidFill>
                <a:latin typeface="Calibri" panose="020F0502020204030204"/>
              </a:rPr>
              <a:t>pour les leaders au sein des </a:t>
            </a:r>
            <a:r>
              <a:rPr lang="fr-CA" altLang="en-US" sz="4300" b="1" kern="0">
                <a:solidFill>
                  <a:prstClr val="black"/>
                </a:solidFill>
                <a:latin typeface="Calibri" panose="020F0502020204030204"/>
              </a:rPr>
              <a:t>conseils scolaires</a:t>
            </a:r>
          </a:p>
          <a:p>
            <a:pPr algn="ctr">
              <a:spcBef>
                <a:spcPct val="0"/>
              </a:spcBef>
              <a:buNone/>
              <a:defRPr/>
            </a:pPr>
            <a:endParaRPr lang="fr-CA" altLang="en-US" sz="3600" b="1" kern="0" dirty="0">
              <a:latin typeface="Gill Sans MT" panose="020B0502020104020203" pitchFamily="34" charset="77"/>
            </a:endParaRPr>
          </a:p>
          <a:p>
            <a:pPr algn="ctr" eaLnBrk="1" hangingPunct="1">
              <a:spcBef>
                <a:spcPct val="0"/>
              </a:spcBef>
              <a:buFontTx/>
              <a:buNone/>
              <a:defRPr/>
            </a:pPr>
            <a:r>
              <a:rPr lang="fr-CA" altLang="en-US" sz="3600" kern="0" dirty="0">
                <a:latin typeface="Gill Sans MT" panose="020B0502020104020203" pitchFamily="34" charset="77"/>
              </a:rPr>
              <a:t>RPL d’ordre cognitif – Atelier 3</a:t>
            </a:r>
          </a:p>
          <a:p>
            <a:pPr algn="ctr" eaLnBrk="1" hangingPunct="1">
              <a:spcBef>
                <a:spcPct val="0"/>
              </a:spcBef>
              <a:buFontTx/>
              <a:buNone/>
              <a:defRPr/>
            </a:pPr>
            <a:r>
              <a:rPr lang="fr-CA" sz="3600" dirty="0">
                <a:highlight>
                  <a:srgbClr val="000000">
                    <a:alpha val="0"/>
                    <a:alpha val="0"/>
                  </a:srgbClr>
                </a:highlight>
                <a:latin typeface="Gill Sans MT" panose="020B0502020104020203" pitchFamily="34" charset="77"/>
              </a:rPr>
              <a:t>Connaissance des pratiques efficaces dans l’école et la salle de classe qui ont un effet direct sur l’apprentissage des élèves</a:t>
            </a:r>
            <a:endParaRPr lang="fr-CA" altLang="en-US" sz="3600" kern="0" dirty="0">
              <a:latin typeface="Gill Sans MT" panose="020B0502020104020203" pitchFamily="34" charset="77"/>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94184" y="1875278"/>
            <a:ext cx="10515600" cy="1325563"/>
          </a:xfrm>
        </p:spPr>
        <p:txBody>
          <a:bodyPr>
            <a:normAutofit/>
          </a:bodyPr>
          <a:lstStyle/>
          <a:p>
            <a:r>
              <a:rPr lang="fr-CA" sz="3200" b="1">
                <a:solidFill>
                  <a:srgbClr val="0070C0"/>
                </a:solidFill>
                <a:latin typeface="+mn-lt"/>
              </a:rPr>
              <a:t>PHILOSOPHIE PERSONNELLE DE LEADERSHIP</a:t>
            </a:r>
            <a:endParaRPr lang="fr-CA" sz="3200" b="1">
              <a:solidFill>
                <a:srgbClr val="0070C0"/>
              </a:solidFill>
              <a:highlight>
                <a:srgbClr val="00FFFF"/>
              </a:highlight>
              <a:latin typeface="+mn-lt"/>
            </a:endParaRPr>
          </a:p>
        </p:txBody>
      </p:sp>
      <p:sp>
        <p:nvSpPr>
          <p:cNvPr id="3" name="Content Placeholder 2"/>
          <p:cNvSpPr>
            <a:spLocks noGrp="1"/>
          </p:cNvSpPr>
          <p:nvPr>
            <p:ph sz="half" idx="1"/>
            <p:custDataLst>
              <p:tags r:id="rId2"/>
            </p:custDataLst>
          </p:nvPr>
        </p:nvSpPr>
        <p:spPr>
          <a:xfrm>
            <a:off x="694184" y="2941300"/>
            <a:ext cx="10561007" cy="3663634"/>
          </a:xfrm>
        </p:spPr>
        <p:txBody>
          <a:bodyPr>
            <a:normAutofit fontScale="85000" lnSpcReduction="20000"/>
          </a:bodyPr>
          <a:lstStyle/>
          <a:p>
            <a:pPr marL="0" indent="0">
              <a:lnSpc>
                <a:spcPct val="120000"/>
              </a:lnSpc>
              <a:buNone/>
            </a:pPr>
            <a:r>
              <a:rPr lang="fr-CA" i="1" dirty="0"/>
              <a:t>En tant qu’éducatrice ayant une expertise en santé et en éducation physique, je reconnais l’importance de l’apprentissage basé sur les compétences, d’une rétroaction descriptive et de la multiplication des possibilités de s’exercer et de réussir. Je crois que ce sont ces principes fondamentaux qui permettent aux élèves d’apprendre, et que je me dois de répondre à leurs besoins individuels. Pour cela, je dois intégrer la pédagogie pertinente et sensible sur le plan culturel, offrir des options par la différenciation, appliquer les principes de la conception universelle de l’apprentissage – c’est-à-dire que ce qui est bon pour une personne est bon pour l’ensemble – et recourir à d’autres pratiques inclusives.</a:t>
            </a:r>
            <a:r>
              <a:rPr lang="en-CA" sz="2400" dirty="0"/>
              <a:t> </a:t>
            </a:r>
            <a:endParaRPr lang="fr-CA" sz="2300" dirty="0"/>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7" name="Rectangle 4">
            <a:extLst>
              <a:ext uri="{FF2B5EF4-FFF2-40B4-BE49-F238E27FC236}">
                <a16:creationId xmlns:a16="http://schemas.microsoft.com/office/drawing/2014/main" id="{98376FD9-0A18-4ED6-86E6-7CC6491D7168}"/>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2468993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94184" y="1875278"/>
            <a:ext cx="10515600" cy="1325563"/>
          </a:xfrm>
        </p:spPr>
        <p:txBody>
          <a:bodyPr>
            <a:normAutofit/>
          </a:bodyPr>
          <a:lstStyle/>
          <a:p>
            <a:r>
              <a:rPr lang="fr-CA" sz="3200" b="1">
                <a:solidFill>
                  <a:srgbClr val="0070C0"/>
                </a:solidFill>
                <a:latin typeface="+mn-lt"/>
              </a:rPr>
              <a:t>PHILOSOPHIE PERSONNELLE DE LEADERSHIP (suite)</a:t>
            </a:r>
          </a:p>
        </p:txBody>
      </p:sp>
      <p:sp>
        <p:nvSpPr>
          <p:cNvPr id="3" name="Content Placeholder 2"/>
          <p:cNvSpPr>
            <a:spLocks noGrp="1"/>
          </p:cNvSpPr>
          <p:nvPr>
            <p:ph sz="half" idx="1"/>
            <p:custDataLst>
              <p:tags r:id="rId2"/>
            </p:custDataLst>
          </p:nvPr>
        </p:nvSpPr>
        <p:spPr>
          <a:xfrm>
            <a:off x="648777" y="2898437"/>
            <a:ext cx="11094580" cy="3706496"/>
          </a:xfrm>
        </p:spPr>
        <p:txBody>
          <a:bodyPr>
            <a:noAutofit/>
          </a:bodyPr>
          <a:lstStyle/>
          <a:p>
            <a:pPr marL="0" indent="0">
              <a:buNone/>
            </a:pPr>
            <a:r>
              <a:rPr lang="fr-CA" sz="2000" i="1" dirty="0">
                <a:highlight>
                  <a:srgbClr val="000000">
                    <a:alpha val="0"/>
                    <a:alpha val="0"/>
                  </a:srgbClr>
                </a:highlight>
              </a:rPr>
              <a:t>En tant que leader, j’ai appris à quel point il est important de soutenir émotionnellement le personnel. En effet, s’il se sent soutenu et accompagné, le personnel sera moins stressé et fera un meilleur travail. Je me sens moi-même mieux sur le plan émotionnel si je sais que mon équipe se sent ainsi et qu’elle est à l’aise. Les structures que j’ai mises en place – comme ma politique de porte ouverte et la cohérence de mon approche pour la discipline des élèves – contribuent à instaurer un climat de confiance. Ma philosophie personnelle, qui consiste entre autres à voir le meilleur chez l’autre et à le lui communiquer de façon appropriée, permet d’établir une culture de soutien et de collaboration.</a:t>
            </a:r>
            <a:endParaRPr lang="en-CA" sz="2000" dirty="0">
              <a:highlight>
                <a:srgbClr val="000000">
                  <a:alpha val="0"/>
                  <a:alpha val="0"/>
                </a:srgbClr>
              </a:highlight>
            </a:endParaRPr>
          </a:p>
          <a:p>
            <a:pPr marL="0" indent="0">
              <a:buNone/>
            </a:pPr>
            <a:r>
              <a:rPr lang="fr-CA" sz="2000" i="1" dirty="0">
                <a:highlight>
                  <a:srgbClr val="000000">
                    <a:alpha val="0"/>
                    <a:alpha val="0"/>
                  </a:srgbClr>
                </a:highlight>
              </a:rPr>
              <a:t>Je crois fermement en l’importance d’établir un climat de confiance et de compassion, pas seulement avec le personnel et les élèves, mais aussi avec les familles. Le célèbre adage commence par « Il faut tout un village… », nous invitant à nous décloisonner pour créer un environnement où l’apprentissage des élèves est au premier plan. Nos écoles doivent être des lieux où tout le monde, y compris les familles et autres parties prenantes, est le bienvenu et se sent à sa place.</a:t>
            </a:r>
            <a:endParaRPr lang="en-CA" sz="2000" dirty="0">
              <a:highlight>
                <a:srgbClr val="000000">
                  <a:alpha val="0"/>
                  <a:alpha val="0"/>
                </a:srgbClr>
              </a:highlight>
            </a:endParaRPr>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7" name="Rectangle 4">
            <a:extLst>
              <a:ext uri="{FF2B5EF4-FFF2-40B4-BE49-F238E27FC236}">
                <a16:creationId xmlns:a16="http://schemas.microsoft.com/office/drawing/2014/main" id="{4C032159-24CE-49A3-9236-340D1235939A}"/>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2378072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94184" y="1875278"/>
            <a:ext cx="10515600" cy="1325563"/>
          </a:xfrm>
        </p:spPr>
        <p:txBody>
          <a:bodyPr>
            <a:normAutofit/>
          </a:bodyPr>
          <a:lstStyle/>
          <a:p>
            <a:r>
              <a:rPr lang="fr-CA" sz="3200" b="1">
                <a:solidFill>
                  <a:srgbClr val="0070C0"/>
                </a:solidFill>
                <a:latin typeface="+mn-lt"/>
              </a:rPr>
              <a:t>Concevoir votre propre philosophie relative à l’enseignement, à l’apprentissage et au leadership</a:t>
            </a:r>
          </a:p>
        </p:txBody>
      </p:sp>
      <p:sp>
        <p:nvSpPr>
          <p:cNvPr id="3" name="Content Placeholder 2"/>
          <p:cNvSpPr>
            <a:spLocks noGrp="1"/>
          </p:cNvSpPr>
          <p:nvPr>
            <p:ph sz="half" idx="1"/>
            <p:custDataLst>
              <p:tags r:id="rId2"/>
            </p:custDataLst>
          </p:nvPr>
        </p:nvSpPr>
        <p:spPr>
          <a:xfrm>
            <a:off x="648777" y="3124527"/>
            <a:ext cx="11094580" cy="2805953"/>
          </a:xfrm>
        </p:spPr>
        <p:txBody>
          <a:bodyPr>
            <a:normAutofit fontScale="95000" lnSpcReduction="10000"/>
          </a:bodyPr>
          <a:lstStyle/>
          <a:p>
            <a:pPr marL="0" indent="0">
              <a:buNone/>
            </a:pPr>
            <a:r>
              <a:rPr lang="fr-CA" b="1" dirty="0">
                <a:highlight>
                  <a:srgbClr val="000000">
                    <a:alpha val="0"/>
                    <a:alpha val="0"/>
                  </a:srgbClr>
                </a:highlight>
              </a:rPr>
              <a:t>Inspirez-vous de vos réponses aux questions des pages 23 à 25 du guide de réflexion pour formuler votre philosophie personnelle :</a:t>
            </a:r>
            <a:endParaRPr lang="fr-CA" dirty="0"/>
          </a:p>
          <a:p>
            <a:pPr lvl="1"/>
            <a:r>
              <a:rPr lang="fr-CA" b="1" i="1" dirty="0"/>
              <a:t>Conditions techniques/rationnelles (sous-tendent les conditions dans l’école et dans la </a:t>
            </a:r>
            <a:r>
              <a:rPr lang="fr-CA" b="1" i="1" dirty="0">
                <a:highlight>
                  <a:srgbClr val="000000">
                    <a:alpha val="0"/>
                    <a:alpha val="0"/>
                  </a:srgbClr>
                </a:highlight>
              </a:rPr>
              <a:t>classe</a:t>
            </a:r>
            <a:r>
              <a:rPr lang="fr-CA" b="1" i="1" dirty="0"/>
              <a:t>)</a:t>
            </a:r>
            <a:endParaRPr lang="fr-CA" dirty="0"/>
          </a:p>
          <a:p>
            <a:pPr lvl="1"/>
            <a:r>
              <a:rPr lang="fr-CA" b="1" i="1" dirty="0">
                <a:highlight>
                  <a:srgbClr val="000000">
                    <a:alpha val="0"/>
                    <a:alpha val="0"/>
                  </a:srgbClr>
                </a:highlight>
              </a:rPr>
              <a:t>Conditions émotionnelles (soutenir émotionnellement le personnel pour optimiser l’apprentissage des élèves)</a:t>
            </a:r>
            <a:endParaRPr lang="fr-CA" dirty="0"/>
          </a:p>
          <a:p>
            <a:pPr lvl="1"/>
            <a:r>
              <a:rPr lang="fr-CA" b="1" i="1" dirty="0">
                <a:highlight>
                  <a:srgbClr val="000000">
                    <a:alpha val="0"/>
                    <a:alpha val="0"/>
                  </a:srgbClr>
                </a:highlight>
              </a:rPr>
              <a:t>Conditions organisationnelles</a:t>
            </a:r>
            <a:endParaRPr lang="fr-CA" dirty="0"/>
          </a:p>
          <a:p>
            <a:pPr lvl="1"/>
            <a:r>
              <a:rPr lang="fr-CA" b="1" i="1" dirty="0">
                <a:highlight>
                  <a:srgbClr val="000000">
                    <a:alpha val="0"/>
                    <a:alpha val="0"/>
                  </a:srgbClr>
                </a:highlight>
              </a:rPr>
              <a:t>Conditions familiales</a:t>
            </a:r>
            <a:endParaRPr lang="fr-CA" dirty="0"/>
          </a:p>
          <a:p>
            <a:pPr marL="0" indent="0">
              <a:buNone/>
            </a:pPr>
            <a:endParaRPr lang="fr-CA" dirty="0"/>
          </a:p>
          <a:p>
            <a:pPr marL="0" indent="0">
              <a:buNone/>
            </a:pPr>
            <a:endParaRPr lang="fr-CA" dirty="0"/>
          </a:p>
          <a:p>
            <a:pPr marL="0" indent="0">
              <a:buNone/>
            </a:pPr>
            <a:endParaRPr lang="fr-CA" dirty="0"/>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7" name="Rectangle 4">
            <a:extLst>
              <a:ext uri="{FF2B5EF4-FFF2-40B4-BE49-F238E27FC236}">
                <a16:creationId xmlns:a16="http://schemas.microsoft.com/office/drawing/2014/main" id="{D20D4063-82EB-406A-A91A-85AA46DC362D}"/>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402422343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838200" y="3228590"/>
            <a:ext cx="10515600" cy="1325563"/>
          </a:xfrm>
        </p:spPr>
        <p:txBody>
          <a:bodyPr>
            <a:normAutofit/>
          </a:bodyPr>
          <a:lstStyle/>
          <a:p>
            <a:pPr algn="ctr"/>
            <a:r>
              <a:rPr lang="fr-CA" sz="3600" b="1">
                <a:solidFill>
                  <a:srgbClr val="0070C0"/>
                </a:solidFill>
                <a:latin typeface="+mn-lt"/>
              </a:rPr>
              <a:t>Concevoir votre propre philosophie relative à l’enseignement, à l’apprentissage et au leadership</a:t>
            </a:r>
            <a:endParaRPr lang="fr-CA" sz="3600" b="1">
              <a:solidFill>
                <a:srgbClr val="7030A0"/>
              </a:solidFill>
              <a:highlight>
                <a:srgbClr val="C0C0C0"/>
              </a:highlight>
              <a:latin typeface="+mn-lt"/>
            </a:endParaRPr>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7" name="Rectangle 4">
            <a:extLst>
              <a:ext uri="{FF2B5EF4-FFF2-40B4-BE49-F238E27FC236}">
                <a16:creationId xmlns:a16="http://schemas.microsoft.com/office/drawing/2014/main" id="{D0232CE5-A2A6-4669-B501-635DFC92E049}"/>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38895536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a:highlight>
                  <a:srgbClr val="000000">
                    <a:alpha val="0"/>
                    <a:alpha val="0"/>
                    <a:alpha val="0"/>
                  </a:srgbClr>
                </a:highlight>
              </a:rPr>
              <a:t>Ressources pour les leaders</a:t>
            </a:r>
          </a:p>
          <a:p>
            <a:pPr algn="ctr"/>
            <a:r>
              <a:rPr lang="fr-CA" sz="3600">
                <a:hlinkClick r:id="rId12"/>
              </a:rPr>
              <a:t>www.education-leadership-ontario.ca/fr</a:t>
            </a:r>
            <a:endParaRPr lang="fr-CA" sz="3600"/>
          </a:p>
          <a:p>
            <a:pPr algn="ctr"/>
            <a:r>
              <a:rPr lang="fr-CA" sz="3600">
                <a:hlinkClick r:id="rId13"/>
              </a:rPr>
              <a:t>https://twitter.com/IELOntario</a:t>
            </a:r>
            <a:endParaRPr lang="fr-CA" sz="3600" u="sng">
              <a:highlight>
                <a:srgbClr val="FFFF00"/>
              </a:highlight>
              <a:hlinkClick r:id="rId14"/>
              <a:hlinkMouseOver r:id="rId14"/>
            </a:endParaRPr>
          </a:p>
          <a:p>
            <a:pPr algn="ctr"/>
            <a:r>
              <a:rPr lang="fr-CA" sz="3600" u="sng">
                <a:highlight>
                  <a:srgbClr val="000000">
                    <a:alpha val="0"/>
                    <a:alpha val="0"/>
                    <a:alpha val="0"/>
                  </a:srgbClr>
                </a:highlight>
                <a:hlinkClick r:id="rId14"/>
                <a:hlinkMouseOver r:id="rId14"/>
              </a:rPr>
              <a:t>communication@education-leadership-ontario.ca</a:t>
            </a:r>
            <a:r>
              <a:rPr lang="fr-CA" sz="360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a:hlinkClick r:id="rId12"/>
              </a:rPr>
              <a:t>www.education-leadership-ontario.ca/fr</a:t>
            </a:r>
            <a:endParaRPr lang="fr-CA"/>
          </a:p>
        </p:txBody>
      </p:sp>
    </p:spTree>
    <p:extLst>
      <p:ext uri="{BB962C8B-B14F-4D97-AF65-F5344CB8AC3E}">
        <p14:creationId xmlns:p14="http://schemas.microsoft.com/office/powerpoint/2010/main" val="217567011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0"/>
            <a:ext cx="3831997" cy="350217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endParaRPr lang="fr-CA" sz="3200" b="1" dirty="0">
              <a:solidFill>
                <a:schemeClr val="accent1">
                  <a:lumMod val="75000"/>
                </a:schemeClr>
              </a:solidFill>
              <a:latin typeface="+mn-lt"/>
            </a:endParaRPr>
          </a:p>
        </p:txBody>
      </p:sp>
      <p:pic>
        <p:nvPicPr>
          <p:cNvPr id="10" name="Picture 1">
            <a:extLst>
              <a:ext uri="{FF2B5EF4-FFF2-40B4-BE49-F238E27FC236}">
                <a16:creationId xmlns:a16="http://schemas.microsoft.com/office/drawing/2014/main" id="{9E30A061-A8DB-7849-81E7-D5D4C418E7BA}"/>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5872163" y="2714625"/>
            <a:ext cx="5643562" cy="366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728393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1904235" y="2501851"/>
            <a:ext cx="8843799" cy="2616101"/>
          </a:xfrm>
          <a:prstGeom prst="rect">
            <a:avLst/>
          </a:prstGeom>
          <a:noFill/>
        </p:spPr>
        <p:txBody>
          <a:bodyPr wrap="square" rtlCol="0">
            <a:spAutoFit/>
          </a:bodyPr>
          <a:lstStyle/>
          <a:p>
            <a:r>
              <a:rPr lang="fr-CA" sz="3200" dirty="0">
                <a:highlight>
                  <a:srgbClr val="000000">
                    <a:alpha val="0"/>
                    <a:alpha val="0"/>
                    <a:alpha val="0"/>
                  </a:srgbClr>
                </a:highlight>
              </a:rPr>
              <a:t>Un des ingrédients essentiels d’un leadership efficace est la connaissance propre au rôle de leader. </a:t>
            </a:r>
          </a:p>
          <a:p>
            <a:endParaRPr lang="fr-CA" sz="3200" dirty="0">
              <a:highlight>
                <a:srgbClr val="000000">
                  <a:alpha val="0"/>
                  <a:alpha val="0"/>
                  <a:alpha val="0"/>
                </a:srgbClr>
              </a:highlight>
            </a:endParaRPr>
          </a:p>
          <a:p>
            <a:pPr algn="r"/>
            <a:r>
              <a:rPr lang="fr-CA" b="1" i="1" u="sng" dirty="0">
                <a:highlight>
                  <a:srgbClr val="000000">
                    <a:alpha val="0"/>
                    <a:alpha val="0"/>
                    <a:alpha val="0"/>
                  </a:srgbClr>
                </a:highlight>
                <a:hlinkClick r:id="rId11"/>
              </a:rPr>
              <a:t>Examiner les ressources personnelles en leadership d’ordre « cognitif » : résolution de problèmes, connaissances propres au rôle du leader et pensée systémique</a:t>
            </a:r>
            <a:r>
              <a:rPr lang="fr-CA" dirty="0">
                <a:highlight>
                  <a:srgbClr val="000000">
                    <a:alpha val="0"/>
                    <a:alpha val="0"/>
                    <a:alpha val="0"/>
                  </a:srgbClr>
                </a:highlight>
              </a:rPr>
              <a:t>, page 9.</a:t>
            </a:r>
            <a:endParaRPr lang="en-CA" dirty="0">
              <a:highlight>
                <a:srgbClr val="000000">
                  <a:alpha val="0"/>
                  <a:alpha val="0"/>
                  <a:alpha val="0"/>
                </a:srgbClr>
              </a:highlight>
            </a:endParaRPr>
          </a:p>
        </p:txBody>
      </p:sp>
    </p:spTree>
    <p:extLst>
      <p:ext uri="{BB962C8B-B14F-4D97-AF65-F5344CB8AC3E}">
        <p14:creationId xmlns:p14="http://schemas.microsoft.com/office/powerpoint/2010/main" val="281229046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p:nvPr>
            <p:custDataLst>
              <p:tags r:id="rId7"/>
            </p:custDataLst>
          </p:nvPr>
        </p:nvSpPr>
        <p:spPr>
          <a:xfrm>
            <a:off x="443948" y="1817195"/>
            <a:ext cx="8229600" cy="11430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highlight>
                  <a:srgbClr val="000000">
                    <a:alpha val="0"/>
                    <a:alpha val="0"/>
                  </a:srgbClr>
                </a:highlight>
                <a:latin typeface="+mn-lt"/>
              </a:rPr>
              <a:t>Activité brise-glace : présentation</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8"/>
            </p:custDataLst>
          </p:nvPr>
        </p:nvSpPr>
        <p:spPr>
          <a:xfrm>
            <a:off x="477217" y="2869380"/>
            <a:ext cx="6707088" cy="3500208"/>
          </a:xfrm>
        </p:spPr>
        <p:txBody>
          <a:bodyPr>
            <a:normAutofit/>
          </a:bodyPr>
          <a:lstStyle/>
          <a:p>
            <a:pPr marL="0" indent="0">
              <a:buNone/>
            </a:pPr>
            <a:r>
              <a:rPr lang="fr-CA" sz="2400">
                <a:highlight>
                  <a:srgbClr val="000000">
                    <a:alpha val="0"/>
                    <a:alpha val="0"/>
                    <a:alpha val="0"/>
                  </a:srgbClr>
                </a:highlight>
              </a:rPr>
              <a:t>Nous vous invitons à nous dire :</a:t>
            </a:r>
          </a:p>
          <a:p>
            <a:pPr marL="514350" indent="-514350">
              <a:buAutoNum type="arabicPeriod"/>
            </a:pPr>
            <a:r>
              <a:rPr lang="fr-CA" sz="2400">
                <a:highlight>
                  <a:srgbClr val="000000">
                    <a:alpha val="0"/>
                    <a:alpha val="0"/>
                    <a:alpha val="0"/>
                  </a:srgbClr>
                </a:highlight>
              </a:rPr>
              <a:t>votre nom;</a:t>
            </a:r>
          </a:p>
          <a:p>
            <a:pPr marL="514350" indent="-514350">
              <a:buAutoNum type="arabicPeriod"/>
            </a:pPr>
            <a:r>
              <a:rPr lang="fr-CA" sz="2400">
                <a:highlight>
                  <a:srgbClr val="000000">
                    <a:alpha val="0"/>
                    <a:alpha val="0"/>
                    <a:alpha val="0"/>
                  </a:srgbClr>
                </a:highlight>
              </a:rPr>
              <a:t>le nom de votre école;</a:t>
            </a:r>
          </a:p>
          <a:p>
            <a:pPr marL="514350" indent="-514350">
              <a:buAutoNum type="arabicPeriod"/>
            </a:pPr>
            <a:r>
              <a:rPr lang="fr-CA" sz="2400">
                <a:highlight>
                  <a:srgbClr val="000000">
                    <a:alpha val="0"/>
                    <a:alpha val="0"/>
                  </a:srgbClr>
                </a:highlight>
              </a:rPr>
              <a:t>le plus grand atout que vous possédez et que vous mettez à profit dans votre école.</a:t>
            </a:r>
          </a:p>
          <a:p>
            <a:endParaRPr lang="fr-CA"/>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custDataLst>
              <p:tags r:id="rId9"/>
            </p:custDataLst>
          </p:nvPr>
        </p:nvPicPr>
        <p:blipFill>
          <a:blip r:embed="rId13">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9" name="Title 1">
            <a:extLst>
              <a:ext uri="{FF2B5EF4-FFF2-40B4-BE49-F238E27FC236}">
                <a16:creationId xmlns:a16="http://schemas.microsoft.com/office/drawing/2014/main" id="{1906DD42-8EBE-4A49-962D-AAF059B0F86A}"/>
              </a:ext>
            </a:extLst>
          </p:cNvPr>
          <p:cNvSpPr txBox="1"/>
          <p:nvPr>
            <p:custDataLst>
              <p:tags r:id="rId7"/>
            </p:custDataLst>
          </p:nvPr>
        </p:nvSpPr>
        <p:spPr>
          <a:xfrm>
            <a:off x="1376636" y="201254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dirty="0">
                <a:solidFill>
                  <a:srgbClr val="0070C0"/>
                </a:solidFill>
                <a:latin typeface="+mn-lt"/>
              </a:rPr>
              <a:t>Connaissances propres au rôle</a:t>
            </a:r>
          </a:p>
        </p:txBody>
      </p:sp>
      <p:sp>
        <p:nvSpPr>
          <p:cNvPr id="7" name="Content Placeholder 6">
            <a:extLst>
              <a:ext uri="{FF2B5EF4-FFF2-40B4-BE49-F238E27FC236}">
                <a16:creationId xmlns:a16="http://schemas.microsoft.com/office/drawing/2014/main" id="{CD4DB62E-87E5-E14F-9126-3F976185306E}"/>
              </a:ext>
            </a:extLst>
          </p:cNvPr>
          <p:cNvSpPr>
            <a:spLocks noGrp="1"/>
          </p:cNvSpPr>
          <p:nvPr>
            <p:ph idx="1"/>
          </p:nvPr>
        </p:nvSpPr>
        <p:spPr>
          <a:xfrm>
            <a:off x="1031098" y="3226168"/>
            <a:ext cx="10515600" cy="2527192"/>
          </a:xfrm>
        </p:spPr>
        <p:txBody>
          <a:bodyPr/>
          <a:lstStyle/>
          <a:p>
            <a:pPr marL="0" indent="0">
              <a:buNone/>
            </a:pPr>
            <a:r>
              <a:rPr lang="fr-CA" dirty="0"/>
              <a:t>Quels types de connaissances les éducatrices et éducateurs doivent-ils avoir pour être des </a:t>
            </a:r>
            <a:r>
              <a:rPr lang="fr-CA" dirty="0">
                <a:highlight>
                  <a:srgbClr val="000000">
                    <a:alpha val="0"/>
                    <a:alpha val="0"/>
                  </a:srgbClr>
                </a:highlight>
              </a:rPr>
              <a:t>leaders scolaires</a:t>
            </a:r>
            <a:r>
              <a:rPr lang="fr-CA" dirty="0"/>
              <a:t> efficaces quant au rendement et au </a:t>
            </a:r>
            <a:r>
              <a:rPr lang="fr-CA" dirty="0">
                <a:highlight>
                  <a:srgbClr val="000000">
                    <a:alpha val="0"/>
                    <a:alpha val="0"/>
                  </a:srgbClr>
                </a:highlight>
              </a:rPr>
              <a:t>bien-être</a:t>
            </a:r>
            <a:r>
              <a:rPr lang="fr-CA" dirty="0"/>
              <a:t> des élèves?</a:t>
            </a:r>
          </a:p>
          <a:p>
            <a:endParaRPr lang="en-US" dirty="0"/>
          </a:p>
        </p:txBody>
      </p:sp>
    </p:spTree>
    <p:extLst>
      <p:ext uri="{BB962C8B-B14F-4D97-AF65-F5344CB8AC3E}">
        <p14:creationId xmlns:p14="http://schemas.microsoft.com/office/powerpoint/2010/main" val="348247848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7" name="Content Placeholder 6">
            <a:extLst>
              <a:ext uri="{FF2B5EF4-FFF2-40B4-BE49-F238E27FC236}">
                <a16:creationId xmlns:a16="http://schemas.microsoft.com/office/drawing/2014/main" id="{9CE08B1A-BDE2-40F7-8C8F-3089B2D6F886}"/>
              </a:ext>
            </a:extLst>
          </p:cNvPr>
          <p:cNvSpPr>
            <a:spLocks noGrp="1"/>
          </p:cNvSpPr>
          <p:nvPr>
            <p:ph idx="1"/>
            <p:custDataLst>
              <p:tags r:id="rId7"/>
            </p:custDataLst>
          </p:nvPr>
        </p:nvSpPr>
        <p:spPr>
          <a:xfrm>
            <a:off x="838200" y="2807231"/>
            <a:ext cx="10515600" cy="4351338"/>
          </a:xfrm>
        </p:spPr>
        <p:txBody>
          <a:bodyPr>
            <a:normAutofit fontScale="95000"/>
          </a:bodyPr>
          <a:lstStyle/>
          <a:p>
            <a:pPr marL="0" indent="0">
              <a:buNone/>
            </a:pPr>
            <a:r>
              <a:rPr lang="fr-CA"/>
              <a:t>Les leaders doivent créer les conditions nécessaires à un milieu scolaire épanouissant. Elles se divisent en quatre voies :</a:t>
            </a:r>
          </a:p>
          <a:p>
            <a:pPr marL="0" indent="0">
              <a:buNone/>
            </a:pPr>
            <a:r>
              <a:rPr lang="fr-CA" b="1"/>
              <a:t>Rationnelle/technique </a:t>
            </a:r>
            <a:r>
              <a:rPr lang="fr-CA"/>
              <a:t>– </a:t>
            </a:r>
            <a:r>
              <a:rPr lang="fr-CA">
                <a:highlight>
                  <a:srgbClr val="000000">
                    <a:alpha val="0"/>
                    <a:alpha val="0"/>
                  </a:srgbClr>
                </a:highlight>
              </a:rPr>
              <a:t>curriculum</a:t>
            </a:r>
            <a:r>
              <a:rPr lang="fr-CA"/>
              <a:t>, enseignement et apprentissage</a:t>
            </a:r>
          </a:p>
          <a:p>
            <a:pPr marL="0" indent="0">
              <a:buNone/>
            </a:pPr>
            <a:r>
              <a:rPr lang="fr-CA" b="1"/>
              <a:t>Émotionnelle </a:t>
            </a:r>
            <a:r>
              <a:rPr lang="fr-CA"/>
              <a:t>– répercussions des émotions du personnel sur l’apprentissage et le </a:t>
            </a:r>
            <a:r>
              <a:rPr lang="fr-CA">
                <a:highlight>
                  <a:srgbClr val="000000">
                    <a:alpha val="0"/>
                    <a:alpha val="0"/>
                  </a:srgbClr>
                </a:highlight>
              </a:rPr>
              <a:t>bien-être</a:t>
            </a:r>
            <a:r>
              <a:rPr lang="fr-CA"/>
              <a:t> des élèves</a:t>
            </a:r>
            <a:endParaRPr lang="fr-CA">
              <a:highlight>
                <a:srgbClr val="808000"/>
              </a:highlight>
            </a:endParaRPr>
          </a:p>
          <a:p>
            <a:pPr marL="0" indent="0">
              <a:buNone/>
            </a:pPr>
            <a:r>
              <a:rPr lang="fr-CA" b="1"/>
              <a:t>Organisationnelle</a:t>
            </a:r>
            <a:r>
              <a:rPr lang="fr-CA"/>
              <a:t> – </a:t>
            </a:r>
            <a:r>
              <a:rPr lang="fr-CA">
                <a:highlight>
                  <a:srgbClr val="000000">
                    <a:alpha val="0"/>
                    <a:alpha val="0"/>
                  </a:srgbClr>
                </a:highlight>
              </a:rPr>
              <a:t>structure de l’école</a:t>
            </a:r>
            <a:r>
              <a:rPr lang="fr-CA"/>
              <a:t>, culture, politiques et procédures</a:t>
            </a:r>
          </a:p>
          <a:p>
            <a:pPr marL="0" indent="0">
              <a:buNone/>
            </a:pPr>
            <a:r>
              <a:rPr lang="fr-CA" b="1"/>
              <a:t>Familiale </a:t>
            </a:r>
            <a:r>
              <a:rPr lang="fr-CA"/>
              <a:t>– influence positive sur le milieu familial</a:t>
            </a:r>
          </a:p>
          <a:p>
            <a:pPr marL="0" indent="0" algn="r">
              <a:buNone/>
            </a:pPr>
            <a:r>
              <a:rPr lang="en-US" i="1"/>
              <a:t>How School Leaders Contribute to Student Success: The Four Paths,</a:t>
            </a:r>
            <a:br>
              <a:rPr lang="en-US" i="1"/>
            </a:br>
            <a:r>
              <a:rPr lang="fr-CA" i="1" err="1"/>
              <a:t>Leithwood et coll. (2017)</a:t>
            </a:r>
          </a:p>
          <a:p>
            <a:endParaRPr lang="fr-CA"/>
          </a:p>
        </p:txBody>
      </p:sp>
      <p:sp>
        <p:nvSpPr>
          <p:cNvPr id="10" name="Title 1">
            <a:extLst>
              <a:ext uri="{FF2B5EF4-FFF2-40B4-BE49-F238E27FC236}">
                <a16:creationId xmlns:a16="http://schemas.microsoft.com/office/drawing/2014/main" id="{2B8FBBD7-EB39-9340-84DD-A2D873316741}"/>
              </a:ext>
            </a:extLst>
          </p:cNvPr>
          <p:cNvSpPr txBox="1"/>
          <p:nvPr>
            <p:custDataLst>
              <p:tags r:id="rId8"/>
            </p:custDataLst>
          </p:nvPr>
        </p:nvSpPr>
        <p:spPr>
          <a:xfrm>
            <a:off x="1373020" y="179140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latin typeface="+mn-lt"/>
              </a:rPr>
              <a:t>Connaissances propres au rôle</a:t>
            </a:r>
          </a:p>
        </p:txBody>
      </p:sp>
    </p:spTree>
    <p:extLst>
      <p:ext uri="{BB962C8B-B14F-4D97-AF65-F5344CB8AC3E}">
        <p14:creationId xmlns:p14="http://schemas.microsoft.com/office/powerpoint/2010/main" val="10842221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68612" y="2060183"/>
            <a:ext cx="7096293" cy="584775"/>
          </a:xfrm>
          <a:prstGeom prst="rect">
            <a:avLst/>
          </a:prstGeom>
        </p:spPr>
        <p:txBody>
          <a:bodyPr wrap="square">
            <a:spAutoFit/>
          </a:bodyPr>
          <a:lstStyle/>
          <a:p>
            <a:r>
              <a:rPr lang="fr-CA" sz="3200" b="1">
                <a:solidFill>
                  <a:srgbClr val="0070C0"/>
                </a:solidFill>
              </a:rPr>
              <a:t>CRÉER VOTRE </a:t>
            </a:r>
            <a:r>
              <a:rPr lang="fr-CA" sz="3200" b="1">
                <a:solidFill>
                  <a:srgbClr val="0070C0"/>
                </a:solidFill>
                <a:highlight>
                  <a:srgbClr val="000000">
                    <a:alpha val="0"/>
                    <a:alpha val="0"/>
                  </a:srgbClr>
                </a:highlight>
              </a:rPr>
              <a:t>COMMUNAUTÉ SCOLAIRE</a:t>
            </a:r>
            <a:endParaRPr lang="fr-CA" sz="3200">
              <a:solidFill>
                <a:srgbClr val="0070C0"/>
              </a:solidFill>
            </a:endParaRPr>
          </a:p>
        </p:txBody>
      </p:sp>
      <p:sp>
        <p:nvSpPr>
          <p:cNvPr id="7" name="Content Placeholder 6">
            <a:extLst>
              <a:ext uri="{FF2B5EF4-FFF2-40B4-BE49-F238E27FC236}">
                <a16:creationId xmlns:a16="http://schemas.microsoft.com/office/drawing/2014/main" id="{E153F8BB-FF68-AE41-A39C-E658847C15E8}"/>
              </a:ext>
            </a:extLst>
          </p:cNvPr>
          <p:cNvSpPr>
            <a:spLocks noGrp="1"/>
          </p:cNvSpPr>
          <p:nvPr>
            <p:ph idx="1"/>
          </p:nvPr>
        </p:nvSpPr>
        <p:spPr>
          <a:xfrm>
            <a:off x="857002" y="2644958"/>
            <a:ext cx="10515600" cy="3959975"/>
          </a:xfrm>
        </p:spPr>
        <p:txBody>
          <a:bodyPr/>
          <a:lstStyle/>
          <a:p>
            <a:pPr marL="514350" indent="-514350">
              <a:buFont typeface="+mj-lt"/>
              <a:buAutoNum type="arabicPeriod"/>
            </a:pPr>
            <a:r>
              <a:rPr lang="fr-CA" dirty="0"/>
              <a:t>Quels aspects de votre </a:t>
            </a:r>
            <a:r>
              <a:rPr lang="fr-CA" dirty="0">
                <a:highlight>
                  <a:srgbClr val="000000">
                    <a:alpha val="0"/>
                    <a:alpha val="0"/>
                  </a:srgbClr>
                </a:highlight>
              </a:rPr>
              <a:t>communauté scolaire</a:t>
            </a:r>
            <a:r>
              <a:rPr lang="fr-CA" dirty="0"/>
              <a:t> doivent être améliorés?</a:t>
            </a:r>
            <a:endParaRPr lang="fr-CA" dirty="0">
              <a:highlight>
                <a:srgbClr val="C0C0C0"/>
              </a:highlight>
            </a:endParaRPr>
          </a:p>
          <a:p>
            <a:pPr marL="514350" indent="-514350">
              <a:buFont typeface="+mj-lt"/>
              <a:buAutoNum type="arabicPeriod"/>
            </a:pPr>
            <a:r>
              <a:rPr lang="fr-CA" dirty="0">
                <a:highlight>
                  <a:srgbClr val="000000">
                    <a:alpha val="0"/>
                    <a:alpha val="0"/>
                  </a:srgbClr>
                </a:highlight>
              </a:rPr>
              <a:t>Qui sont vos alliés?</a:t>
            </a:r>
            <a:r>
              <a:rPr lang="fr-CA" dirty="0"/>
              <a:t> </a:t>
            </a:r>
            <a:r>
              <a:rPr lang="fr-CA" dirty="0">
                <a:highlight>
                  <a:srgbClr val="000000">
                    <a:alpha val="0"/>
                  </a:srgbClr>
                </a:highlight>
              </a:rPr>
              <a:t>Comment le savez-vous?</a:t>
            </a:r>
          </a:p>
          <a:p>
            <a:pPr marL="514350" indent="-514350">
              <a:buFont typeface="+mj-lt"/>
              <a:buAutoNum type="arabicPeriod"/>
            </a:pPr>
            <a:r>
              <a:rPr lang="fr-CA" dirty="0">
                <a:highlight>
                  <a:srgbClr val="000000">
                    <a:alpha val="0"/>
                    <a:alpha val="0"/>
                  </a:srgbClr>
                </a:highlight>
              </a:rPr>
              <a:t>Quelles parties prenantes sont sous-représentées dans ce groupe d’alliés, et comment engagerez-vous le dialogue avec elles?</a:t>
            </a:r>
          </a:p>
          <a:p>
            <a:pPr marL="514350" indent="-514350">
              <a:buFont typeface="+mj-lt"/>
              <a:buAutoNum type="arabicPeriod"/>
            </a:pPr>
            <a:r>
              <a:rPr lang="fr-CA" dirty="0"/>
              <a:t>En quoi ces améliorations auront-elles une incidence positive sur la </a:t>
            </a:r>
            <a:r>
              <a:rPr lang="fr-CA" dirty="0">
                <a:highlight>
                  <a:srgbClr val="000000">
                    <a:alpha val="0"/>
                    <a:alpha val="0"/>
                  </a:srgbClr>
                </a:highlight>
              </a:rPr>
              <a:t>culture de l’école</a:t>
            </a:r>
            <a:r>
              <a:rPr lang="fr-CA" dirty="0"/>
              <a:t>? </a:t>
            </a:r>
          </a:p>
          <a:p>
            <a:pPr marL="0" indent="0">
              <a:buNone/>
            </a:pPr>
            <a:r>
              <a:rPr lang="fr-CA" dirty="0"/>
              <a:t>* Gardez en tête les quatre voies d’influence pour répondre.</a:t>
            </a:r>
          </a:p>
          <a:p>
            <a:endParaRPr lang="en-US" dirty="0"/>
          </a:p>
        </p:txBody>
      </p:sp>
    </p:spTree>
    <p:extLst>
      <p:ext uri="{BB962C8B-B14F-4D97-AF65-F5344CB8AC3E}">
        <p14:creationId xmlns:p14="http://schemas.microsoft.com/office/powerpoint/2010/main" val="424221435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68612" y="2060183"/>
            <a:ext cx="8376988" cy="584775"/>
          </a:xfrm>
          <a:prstGeom prst="rect">
            <a:avLst/>
          </a:prstGeom>
        </p:spPr>
        <p:txBody>
          <a:bodyPr wrap="square">
            <a:spAutoFit/>
          </a:bodyPr>
          <a:lstStyle/>
          <a:p>
            <a:r>
              <a:rPr lang="fr-CA" sz="3200" b="1" dirty="0">
                <a:solidFill>
                  <a:srgbClr val="0070C0"/>
                </a:solidFill>
                <a:highlight>
                  <a:srgbClr val="000000">
                    <a:alpha val="0"/>
                    <a:alpha val="0"/>
                  </a:srgbClr>
                </a:highlight>
              </a:rPr>
              <a:t>CRÉER UNE COMMUNAUTÉ</a:t>
            </a:r>
            <a:endParaRPr lang="fr-CA" sz="3200" dirty="0">
              <a:solidFill>
                <a:srgbClr val="0070C0"/>
              </a:solidFill>
            </a:endParaRPr>
          </a:p>
        </p:txBody>
      </p:sp>
      <p:sp>
        <p:nvSpPr>
          <p:cNvPr id="7" name="Content Placeholder 6">
            <a:extLst>
              <a:ext uri="{FF2B5EF4-FFF2-40B4-BE49-F238E27FC236}">
                <a16:creationId xmlns:a16="http://schemas.microsoft.com/office/drawing/2014/main" id="{3FBFFCFC-4C00-A549-A92E-35F96406E453}"/>
              </a:ext>
            </a:extLst>
          </p:cNvPr>
          <p:cNvSpPr>
            <a:spLocks noGrp="1"/>
          </p:cNvSpPr>
          <p:nvPr>
            <p:ph idx="1"/>
          </p:nvPr>
        </p:nvSpPr>
        <p:spPr>
          <a:xfrm>
            <a:off x="868612" y="2644958"/>
            <a:ext cx="10515600" cy="3096964"/>
          </a:xfrm>
        </p:spPr>
        <p:txBody>
          <a:bodyPr/>
          <a:lstStyle/>
          <a:p>
            <a:r>
              <a:rPr lang="fr-CA" dirty="0"/>
              <a:t>Quel type d’accompagnement offrons-nous aux divers membres de nos communautés scolaires? </a:t>
            </a:r>
          </a:p>
          <a:p>
            <a:r>
              <a:rPr lang="fr-CA" dirty="0"/>
              <a:t>Comment nos valeurs influencent-elles nos relations? </a:t>
            </a:r>
          </a:p>
          <a:p>
            <a:r>
              <a:rPr lang="fr-CA" dirty="0"/>
              <a:t>En quoi cela améliore-t-il l’apprentissage, l’équité et le bien-être des élèves?</a:t>
            </a:r>
            <a:r>
              <a:rPr lang="en-CA" dirty="0"/>
              <a:t> </a:t>
            </a:r>
            <a:endParaRPr lang="en-US" dirty="0"/>
          </a:p>
        </p:txBody>
      </p:sp>
    </p:spTree>
    <p:extLst>
      <p:ext uri="{BB962C8B-B14F-4D97-AF65-F5344CB8AC3E}">
        <p14:creationId xmlns:p14="http://schemas.microsoft.com/office/powerpoint/2010/main" val="150144183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3"/>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4"/>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5"/>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Content Placeholder 2">
            <a:extLst>
              <a:ext uri="{FF2B5EF4-FFF2-40B4-BE49-F238E27FC236}">
                <a16:creationId xmlns:a16="http://schemas.microsoft.com/office/drawing/2014/main" id="{9E884CE1-A35C-4241-BBED-6520FEF15C0D}"/>
              </a:ext>
            </a:extLst>
          </p:cNvPr>
          <p:cNvSpPr>
            <a:spLocks noGrp="1"/>
          </p:cNvSpPr>
          <p:nvPr>
            <p:ph sz="half" idx="1"/>
            <p:custDataLst>
              <p:tags r:id="rId6"/>
            </p:custDataLst>
          </p:nvPr>
        </p:nvSpPr>
        <p:spPr>
          <a:xfrm>
            <a:off x="233464" y="2957533"/>
            <a:ext cx="11770467" cy="3065127"/>
          </a:xfrm>
        </p:spPr>
        <p:txBody>
          <a:bodyPr>
            <a:normAutofit fontScale="87500"/>
          </a:bodyPr>
          <a:lstStyle/>
          <a:p>
            <a:pPr marL="0" marR="54610" indent="0">
              <a:lnSpc>
                <a:spcPct val="104000"/>
              </a:lnSpc>
              <a:buClr>
                <a:srgbClr val="231F20"/>
              </a:buClr>
              <a:buSzPts val="1000"/>
              <a:buNone/>
              <a:tabLst>
                <a:tab pos="161925" algn="l"/>
              </a:tabLst>
            </a:pPr>
            <a:r>
              <a:rPr lang="fr-CA">
                <a:highlight>
                  <a:srgbClr val="000000">
                    <a:alpha val="0"/>
                    <a:alpha val="0"/>
                  </a:srgbClr>
                </a:highlight>
              </a:rPr>
              <a:t>Muhammad Khalifa et coll. (2016) rapportent que les concepts de pédagogie « pertinente » (Ladson-Billings, 1995) et « sensible » (Gay, 1994) sur le plan culturel sont apparus dans le discours sur l’éducation et la réforme il y a plus de 20 ans.</a:t>
            </a:r>
          </a:p>
          <a:p>
            <a:pPr marL="0" marR="54610" indent="0">
              <a:lnSpc>
                <a:spcPct val="104000"/>
              </a:lnSpc>
              <a:buClr>
                <a:srgbClr val="231F20"/>
              </a:buClr>
              <a:buSzPts val="1000"/>
              <a:buNone/>
              <a:tabLst>
                <a:tab pos="161925" algn="l"/>
              </a:tabLst>
            </a:pPr>
            <a:endParaRPr lang="fr-CA">
              <a:highlight>
                <a:srgbClr val="00FF00"/>
              </a:highlight>
            </a:endParaRPr>
          </a:p>
          <a:p>
            <a:pPr marL="0" marR="54610" indent="0" algn="r">
              <a:lnSpc>
                <a:spcPct val="104000"/>
              </a:lnSpc>
              <a:buClr>
                <a:srgbClr val="231F20"/>
              </a:buClr>
              <a:buSzPts val="1000"/>
              <a:buNone/>
              <a:tabLst>
                <a:tab pos="161925" algn="l"/>
              </a:tabLst>
            </a:pPr>
            <a:r>
              <a:rPr lang="fr-CA"/>
              <a:t>  </a:t>
            </a:r>
            <a:r>
              <a:rPr lang="fr-CA" sz="2900" b="1" i="1">
                <a:hlinkClick r:id="rId12"/>
              </a:rPr>
              <a:t>Examiner les ressources personnelles en leadership d’ordre « cognitif » : résolution de problèmes, connaissances propres au rôle du leader et pensée systémique</a:t>
            </a:r>
            <a:r>
              <a:rPr lang="fr-CA" sz="2900"/>
              <a:t> (p. 9)</a:t>
            </a:r>
            <a:endParaRPr lang="fr-CA" sz="2900" i="1"/>
          </a:p>
        </p:txBody>
      </p:sp>
      <p:sp>
        <p:nvSpPr>
          <p:cNvPr id="11" name="Title 1">
            <a:extLst>
              <a:ext uri="{FF2B5EF4-FFF2-40B4-BE49-F238E27FC236}">
                <a16:creationId xmlns:a16="http://schemas.microsoft.com/office/drawing/2014/main" id="{F80A419A-65CA-B940-A576-0F70BB904295}"/>
              </a:ext>
            </a:extLst>
          </p:cNvPr>
          <p:cNvSpPr txBox="1"/>
          <p:nvPr>
            <p:custDataLst>
              <p:tags r:id="rId7"/>
            </p:custDataLst>
          </p:nvPr>
        </p:nvSpPr>
        <p:spPr>
          <a:xfrm>
            <a:off x="1348599" y="1724773"/>
            <a:ext cx="10129803" cy="1143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Aft>
                <a:spcPts val="800"/>
              </a:spcAft>
            </a:pPr>
            <a:r>
              <a:rPr lang="fr-CA" sz="3600" b="1" cap="small">
                <a:solidFill>
                  <a:srgbClr val="0070C0"/>
                </a:solidFill>
                <a:highlight>
                  <a:srgbClr val="000000">
                    <a:alpha val="0"/>
                    <a:alpha val="0"/>
                  </a:srgbClr>
                </a:highlight>
                <a:latin typeface="+mn-lt"/>
                <a:ea typeface="Calibri" panose="020F0502020204030204" pitchFamily="34" charset="0"/>
                <a:cs typeface="Times New Roman" panose="02020603050405020304" pitchFamily="18" charset="0"/>
              </a:rPr>
              <a:t>Renforcer des pratiques équitables et inclusives</a:t>
            </a:r>
            <a:endParaRPr lang="fr-CA" sz="3600">
              <a:solidFill>
                <a:srgbClr val="0070C0"/>
              </a:solidFill>
              <a:latin typeface="+mn-lt"/>
              <a:ea typeface="Calibri" panose="020F0502020204030204" pitchFamily="34" charset="0"/>
              <a:cs typeface="Times New Roman" panose="02020603050405020304" pitchFamily="18" charset="0"/>
            </a:endParaRPr>
          </a:p>
        </p:txBody>
      </p:sp>
      <p:sp>
        <p:nvSpPr>
          <p:cNvPr id="12" name="Rectangle 4">
            <a:extLst>
              <a:ext uri="{FF2B5EF4-FFF2-40B4-BE49-F238E27FC236}">
                <a16:creationId xmlns:a16="http://schemas.microsoft.com/office/drawing/2014/main" id="{0648AE87-5CF8-454F-828C-76C3D399315A}"/>
              </a:ext>
            </a:extLst>
          </p:cNvPr>
          <p:cNvSpPr>
            <a:spLocks noChangeArrowheads="1"/>
          </p:cNvSpPr>
          <p:nvPr>
            <p:custDataLst>
              <p:tags r:id="rId8"/>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212450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94184" y="1875278"/>
            <a:ext cx="10515600" cy="1325563"/>
          </a:xfrm>
        </p:spPr>
        <p:txBody>
          <a:bodyPr>
            <a:normAutofit/>
          </a:bodyPr>
          <a:lstStyle/>
          <a:p>
            <a:r>
              <a:rPr lang="fr-CA" sz="3200" b="1">
                <a:solidFill>
                  <a:srgbClr val="0070C0"/>
                </a:solidFill>
                <a:latin typeface="+mn-lt"/>
              </a:rPr>
              <a:t>PHILOSOPHIE PERSONNELLE DE LEADERSHIP</a:t>
            </a:r>
          </a:p>
        </p:txBody>
      </p:sp>
      <p:pic>
        <p:nvPicPr>
          <p:cNvPr id="4" name="Picture 6" descr="logo short">
            <a:extLst>
              <a:ext uri="{FF2B5EF4-FFF2-40B4-BE49-F238E27FC236}">
                <a16:creationId xmlns:a16="http://schemas.microsoft.com/office/drawing/2014/main" id="{50BEF5F8-CD4D-F64E-B29B-19E8297BE117}"/>
              </a:ext>
            </a:extLst>
          </p:cNvPr>
          <p:cNvPicPr>
            <a:picLocks noChangeAspect="1" noChangeArrowheads="1"/>
          </p:cNvPicPr>
          <p:nvPr>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5"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7" name="Rectangle 6">
            <a:extLst>
              <a:ext uri="{FF2B5EF4-FFF2-40B4-BE49-F238E27FC236}">
                <a16:creationId xmlns:a16="http://schemas.microsoft.com/office/drawing/2014/main" id="{5A89A202-F2C0-E148-A0C0-327842FD85BC}"/>
              </a:ext>
            </a:extLst>
          </p:cNvPr>
          <p:cNvSpPr/>
          <p:nvPr>
            <p:custDataLst>
              <p:tags r:id="rId4"/>
            </p:custDataLst>
          </p:nvPr>
        </p:nvSpPr>
        <p:spPr>
          <a:xfrm>
            <a:off x="1031098" y="3429000"/>
            <a:ext cx="10247650" cy="2062103"/>
          </a:xfrm>
          <a:prstGeom prst="rect">
            <a:avLst/>
          </a:prstGeom>
        </p:spPr>
        <p:txBody>
          <a:bodyPr wrap="square">
            <a:spAutoFit/>
          </a:bodyPr>
          <a:lstStyle/>
          <a:p>
            <a:r>
              <a:rPr lang="fr-CA" sz="3200" dirty="0"/>
              <a:t>Le développement d’une philosophie personnelle relative au </a:t>
            </a:r>
            <a:r>
              <a:rPr lang="fr-CA" sz="3200" dirty="0">
                <a:highlight>
                  <a:srgbClr val="000000">
                    <a:alpha val="0"/>
                    <a:alpha val="0"/>
                  </a:srgbClr>
                </a:highlight>
              </a:rPr>
              <a:t>curriculum</a:t>
            </a:r>
            <a:r>
              <a:rPr lang="fr-CA" sz="3200" dirty="0"/>
              <a:t>, à l’enseignement et au leadership peut s’avérer redoutablement efficace pour créer les conditions nécessaires à un </a:t>
            </a:r>
            <a:r>
              <a:rPr lang="fr-CA" sz="3200" dirty="0">
                <a:highlight>
                  <a:srgbClr val="000000">
                    <a:alpha val="0"/>
                    <a:alpha val="0"/>
                  </a:srgbClr>
                </a:highlight>
              </a:rPr>
              <a:t>milieu scolaire</a:t>
            </a:r>
            <a:r>
              <a:rPr lang="fr-CA" sz="3200" dirty="0"/>
              <a:t> épanouissant.</a:t>
            </a:r>
          </a:p>
        </p:txBody>
      </p:sp>
      <p:sp>
        <p:nvSpPr>
          <p:cNvPr id="8" name="Rectangle 4">
            <a:extLst>
              <a:ext uri="{FF2B5EF4-FFF2-40B4-BE49-F238E27FC236}">
                <a16:creationId xmlns:a16="http://schemas.microsoft.com/office/drawing/2014/main" id="{E5981AB2-9AE8-484E-853D-06A91B468F53}"/>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231217601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5"/>
</p:tagLst>
</file>

<file path=ppt/tags/tag18.xml><?xml version="1.0" encoding="utf-8"?>
<p:tagLst xmlns:a="http://schemas.openxmlformats.org/drawingml/2006/main" xmlns:r="http://schemas.openxmlformats.org/officeDocument/2006/relationships" xmlns:p="http://schemas.openxmlformats.org/presentationml/2006/main">
  <p:tag name="NUM" val="6"/>
</p:tagLst>
</file>

<file path=ppt/tags/tag19.xml><?xml version="1.0" encoding="utf-8"?>
<p:tagLst xmlns:a="http://schemas.openxmlformats.org/drawingml/2006/main" xmlns:r="http://schemas.openxmlformats.org/officeDocument/2006/relationships" xmlns:p="http://schemas.openxmlformats.org/presentationml/2006/main">
  <p:tag name="NUM" val="7"/>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8"/>
</p:tagLst>
</file>

<file path=ppt/tags/tag21.xml><?xml version="1.0" encoding="utf-8"?>
<p:tagLst xmlns:a="http://schemas.openxmlformats.org/drawingml/2006/main" xmlns:r="http://schemas.openxmlformats.org/officeDocument/2006/relationships" xmlns:p="http://schemas.openxmlformats.org/presentationml/2006/main">
  <p:tag name="NUM" val="9"/>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4"/>
</p:tagLst>
</file>

<file path=ppt/tags/tag26.xml><?xml version="1.0" encoding="utf-8"?>
<p:tagLst xmlns:a="http://schemas.openxmlformats.org/drawingml/2006/main" xmlns:r="http://schemas.openxmlformats.org/officeDocument/2006/relationships" xmlns:p="http://schemas.openxmlformats.org/presentationml/2006/main">
  <p:tag name="NUM" val="5"/>
</p:tagLst>
</file>

<file path=ppt/tags/tag27.xml><?xml version="1.0" encoding="utf-8"?>
<p:tagLst xmlns:a="http://schemas.openxmlformats.org/drawingml/2006/main" xmlns:r="http://schemas.openxmlformats.org/officeDocument/2006/relationships" xmlns:p="http://schemas.openxmlformats.org/presentationml/2006/main">
  <p:tag name="NUM" val="6"/>
</p:tagLst>
</file>

<file path=ppt/tags/tag28.xml><?xml version="1.0" encoding="utf-8"?>
<p:tagLst xmlns:a="http://schemas.openxmlformats.org/drawingml/2006/main" xmlns:r="http://schemas.openxmlformats.org/officeDocument/2006/relationships" xmlns:p="http://schemas.openxmlformats.org/presentationml/2006/main">
  <p:tag name="NUM" val="8"/>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5"/>
</p:tagLst>
</file>

<file path=ppt/tags/tag34.xml><?xml version="1.0" encoding="utf-8"?>
<p:tagLst xmlns:a="http://schemas.openxmlformats.org/drawingml/2006/main" xmlns:r="http://schemas.openxmlformats.org/officeDocument/2006/relationships" xmlns:p="http://schemas.openxmlformats.org/presentationml/2006/main">
  <p:tag name="NUM" val="6"/>
</p:tagLst>
</file>

<file path=ppt/tags/tag35.xml><?xml version="1.0" encoding="utf-8"?>
<p:tagLst xmlns:a="http://schemas.openxmlformats.org/drawingml/2006/main" xmlns:r="http://schemas.openxmlformats.org/officeDocument/2006/relationships" xmlns:p="http://schemas.openxmlformats.org/presentationml/2006/main">
  <p:tag name="NUM" val="7"/>
</p:tagLst>
</file>

<file path=ppt/tags/tag36.xml><?xml version="1.0" encoding="utf-8"?>
<p:tagLst xmlns:a="http://schemas.openxmlformats.org/drawingml/2006/main" xmlns:r="http://schemas.openxmlformats.org/officeDocument/2006/relationships" xmlns:p="http://schemas.openxmlformats.org/presentationml/2006/main">
  <p:tag name="NUM" val="8"/>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4"/>
</p:tagLst>
</file>

<file path=ppt/tags/tag41.xml><?xml version="1.0" encoding="utf-8"?>
<p:tagLst xmlns:a="http://schemas.openxmlformats.org/drawingml/2006/main" xmlns:r="http://schemas.openxmlformats.org/officeDocument/2006/relationships" xmlns:p="http://schemas.openxmlformats.org/presentationml/2006/main">
  <p:tag name="NUM" val="5"/>
</p:tagLst>
</file>

<file path=ppt/tags/tag42.xml><?xml version="1.0" encoding="utf-8"?>
<p:tagLst xmlns:a="http://schemas.openxmlformats.org/drawingml/2006/main" xmlns:r="http://schemas.openxmlformats.org/officeDocument/2006/relationships" xmlns:p="http://schemas.openxmlformats.org/presentationml/2006/main">
  <p:tag name="NUM" val="6"/>
</p:tagLst>
</file>

<file path=ppt/tags/tag43.xml><?xml version="1.0" encoding="utf-8"?>
<p:tagLst xmlns:a="http://schemas.openxmlformats.org/drawingml/2006/main" xmlns:r="http://schemas.openxmlformats.org/officeDocument/2006/relationships" xmlns:p="http://schemas.openxmlformats.org/presentationml/2006/main">
  <p:tag name="NUM" val="7"/>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4"/>
</p:tagLst>
</file>

<file path=ppt/tags/tag48.xml><?xml version="1.0" encoding="utf-8"?>
<p:tagLst xmlns:a="http://schemas.openxmlformats.org/drawingml/2006/main" xmlns:r="http://schemas.openxmlformats.org/officeDocument/2006/relationships" xmlns:p="http://schemas.openxmlformats.org/presentationml/2006/main">
  <p:tag name="NUM" val="5"/>
</p:tagLst>
</file>

<file path=ppt/tags/tag49.xml><?xml version="1.0" encoding="utf-8"?>
<p:tagLst xmlns:a="http://schemas.openxmlformats.org/drawingml/2006/main" xmlns:r="http://schemas.openxmlformats.org/officeDocument/2006/relationships" xmlns:p="http://schemas.openxmlformats.org/presentationml/2006/main">
  <p:tag name="NUM" val="6"/>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7"/>
</p:tagLst>
</file>

<file path=ppt/tags/tag51.xml><?xml version="1.0" encoding="utf-8"?>
<p:tagLst xmlns:a="http://schemas.openxmlformats.org/drawingml/2006/main" xmlns:r="http://schemas.openxmlformats.org/officeDocument/2006/relationships" xmlns:p="http://schemas.openxmlformats.org/presentationml/2006/main">
  <p:tag name="NUM" val="1"/>
</p:tagLst>
</file>

<file path=ppt/tags/tag52.xml><?xml version="1.0" encoding="utf-8"?>
<p:tagLst xmlns:a="http://schemas.openxmlformats.org/drawingml/2006/main" xmlns:r="http://schemas.openxmlformats.org/officeDocument/2006/relationships" xmlns:p="http://schemas.openxmlformats.org/presentationml/2006/main">
  <p:tag name="NUM" val="2"/>
</p:tagLst>
</file>

<file path=ppt/tags/tag53.xml><?xml version="1.0" encoding="utf-8"?>
<p:tagLst xmlns:a="http://schemas.openxmlformats.org/drawingml/2006/main" xmlns:r="http://schemas.openxmlformats.org/officeDocument/2006/relationships" xmlns:p="http://schemas.openxmlformats.org/presentationml/2006/main">
  <p:tag name="NUM" val="4"/>
</p:tagLst>
</file>

<file path=ppt/tags/tag54.xml><?xml version="1.0" encoding="utf-8"?>
<p:tagLst xmlns:a="http://schemas.openxmlformats.org/drawingml/2006/main" xmlns:r="http://schemas.openxmlformats.org/officeDocument/2006/relationships" xmlns:p="http://schemas.openxmlformats.org/presentationml/2006/main">
  <p:tag name="NUM" val="5"/>
</p:tagLst>
</file>

<file path=ppt/tags/tag55.xml><?xml version="1.0" encoding="utf-8"?>
<p:tagLst xmlns:a="http://schemas.openxmlformats.org/drawingml/2006/main" xmlns:r="http://schemas.openxmlformats.org/officeDocument/2006/relationships" xmlns:p="http://schemas.openxmlformats.org/presentationml/2006/main">
  <p:tag name="NUM" val="6"/>
</p:tagLst>
</file>

<file path=ppt/tags/tag56.xml><?xml version="1.0" encoding="utf-8"?>
<p:tagLst xmlns:a="http://schemas.openxmlformats.org/drawingml/2006/main" xmlns:r="http://schemas.openxmlformats.org/officeDocument/2006/relationships" xmlns:p="http://schemas.openxmlformats.org/presentationml/2006/main">
  <p:tag name="NUM" val="7"/>
</p:tagLst>
</file>

<file path=ppt/tags/tag57.xml><?xml version="1.0" encoding="utf-8"?>
<p:tagLst xmlns:a="http://schemas.openxmlformats.org/drawingml/2006/main" xmlns:r="http://schemas.openxmlformats.org/officeDocument/2006/relationships" xmlns:p="http://schemas.openxmlformats.org/presentationml/2006/main">
  <p:tag name="NUM" val="8"/>
</p:tagLst>
</file>

<file path=ppt/tags/tag58.xml><?xml version="1.0" encoding="utf-8"?>
<p:tagLst xmlns:a="http://schemas.openxmlformats.org/drawingml/2006/main" xmlns:r="http://schemas.openxmlformats.org/officeDocument/2006/relationships" xmlns:p="http://schemas.openxmlformats.org/presentationml/2006/main">
  <p:tag name="NUM" val="3"/>
</p:tagLst>
</file>

<file path=ppt/tags/tag59.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2"/>
</p:tagLst>
</file>

<file path=ppt/tags/tag61.xml><?xml version="1.0" encoding="utf-8"?>
<p:tagLst xmlns:a="http://schemas.openxmlformats.org/drawingml/2006/main" xmlns:r="http://schemas.openxmlformats.org/officeDocument/2006/relationships" xmlns:p="http://schemas.openxmlformats.org/presentationml/2006/main">
  <p:tag name="NUM" val="3"/>
</p:tagLst>
</file>

<file path=ppt/tags/tag62.xml><?xml version="1.0" encoding="utf-8"?>
<p:tagLst xmlns:a="http://schemas.openxmlformats.org/drawingml/2006/main" xmlns:r="http://schemas.openxmlformats.org/officeDocument/2006/relationships" xmlns:p="http://schemas.openxmlformats.org/presentationml/2006/main">
  <p:tag name="NUM" val="5"/>
</p:tagLst>
</file>

<file path=ppt/tags/tag63.xml><?xml version="1.0" encoding="utf-8"?>
<p:tagLst xmlns:a="http://schemas.openxmlformats.org/drawingml/2006/main" xmlns:r="http://schemas.openxmlformats.org/officeDocument/2006/relationships" xmlns:p="http://schemas.openxmlformats.org/presentationml/2006/main">
  <p:tag name="NUM" val="3"/>
</p:tagLst>
</file>

<file path=ppt/tags/tag64.xml><?xml version="1.0" encoding="utf-8"?>
<p:tagLst xmlns:a="http://schemas.openxmlformats.org/drawingml/2006/main" xmlns:r="http://schemas.openxmlformats.org/officeDocument/2006/relationships" xmlns:p="http://schemas.openxmlformats.org/presentationml/2006/main">
  <p:tag name="NUM" val="1"/>
</p:tagLst>
</file>

<file path=ppt/tags/tag65.xml><?xml version="1.0" encoding="utf-8"?>
<p:tagLst xmlns:a="http://schemas.openxmlformats.org/drawingml/2006/main" xmlns:r="http://schemas.openxmlformats.org/officeDocument/2006/relationships" xmlns:p="http://schemas.openxmlformats.org/presentationml/2006/main">
  <p:tag name="NUM" val="2"/>
</p:tagLst>
</file>

<file path=ppt/tags/tag66.xml><?xml version="1.0" encoding="utf-8"?>
<p:tagLst xmlns:a="http://schemas.openxmlformats.org/drawingml/2006/main" xmlns:r="http://schemas.openxmlformats.org/officeDocument/2006/relationships" xmlns:p="http://schemas.openxmlformats.org/presentationml/2006/main">
  <p:tag name="NUM" val="3"/>
</p:tagLst>
</file>

<file path=ppt/tags/tag67.xml><?xml version="1.0" encoding="utf-8"?>
<p:tagLst xmlns:a="http://schemas.openxmlformats.org/drawingml/2006/main" xmlns:r="http://schemas.openxmlformats.org/officeDocument/2006/relationships" xmlns:p="http://schemas.openxmlformats.org/presentationml/2006/main">
  <p:tag name="NUM" val="4"/>
</p:tagLst>
</file>

<file path=ppt/tags/tag68.xml><?xml version="1.0" encoding="utf-8"?>
<p:tagLst xmlns:a="http://schemas.openxmlformats.org/drawingml/2006/main" xmlns:r="http://schemas.openxmlformats.org/officeDocument/2006/relationships" xmlns:p="http://schemas.openxmlformats.org/presentationml/2006/main">
  <p:tag name="NUM" val="3"/>
</p:tagLst>
</file>

<file path=ppt/tags/tag69.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2"/>
</p:tagLst>
</file>

<file path=ppt/tags/tag71.xml><?xml version="1.0" encoding="utf-8"?>
<p:tagLst xmlns:a="http://schemas.openxmlformats.org/drawingml/2006/main" xmlns:r="http://schemas.openxmlformats.org/officeDocument/2006/relationships" xmlns:p="http://schemas.openxmlformats.org/presentationml/2006/main">
  <p:tag name="NUM" val="3"/>
</p:tagLst>
</file>

<file path=ppt/tags/tag72.xml><?xml version="1.0" encoding="utf-8"?>
<p:tagLst xmlns:a="http://schemas.openxmlformats.org/drawingml/2006/main" xmlns:r="http://schemas.openxmlformats.org/officeDocument/2006/relationships" xmlns:p="http://schemas.openxmlformats.org/presentationml/2006/main">
  <p:tag name="NUM" val="4"/>
</p:tagLst>
</file>

<file path=ppt/tags/tag73.xml><?xml version="1.0" encoding="utf-8"?>
<p:tagLst xmlns:a="http://schemas.openxmlformats.org/drawingml/2006/main" xmlns:r="http://schemas.openxmlformats.org/officeDocument/2006/relationships" xmlns:p="http://schemas.openxmlformats.org/presentationml/2006/main">
  <p:tag name="NUM" val="3"/>
</p:tagLst>
</file>

<file path=ppt/tags/tag74.xml><?xml version="1.0" encoding="utf-8"?>
<p:tagLst xmlns:a="http://schemas.openxmlformats.org/drawingml/2006/main" xmlns:r="http://schemas.openxmlformats.org/officeDocument/2006/relationships" xmlns:p="http://schemas.openxmlformats.org/presentationml/2006/main">
  <p:tag name="NUM" val="1"/>
</p:tagLst>
</file>

<file path=ppt/tags/tag75.xml><?xml version="1.0" encoding="utf-8"?>
<p:tagLst xmlns:a="http://schemas.openxmlformats.org/drawingml/2006/main" xmlns:r="http://schemas.openxmlformats.org/officeDocument/2006/relationships" xmlns:p="http://schemas.openxmlformats.org/presentationml/2006/main">
  <p:tag name="NUM" val="2"/>
</p:tagLst>
</file>

<file path=ppt/tags/tag76.xml><?xml version="1.0" encoding="utf-8"?>
<p:tagLst xmlns:a="http://schemas.openxmlformats.org/drawingml/2006/main" xmlns:r="http://schemas.openxmlformats.org/officeDocument/2006/relationships" xmlns:p="http://schemas.openxmlformats.org/presentationml/2006/main">
  <p:tag name="NUM" val="3"/>
</p:tagLst>
</file>

<file path=ppt/tags/tag77.xml><?xml version="1.0" encoding="utf-8"?>
<p:tagLst xmlns:a="http://schemas.openxmlformats.org/drawingml/2006/main" xmlns:r="http://schemas.openxmlformats.org/officeDocument/2006/relationships" xmlns:p="http://schemas.openxmlformats.org/presentationml/2006/main">
  <p:tag name="NUM" val="4"/>
</p:tagLst>
</file>

<file path=ppt/tags/tag78.xml><?xml version="1.0" encoding="utf-8"?>
<p:tagLst xmlns:a="http://schemas.openxmlformats.org/drawingml/2006/main" xmlns:r="http://schemas.openxmlformats.org/officeDocument/2006/relationships" xmlns:p="http://schemas.openxmlformats.org/presentationml/2006/main">
  <p:tag name="NUM" val="3"/>
</p:tagLst>
</file>

<file path=ppt/tags/tag79.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2"/>
</p:tagLst>
</file>

<file path=ppt/tags/tag81.xml><?xml version="1.0" encoding="utf-8"?>
<p:tagLst xmlns:a="http://schemas.openxmlformats.org/drawingml/2006/main" xmlns:r="http://schemas.openxmlformats.org/officeDocument/2006/relationships" xmlns:p="http://schemas.openxmlformats.org/presentationml/2006/main">
  <p:tag name="NUM" val="3"/>
</p:tagLst>
</file>

<file path=ppt/tags/tag82.xml><?xml version="1.0" encoding="utf-8"?>
<p:tagLst xmlns:a="http://schemas.openxmlformats.org/drawingml/2006/main" xmlns:r="http://schemas.openxmlformats.org/officeDocument/2006/relationships" xmlns:p="http://schemas.openxmlformats.org/presentationml/2006/main">
  <p:tag name="NUM" val="3"/>
</p:tagLst>
</file>

<file path=ppt/tags/tag83.xml><?xml version="1.0" encoding="utf-8"?>
<p:tagLst xmlns:a="http://schemas.openxmlformats.org/drawingml/2006/main" xmlns:r="http://schemas.openxmlformats.org/officeDocument/2006/relationships" xmlns:p="http://schemas.openxmlformats.org/presentationml/2006/main">
  <p:tag name="NUM" val="1"/>
</p:tagLst>
</file>

<file path=ppt/tags/tag84.xml><?xml version="1.0" encoding="utf-8"?>
<p:tagLst xmlns:a="http://schemas.openxmlformats.org/drawingml/2006/main" xmlns:r="http://schemas.openxmlformats.org/officeDocument/2006/relationships" xmlns:p="http://schemas.openxmlformats.org/presentationml/2006/main">
  <p:tag name="NUM" val="2"/>
</p:tagLst>
</file>

<file path=ppt/tags/tag85.xml><?xml version="1.0" encoding="utf-8"?>
<p:tagLst xmlns:a="http://schemas.openxmlformats.org/drawingml/2006/main" xmlns:r="http://schemas.openxmlformats.org/officeDocument/2006/relationships" xmlns:p="http://schemas.openxmlformats.org/presentationml/2006/main">
  <p:tag name="NUM" val="3"/>
</p:tagLst>
</file>

<file path=ppt/tags/tag86.xml><?xml version="1.0" encoding="utf-8"?>
<p:tagLst xmlns:a="http://schemas.openxmlformats.org/drawingml/2006/main" xmlns:r="http://schemas.openxmlformats.org/officeDocument/2006/relationships" xmlns:p="http://schemas.openxmlformats.org/presentationml/2006/main">
  <p:tag name="NUM" val="4"/>
</p:tagLst>
</file>

<file path=ppt/tags/tag87.xml><?xml version="1.0" encoding="utf-8"?>
<p:tagLst xmlns:a="http://schemas.openxmlformats.org/drawingml/2006/main" xmlns:r="http://schemas.openxmlformats.org/officeDocument/2006/relationships" xmlns:p="http://schemas.openxmlformats.org/presentationml/2006/main">
  <p:tag name="NUM" val="5"/>
</p:tagLst>
</file>

<file path=ppt/tags/tag88.xml><?xml version="1.0" encoding="utf-8"?>
<p:tagLst xmlns:a="http://schemas.openxmlformats.org/drawingml/2006/main" xmlns:r="http://schemas.openxmlformats.org/officeDocument/2006/relationships" xmlns:p="http://schemas.openxmlformats.org/presentationml/2006/main">
  <p:tag name="NUM" val="6"/>
</p:tagLst>
</file>

<file path=ppt/tags/tag89.xml><?xml version="1.0" encoding="utf-8"?>
<p:tagLst xmlns:a="http://schemas.openxmlformats.org/drawingml/2006/main" xmlns:r="http://schemas.openxmlformats.org/officeDocument/2006/relationships" xmlns:p="http://schemas.openxmlformats.org/presentationml/2006/main">
  <p:tag name="NUM" val="7"/>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8"/>
</p:tagLst>
</file>

<file path=ppt/tags/tag91.xml><?xml version="1.0" encoding="utf-8"?>
<p:tagLst xmlns:a="http://schemas.openxmlformats.org/drawingml/2006/main" xmlns:r="http://schemas.openxmlformats.org/officeDocument/2006/relationships" xmlns:p="http://schemas.openxmlformats.org/presentationml/2006/main">
  <p:tag name="NUM" val="1"/>
</p:tagLst>
</file>

<file path=ppt/tags/tag92.xml><?xml version="1.0" encoding="utf-8"?>
<p:tagLst xmlns:a="http://schemas.openxmlformats.org/drawingml/2006/main" xmlns:r="http://schemas.openxmlformats.org/officeDocument/2006/relationships" xmlns:p="http://schemas.openxmlformats.org/presentationml/2006/main">
  <p:tag name="NUM" val="2"/>
</p:tagLst>
</file>

<file path=ppt/tags/tag93.xml><?xml version="1.0" encoding="utf-8"?>
<p:tagLst xmlns:a="http://schemas.openxmlformats.org/drawingml/2006/main" xmlns:r="http://schemas.openxmlformats.org/officeDocument/2006/relationships" xmlns:p="http://schemas.openxmlformats.org/presentationml/2006/main">
  <p:tag name="NUM" val="3"/>
</p:tagLst>
</file>

<file path=ppt/tags/tag94.xml><?xml version="1.0" encoding="utf-8"?>
<p:tagLst xmlns:a="http://schemas.openxmlformats.org/drawingml/2006/main" xmlns:r="http://schemas.openxmlformats.org/officeDocument/2006/relationships" xmlns:p="http://schemas.openxmlformats.org/presentationml/2006/main">
  <p:tag name="NUM" val="4"/>
</p:tagLst>
</file>

<file path=ppt/tags/tag95.xml><?xml version="1.0" encoding="utf-8"?>
<p:tagLst xmlns:a="http://schemas.openxmlformats.org/drawingml/2006/main" xmlns:r="http://schemas.openxmlformats.org/officeDocument/2006/relationships" xmlns:p="http://schemas.openxmlformats.org/presentationml/2006/main">
  <p:tag name="NUM" val="5"/>
</p:tagLst>
</file>

<file path=ppt/tags/tag96.xml><?xml version="1.0" encoding="utf-8"?>
<p:tagLst xmlns:a="http://schemas.openxmlformats.org/drawingml/2006/main" xmlns:r="http://schemas.openxmlformats.org/officeDocument/2006/relationships" xmlns:p="http://schemas.openxmlformats.org/presentationml/2006/main">
  <p:tag name="NUM" val="6"/>
</p:tagLst>
</file>

<file path=ppt/tags/tag97.xml><?xml version="1.0" encoding="utf-8"?>
<p:tagLst xmlns:a="http://schemas.openxmlformats.org/drawingml/2006/main" xmlns:r="http://schemas.openxmlformats.org/officeDocument/2006/relationships" xmlns:p="http://schemas.openxmlformats.org/presentationml/2006/main">
  <p:tag name="NUM" val="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13732</TotalTime>
  <Words>3353</Words>
  <Application>Microsoft Macintosh PowerPoint</Application>
  <PresentationFormat>Widescreen</PresentationFormat>
  <Paragraphs>228</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Book Antiqua</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PHILOSOPHIE PERSONNELLE DE LEADERSHIP</vt:lpstr>
      <vt:lpstr>PHILOSOPHIE PERSONNELLE DE LEADERSHIP</vt:lpstr>
      <vt:lpstr>PHILOSOPHIE PERSONNELLE DE LEADERSHIP (suite)</vt:lpstr>
      <vt:lpstr>Concevoir votre propre philosophie relative à l’enseignement, à l’apprentissage et au leadership</vt:lpstr>
      <vt:lpstr>Concevoir votre propre philosophie relative à l’enseignement, à l’apprentissage et au leadership</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142</cp:revision>
  <cp:lastPrinted>2021-04-25T20:27:24Z</cp:lastPrinted>
  <dcterms:created xsi:type="dcterms:W3CDTF">2019-11-01T17:17:10Z</dcterms:created>
  <dcterms:modified xsi:type="dcterms:W3CDTF">2021-10-26T17:56:02Z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1c75c7ec-6817-4219-bce9-b09a492cf029</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2021-08-30T13:33:39Z</vt:lpwstr>
  </property>
  <property fmtid="{D5CDD505-2E9C-101B-9397-08002B2CF9AE}" pid="8" name="MSIP_Label_034a106e-6316-442c-ad35-738afd673d2b_SiteId">
    <vt:lpwstr>cddc1229-ac2a-4b97-b78a-0e5cacb5865c</vt:lpwstr>
  </property>
</Properties>
</file>