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notesSlides/notesSlide1.xml" ContentType="application/vnd.openxmlformats-officedocument.presentationml.notesSlide+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notesSlides/notesSlide2.xml" ContentType="application/vnd.openxmlformats-officedocument.presentationml.notesSlide+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notesSlides/notesSlide3.xml" ContentType="application/vnd.openxmlformats-officedocument.presentationml.notesSlide+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notesSlides/notesSlide4.xml" ContentType="application/vnd.openxmlformats-officedocument.presentationml.notesSlide+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notesSlides/notesSlide5.xml" ContentType="application/vnd.openxmlformats-officedocument.presentationml.notesSlide+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notesSlides/notesSlide6.xml" ContentType="application/vnd.openxmlformats-officedocument.presentationml.notesSlide+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notesSlides/notesSlide7.xml" ContentType="application/vnd.openxmlformats-officedocument.presentationml.notesSlide+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notesSlides/notesSlide8.xml" ContentType="application/vnd.openxmlformats-officedocument.presentationml.notesSlide+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notesSlides/notesSlide9.xml" ContentType="application/vnd.openxmlformats-officedocument.presentationml.notesSlide+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notesSlides/notesSlide10.xml" ContentType="application/vnd.openxmlformats-officedocument.presentationml.notesSlide+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notesSlides/notesSlide11.xml" ContentType="application/vnd.openxmlformats-officedocument.presentationml.notesSlide+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notesSlides/notesSlide12.xml" ContentType="application/vnd.openxmlformats-officedocument.presentationml.notesSlid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notesSlides/notesSlide13.xml" ContentType="application/vnd.openxmlformats-officedocument.presentationml.notesSlide+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notesSlides/notesSlide14.xml" ContentType="application/vnd.openxmlformats-officedocument.presentationml.notesSlide+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notesSlides/notesSlide15.xml" ContentType="application/vnd.openxmlformats-officedocument.presentationml.notesSlide+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notesSlides/notesSlide16.xml" ContentType="application/vnd.openxmlformats-officedocument.presentationml.notesSlide+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notesSlides/notesSlide17.xml" ContentType="application/vnd.openxmlformats-officedocument.presentationml.notesSlide+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notesSlides/notesSlide18.xml" ContentType="application/vnd.openxmlformats-officedocument.presentationml.notesSlide+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notesSlides/notesSlide19.xml" ContentType="application/vnd.openxmlformats-officedocument.presentationml.notesSlide+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notesSlides/notesSlide20.xml" ContentType="application/vnd.openxmlformats-officedocument.presentationml.notesSlide+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notesSlides/notesSlide21.xml" ContentType="application/vnd.openxmlformats-officedocument.presentationml.notesSlide+xml"/>
  <Override PartName="/ppt/comments/comment1.xml" ContentType="application/vnd.openxmlformats-officedocument.presentationml.comment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notesSlides/notesSlide22.xml" ContentType="application/vnd.openxmlformats-officedocument.presentationml.notesSlide+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notesSlides/notesSlide23.xml" ContentType="application/vnd.openxmlformats-officedocument.presentationml.notesSlide+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648" r:id="rId1"/>
  </p:sldMasterIdLst>
  <p:notesMasterIdLst>
    <p:notesMasterId r:id="rId26"/>
  </p:notesMasterIdLst>
  <p:handoutMasterIdLst>
    <p:handoutMasterId r:id="rId27"/>
  </p:handoutMasterIdLst>
  <p:sldIdLst>
    <p:sldId id="328" r:id="rId2"/>
    <p:sldId id="316" r:id="rId3"/>
    <p:sldId id="329" r:id="rId4"/>
    <p:sldId id="380" r:id="rId5"/>
    <p:sldId id="379" r:id="rId6"/>
    <p:sldId id="330" r:id="rId7"/>
    <p:sldId id="381" r:id="rId8"/>
    <p:sldId id="390" r:id="rId9"/>
    <p:sldId id="382" r:id="rId10"/>
    <p:sldId id="383" r:id="rId11"/>
    <p:sldId id="384" r:id="rId12"/>
    <p:sldId id="385" r:id="rId13"/>
    <p:sldId id="393" r:id="rId14"/>
    <p:sldId id="397" r:id="rId15"/>
    <p:sldId id="392" r:id="rId16"/>
    <p:sldId id="386" r:id="rId17"/>
    <p:sldId id="395" r:id="rId18"/>
    <p:sldId id="394" r:id="rId19"/>
    <p:sldId id="388" r:id="rId20"/>
    <p:sldId id="387" r:id="rId21"/>
    <p:sldId id="396" r:id="rId22"/>
    <p:sldId id="389" r:id="rId23"/>
    <p:sldId id="320" r:id="rId24"/>
    <p:sldId id="398" r:id="rId25"/>
  </p:sldIdLst>
  <p:sldSz cx="12192000" cy="6858000"/>
  <p:notesSz cx="6858000" cy="9296400"/>
  <p:custDataLst>
    <p:tags r:id="rId2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tephanie Roberge" initials="SR" lastIdx="1" clrIdx="0">
    <p:extLst>
      <p:ext uri="{19B8F6BF-5375-455C-9EA6-DF929625EA0E}">
        <p15:presenceInfo xmlns:p15="http://schemas.microsoft.com/office/powerpoint/2012/main" userId="Stephanie Roberge" providerId="None"/>
      </p:ext>
    </p:extLst>
  </p:cmAuthor>
  <p:cmAuthor id="2" name="Sophie Martineau" initials="SM" lastIdx="0" clrIdx="1">
    <p:extLst>
      <p:ext uri="{19B8F6BF-5375-455C-9EA6-DF929625EA0E}">
        <p15:presenceInfo xmlns:p15="http://schemas.microsoft.com/office/powerpoint/2012/main" userId="Sophie Martineau"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730"/>
    <p:restoredTop sz="72570" autoAdjust="0"/>
  </p:normalViewPr>
  <p:slideViewPr>
    <p:cSldViewPr snapToGrid="0" snapToObjects="1">
      <p:cViewPr varScale="1">
        <p:scale>
          <a:sx n="93" d="100"/>
          <a:sy n="93" d="100"/>
        </p:scale>
        <p:origin x="1984" y="200"/>
      </p:cViewPr>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62" d="100"/>
          <a:sy n="62" d="100"/>
        </p:scale>
        <p:origin x="3154" y="34"/>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presProps" Target="presProps.xml"/><Relationship Id="rId8" Type="http://schemas.openxmlformats.org/officeDocument/2006/relationships/slide" Target="slides/slide7.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1-09-21T10:08:32.418" idx="1">
    <p:pos x="3769" y="2857"/>
    <p:text>Je présume qu'on parle du tableau</p:text>
    <p:extLst>
      <p:ext uri="{C676402C-5697-4E1C-873F-D02D1690AC5C}">
        <p15:threadingInfo xmlns:p15="http://schemas.microsoft.com/office/powerpoint/2012/main" timeZoneBias="24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72421" cy="466725"/>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sz="quarter" idx="1"/>
          </p:nvPr>
        </p:nvSpPr>
        <p:spPr>
          <a:xfrm>
            <a:off x="3884027" y="1"/>
            <a:ext cx="2972421" cy="466725"/>
          </a:xfrm>
          <a:prstGeom prst="rect">
            <a:avLst/>
          </a:prstGeom>
        </p:spPr>
        <p:txBody>
          <a:bodyPr vert="horz" lIns="91440" tIns="45720" rIns="91440" bIns="45720" rtlCol="0"/>
          <a:lstStyle>
            <a:lvl1pPr algn="r">
              <a:defRPr sz="1200"/>
            </a:lvl1pPr>
          </a:lstStyle>
          <a:p>
            <a:fld id="{00C72788-058B-4A91-9E0E-174411CB8A0C}" type="datetimeFigureOut">
              <a:rPr lang="en-CA" smtClean="0"/>
              <a:t>2021-10-26</a:t>
            </a:fld>
            <a:endParaRPr lang="en-CA"/>
          </a:p>
        </p:txBody>
      </p:sp>
      <p:sp>
        <p:nvSpPr>
          <p:cNvPr id="4" name="Footer Placeholder 3"/>
          <p:cNvSpPr>
            <a:spLocks noGrp="1"/>
          </p:cNvSpPr>
          <p:nvPr>
            <p:ph type="ftr" sz="quarter" idx="2"/>
          </p:nvPr>
        </p:nvSpPr>
        <p:spPr>
          <a:xfrm>
            <a:off x="1" y="8829676"/>
            <a:ext cx="2972421" cy="466725"/>
          </a:xfrm>
          <a:prstGeom prst="rect">
            <a:avLst/>
          </a:prstGeom>
        </p:spPr>
        <p:txBody>
          <a:bodyPr vert="horz" lIns="91440" tIns="45720" rIns="91440" bIns="45720" rtlCol="0" anchor="b"/>
          <a:lstStyle>
            <a:lvl1pPr algn="l">
              <a:defRPr sz="1200"/>
            </a:lvl1pPr>
          </a:lstStyle>
          <a:p>
            <a:endParaRPr lang="en-CA"/>
          </a:p>
        </p:txBody>
      </p:sp>
      <p:sp>
        <p:nvSpPr>
          <p:cNvPr id="5" name="Slide Number Placeholder 4"/>
          <p:cNvSpPr>
            <a:spLocks noGrp="1"/>
          </p:cNvSpPr>
          <p:nvPr>
            <p:ph type="sldNum" sz="quarter" idx="3"/>
          </p:nvPr>
        </p:nvSpPr>
        <p:spPr>
          <a:xfrm>
            <a:off x="3884027" y="8829676"/>
            <a:ext cx="2972421" cy="466725"/>
          </a:xfrm>
          <a:prstGeom prst="rect">
            <a:avLst/>
          </a:prstGeom>
        </p:spPr>
        <p:txBody>
          <a:bodyPr vert="horz" lIns="91440" tIns="45720" rIns="91440" bIns="45720" rtlCol="0" anchor="b"/>
          <a:lstStyle>
            <a:lvl1pPr algn="r">
              <a:defRPr sz="1200"/>
            </a:lvl1pPr>
          </a:lstStyle>
          <a:p>
            <a:fld id="{C4ABB9B9-8A9D-4623-9824-9A0324413EBD}" type="slidenum">
              <a:rPr lang="en-CA" smtClean="0"/>
              <a:t>‹#›</a:t>
            </a:fld>
            <a:endParaRPr lang="en-CA"/>
          </a:p>
        </p:txBody>
      </p:sp>
    </p:spTree>
    <p:extLst>
      <p:ext uri="{BB962C8B-B14F-4D97-AF65-F5344CB8AC3E}">
        <p14:creationId xmlns:p14="http://schemas.microsoft.com/office/powerpoint/2010/main" val="4749539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884613" y="0"/>
            <a:ext cx="2971800" cy="466434"/>
          </a:xfrm>
          <a:prstGeom prst="rect">
            <a:avLst/>
          </a:prstGeom>
        </p:spPr>
        <p:txBody>
          <a:bodyPr vert="horz" lIns="93177" tIns="46589" rIns="93177" bIns="46589" rtlCol="0"/>
          <a:lstStyle>
            <a:lvl1pPr algn="r">
              <a:defRPr sz="1200"/>
            </a:lvl1pPr>
          </a:lstStyle>
          <a:p>
            <a:fld id="{8937F8F6-0981-B945-9286-D3CD9EB0D3C6}" type="datetimeFigureOut">
              <a:rPr lang="en-US" smtClean="0"/>
              <a:t>10/26/21</a:t>
            </a:fld>
            <a:endParaRPr lang="en-US"/>
          </a:p>
        </p:txBody>
      </p:sp>
      <p:sp>
        <p:nvSpPr>
          <p:cNvPr id="4" name="Slide Image Placeholder 3"/>
          <p:cNvSpPr>
            <a:spLocks noGrp="1" noRot="1" noChangeAspect="1"/>
          </p:cNvSpPr>
          <p:nvPr>
            <p:ph type="sldImg" idx="2"/>
          </p:nvPr>
        </p:nvSpPr>
        <p:spPr>
          <a:xfrm>
            <a:off x="641350" y="1162050"/>
            <a:ext cx="5575300" cy="3136900"/>
          </a:xfrm>
          <a:prstGeom prst="rect">
            <a:avLst/>
          </a:prstGeom>
          <a:noFill/>
          <a:ln w="12700">
            <a:solidFill>
              <a:prstClr val="black"/>
            </a:solidFill>
          </a:ln>
        </p:spPr>
      </p:sp>
      <p:sp>
        <p:nvSpPr>
          <p:cNvPr id="5" name="Notes Placeholder 4"/>
          <p:cNvSpPr>
            <a:spLocks noGrp="1"/>
          </p:cNvSpPr>
          <p:nvPr>
            <p:ph type="body" sz="quarter" idx="3"/>
          </p:nvPr>
        </p:nvSpPr>
        <p:spPr>
          <a:xfrm>
            <a:off x="685800" y="4473892"/>
            <a:ext cx="548640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8"/>
            <a:ext cx="297180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968"/>
            <a:ext cx="2971800" cy="466433"/>
          </a:xfrm>
          <a:prstGeom prst="rect">
            <a:avLst/>
          </a:prstGeom>
        </p:spPr>
        <p:txBody>
          <a:bodyPr vert="horz" lIns="93177" tIns="46589" rIns="93177" bIns="46589" rtlCol="0" anchor="b"/>
          <a:lstStyle>
            <a:lvl1pPr algn="r">
              <a:defRPr sz="1200"/>
            </a:lvl1pPr>
          </a:lstStyle>
          <a:p>
            <a:fld id="{79547730-E00E-2E44-A708-DA3141AF8057}" type="slidenum">
              <a:rPr lang="en-US" smtClean="0"/>
              <a:t>‹#›</a:t>
            </a:fld>
            <a:endParaRPr lang="en-US"/>
          </a:p>
        </p:txBody>
      </p:sp>
    </p:spTree>
    <p:extLst>
      <p:ext uri="{BB962C8B-B14F-4D97-AF65-F5344CB8AC3E}">
        <p14:creationId xmlns:p14="http://schemas.microsoft.com/office/powerpoint/2010/main" val="17970835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amazon.com/Onward-Cultivating-Emotional-Resilience-Educators/dp/1119364892"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www.onwardthebook.com/wp-content/uploads/2018/09/Core-Values.pdf" TargetMode="External"/><Relationship Id="rId2" Type="http://schemas.openxmlformats.org/officeDocument/2006/relationships/slide" Target="../slides/slide10.xml"/><Relationship Id="rId1" Type="http://schemas.openxmlformats.org/officeDocument/2006/relationships/notesMaster" Target="../notesMasters/notesMaster1.xml"/><Relationship Id="rId4" Type="http://schemas.openxmlformats.org/officeDocument/2006/relationships/hyperlink" Target="https://www.youtube.com/watch?v=fXEezjp-Df8" TargetMode="Externa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s://www.youtube.com/watch?v=clIhwFuywVs" TargetMode="External"/><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s://www.youtube.com/watch?v=yA53yhiOe04" TargetMode="External"/><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3" Type="http://schemas.openxmlformats.org/officeDocument/2006/relationships/hyperlink" Target="http://www.anxietycanada.com/sites/default/files/ThinkingTraps.pdf" TargetMode="External"/><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3" Type="http://schemas.openxmlformats.org/officeDocument/2006/relationships/hyperlink" Target="https://www.pbs.org/video/pov-implicit-bias-peanut-butter-jelly-and-racism/" TargetMode="External"/><Relationship Id="rId7" Type="http://schemas.openxmlformats.org/officeDocument/2006/relationships/hyperlink" Target="https://www.pbs.org/video/pov-implicit-bias-why-were-awkward/?continuousplayautoplay=true" TargetMode="External"/><Relationship Id="rId2" Type="http://schemas.openxmlformats.org/officeDocument/2006/relationships/slide" Target="../slides/slide17.xml"/><Relationship Id="rId1" Type="http://schemas.openxmlformats.org/officeDocument/2006/relationships/notesMaster" Target="../notesMasters/notesMaster1.xml"/><Relationship Id="rId6" Type="http://schemas.openxmlformats.org/officeDocument/2006/relationships/hyperlink" Target="https://www.pbs.org/video/pov-implicit-bias-snacks-and-punishment/?continuousplayautoplay=true" TargetMode="External"/><Relationship Id="rId5" Type="http://schemas.openxmlformats.org/officeDocument/2006/relationships/hyperlink" Target="https://www.pbs.org/video/pov-implicit-bias-check-our-bias-wreck-our-bias/?continuousplayautoplay=true" TargetMode="External"/><Relationship Id="rId4" Type="http://schemas.openxmlformats.org/officeDocument/2006/relationships/hyperlink" Target="https://www.pbs.org/video/pov-implict-bias-high-heels-violins-and-warning/?continuousplayautoplay=true" TargetMode="External"/></Relationships>
</file>

<file path=ppt/notesSlides/_rels/notesSlide18.xml.rels><?xml version="1.0" encoding="UTF-8" standalone="yes"?>
<Relationships xmlns="http://schemas.openxmlformats.org/package/2006/relationships"><Relationship Id="rId8" Type="http://schemas.openxmlformats.org/officeDocument/2006/relationships/hyperlink" Target="https://implicit.harvard.edu/implicit/Launch?study=/user/education/canada/sexuality/sexuality.expt.xml" TargetMode="External"/><Relationship Id="rId3" Type="http://schemas.openxmlformats.org/officeDocument/2006/relationships/hyperlink" Target="http://www.edu.gov.on.ca/fre/policyfunding/leadership/ideas_into_action_bulletin9_fr.pdf" TargetMode="External"/><Relationship Id="rId7" Type="http://schemas.openxmlformats.org/officeDocument/2006/relationships/hyperlink" Target="https://implicit.harvard.edu/implicit/Launch?study=/user/education/canada/skin/skin.expt.xml" TargetMode="External"/><Relationship Id="rId2" Type="http://schemas.openxmlformats.org/officeDocument/2006/relationships/slide" Target="../slides/slide18.xml"/><Relationship Id="rId1" Type="http://schemas.openxmlformats.org/officeDocument/2006/relationships/notesMaster" Target="../notesMasters/notesMaster1.xml"/><Relationship Id="rId6" Type="http://schemas.openxmlformats.org/officeDocument/2006/relationships/hyperlink" Target="https://implicit.harvard.edu/implicit/Launch?study=/user/education/canada/age/age.expt.xml" TargetMode="External"/><Relationship Id="rId5" Type="http://schemas.openxmlformats.org/officeDocument/2006/relationships/hyperlink" Target="https://implicit.harvard.edu/implicit/Launch?study=/user/education/canada/weight/weight.expt.xml" TargetMode="External"/><Relationship Id="rId4" Type="http://schemas.openxmlformats.org/officeDocument/2006/relationships/hyperlink" Target="https://implicit.harvard.edu/implicit/Launch?study=/user/education/canada/usa/usa.expt.xml" TargetMode="External"/><Relationship Id="rId9" Type="http://schemas.openxmlformats.org/officeDocument/2006/relationships/hyperlink" Target="https://implicit.harvard.edu/implicit/Launch?study=/user/education/canada/race/race.expt.xml" TargetMode="Externa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www.education-leadership-ontario.ca/application/files/8516/0398/8073/CLO_2012_une_discussion_au_sujet_de_la_recherche_vFINALE.pdf"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www.edu.gov.on.ca/fre/policyfunding/leadership/ideas_into_action_bulletin9_fr.pdf"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www.youtube.com/watch?v=B-M3YlA2KDg"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www.youtube.com/watch?v=8mf_80u0vkE"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fr-CA" altLang="en-US" b="1" noProof="0">
                <a:latin typeface="Arial" panose="020B0604020202020204" pitchFamily="34" charset="0"/>
                <a:ea typeface="ＭＳ Ｐゴシック" panose="020B0600070205080204" pitchFamily="34" charset="-128"/>
                <a:cs typeface="Arial" panose="020B0604020202020204" pitchFamily="34" charset="0"/>
              </a:rPr>
              <a:t>Le présent atelier est une ressource générique que les personnes participantes </a:t>
            </a:r>
            <a:r>
              <a:rPr lang="fr-CA" altLang="en-US" b="1">
                <a:latin typeface="Arial" panose="020B0604020202020204" pitchFamily="34" charset="0"/>
                <a:ea typeface="ＭＳ Ｐゴシック" panose="020B0600070205080204" pitchFamily="34" charset="-128"/>
                <a:cs typeface="Arial" panose="020B0604020202020204" pitchFamily="34" charset="0"/>
              </a:rPr>
              <a:t>viennent </a:t>
            </a:r>
            <a:r>
              <a:rPr lang="fr-CA" altLang="en-US" b="1" noProof="0">
                <a:latin typeface="Arial" panose="020B0604020202020204" pitchFamily="34" charset="0"/>
                <a:ea typeface="ＭＳ Ｐゴシック" panose="020B0600070205080204" pitchFamily="34" charset="-128"/>
                <a:cs typeface="Arial" panose="020B0604020202020204" pitchFamily="34" charset="0"/>
              </a:rPr>
              <a:t>enrichir.</a:t>
            </a:r>
          </a:p>
          <a:p>
            <a:pPr>
              <a:defRPr/>
            </a:pPr>
            <a:r>
              <a:rPr lang="fr-CA" altLang="en-US" b="1" noProof="0">
                <a:latin typeface="Arial" panose="020B0604020202020204" pitchFamily="34" charset="0"/>
                <a:ea typeface="ＭＳ Ｐゴシック" panose="020B0600070205080204" pitchFamily="34" charset="-128"/>
                <a:cs typeface="Arial" panose="020B0604020202020204" pitchFamily="34" charset="0"/>
              </a:rPr>
              <a:t>Celles-ci sont donc encouragées à faire appel à leur vécu et à leurs origines diverses pour que l’apprentissage soit culturellement pertinent et adapté.</a:t>
            </a:r>
          </a:p>
          <a:p>
            <a:br>
              <a:rPr lang="fr-CA">
                <a:latin typeface="Arial" panose="020B0604020202020204" pitchFamily="34" charset="0"/>
                <a:cs typeface="Arial" panose="020B0604020202020204" pitchFamily="34" charset="0"/>
              </a:rPr>
            </a:br>
            <a:r>
              <a:rPr lang="fr-CA" b="1">
                <a:latin typeface="Arial" panose="020B0604020202020204" pitchFamily="34" charset="0"/>
                <a:cs typeface="Arial" panose="020B0604020202020204" pitchFamily="34" charset="0"/>
              </a:rPr>
              <a:t>UTILISATION DE CETTE RESSOURCE </a:t>
            </a:r>
          </a:p>
          <a:p>
            <a:r>
              <a:rPr lang="fr-CA">
                <a:latin typeface="Arial" panose="020B0604020202020204" pitchFamily="34" charset="0"/>
                <a:cs typeface="Arial" panose="020B0604020202020204" pitchFamily="34" charset="0"/>
              </a:rPr>
              <a:t>Les ateliers visent à aider les leaders à développer et à renforcer leurs RPL. On peut les suivre individuellement, mais il vaut mieux, pour optimiser les apprentissages, faire les activités avec le concours d’autres personnes, qu’elles soient dans un rôle d’animation, de mentorat ou d’accompagnement. </a:t>
            </a:r>
          </a:p>
          <a:p>
            <a:pPr defTabSz="931774">
              <a:defRPr/>
            </a:pPr>
            <a:r>
              <a:rPr lang="fr-CA">
                <a:latin typeface="Arial" panose="020B0604020202020204" pitchFamily="34" charset="0"/>
                <a:cs typeface="Arial" panose="020B0604020202020204" pitchFamily="34" charset="0"/>
              </a:rPr>
              <a:t>Ce module propose plusieurs activités renvoyant à l’ouvrage </a:t>
            </a:r>
            <a:r>
              <a:rPr lang="fr-CA" i="1" u="sng" err="1">
                <a:solidFill>
                  <a:srgbClr val="0563C1"/>
                </a:solid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Onward – Cultivating Emotional Resilience in Educators</a:t>
            </a:r>
            <a:r>
              <a:rPr lang="fr-CA">
                <a:latin typeface="Arial" panose="020B0604020202020204" pitchFamily="34" charset="0"/>
                <a:cs typeface="Arial" panose="020B0604020202020204" pitchFamily="34" charset="0"/>
              </a:rPr>
              <a:t> d’Elena Aguilar (disponible en anglais seulement), et au cahier d’exercices qui l’accompagne (</a:t>
            </a:r>
            <a:r>
              <a:rPr lang="fr-CA" i="1">
                <a:latin typeface="Arial" panose="020B0604020202020204" pitchFamily="34" charset="0"/>
                <a:cs typeface="Arial" panose="020B0604020202020204" pitchFamily="34" charset="0"/>
              </a:rPr>
              <a:t>The Onward Workbook</a:t>
            </a:r>
            <a:r>
              <a:rPr lang="fr-CA">
                <a:latin typeface="Arial" panose="020B0604020202020204" pitchFamily="34" charset="0"/>
                <a:cs typeface="Arial" panose="020B0604020202020204" pitchFamily="34" charset="0"/>
              </a:rPr>
              <a:t>). Les éducatrices et les éducateurs s’en servent pour approfondir leurs connaissances et se perfectionner.</a:t>
            </a:r>
            <a:endParaRPr lang="fr-CA" altLang="en-US">
              <a:latin typeface="Arial" panose="020B0604020202020204" pitchFamily="34" charset="0"/>
              <a:ea typeface="ＭＳ Ｐゴシック" panose="020B0600070205080204" pitchFamily="34" charset="-128"/>
              <a:cs typeface="Arial" panose="020B0604020202020204" pitchFamily="34" charset="0"/>
            </a:endParaRPr>
          </a:p>
          <a:p>
            <a:r>
              <a:rPr lang="fr-CA">
                <a:latin typeface="Arial" panose="020B0604020202020204" pitchFamily="34" charset="0"/>
                <a:cs typeface="Arial" panose="020B0604020202020204" pitchFamily="34" charset="0"/>
              </a:rPr>
              <a:t>Le module comprend aussi des liens vers différentes ressources qui vous mettront sur la bonne voie.</a:t>
            </a:r>
          </a:p>
          <a:p>
            <a:endParaRPr lang="fr-CA">
              <a:latin typeface="Arial" panose="020B0604020202020204" pitchFamily="34" charset="0"/>
              <a:cs typeface="Arial" panose="020B0604020202020204" pitchFamily="34" charset="0"/>
            </a:endParaRPr>
          </a:p>
          <a:p>
            <a:r>
              <a:rPr lang="fr-CA">
                <a:latin typeface="Arial" panose="020B0604020202020204" pitchFamily="34" charset="0"/>
                <a:cs typeface="Arial" panose="020B0604020202020204" pitchFamily="34" charset="0"/>
              </a:rPr>
              <a:t>Il pourrait être pertinent de donner cet atelier (2.2) sur au moins deux jours, puisque certaines activités demandent une bonne réflexion et requièrent plus de temps. La durée suggérée pour cette série d’activités dépasse d’ailleurs les trois heures.</a:t>
            </a:r>
          </a:p>
          <a:p>
            <a:endParaRPr lang="fr-CA">
              <a:latin typeface="Arial" panose="020B0604020202020204" pitchFamily="34" charset="0"/>
              <a:cs typeface="Arial" panose="020B0604020202020204" pitchFamily="34" charset="0"/>
            </a:endParaRPr>
          </a:p>
          <a:p>
            <a:pPr>
              <a:defRPr/>
            </a:pPr>
            <a:r>
              <a:rPr lang="fr-CA" altLang="en-US" b="0">
                <a:latin typeface="Arial" panose="020B0604020202020204" pitchFamily="34" charset="0"/>
                <a:ea typeface="ＭＳ Ｐゴシック" panose="020B0600070205080204" pitchFamily="34" charset="-128"/>
                <a:cs typeface="Arial" panose="020B0604020202020204" pitchFamily="34" charset="0"/>
              </a:rPr>
              <a:t>Voici en quoi consiste le deuxième atelier de cette série sur les RPL d’ordre cognitif :</a:t>
            </a:r>
            <a:endParaRPr lang="fr-CA" altLang="en-US" b="0" kern="0">
              <a:latin typeface="Arial" panose="020B0604020202020204" pitchFamily="34" charset="0"/>
              <a:cs typeface="Arial" panose="020B0604020202020204" pitchFamily="34" charset="0"/>
            </a:endParaRPr>
          </a:p>
          <a:p>
            <a:pPr marL="457200" lvl="1" indent="0">
              <a:buFont typeface="Arial" panose="020B0604020202020204" pitchFamily="34" charset="0"/>
              <a:buNone/>
              <a:defRPr/>
            </a:pPr>
            <a:endParaRPr lang="fr-CA" altLang="en-US" b="0" kern="0">
              <a:latin typeface="Arial" panose="020B0604020202020204" pitchFamily="34" charset="0"/>
              <a:cs typeface="Arial" panose="020B0604020202020204" pitchFamily="34" charset="0"/>
            </a:endParaRPr>
          </a:p>
          <a:p>
            <a:pPr lvl="1">
              <a:defRPr/>
            </a:pPr>
            <a:r>
              <a:rPr lang="fr-CA" altLang="en-US" b="0" kern="0">
                <a:latin typeface="Arial" panose="020B0604020202020204" pitchFamily="34" charset="0"/>
                <a:cs typeface="Arial" panose="020B0604020202020204" pitchFamily="34" charset="0"/>
              </a:rPr>
              <a:t>Atelier 2.2 : </a:t>
            </a:r>
            <a:r>
              <a:rPr lang="fr-CA" altLang="en-US" kern="0">
                <a:latin typeface="Arial" panose="020B0604020202020204" pitchFamily="34" charset="0"/>
                <a:cs typeface="Arial" panose="020B0604020202020204" pitchFamily="34" charset="0"/>
              </a:rPr>
              <a:t>Pour renforcer leur capacité de résolution de problèmes, les leaders seront appelés à :</a:t>
            </a:r>
            <a:endParaRPr lang="fr-CA" altLang="en-US" b="0">
              <a:latin typeface="Arial" panose="020B0604020202020204" pitchFamily="34" charset="0"/>
              <a:ea typeface="ＭＳ Ｐゴシック" panose="020B0600070205080204" pitchFamily="34" charset="-128"/>
              <a:cs typeface="Arial" panose="020B0604020202020204" pitchFamily="34" charset="0"/>
            </a:endParaRPr>
          </a:p>
          <a:p>
            <a:pPr marL="1085850" lvl="2" indent="-171450">
              <a:buFont typeface="Arial" panose="020B0604020202020204" pitchFamily="34" charset="0"/>
              <a:buChar char="•"/>
              <a:defRPr/>
            </a:pPr>
            <a:r>
              <a:rPr lang="fr-CA" altLang="en-US">
                <a:latin typeface="Arial" panose="020B0604020202020204" pitchFamily="34" charset="0"/>
                <a:ea typeface="ＭＳ Ｐゴシック" panose="020B0600070205080204" pitchFamily="34" charset="-128"/>
                <a:cs typeface="Arial" panose="020B0604020202020204" pitchFamily="34" charset="0"/>
              </a:rPr>
              <a:t>comprendre et </a:t>
            </a:r>
            <a:r>
              <a:rPr lang="fr-CA" altLang="en-US" b="0">
                <a:latin typeface="Arial" panose="020B0604020202020204" pitchFamily="34" charset="0"/>
                <a:ea typeface="ＭＳ Ｐゴシック" panose="020B0600070205080204" pitchFamily="34" charset="-128"/>
                <a:cs typeface="Arial" panose="020B0604020202020204" pitchFamily="34" charset="0"/>
              </a:rPr>
              <a:t>interpréter les problèmes </a:t>
            </a:r>
            <a:r>
              <a:rPr lang="fr-CA" altLang="en-US" b="0" baseline="0">
                <a:latin typeface="Arial" panose="020B0604020202020204" pitchFamily="34" charset="0"/>
                <a:ea typeface="ＭＳ Ｐゴシック" panose="020B0600070205080204" pitchFamily="34" charset="-128"/>
                <a:cs typeface="Arial" panose="020B0604020202020204" pitchFamily="34" charset="0"/>
              </a:rPr>
              <a:t>afin de les définir et de les explorer sous tous les angles;</a:t>
            </a:r>
            <a:endParaRPr lang="fr-CA" altLang="en-US" b="0">
              <a:latin typeface="Arial" panose="020B0604020202020204" pitchFamily="34" charset="0"/>
              <a:ea typeface="ＭＳ Ｐゴシック" panose="020B0600070205080204" pitchFamily="34" charset="-128"/>
              <a:cs typeface="Arial" panose="020B0604020202020204" pitchFamily="34" charset="0"/>
            </a:endParaRPr>
          </a:p>
          <a:p>
            <a:pPr marL="1085850" lvl="2" indent="-171450">
              <a:buFont typeface="Arial" panose="020B0604020202020204" pitchFamily="34" charset="0"/>
              <a:buChar char="•"/>
              <a:defRPr/>
            </a:pPr>
            <a:r>
              <a:rPr lang="fr-CA" altLang="en-US">
                <a:latin typeface="Arial" panose="020B0604020202020204" pitchFamily="34" charset="0"/>
                <a:ea typeface="ＭＳ Ｐゴシック" panose="020B0600070205080204" pitchFamily="34" charset="-128"/>
                <a:cs typeface="Arial" panose="020B0604020202020204" pitchFamily="34" charset="0"/>
              </a:rPr>
              <a:t>e</a:t>
            </a:r>
            <a:r>
              <a:rPr lang="fr-CA" altLang="en-US" b="0">
                <a:latin typeface="Arial" panose="020B0604020202020204" pitchFamily="34" charset="0"/>
                <a:ea typeface="ＭＳ Ｐゴシック" panose="020B0600070205080204" pitchFamily="34" charset="-128"/>
                <a:cs typeface="Arial" panose="020B0604020202020204" pitchFamily="34" charset="0"/>
              </a:rPr>
              <a:t>xplorer leurs valeurs et la façon dont elles influencent leur capacité de résolution de problèmes;</a:t>
            </a:r>
          </a:p>
          <a:p>
            <a:pPr marL="1085850" lvl="2" indent="-171450">
              <a:buFont typeface="Arial" panose="020B0604020202020204" pitchFamily="34" charset="0"/>
              <a:buChar char="•"/>
              <a:defRPr/>
            </a:pPr>
            <a:r>
              <a:rPr lang="fr-CA" altLang="en-US" b="0">
                <a:latin typeface="Arial" panose="020B0604020202020204" pitchFamily="34" charset="0"/>
                <a:ea typeface="ＭＳ Ｐゴシック" panose="020B0600070205080204" pitchFamily="34" charset="-128"/>
                <a:cs typeface="Arial" panose="020B0604020202020204" pitchFamily="34" charset="0"/>
              </a:rPr>
              <a:t>appendre comment rester calme et en confiance dans des situations difficiles;</a:t>
            </a:r>
          </a:p>
          <a:p>
            <a:pPr marL="1085850" lvl="2" indent="-171450">
              <a:buFont typeface="Arial" panose="020B0604020202020204" pitchFamily="34" charset="0"/>
              <a:buChar char="•"/>
              <a:defRPr/>
            </a:pPr>
            <a:r>
              <a:rPr lang="fr-CA" altLang="en-US" b="0">
                <a:latin typeface="Arial" panose="020B0604020202020204" pitchFamily="34" charset="0"/>
                <a:ea typeface="ＭＳ Ｐゴシック" panose="020B0600070205080204" pitchFamily="34" charset="-128"/>
                <a:cs typeface="Arial" panose="020B0604020202020204" pitchFamily="34" charset="0"/>
              </a:rPr>
              <a:t>définir</a:t>
            </a:r>
            <a:r>
              <a:rPr lang="fr-CA" altLang="en-US" b="0" baseline="0">
                <a:latin typeface="Arial" panose="020B0604020202020204" pitchFamily="34" charset="0"/>
                <a:ea typeface="ＭＳ Ｐゴシック" panose="020B0600070205080204" pitchFamily="34" charset="-128"/>
                <a:cs typeface="Arial" panose="020B0604020202020204" pitchFamily="34" charset="0"/>
              </a:rPr>
              <a:t> les objectifs, contraintes et occasions;</a:t>
            </a:r>
          </a:p>
          <a:p>
            <a:pPr marL="1085850" lvl="2" indent="-171450">
              <a:buFont typeface="Arial" panose="020B0604020202020204" pitchFamily="34" charset="0"/>
              <a:buChar char="•"/>
              <a:defRPr/>
            </a:pPr>
            <a:r>
              <a:rPr lang="fr-CA" altLang="en-US" b="0" baseline="0">
                <a:latin typeface="Arial" panose="020B0604020202020204" pitchFamily="34" charset="0"/>
                <a:ea typeface="ＭＳ Ｐゴシック" panose="020B0600070205080204" pitchFamily="34" charset="-128"/>
                <a:cs typeface="Arial" panose="020B0604020202020204" pitchFamily="34" charset="0"/>
              </a:rPr>
              <a:t>élaborer des processus de solution.</a:t>
            </a:r>
            <a:endParaRPr lang="fr-CA" altLang="en-US" b="0">
              <a:latin typeface="Arial" panose="020B0604020202020204" pitchFamily="34" charset="0"/>
              <a:ea typeface="ＭＳ Ｐゴシック" panose="020B0600070205080204" pitchFamily="34" charset="-128"/>
              <a:cs typeface="Arial" panose="020B0604020202020204" pitchFamily="34" charset="0"/>
            </a:endParaRPr>
          </a:p>
          <a:p>
            <a:pPr marL="171450" indent="-171450">
              <a:buFont typeface="Arial" panose="020B0604020202020204" pitchFamily="34" charset="0"/>
              <a:buChar char="•"/>
              <a:defRPr/>
            </a:pPr>
            <a:endParaRPr lang="fr-CA" altLang="en-US" b="0">
              <a:latin typeface="Arial" panose="020B0604020202020204" pitchFamily="34" charset="0"/>
              <a:ea typeface="ＭＳ Ｐゴシック" panose="020B0600070205080204" pitchFamily="34" charset="-128"/>
              <a:cs typeface="Arial" panose="020B0604020202020204" pitchFamily="34" charset="0"/>
            </a:endParaRPr>
          </a:p>
          <a:p>
            <a:pPr>
              <a:buFont typeface="Arial" panose="020B0604020202020204" pitchFamily="34" charset="0"/>
              <a:buNone/>
              <a:defRPr/>
            </a:pPr>
            <a:r>
              <a:rPr lang="fr-CA" altLang="en-US">
                <a:latin typeface="Arial" panose="020B0604020202020204" pitchFamily="34" charset="0"/>
                <a:ea typeface="ＭＳ Ｐゴシック" panose="020B0600070205080204" pitchFamily="34" charset="-128"/>
                <a:cs typeface="Arial" panose="020B0604020202020204" pitchFamily="34" charset="0"/>
              </a:rPr>
              <a:t>Voici ce que fournit le guide pour </a:t>
            </a:r>
            <a:r>
              <a:rPr lang="fr-CA" altLang="en-US" b="0">
                <a:latin typeface="Arial" panose="020B0604020202020204" pitchFamily="34" charset="0"/>
                <a:ea typeface="ＭＳ Ｐゴシック" panose="020B0600070205080204" pitchFamily="34" charset="-128"/>
                <a:cs typeface="Arial" panose="020B0604020202020204" pitchFamily="34" charset="0"/>
              </a:rPr>
              <a:t>permettre aux participantes et participants de mettre leurs acquis en pratique :</a:t>
            </a:r>
            <a:endParaRPr lang="fr-CA" altLang="en-US" b="0" kern="0">
              <a:latin typeface="Arial" panose="020B0604020202020204" pitchFamily="34" charset="0"/>
              <a:cs typeface="Arial" panose="020B0604020202020204" pitchFamily="34" charset="0"/>
            </a:endParaRPr>
          </a:p>
          <a:p>
            <a:pPr marL="628650" lvl="1" indent="-171450">
              <a:buFont typeface="Arial" panose="020B0604020202020204" pitchFamily="34" charset="0"/>
              <a:buChar char="•"/>
              <a:defRPr/>
            </a:pPr>
            <a:r>
              <a:rPr lang="fr-CA" altLang="en-US" b="0" kern="0">
                <a:latin typeface="Arial" panose="020B0604020202020204" pitchFamily="34" charset="0"/>
                <a:cs typeface="Arial" panose="020B0604020202020204" pitchFamily="34" charset="0"/>
              </a:rPr>
              <a:t>Des liens vers les ressources de </a:t>
            </a:r>
            <a:r>
              <a:rPr lang="fr-CA" altLang="en-US" b="0" i="1" kern="0" err="1">
                <a:latin typeface="Arial" panose="020B0604020202020204" pitchFamily="34" charset="0"/>
                <a:cs typeface="Arial" panose="020B0604020202020204" pitchFamily="34" charset="0"/>
              </a:rPr>
              <a:t>Onward</a:t>
            </a:r>
            <a:r>
              <a:rPr lang="fr-CA" altLang="en-US" i="1" kern="0">
                <a:latin typeface="Arial" panose="020B0604020202020204" pitchFamily="34" charset="0"/>
                <a:cs typeface="Arial" panose="020B0604020202020204" pitchFamily="34" charset="0"/>
              </a:rPr>
              <a:t> </a:t>
            </a:r>
            <a:r>
              <a:rPr lang="fr-CA" altLang="en-US" kern="0">
                <a:latin typeface="Arial" panose="020B0604020202020204" pitchFamily="34" charset="0"/>
                <a:cs typeface="Arial" panose="020B0604020202020204" pitchFamily="34" charset="0"/>
              </a:rPr>
              <a:t>et</a:t>
            </a:r>
            <a:r>
              <a:rPr lang="fr-CA" altLang="en-US" b="0" kern="0">
                <a:latin typeface="Arial" panose="020B0604020202020204" pitchFamily="34" charset="0"/>
                <a:cs typeface="Arial" panose="020B0604020202020204" pitchFamily="34" charset="0"/>
              </a:rPr>
              <a:t> du site Web de l’ILE, des vidéos</a:t>
            </a:r>
            <a:r>
              <a:rPr lang="fr-CA" altLang="en-US" kern="0">
                <a:latin typeface="Arial" panose="020B0604020202020204" pitchFamily="34" charset="0"/>
                <a:cs typeface="Arial" panose="020B0604020202020204" pitchFamily="34" charset="0"/>
              </a:rPr>
              <a:t> et diverses autres sources, ainsi que des activités qui favorisent la réflexion et font appel à des pratiques de leadership</a:t>
            </a:r>
            <a:r>
              <a:rPr lang="fr-CA" altLang="en-US" b="0" kern="0">
                <a:latin typeface="Arial" panose="020B0604020202020204" pitchFamily="34" charset="0"/>
                <a:cs typeface="Arial" panose="020B0604020202020204" pitchFamily="34" charset="0"/>
              </a:rPr>
              <a:t>.</a:t>
            </a:r>
            <a:endParaRPr lang="fr-CA" altLang="en-US" b="0">
              <a:latin typeface="Arial" panose="020B0604020202020204" pitchFamily="34" charset="0"/>
              <a:ea typeface="ＭＳ Ｐゴシック" panose="020B0600070205080204" pitchFamily="34" charset="-128"/>
              <a:cs typeface="Arial" panose="020B0604020202020204" pitchFamily="34" charset="0"/>
            </a:endParaRPr>
          </a:p>
          <a:p>
            <a:endParaRPr lang="fr-CA">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ct val="0"/>
              </a:spcBef>
              <a:spcAft>
                <a:spcPct val="0"/>
              </a:spcAft>
              <a:buClrTx/>
              <a:buSzTx/>
              <a:buFontTx/>
              <a:buNone/>
              <a:defRPr/>
            </a:pPr>
            <a:r>
              <a:rPr lang="fr-CA">
                <a:latin typeface="Arial" panose="020B0604020202020204" pitchFamily="34" charset="0"/>
                <a:cs typeface="Arial" panose="020B0604020202020204" pitchFamily="34" charset="0"/>
              </a:rPr>
              <a:t>Il y a des durées suggérées pour les activités qui prendront plus de cinq minutes.</a:t>
            </a:r>
          </a:p>
          <a:p>
            <a:endParaRPr lang="fr-CA">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fld id="{79547730-E00E-2E44-A708-DA3141AF8057}" type="slidenum">
              <a:rPr lang="fr-CA" smtClean="0"/>
              <a:t>0</a:t>
            </a:fld>
            <a:endParaRPr lang="fr-CA"/>
          </a:p>
        </p:txBody>
      </p:sp>
    </p:spTree>
    <p:extLst>
      <p:ext uri="{BB962C8B-B14F-4D97-AF65-F5344CB8AC3E}">
        <p14:creationId xmlns:p14="http://schemas.microsoft.com/office/powerpoint/2010/main" val="33037819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9</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ct val="0"/>
              </a:spcBef>
              <a:spcAft>
                <a:spcPct val="0"/>
              </a:spcAft>
              <a:buClrTx/>
              <a:buSzTx/>
              <a:buFontTx/>
              <a:buNone/>
              <a:defRPr/>
            </a:pPr>
            <a:r>
              <a:rPr lang="fr-CA" dirty="0">
                <a:highlight>
                  <a:srgbClr val="FFFF00"/>
                </a:highlight>
              </a:rPr>
              <a:t>Pour être capable de résoudre des problèmes, il faut savoir quels sont ses principes et valeurs. Les leaders efficaces savent combien il est utile de les connaître et de les comprendre quand vient le temps de gérer une situation difficile.</a:t>
            </a:r>
          </a:p>
          <a:p>
            <a:pPr marL="0" indent="0">
              <a:buNone/>
            </a:pPr>
            <a:r>
              <a:rPr lang="fr-CA" dirty="0">
                <a:highlight>
                  <a:srgbClr val="FFFF00"/>
                </a:highlight>
              </a:rPr>
              <a:t>Activité : </a:t>
            </a:r>
          </a:p>
          <a:p>
            <a:pPr marL="0" indent="0">
              <a:buNone/>
            </a:pPr>
            <a:r>
              <a:rPr lang="fr-CA" dirty="0">
                <a:highlight>
                  <a:srgbClr val="FFFF00"/>
                </a:highlight>
              </a:rPr>
              <a:t>Déterminez vos </a:t>
            </a:r>
            <a:r>
              <a:rPr lang="fr-CA" dirty="0">
                <a:highlight>
                  <a:srgbClr val="FFFF00"/>
                </a:highlight>
                <a:hlinkClick r:id="rId3"/>
              </a:rPr>
              <a:t>valeurs fondamentales</a:t>
            </a:r>
            <a:endParaRPr lang="fr-CA" dirty="0">
              <a:highlight>
                <a:srgbClr val="FFFF00"/>
              </a:highlight>
            </a:endParaRPr>
          </a:p>
          <a:p>
            <a:r>
              <a:rPr lang="fr-CA" dirty="0">
                <a:highlight>
                  <a:srgbClr val="FFFF00"/>
                </a:highlight>
              </a:rPr>
              <a:t>Regardez la vidéo de Steve Kerr, </a:t>
            </a:r>
            <a:r>
              <a:rPr lang="fr-CA" dirty="0">
                <a:highlight>
                  <a:srgbClr val="FFFF00"/>
                </a:highlight>
                <a:hlinkClick r:id="rId4"/>
              </a:rPr>
              <a:t>Core Values in Action</a:t>
            </a:r>
            <a:r>
              <a:rPr lang="fr-CA" dirty="0">
                <a:highlight>
                  <a:srgbClr val="FFFF00"/>
                </a:highlight>
              </a:rPr>
              <a:t>.</a:t>
            </a:r>
          </a:p>
          <a:p>
            <a:r>
              <a:rPr lang="fr-CA" baseline="0" dirty="0">
                <a:highlight>
                  <a:srgbClr val="FFFF00"/>
                </a:highlight>
              </a:rPr>
              <a:t>Après avoir choisi trois de vos principales valeurs, répondez aux questions suivantes :</a:t>
            </a:r>
          </a:p>
          <a:p>
            <a:pPr marL="0" indent="0">
              <a:buNone/>
            </a:pPr>
            <a:endParaRPr lang="fr-CA" dirty="0">
              <a:highlight>
                <a:srgbClr val="FFFF00"/>
              </a:highlight>
            </a:endParaRPr>
          </a:p>
          <a:p>
            <a:pPr marL="171450" marR="0" lvl="0"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dirty="0">
                <a:highlight>
                  <a:srgbClr val="FFFF00"/>
                </a:highlight>
              </a:rPr>
              <a:t>Quelle est l’une de vos trois principales valeurs?</a:t>
            </a:r>
          </a:p>
          <a:p>
            <a:pPr marL="171450" marR="0" lvl="0"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dirty="0">
                <a:highlight>
                  <a:srgbClr val="FFFF00"/>
                </a:highlight>
              </a:rPr>
              <a:t>En quoi influence-t-elle votre façon de résoudre les problèmes?</a:t>
            </a:r>
            <a:endParaRPr lang="fr-CA" baseline="0" dirty="0">
              <a:highlight>
                <a:srgbClr val="FFFF00"/>
              </a:highlight>
            </a:endParaRPr>
          </a:p>
          <a:p>
            <a:pPr marL="0" indent="0">
              <a:buNone/>
            </a:pPr>
            <a:r>
              <a:rPr lang="fr-CA" baseline="0" dirty="0">
                <a:highlight>
                  <a:srgbClr val="FFFF00"/>
                </a:highlight>
              </a:rPr>
              <a:t>Réponses possibles : La </a:t>
            </a:r>
            <a:r>
              <a:rPr lang="fr-CA" b="1" baseline="0" dirty="0">
                <a:highlight>
                  <a:srgbClr val="FFFF00"/>
                </a:highlight>
              </a:rPr>
              <a:t>communauté</a:t>
            </a:r>
            <a:r>
              <a:rPr lang="fr-CA" baseline="0" dirty="0">
                <a:highlight>
                  <a:srgbClr val="FFFF00"/>
                </a:highlight>
              </a:rPr>
              <a:t> – Quand je suis en processus de résolution de problème, j’essai</a:t>
            </a:r>
            <a:r>
              <a:rPr lang="fr-CA" dirty="0">
                <a:highlight>
                  <a:srgbClr val="FFFF00"/>
                </a:highlight>
              </a:rPr>
              <a:t>e de prendre en compte les besoins de toutes les parties prenantes. </a:t>
            </a:r>
            <a:endParaRPr lang="fr-CA" baseline="0" dirty="0">
              <a:highlight>
                <a:srgbClr val="FFFF00"/>
              </a:highlight>
            </a:endParaRPr>
          </a:p>
          <a:p>
            <a:pPr marL="0" indent="0">
              <a:buNone/>
            </a:pPr>
            <a:r>
              <a:rPr lang="fr-CA" baseline="0" dirty="0">
                <a:highlight>
                  <a:srgbClr val="FFFF00"/>
                </a:highlight>
              </a:rPr>
              <a:t>OU… L’</a:t>
            </a:r>
            <a:r>
              <a:rPr lang="fr-CA" b="1" baseline="0" dirty="0">
                <a:highlight>
                  <a:srgbClr val="FFFF00"/>
                </a:highlight>
              </a:rPr>
              <a:t>intégrité</a:t>
            </a:r>
            <a:r>
              <a:rPr lang="fr-CA" baseline="0" dirty="0">
                <a:highlight>
                  <a:srgbClr val="FFFF00"/>
                </a:highlight>
              </a:rPr>
              <a:t> – Quand je suis en processus de résolution de problème, je m’assure d’agir de façon éthique. OU…</a:t>
            </a:r>
            <a:r>
              <a:rPr lang="fr-CA" b="1" baseline="0" dirty="0">
                <a:highlight>
                  <a:srgbClr val="FFFF00"/>
                </a:highlight>
              </a:rPr>
              <a:t> </a:t>
            </a:r>
            <a:r>
              <a:rPr lang="fr-CA" baseline="0" dirty="0">
                <a:highlight>
                  <a:srgbClr val="FFFF00"/>
                </a:highlight>
              </a:rPr>
              <a:t>La </a:t>
            </a:r>
            <a:r>
              <a:rPr lang="fr-CA" b="1" baseline="0" dirty="0">
                <a:highlight>
                  <a:srgbClr val="FFFF00"/>
                </a:highlight>
              </a:rPr>
              <a:t>gratitude </a:t>
            </a:r>
            <a:r>
              <a:rPr lang="fr-CA" baseline="0" dirty="0">
                <a:highlight>
                  <a:srgbClr val="FFFF00"/>
                </a:highlight>
              </a:rPr>
              <a:t>– Je veille à remercier toutes les personnes qui participent au processus.</a:t>
            </a:r>
          </a:p>
          <a:p>
            <a:pPr marL="0" indent="0">
              <a:buNone/>
            </a:pPr>
            <a:endParaRPr lang="fr-CA" baseline="0" dirty="0">
              <a:highlight>
                <a:srgbClr val="FFFF00"/>
              </a:highlight>
            </a:endParaRPr>
          </a:p>
          <a:p>
            <a:pPr marL="0" indent="0">
              <a:buNone/>
            </a:pPr>
            <a:r>
              <a:rPr lang="fr-CA" baseline="0" dirty="0">
                <a:highlight>
                  <a:srgbClr val="FFFF00"/>
                </a:highlight>
              </a:rPr>
              <a:t>À la page 8 du guide, répondez à la question suivante : En quoi vos valeurs fondamentales cadrent-elles avec la mission ou le plan stratégique de votre conseil scolaire?</a:t>
            </a:r>
          </a:p>
          <a:p>
            <a:pPr marL="0" indent="0">
              <a:buNone/>
            </a:pPr>
            <a:endParaRPr lang="fr-CA" baseline="0" dirty="0">
              <a:highlight>
                <a:srgbClr val="FFFF00"/>
              </a:highlight>
            </a:endParaRPr>
          </a:p>
          <a:p>
            <a:pPr marL="0" indent="0">
              <a:buNone/>
            </a:pPr>
            <a:r>
              <a:rPr lang="fr-CA" baseline="0" dirty="0">
                <a:highlight>
                  <a:srgbClr val="FFFF00"/>
                </a:highlight>
              </a:rPr>
              <a:t>Durée suggérée : 20 minutes</a:t>
            </a:r>
          </a:p>
          <a:p>
            <a:pPr marL="0" indent="0">
              <a:buNone/>
            </a:pPr>
            <a:endParaRPr lang="fr-CA" baseline="0" dirty="0">
              <a:highlight>
                <a:srgbClr val="FFFF00"/>
              </a:highlight>
            </a:endParaRPr>
          </a:p>
          <a:p>
            <a:pPr marL="0" indent="0">
              <a:buNone/>
            </a:pPr>
            <a:endParaRPr lang="fr-CA" baseline="0" dirty="0">
              <a:highlight>
                <a:srgbClr val="FFFF00"/>
              </a:highlight>
            </a:endParaRPr>
          </a:p>
        </p:txBody>
      </p:sp>
    </p:spTree>
    <p:extLst>
      <p:ext uri="{BB962C8B-B14F-4D97-AF65-F5344CB8AC3E}">
        <p14:creationId xmlns:p14="http://schemas.microsoft.com/office/powerpoint/2010/main" val="22519049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10</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ct val="0"/>
              </a:spcBef>
              <a:spcAft>
                <a:spcPct val="0"/>
              </a:spcAft>
              <a:buClrTx/>
              <a:buSzTx/>
              <a:buFontTx/>
              <a:buNone/>
              <a:defRPr/>
            </a:pPr>
            <a:r>
              <a:rPr lang="fr-CA" dirty="0">
                <a:highlight>
                  <a:srgbClr val="FFFF00"/>
                </a:highlight>
              </a:rPr>
              <a:t>Il est essentiel de savoir garder son calme et rester en confiance dans les situations difficiles.</a:t>
            </a:r>
          </a:p>
          <a:p>
            <a:pPr marL="0" indent="0">
              <a:buNone/>
            </a:pPr>
            <a:r>
              <a:rPr lang="fr-CA" dirty="0">
                <a:highlight>
                  <a:srgbClr val="FFFF00"/>
                </a:highlight>
              </a:rPr>
              <a:t>Réfléchissez aux techniques que vous utilisez pour vous calmer avant de gérer ce type de situation.</a:t>
            </a:r>
          </a:p>
          <a:p>
            <a:endParaRPr lang="fr-CA" baseline="0" dirty="0">
              <a:highlight>
                <a:srgbClr val="FFFF00"/>
              </a:highlight>
            </a:endParaRPr>
          </a:p>
          <a:p>
            <a:endParaRPr lang="fr-CA" baseline="0" dirty="0">
              <a:highlight>
                <a:srgbClr val="FFFF00"/>
              </a:highlight>
            </a:endParaRPr>
          </a:p>
          <a:p>
            <a:pPr marL="0" indent="0">
              <a:buNone/>
            </a:pPr>
            <a:r>
              <a:rPr lang="fr-CA" dirty="0">
                <a:highlight>
                  <a:srgbClr val="FFFF00"/>
                </a:highlight>
              </a:rPr>
              <a:t>Nommez une stratégie que vous utilisez pour garder votre calme dans les situations difficiles.</a:t>
            </a:r>
          </a:p>
          <a:p>
            <a:endParaRPr lang="fr-CA" baseline="0" dirty="0">
              <a:highlight>
                <a:srgbClr val="FFFF00"/>
              </a:highlight>
            </a:endParaRPr>
          </a:p>
          <a:p>
            <a:r>
              <a:rPr lang="fr-CA" baseline="0" dirty="0">
                <a:highlight>
                  <a:srgbClr val="FFFF00"/>
                </a:highlight>
              </a:rPr>
              <a:t>Réponses possibles :</a:t>
            </a:r>
          </a:p>
          <a:p>
            <a:pPr marL="228600" indent="-228600">
              <a:buAutoNum type="arabicPeriod"/>
            </a:pPr>
            <a:r>
              <a:rPr lang="fr-CA" baseline="0" dirty="0">
                <a:highlight>
                  <a:srgbClr val="FFFF00"/>
                </a:highlight>
              </a:rPr>
              <a:t>Prendre une respiration avant de répondre.</a:t>
            </a:r>
          </a:p>
          <a:p>
            <a:pPr marL="228600" indent="-228600">
              <a:buAutoNum type="arabicPeriod"/>
            </a:pPr>
            <a:r>
              <a:rPr lang="fr-CA" baseline="0" dirty="0">
                <a:highlight>
                  <a:srgbClr val="FFFF00"/>
                </a:highlight>
              </a:rPr>
              <a:t>Me retirer de la situation pour </a:t>
            </a:r>
            <a:r>
              <a:rPr lang="fr-CA" dirty="0">
                <a:highlight>
                  <a:srgbClr val="FFFF00"/>
                </a:highlight>
              </a:rPr>
              <a:t>mettre de l’ordre dans mes idées</a:t>
            </a:r>
            <a:r>
              <a:rPr lang="fr-CA" baseline="0" dirty="0">
                <a:highlight>
                  <a:srgbClr val="FFFF00"/>
                </a:highlight>
              </a:rPr>
              <a:t>.</a:t>
            </a:r>
          </a:p>
          <a:p>
            <a:pPr marL="228600" indent="-228600">
              <a:buAutoNum type="arabicPeriod"/>
            </a:pPr>
            <a:r>
              <a:rPr lang="fr-CA" baseline="0" dirty="0">
                <a:highlight>
                  <a:srgbClr val="FFFF00"/>
                </a:highlight>
              </a:rPr>
              <a:t>Appeler une amie ou un ami pour échanger des idées.</a:t>
            </a:r>
          </a:p>
          <a:p>
            <a:pPr marL="228600" indent="-228600">
              <a:buAutoNum type="arabicPeriod"/>
            </a:pPr>
            <a:r>
              <a:rPr lang="fr-CA" baseline="0" dirty="0">
                <a:highlight>
                  <a:srgbClr val="FFFF00"/>
                </a:highlight>
              </a:rPr>
              <a:t>Prendre le temps de peser le pour et le contre.</a:t>
            </a:r>
          </a:p>
          <a:p>
            <a:pPr marL="228600" indent="-228600">
              <a:buAutoNum type="arabicPeriod"/>
            </a:pPr>
            <a:endParaRPr lang="fr-CA" baseline="0" dirty="0">
              <a:highlight>
                <a:srgbClr val="FFFF00"/>
              </a:highlight>
            </a:endParaRPr>
          </a:p>
          <a:p>
            <a:pPr marL="0" marR="0" lvl="0" indent="0" algn="l" defTabSz="914400" rtl="0" eaLnBrk="1" fontAlgn="auto" latinLnBrk="0" hangingPunct="1">
              <a:lnSpc>
                <a:spcPct val="100000"/>
              </a:lnSpc>
              <a:spcBef>
                <a:spcPct val="0"/>
              </a:spcBef>
              <a:spcAft>
                <a:spcPct val="0"/>
              </a:spcAft>
              <a:buClrTx/>
              <a:buSzTx/>
              <a:buFontTx/>
              <a:buNone/>
              <a:defRPr/>
            </a:pPr>
            <a:r>
              <a:rPr lang="fr-CA" baseline="0" dirty="0">
                <a:highlight>
                  <a:srgbClr val="FFFF00"/>
                </a:highlight>
              </a:rPr>
              <a:t>Il s’agit d’outils souvent utilisés pour résoudre des problèmes.</a:t>
            </a:r>
          </a:p>
          <a:p>
            <a:pPr marL="0" marR="0" lvl="0" indent="0" algn="l" defTabSz="914400" rtl="0" eaLnBrk="1" fontAlgn="auto" latinLnBrk="0" hangingPunct="1">
              <a:lnSpc>
                <a:spcPct val="100000"/>
              </a:lnSpc>
              <a:spcBef>
                <a:spcPct val="0"/>
              </a:spcBef>
              <a:spcAft>
                <a:spcPct val="0"/>
              </a:spcAft>
              <a:buClrTx/>
              <a:buSzTx/>
              <a:buFontTx/>
              <a:buNone/>
              <a:defRPr/>
            </a:pPr>
            <a:r>
              <a:rPr lang="fr-CA" baseline="0" dirty="0">
                <a:highlight>
                  <a:srgbClr val="FFFF00"/>
                </a:highlight>
              </a:rPr>
              <a:t>Vous trouverez d’autres activités éclairantes à </a:t>
            </a:r>
            <a:r>
              <a:rPr lang="fr-CA" b="1" baseline="0" dirty="0">
                <a:highlight>
                  <a:srgbClr val="FFFF00"/>
                </a:highlight>
              </a:rPr>
              <a:t>la page 9 du guide</a:t>
            </a:r>
            <a:r>
              <a:rPr lang="fr-CA" baseline="0" dirty="0">
                <a:highlight>
                  <a:srgbClr val="FFFF00"/>
                </a:highlight>
              </a:rPr>
              <a:t>.</a:t>
            </a:r>
            <a:r>
              <a:rPr lang="fr-CA" sz="1800" b="0" i="0" u="none" strike="noStrike" kern="1200" baseline="0" dirty="0">
                <a:latin typeface="Calibri" panose="020F0502020204030204" pitchFamily="34" charset="0"/>
              </a:rPr>
              <a:t> </a:t>
            </a:r>
            <a:endParaRPr lang="fr-CA" baseline="0" dirty="0">
              <a:highlight>
                <a:srgbClr val="FFFF00"/>
              </a:highlight>
              <a:latin typeface="Calibri "/>
            </a:endParaRPr>
          </a:p>
          <a:p>
            <a:pPr marL="0" indent="0">
              <a:buNone/>
            </a:pPr>
            <a:endParaRPr lang="fr-CA" baseline="0" dirty="0">
              <a:highlight>
                <a:srgbClr val="FFFF00"/>
              </a:highlight>
            </a:endParaRPr>
          </a:p>
          <a:p>
            <a:endParaRPr lang="fr-CA" baseline="0" dirty="0">
              <a:highlight>
                <a:srgbClr val="FFFF00"/>
              </a:highlight>
            </a:endParaRPr>
          </a:p>
          <a:p>
            <a:pPr marL="0" indent="0">
              <a:buNone/>
            </a:pPr>
            <a:r>
              <a:rPr lang="fr-CA" baseline="0" dirty="0">
                <a:highlight>
                  <a:srgbClr val="FFFF00"/>
                </a:highlight>
              </a:rPr>
              <a:t>Durée : 5 minutes</a:t>
            </a:r>
          </a:p>
        </p:txBody>
      </p:sp>
    </p:spTree>
    <p:extLst>
      <p:ext uri="{BB962C8B-B14F-4D97-AF65-F5344CB8AC3E}">
        <p14:creationId xmlns:p14="http://schemas.microsoft.com/office/powerpoint/2010/main" val="256551057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11</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CA" dirty="0">
                <a:highlight>
                  <a:srgbClr val="FFFF00"/>
                </a:highlight>
              </a:rPr>
              <a:t>Il est important d’avoir confiance en soi pour faire face à un problème difficile. </a:t>
            </a:r>
            <a:r>
              <a:rPr lang="fr-CA" baseline="0" dirty="0">
                <a:highlight>
                  <a:srgbClr val="FFFF00"/>
                </a:highlight>
              </a:rPr>
              <a:t>Il existe différentes façons d’accroître votre confiance en </a:t>
            </a:r>
            <a:r>
              <a:rPr lang="fr-CA" dirty="0">
                <a:highlight>
                  <a:srgbClr val="FFFF00"/>
                </a:highlight>
              </a:rPr>
              <a:t>vous</a:t>
            </a:r>
            <a:r>
              <a:rPr lang="fr-CA" baseline="0" dirty="0">
                <a:highlight>
                  <a:srgbClr val="FFFF00"/>
                </a:highlight>
              </a:rPr>
              <a:t> : </a:t>
            </a:r>
          </a:p>
          <a:p>
            <a:pPr marL="514350" indent="-514350">
              <a:buFont typeface="+mj-lt"/>
              <a:buAutoNum type="arabicPeriod"/>
            </a:pPr>
            <a:r>
              <a:rPr lang="fr-CA" dirty="0">
                <a:highlight>
                  <a:srgbClr val="FFFF00"/>
                </a:highlight>
              </a:rPr>
              <a:t>Prendre de petits risques pour vous bâtir un bilan positif.</a:t>
            </a:r>
          </a:p>
          <a:p>
            <a:pPr marL="514350" indent="-514350">
              <a:buFont typeface="+mj-lt"/>
              <a:buAutoNum type="arabicPeriod"/>
            </a:pPr>
            <a:r>
              <a:rPr lang="fr-CA" dirty="0">
                <a:highlight>
                  <a:srgbClr val="FFFF00"/>
                </a:highlight>
              </a:rPr>
              <a:t>Travailler avec des personnes qui pensent autrement pour confronter vos idées et ancrer vos valeurs.</a:t>
            </a:r>
          </a:p>
          <a:p>
            <a:pPr marL="514350" indent="-514350">
              <a:buFont typeface="+mj-lt"/>
              <a:buAutoNum type="arabicPeriod"/>
            </a:pPr>
            <a:r>
              <a:rPr lang="fr-CA" dirty="0">
                <a:highlight>
                  <a:srgbClr val="FFFF00"/>
                </a:highlight>
              </a:rPr>
              <a:t>Tenter de résoudre les problèmes avec le soutien d’une ou d’un mentor, ou d’une amie ou d’un ami critique.</a:t>
            </a:r>
          </a:p>
          <a:p>
            <a:pPr marL="514350" indent="-514350">
              <a:buFont typeface="+mj-lt"/>
              <a:buAutoNum type="arabicPeriod"/>
            </a:pPr>
            <a:r>
              <a:rPr lang="fr-CA" dirty="0">
                <a:highlight>
                  <a:srgbClr val="FFFF00"/>
                </a:highlight>
              </a:rPr>
              <a:t>Renforcer vos RPL d’ordre cognitif.</a:t>
            </a:r>
          </a:p>
          <a:p>
            <a:pPr marL="514350" indent="-514350">
              <a:buFont typeface="+mj-lt"/>
              <a:buAutoNum type="arabicPeriod"/>
            </a:pPr>
            <a:r>
              <a:rPr lang="fr-CA" dirty="0">
                <a:highlight>
                  <a:srgbClr val="FFFF00"/>
                </a:highlight>
              </a:rPr>
              <a:t>Viser à comprendre le problème le plus possible avant de tenter de le résoudre.</a:t>
            </a:r>
          </a:p>
          <a:p>
            <a:endParaRPr lang="fr-CA" dirty="0">
              <a:highlight>
                <a:srgbClr val="FFFF00"/>
              </a:highlight>
            </a:endParaRPr>
          </a:p>
          <a:p>
            <a:r>
              <a:rPr lang="fr-CA" dirty="0">
                <a:highlight>
                  <a:srgbClr val="FFFF00"/>
                </a:highlight>
              </a:rPr>
              <a:t>Vous trouverez à la </a:t>
            </a:r>
            <a:r>
              <a:rPr lang="fr-CA" b="1" dirty="0">
                <a:highlight>
                  <a:srgbClr val="FFFF00"/>
                </a:highlight>
              </a:rPr>
              <a:t>page 10 du guide</a:t>
            </a:r>
            <a:r>
              <a:rPr lang="fr-CA" b="1" baseline="0" dirty="0">
                <a:highlight>
                  <a:srgbClr val="FFFF00"/>
                </a:highlight>
              </a:rPr>
              <a:t> </a:t>
            </a:r>
            <a:r>
              <a:rPr lang="fr-CA" dirty="0">
                <a:highlight>
                  <a:srgbClr val="FFFF00"/>
                </a:highlight>
              </a:rPr>
              <a:t>des a</a:t>
            </a:r>
            <a:r>
              <a:rPr lang="fr-CA" baseline="0" dirty="0">
                <a:highlight>
                  <a:srgbClr val="FFFF00"/>
                </a:highlight>
              </a:rPr>
              <a:t>ctivités pour explorer votre degré de confiance en vous.</a:t>
            </a:r>
          </a:p>
          <a:p>
            <a:pPr marL="171450" indent="-171450">
              <a:buFont typeface="Arial" panose="020B0604020202020204" pitchFamily="34" charset="0"/>
              <a:buChar char="•"/>
            </a:pPr>
            <a:r>
              <a:rPr lang="fr-CA" sz="1200" kern="1200" dirty="0">
                <a:solidFill>
                  <a:schemeClr val="tx1"/>
                </a:solidFill>
                <a:effectLst/>
                <a:highlight>
                  <a:srgbClr val="FFFF00"/>
                </a:highlight>
                <a:latin typeface="+mn-lt"/>
                <a:ea typeface="+mn-ea"/>
                <a:cs typeface="+mn-cs"/>
              </a:rPr>
              <a:t>Lisez le chapitre</a:t>
            </a:r>
            <a:r>
              <a:rPr lang="fr-CA" sz="1200" kern="1200" dirty="0">
                <a:effectLst/>
                <a:highlight>
                  <a:srgbClr val="FFFF00"/>
                </a:highlight>
                <a:latin typeface="+mn-lt"/>
                <a:ea typeface="+mn-ea"/>
                <a:cs typeface="+mn-cs"/>
              </a:rPr>
              <a:t> 7 dans </a:t>
            </a:r>
            <a:r>
              <a:rPr lang="fr-CA" sz="1200" i="1" kern="1200" dirty="0" err="1">
                <a:effectLst/>
                <a:highlight>
                  <a:srgbClr val="FFFF00"/>
                </a:highlight>
                <a:latin typeface="+mn-lt"/>
                <a:ea typeface="+mn-ea"/>
                <a:cs typeface="+mn-cs"/>
              </a:rPr>
              <a:t>Onward</a:t>
            </a:r>
            <a:r>
              <a:rPr lang="fr-CA" sz="1200" kern="1200" dirty="0">
                <a:effectLst/>
                <a:highlight>
                  <a:srgbClr val="FFFF00"/>
                </a:highlight>
                <a:latin typeface="+mn-lt"/>
                <a:ea typeface="+mn-ea"/>
                <a:cs typeface="+mn-cs"/>
              </a:rPr>
              <a:t>, puis réalisez les activités « Aptitudes and </a:t>
            </a:r>
            <a:r>
              <a:rPr lang="fr-CA" sz="1200" kern="1200" dirty="0" err="1">
                <a:effectLst/>
                <a:highlight>
                  <a:srgbClr val="FFFF00"/>
                </a:highlight>
                <a:latin typeface="+mn-lt"/>
                <a:ea typeface="+mn-ea"/>
                <a:cs typeface="+mn-cs"/>
              </a:rPr>
              <a:t>Interests</a:t>
            </a:r>
            <a:r>
              <a:rPr lang="fr-CA" sz="1200" kern="1200" dirty="0">
                <a:effectLst/>
                <a:highlight>
                  <a:srgbClr val="FFFF00"/>
                </a:highlight>
                <a:latin typeface="+mn-lt"/>
                <a:ea typeface="+mn-ea"/>
                <a:cs typeface="+mn-cs"/>
              </a:rPr>
              <a:t> » (p. 34 44), « Self-</a:t>
            </a:r>
            <a:r>
              <a:rPr lang="fr-CA" sz="1200" kern="1200" dirty="0" err="1">
                <a:effectLst/>
                <a:highlight>
                  <a:srgbClr val="FFFF00"/>
                </a:highlight>
                <a:latin typeface="+mn-lt"/>
                <a:ea typeface="+mn-ea"/>
                <a:cs typeface="+mn-cs"/>
              </a:rPr>
              <a:t>Esteem</a:t>
            </a:r>
            <a:r>
              <a:rPr lang="fr-CA" sz="1200" kern="1200" dirty="0">
                <a:effectLst/>
                <a:highlight>
                  <a:srgbClr val="FFFF00"/>
                </a:highlight>
                <a:latin typeface="+mn-lt"/>
                <a:ea typeface="+mn-ea"/>
                <a:cs typeface="+mn-cs"/>
              </a:rPr>
              <a:t> </a:t>
            </a:r>
            <a:r>
              <a:rPr lang="fr-CA" sz="1200" kern="1200" dirty="0" err="1">
                <a:effectLst/>
                <a:highlight>
                  <a:srgbClr val="FFFF00"/>
                </a:highlight>
                <a:latin typeface="+mn-lt"/>
                <a:ea typeface="+mn-ea"/>
                <a:cs typeface="+mn-cs"/>
              </a:rPr>
              <a:t>Reflection</a:t>
            </a:r>
            <a:r>
              <a:rPr lang="fr-CA" sz="1200" kern="1200" dirty="0">
                <a:effectLst/>
                <a:highlight>
                  <a:srgbClr val="FFFF00"/>
                </a:highlight>
                <a:latin typeface="+mn-lt"/>
                <a:ea typeface="+mn-ea"/>
                <a:cs typeface="+mn-cs"/>
              </a:rPr>
              <a:t> » (p. 339-340) et « </a:t>
            </a:r>
            <a:r>
              <a:rPr lang="fr-CA" sz="1200" kern="1200" dirty="0" err="1">
                <a:effectLst/>
                <a:highlight>
                  <a:srgbClr val="FFFF00"/>
                </a:highlight>
                <a:latin typeface="+mn-lt"/>
                <a:ea typeface="+mn-ea"/>
                <a:cs typeface="+mn-cs"/>
              </a:rPr>
              <a:t>Exploring</a:t>
            </a:r>
            <a:r>
              <a:rPr lang="fr-CA" sz="1200" kern="1200" dirty="0">
                <a:effectLst/>
                <a:highlight>
                  <a:srgbClr val="FFFF00"/>
                </a:highlight>
                <a:latin typeface="+mn-lt"/>
                <a:ea typeface="+mn-ea"/>
                <a:cs typeface="+mn-cs"/>
              </a:rPr>
              <a:t> Self-Confidence » (p. 345-347) dans </a:t>
            </a:r>
            <a:r>
              <a:rPr lang="fr-CA" sz="1200" i="1" kern="1200" dirty="0">
                <a:effectLst/>
                <a:highlight>
                  <a:srgbClr val="FFFF00"/>
                </a:highlight>
                <a:latin typeface="+mn-lt"/>
                <a:ea typeface="+mn-ea"/>
                <a:cs typeface="+mn-cs"/>
              </a:rPr>
              <a:t>The </a:t>
            </a:r>
            <a:r>
              <a:rPr lang="fr-CA" sz="1200" i="1" kern="1200" dirty="0" err="1">
                <a:effectLst/>
                <a:highlight>
                  <a:srgbClr val="FFFF00"/>
                </a:highlight>
                <a:latin typeface="+mn-lt"/>
                <a:ea typeface="+mn-ea"/>
                <a:cs typeface="+mn-cs"/>
              </a:rPr>
              <a:t>Onward</a:t>
            </a:r>
            <a:r>
              <a:rPr lang="fr-CA" sz="1200" i="1" kern="1200" dirty="0">
                <a:effectLst/>
                <a:highlight>
                  <a:srgbClr val="FFFF00"/>
                </a:highlight>
                <a:latin typeface="+mn-lt"/>
                <a:ea typeface="+mn-ea"/>
                <a:cs typeface="+mn-cs"/>
              </a:rPr>
              <a:t> </a:t>
            </a:r>
            <a:r>
              <a:rPr lang="fr-CA" sz="1200" i="1" kern="1200" dirty="0" err="1">
                <a:effectLst/>
                <a:highlight>
                  <a:srgbClr val="FFFF00"/>
                </a:highlight>
                <a:latin typeface="+mn-lt"/>
                <a:ea typeface="+mn-ea"/>
                <a:cs typeface="+mn-cs"/>
              </a:rPr>
              <a:t>Workbook</a:t>
            </a:r>
            <a:r>
              <a:rPr lang="fr-CA" sz="1200" kern="1200" dirty="0">
                <a:effectLst/>
                <a:highlight>
                  <a:srgbClr val="FFFF00"/>
                </a:highlight>
                <a:latin typeface="+mn-lt"/>
                <a:ea typeface="+mn-ea"/>
                <a:cs typeface="+mn-cs"/>
              </a:rPr>
              <a:t>.</a:t>
            </a:r>
          </a:p>
          <a:p>
            <a:pPr marL="171450" indent="-171450">
              <a:buFont typeface="Arial" panose="020B0604020202020204" pitchFamily="34" charset="0"/>
              <a:buChar char="•"/>
            </a:pPr>
            <a:r>
              <a:rPr lang="fr-CA" sz="1200" kern="1200" dirty="0">
                <a:solidFill>
                  <a:schemeClr val="tx1"/>
                </a:solidFill>
                <a:effectLst/>
                <a:highlight>
                  <a:srgbClr val="FFFF00"/>
                </a:highlight>
                <a:latin typeface="+mn-lt"/>
                <a:ea typeface="+mn-ea"/>
                <a:cs typeface="+mn-cs"/>
              </a:rPr>
              <a:t>Regardez la vidéo </a:t>
            </a:r>
            <a:r>
              <a:rPr lang="fr-CA" sz="1200" u="sng" kern="1200" dirty="0">
                <a:solidFill>
                  <a:schemeClr val="tx1"/>
                </a:solidFill>
                <a:effectLst/>
                <a:highlight>
                  <a:srgbClr val="FFFF00"/>
                </a:highlight>
                <a:latin typeface="+mn-lt"/>
                <a:ea typeface="+mn-ea"/>
                <a:cs typeface="+mn-cs"/>
                <a:hlinkClick r:id="rId3"/>
              </a:rPr>
              <a:t>How To Have More Self Confidence and Self Esteem</a:t>
            </a:r>
            <a:r>
              <a:rPr lang="fr-CA" sz="1200" kern="1200" dirty="0">
                <a:solidFill>
                  <a:schemeClr val="tx1"/>
                </a:solidFill>
                <a:effectLst/>
                <a:highlight>
                  <a:srgbClr val="FFFF00"/>
                </a:highlight>
                <a:latin typeface="+mn-lt"/>
                <a:ea typeface="+mn-ea"/>
                <a:cs typeface="+mn-cs"/>
              </a:rPr>
              <a:t> (6 min 40 s).</a:t>
            </a:r>
          </a:p>
          <a:p>
            <a:pPr marL="171450" marR="0" lvl="0"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sz="1200" kern="1200" dirty="0">
                <a:effectLst/>
                <a:latin typeface="+mn-lt"/>
                <a:ea typeface="+mn-ea"/>
                <a:cs typeface="+mn-cs"/>
              </a:rPr>
              <a:t>Quelles activités vous ont aidée ou aidé à accroître votre confiance en vous? En quoi vous aident-elles à composer avec des situations difficiles ou complexes?</a:t>
            </a:r>
          </a:p>
          <a:p>
            <a:pPr marL="171450" indent="-171450">
              <a:buFont typeface="Arial" panose="020B0604020202020204" pitchFamily="34" charset="0"/>
              <a:buChar char="•"/>
            </a:pPr>
            <a:endParaRPr lang="fr-CA" sz="1200" kern="1200" dirty="0">
              <a:effectLst/>
              <a:highlight>
                <a:srgbClr val="FFFF00"/>
              </a:highlight>
              <a:latin typeface="+mn-lt"/>
              <a:ea typeface="+mn-ea"/>
              <a:cs typeface="+mn-cs"/>
            </a:endParaRPr>
          </a:p>
          <a:p>
            <a:endParaRPr lang="fr-CA" baseline="0" dirty="0">
              <a:highlight>
                <a:srgbClr val="FFFF00"/>
              </a:highlight>
            </a:endParaRPr>
          </a:p>
          <a:p>
            <a:r>
              <a:rPr lang="fr-CA" baseline="0" dirty="0">
                <a:highlight>
                  <a:srgbClr val="FFFF00"/>
                </a:highlight>
              </a:rPr>
              <a:t>Durée suggérée : 15 minutes</a:t>
            </a:r>
          </a:p>
          <a:p>
            <a:endParaRPr lang="fr-CA" dirty="0">
              <a:highlight>
                <a:srgbClr val="FFFF00"/>
              </a:highlight>
            </a:endParaRPr>
          </a:p>
        </p:txBody>
      </p:sp>
    </p:spTree>
    <p:extLst>
      <p:ext uri="{BB962C8B-B14F-4D97-AF65-F5344CB8AC3E}">
        <p14:creationId xmlns:p14="http://schemas.microsoft.com/office/powerpoint/2010/main" val="73042437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ct val="0"/>
              </a:spcBef>
              <a:spcAft>
                <a:spcPct val="0"/>
              </a:spcAft>
              <a:buClrTx/>
              <a:buSzTx/>
              <a:buFontTx/>
              <a:buNone/>
              <a:defRPr/>
            </a:pPr>
            <a:r>
              <a:rPr lang="fr-CA" sz="1200" b="1" kern="1200" baseline="0" dirty="0">
                <a:solidFill>
                  <a:schemeClr val="tx1"/>
                </a:solidFill>
                <a:effectLst/>
                <a:latin typeface="+mn-lt"/>
                <a:ea typeface="+mn-ea"/>
                <a:cs typeface="+mn-cs"/>
              </a:rPr>
              <a:t>Regardez la vidéo « </a:t>
            </a:r>
            <a:r>
              <a:rPr lang="fr-CA" sz="1200" b="1" kern="1200" baseline="0" dirty="0" err="1">
                <a:solidFill>
                  <a:schemeClr val="tx1"/>
                </a:solidFill>
                <a:effectLst/>
                <a:latin typeface="+mn-lt"/>
                <a:ea typeface="+mn-ea"/>
                <a:cs typeface="+mn-cs"/>
              </a:rPr>
              <a:t>Achieve</a:t>
            </a:r>
            <a:r>
              <a:rPr lang="fr-CA" sz="1200" b="1" kern="1200" baseline="0" dirty="0">
                <a:solidFill>
                  <a:schemeClr val="tx1"/>
                </a:solidFill>
                <a:effectLst/>
                <a:latin typeface="+mn-lt"/>
                <a:ea typeface="+mn-ea"/>
                <a:cs typeface="+mn-cs"/>
              </a:rPr>
              <a:t> More by Setting Smart Goals » (1 min 15 s) </a:t>
            </a:r>
            <a:r>
              <a:rPr lang="fr-CA" sz="1200" kern="1200" baseline="0" dirty="0">
                <a:solidFill>
                  <a:schemeClr val="tx1"/>
                </a:solidFill>
                <a:effectLst/>
                <a:latin typeface="+mn-lt"/>
                <a:ea typeface="+mn-ea"/>
                <a:cs typeface="+mn-cs"/>
              </a:rPr>
              <a:t>(</a:t>
            </a:r>
            <a:r>
              <a:rPr lang="fr-CA" sz="1200" u="sng" kern="1200" dirty="0">
                <a:solidFill>
                  <a:schemeClr val="tx1"/>
                </a:solidFill>
                <a:effectLst/>
                <a:latin typeface="+mn-lt"/>
                <a:ea typeface="+mn-ea"/>
                <a:cs typeface="+mn-cs"/>
                <a:hlinkClick r:id="rId3"/>
              </a:rPr>
              <a:t>https://www.youtube.com/watch?v=yA53yhiOe04</a:t>
            </a:r>
            <a:r>
              <a:rPr lang="fr-CA" sz="1200" kern="1200" dirty="0">
                <a:solidFill>
                  <a:schemeClr val="tx1"/>
                </a:solidFill>
                <a:effectLst/>
                <a:latin typeface="+mn-lt"/>
                <a:ea typeface="+mn-ea"/>
                <a:cs typeface="+mn-cs"/>
              </a:rPr>
              <a:t>)</a:t>
            </a:r>
          </a:p>
          <a:p>
            <a:endParaRPr lang="fr-CA" baseline="0" dirty="0"/>
          </a:p>
          <a:p>
            <a:r>
              <a:rPr lang="fr-CA" dirty="0"/>
              <a:t>On </a:t>
            </a:r>
            <a:r>
              <a:rPr lang="fr-CA" baseline="0" dirty="0"/>
              <a:t>utilise habituellement </a:t>
            </a:r>
            <a:r>
              <a:rPr lang="fr-CA" dirty="0"/>
              <a:t>les objectifs SMART </a:t>
            </a:r>
            <a:r>
              <a:rPr lang="fr-CA" baseline="0" dirty="0"/>
              <a:t>pour atteindre des résultats ciblés. Au moment d’établir des objectifs, certaines personnes optent pour quelque chose comme « améliorer le rendement des élèves ». C’est beaucoup trop vague, et il n’y a pas de résultat ciblé.</a:t>
            </a:r>
          </a:p>
          <a:p>
            <a:r>
              <a:rPr lang="fr-CA" baseline="0" dirty="0"/>
              <a:t>Un objectif SMART peut vous aider à déterminer quelles données permettront de savoir si la cible a été atteinte.</a:t>
            </a:r>
          </a:p>
          <a:p>
            <a:r>
              <a:rPr lang="fr-CA" baseline="0" dirty="0"/>
              <a:t> </a:t>
            </a:r>
            <a:endParaRPr lang="fr-CA" dirty="0"/>
          </a:p>
          <a:p>
            <a:r>
              <a:rPr lang="fr-CA" dirty="0"/>
              <a:t>Voici les caractéristiques d’un </a:t>
            </a:r>
            <a:r>
              <a:rPr lang="fr-CA" baseline="0" dirty="0"/>
              <a:t>objectif SMART : </a:t>
            </a:r>
          </a:p>
          <a:p>
            <a:r>
              <a:rPr lang="fr-CA" sz="1200" b="1" i="0" kern="1200" dirty="0">
                <a:effectLst/>
                <a:latin typeface="+mn-lt"/>
                <a:ea typeface="+mn-ea"/>
                <a:cs typeface="+mn-cs"/>
              </a:rPr>
              <a:t>S</a:t>
            </a:r>
            <a:r>
              <a:rPr lang="fr-CA" sz="1200" b="0" i="0" kern="1200" dirty="0">
                <a:effectLst/>
                <a:latin typeface="+mn-lt"/>
                <a:ea typeface="+mn-ea"/>
                <a:cs typeface="+mn-cs"/>
              </a:rPr>
              <a:t>pécifique : clair et bien défini</a:t>
            </a:r>
          </a:p>
          <a:p>
            <a:r>
              <a:rPr lang="fr-CA" sz="1200" b="1" i="0" kern="1200" dirty="0">
                <a:effectLst/>
                <a:latin typeface="+mn-lt"/>
                <a:ea typeface="+mn-ea"/>
                <a:cs typeface="+mn-cs"/>
              </a:rPr>
              <a:t>M</a:t>
            </a:r>
            <a:r>
              <a:rPr lang="fr-CA" sz="1200" b="0" i="0" kern="1200" dirty="0">
                <a:effectLst/>
                <a:latin typeface="+mn-lt"/>
                <a:ea typeface="+mn-ea"/>
                <a:cs typeface="+mn-cs"/>
              </a:rPr>
              <a:t>esurable : qui comporte des critères préci</a:t>
            </a:r>
            <a:r>
              <a:rPr lang="fr-CA" dirty="0"/>
              <a:t>s pour savoir s’il a été atteint</a:t>
            </a:r>
            <a:endParaRPr lang="fr-CA" sz="1200" b="0" i="0" kern="1200" dirty="0">
              <a:effectLst/>
              <a:latin typeface="+mn-lt"/>
              <a:ea typeface="+mn-ea"/>
              <a:cs typeface="+mn-cs"/>
            </a:endParaRPr>
          </a:p>
          <a:p>
            <a:r>
              <a:rPr lang="fr-CA" sz="1200" b="1" i="0" kern="1200" dirty="0">
                <a:effectLst/>
                <a:latin typeface="+mn-lt"/>
                <a:ea typeface="+mn-ea"/>
                <a:cs typeface="+mn-cs"/>
              </a:rPr>
              <a:t>A</a:t>
            </a:r>
            <a:r>
              <a:rPr lang="fr-CA" sz="1200" b="0" i="0" kern="1200" dirty="0">
                <a:effectLst/>
                <a:latin typeface="+mn-lt"/>
                <a:ea typeface="+mn-ea"/>
                <a:cs typeface="+mn-cs"/>
              </a:rPr>
              <a:t>tteignable : qu’on peut atteindre</a:t>
            </a:r>
          </a:p>
          <a:p>
            <a:r>
              <a:rPr lang="fr-CA" sz="1200" b="1" i="0" kern="1200" dirty="0">
                <a:effectLst/>
                <a:latin typeface="+mn-lt"/>
                <a:ea typeface="+mn-ea"/>
                <a:cs typeface="+mn-cs"/>
              </a:rPr>
              <a:t>R</a:t>
            </a:r>
            <a:r>
              <a:rPr lang="fr-CA" sz="1200" b="0" i="0" kern="1200" dirty="0">
                <a:effectLst/>
                <a:latin typeface="+mn-lt"/>
                <a:ea typeface="+mn-ea"/>
                <a:cs typeface="+mn-cs"/>
              </a:rPr>
              <a:t>éaliste :</a:t>
            </a:r>
            <a:r>
              <a:rPr lang="fr-CA" sz="1200" b="0" i="0" kern="1200" baseline="0" dirty="0">
                <a:effectLst/>
                <a:latin typeface="+mn-lt"/>
                <a:ea typeface="+mn-ea"/>
                <a:cs typeface="+mn-cs"/>
              </a:rPr>
              <a:t> qui est pertinent et </a:t>
            </a:r>
            <a:r>
              <a:rPr lang="fr-CA" dirty="0"/>
              <a:t>réalisable</a:t>
            </a:r>
            <a:endParaRPr lang="fr-CA" sz="1200" b="0" i="0" kern="1200" dirty="0">
              <a:effectLst/>
              <a:latin typeface="+mn-lt"/>
              <a:ea typeface="+mn-ea"/>
              <a:cs typeface="+mn-cs"/>
            </a:endParaRPr>
          </a:p>
          <a:p>
            <a:r>
              <a:rPr lang="fr-CA" sz="1200" i="0" kern="1200" dirty="0">
                <a:solidFill>
                  <a:schemeClr val="tx1"/>
                </a:solidFill>
                <a:effectLst/>
                <a:latin typeface="+mn-lt"/>
                <a:ea typeface="+mn-ea"/>
                <a:cs typeface="+mn-cs"/>
              </a:rPr>
              <a:t>Défini dans le </a:t>
            </a:r>
            <a:r>
              <a:rPr lang="fr-CA" sz="1200" b="1" i="0" kern="1200" dirty="0">
                <a:solidFill>
                  <a:schemeClr val="tx1"/>
                </a:solidFill>
                <a:effectLst/>
                <a:latin typeface="+mn-lt"/>
                <a:ea typeface="+mn-ea"/>
                <a:cs typeface="+mn-cs"/>
              </a:rPr>
              <a:t>T</a:t>
            </a:r>
            <a:r>
              <a:rPr lang="fr-CA" sz="1200" b="0" i="0" kern="1200" dirty="0">
                <a:solidFill>
                  <a:schemeClr val="tx1"/>
                </a:solidFill>
                <a:effectLst/>
                <a:latin typeface="+mn-lt"/>
                <a:ea typeface="+mn-ea"/>
                <a:cs typeface="+mn-cs"/>
              </a:rPr>
              <a:t>emps : qui comporte un échéancier précis pour suivre les progrès jusqu’à ce qu’il soit atteint</a:t>
            </a:r>
          </a:p>
          <a:p>
            <a:endParaRPr lang="fr-CA" sz="1200" b="0" i="0" kern="1200" baseline="0" dirty="0">
              <a:solidFill>
                <a:schemeClr val="tx1"/>
              </a:solidFill>
              <a:effectLst/>
              <a:latin typeface="+mn-lt"/>
              <a:ea typeface="+mn-ea"/>
              <a:cs typeface="+mn-cs"/>
            </a:endParaRPr>
          </a:p>
          <a:p>
            <a:endParaRPr lang="fr-CA" sz="1200" b="0" i="0" kern="1200" baseline="0" dirty="0">
              <a:solidFill>
                <a:schemeClr val="tx1"/>
              </a:solidFill>
              <a:effectLst/>
              <a:latin typeface="+mn-lt"/>
              <a:ea typeface="+mn-ea"/>
              <a:cs typeface="+mn-cs"/>
            </a:endParaRPr>
          </a:p>
          <a:p>
            <a:endParaRPr lang="fr-CA"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8CC9574-A819-4FE4-99A7-1E27AD09ADC2}" type="slidenum">
              <a:rPr lang="en-US" smtClean="0"/>
              <a:t>12</a:t>
            </a:fld>
            <a:endParaRPr lang="en-US"/>
          </a:p>
        </p:txBody>
      </p:sp>
    </p:spTree>
    <p:extLst>
      <p:ext uri="{BB962C8B-B14F-4D97-AF65-F5344CB8AC3E}">
        <p14:creationId xmlns:p14="http://schemas.microsoft.com/office/powerpoint/2010/main" val="24581531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ct val="0"/>
              </a:spcBef>
              <a:spcAft>
                <a:spcPct val="0"/>
              </a:spcAft>
              <a:buClrTx/>
              <a:buSzTx/>
              <a:buFontTx/>
              <a:buNone/>
              <a:defRPr/>
            </a:pPr>
            <a:r>
              <a:rPr lang="fr-CA" sz="1200" kern="1200" dirty="0">
                <a:effectLst/>
                <a:latin typeface="+mn-lt"/>
                <a:ea typeface="+mn-ea"/>
                <a:cs typeface="+mn-cs"/>
              </a:rPr>
              <a:t>Pour accroître sa capacité de résolution de problème, il est important de savoir se fixer des objectifs réalistes. Même si vous ratez la cible et n’atteignez pas les résultats escomptés, l’expérience sera positive si vous en tirez des leçons pour orienter la suite et fixer de nouveaux objectifs. C’est souvent l’étape la plus riche d’enseignements.</a:t>
            </a:r>
          </a:p>
          <a:p>
            <a:pPr marL="0" marR="0" lvl="0" indent="0" algn="l" defTabSz="914400" rtl="0" eaLnBrk="1" fontAlgn="auto" latinLnBrk="0" hangingPunct="1">
              <a:lnSpc>
                <a:spcPct val="100000"/>
              </a:lnSpc>
              <a:spcBef>
                <a:spcPct val="0"/>
              </a:spcBef>
              <a:spcAft>
                <a:spcPct val="0"/>
              </a:spcAft>
              <a:buClrTx/>
              <a:buSzTx/>
              <a:buFontTx/>
              <a:buNone/>
              <a:defRPr/>
            </a:pPr>
            <a:endParaRPr lang="fr-CA" b="1" dirty="0"/>
          </a:p>
          <a:p>
            <a:r>
              <a:rPr lang="fr-CA" baseline="0" dirty="0"/>
              <a:t>Un objectif SMART peut vous aider à déterminer quelles données permettront de savoir si la cible a été atteinte ou non.</a:t>
            </a:r>
            <a:endParaRPr lang="fr-CA" dirty="0"/>
          </a:p>
          <a:p>
            <a:endParaRPr lang="fr-CA" dirty="0"/>
          </a:p>
          <a:p>
            <a:r>
              <a:rPr lang="fr-CA" dirty="0"/>
              <a:t>Voici les caractéristiques d’un </a:t>
            </a:r>
            <a:r>
              <a:rPr lang="fr-CA" baseline="0" dirty="0"/>
              <a:t>objectif SMART : </a:t>
            </a:r>
          </a:p>
          <a:p>
            <a:endParaRPr lang="fr-CA" sz="1200" b="1" i="0" kern="1200" dirty="0">
              <a:effectLst/>
              <a:latin typeface="+mn-lt"/>
              <a:ea typeface="+mn-ea"/>
              <a:cs typeface="+mn-cs"/>
            </a:endParaRPr>
          </a:p>
          <a:p>
            <a:r>
              <a:rPr lang="fr-CA" sz="1200" b="1" i="0" kern="1200" dirty="0">
                <a:effectLst/>
                <a:latin typeface="+mn-lt"/>
                <a:ea typeface="+mn-ea"/>
                <a:cs typeface="+mn-cs"/>
              </a:rPr>
              <a:t>S</a:t>
            </a:r>
            <a:r>
              <a:rPr lang="fr-CA" sz="1200" b="0" i="0" kern="1200" dirty="0">
                <a:effectLst/>
                <a:latin typeface="+mn-lt"/>
                <a:ea typeface="+mn-ea"/>
                <a:cs typeface="+mn-cs"/>
              </a:rPr>
              <a:t>pécifique : clair et bien défini</a:t>
            </a:r>
          </a:p>
          <a:p>
            <a:pPr marL="457200" marR="0" lvl="1" indent="0" algn="l" defTabSz="914400" rtl="0" eaLnBrk="1" fontAlgn="auto" latinLnBrk="0" hangingPunct="1">
              <a:lnSpc>
                <a:spcPct val="100000"/>
              </a:lnSpc>
              <a:spcBef>
                <a:spcPct val="0"/>
              </a:spcBef>
              <a:spcAft>
                <a:spcPct val="0"/>
              </a:spcAft>
              <a:buClrTx/>
              <a:buSzTx/>
              <a:buFontTx/>
              <a:buNone/>
              <a:defRPr/>
            </a:pPr>
            <a:r>
              <a:rPr lang="fr-CA" sz="1200" b="0" dirty="0">
                <a:effectLst/>
                <a:latin typeface="Calibri" panose="020F0502020204030204" pitchFamily="34" charset="0"/>
                <a:ea typeface="Calibri" panose="020F0502020204030204" pitchFamily="34" charset="0"/>
                <a:cs typeface="Calibri" panose="020F0502020204030204" pitchFamily="34" charset="0"/>
              </a:rPr>
              <a:t>Que voulez-vous accomplir, au juste?</a:t>
            </a:r>
            <a:r>
              <a:rPr lang="fr-CA" sz="1200" b="0" baseline="0" dirty="0">
                <a:effectLst/>
                <a:latin typeface="Calibri" panose="020F0502020204030204" pitchFamily="34" charset="0"/>
                <a:ea typeface="Calibri" panose="020F0502020204030204" pitchFamily="34" charset="0"/>
                <a:cs typeface="Calibri" panose="020F0502020204030204" pitchFamily="34" charset="0"/>
              </a:rPr>
              <a:t> Qui est responsable? Quelles sont les étapes à suivre?</a:t>
            </a:r>
            <a:r>
              <a:rPr lang="fr-CA" sz="1200" b="0" dirty="0">
                <a:effectLst/>
                <a:latin typeface="Calibri" panose="020F0502020204030204" pitchFamily="34" charset="0"/>
                <a:ea typeface="Calibri" panose="020F0502020204030204" pitchFamily="34" charset="0"/>
                <a:cs typeface="Calibri" panose="020F0502020204030204" pitchFamily="34" charset="0"/>
              </a:rPr>
              <a:t> </a:t>
            </a:r>
            <a:endParaRPr lang="fr-CA" sz="1100" b="0" dirty="0">
              <a:effectLst/>
              <a:latin typeface="Calibri" panose="020F0502020204030204" pitchFamily="34" charset="0"/>
              <a:ea typeface="Calibri" panose="020F0502020204030204" pitchFamily="34" charset="0"/>
              <a:cs typeface="Calibri" panose="020F0502020204030204" pitchFamily="34" charset="0"/>
            </a:endParaRPr>
          </a:p>
          <a:p>
            <a:endParaRPr lang="fr-CA" sz="1200" b="0" i="0" kern="1200" dirty="0">
              <a:effectLst/>
              <a:latin typeface="+mn-lt"/>
              <a:ea typeface="+mn-ea"/>
              <a:cs typeface="+mn-cs"/>
            </a:endParaRPr>
          </a:p>
          <a:p>
            <a:r>
              <a:rPr lang="fr-CA" sz="1200" b="1" i="0" kern="1200" dirty="0">
                <a:effectLst/>
                <a:latin typeface="+mn-lt"/>
                <a:ea typeface="+mn-ea"/>
                <a:cs typeface="+mn-cs"/>
              </a:rPr>
              <a:t>M</a:t>
            </a:r>
            <a:r>
              <a:rPr lang="fr-CA" sz="1200" b="0" i="0" kern="1200" dirty="0">
                <a:effectLst/>
                <a:latin typeface="+mn-lt"/>
                <a:ea typeface="+mn-ea"/>
                <a:cs typeface="+mn-cs"/>
              </a:rPr>
              <a:t>esurable : qui comporte des critères préci</a:t>
            </a:r>
            <a:r>
              <a:rPr lang="fr-CA" dirty="0"/>
              <a:t>s pour savoir s’il a été atteint</a:t>
            </a:r>
            <a:endParaRPr lang="fr-CA" sz="1200" b="0" i="0" kern="1200" dirty="0">
              <a:effectLst/>
              <a:latin typeface="+mn-lt"/>
              <a:ea typeface="+mn-ea"/>
              <a:cs typeface="+mn-cs"/>
            </a:endParaRPr>
          </a:p>
          <a:p>
            <a:pPr marL="457200" marR="0" lvl="1" indent="0" algn="l" defTabSz="914400" rtl="0" eaLnBrk="1" fontAlgn="auto" latinLnBrk="0" hangingPunct="1">
              <a:lnSpc>
                <a:spcPct val="100000"/>
              </a:lnSpc>
              <a:spcBef>
                <a:spcPct val="0"/>
              </a:spcBef>
              <a:spcAft>
                <a:spcPct val="0"/>
              </a:spcAft>
              <a:buClrTx/>
              <a:buSzTx/>
              <a:buFontTx/>
              <a:buNone/>
              <a:defRPr/>
            </a:pPr>
            <a:r>
              <a:rPr lang="fr-CA" sz="1200" b="0" dirty="0">
                <a:effectLst/>
                <a:latin typeface="Calibri" panose="020F0502020204030204" pitchFamily="34" charset="0"/>
                <a:ea typeface="Calibri" panose="020F0502020204030204" pitchFamily="34" charset="0"/>
                <a:cs typeface="Calibri" panose="020F0502020204030204" pitchFamily="34" charset="0"/>
              </a:rPr>
              <a:t>Quels paramètres utiliserez-vous pour quantifier votre objectif?</a:t>
            </a:r>
            <a:endParaRPr lang="fr-CA" sz="1100" b="0" dirty="0">
              <a:effectLst/>
              <a:latin typeface="Calibri" panose="020F0502020204030204" pitchFamily="34" charset="0"/>
              <a:ea typeface="Calibri" panose="020F0502020204030204" pitchFamily="34" charset="0"/>
              <a:cs typeface="Calibri" panose="020F0502020204030204" pitchFamily="34" charset="0"/>
            </a:endParaRPr>
          </a:p>
          <a:p>
            <a:endParaRPr lang="fr-CA" sz="1200" b="0" i="0" kern="1200" dirty="0">
              <a:effectLst/>
              <a:latin typeface="+mn-lt"/>
              <a:ea typeface="+mn-ea"/>
              <a:cs typeface="+mn-cs"/>
            </a:endParaRPr>
          </a:p>
          <a:p>
            <a:r>
              <a:rPr lang="fr-CA" sz="1200" b="1" i="0" kern="1200" dirty="0">
                <a:effectLst/>
                <a:latin typeface="+mn-lt"/>
                <a:ea typeface="+mn-ea"/>
                <a:cs typeface="+mn-cs"/>
              </a:rPr>
              <a:t>A</a:t>
            </a:r>
            <a:r>
              <a:rPr lang="fr-CA" sz="1200" b="0" i="0" kern="1200" dirty="0">
                <a:effectLst/>
                <a:latin typeface="+mn-lt"/>
                <a:ea typeface="+mn-ea"/>
                <a:cs typeface="+mn-cs"/>
              </a:rPr>
              <a:t>tteignable : qu’on peut atteindre</a:t>
            </a:r>
          </a:p>
          <a:p>
            <a:pPr marL="457200" marR="0" lvl="1" indent="0" algn="l" defTabSz="914400" rtl="0" eaLnBrk="1" fontAlgn="auto" latinLnBrk="0" hangingPunct="1">
              <a:lnSpc>
                <a:spcPct val="100000"/>
              </a:lnSpc>
              <a:spcBef>
                <a:spcPct val="0"/>
              </a:spcBef>
              <a:spcAft>
                <a:spcPct val="0"/>
              </a:spcAft>
              <a:buClrTx/>
              <a:buSzTx/>
              <a:buFontTx/>
              <a:buNone/>
              <a:defRPr/>
            </a:pPr>
            <a:r>
              <a:rPr lang="fr-CA" sz="1200" b="0" dirty="0">
                <a:effectLst/>
                <a:latin typeface="Calibri" panose="020F0502020204030204" pitchFamily="34" charset="0"/>
                <a:ea typeface="Calibri" panose="020F0502020204030204" pitchFamily="34" charset="0"/>
                <a:cs typeface="Calibri" panose="020F0502020204030204" pitchFamily="34" charset="0"/>
              </a:rPr>
              <a:t>Est-il possible de l’atteindre? Qu’est-ce qui pourrait freiner ou favoriser l’atteinte des objectifs?</a:t>
            </a:r>
            <a:endParaRPr lang="fr-CA" sz="1100" b="0" dirty="0">
              <a:effectLst/>
              <a:latin typeface="Calibri" panose="020F0502020204030204" pitchFamily="34" charset="0"/>
              <a:ea typeface="Calibri" panose="020F0502020204030204" pitchFamily="34" charset="0"/>
              <a:cs typeface="Calibri" panose="020F0502020204030204" pitchFamily="34" charset="0"/>
            </a:endParaRPr>
          </a:p>
          <a:p>
            <a:pPr lvl="1"/>
            <a:endParaRPr lang="fr-CA" sz="1200" b="0" i="0" kern="1200" dirty="0">
              <a:effectLst/>
              <a:latin typeface="+mn-lt"/>
              <a:ea typeface="+mn-ea"/>
              <a:cs typeface="+mn-cs"/>
            </a:endParaRPr>
          </a:p>
          <a:p>
            <a:r>
              <a:rPr lang="fr-CA" sz="1200" b="1" i="0" kern="1200" dirty="0">
                <a:effectLst/>
                <a:latin typeface="+mn-lt"/>
                <a:ea typeface="+mn-ea"/>
                <a:cs typeface="+mn-cs"/>
              </a:rPr>
              <a:t>R</a:t>
            </a:r>
            <a:r>
              <a:rPr lang="fr-CA" sz="1200" b="0" i="0" kern="1200" dirty="0">
                <a:effectLst/>
                <a:latin typeface="+mn-lt"/>
                <a:ea typeface="+mn-ea"/>
                <a:cs typeface="+mn-cs"/>
              </a:rPr>
              <a:t>éaliste :</a:t>
            </a:r>
            <a:r>
              <a:rPr lang="fr-CA" sz="1200" b="0" i="0" kern="1200" baseline="0" dirty="0">
                <a:effectLst/>
                <a:latin typeface="+mn-lt"/>
                <a:ea typeface="+mn-ea"/>
                <a:cs typeface="+mn-cs"/>
              </a:rPr>
              <a:t> qui est pertinent et </a:t>
            </a:r>
            <a:r>
              <a:rPr lang="fr-CA" dirty="0"/>
              <a:t>réalisable</a:t>
            </a:r>
            <a:endParaRPr lang="fr-CA" sz="1200" b="0" i="0" kern="1200" dirty="0">
              <a:effectLst/>
              <a:latin typeface="+mn-lt"/>
              <a:ea typeface="+mn-ea"/>
              <a:cs typeface="+mn-cs"/>
            </a:endParaRPr>
          </a:p>
          <a:p>
            <a:pPr marL="457200" marR="0" lvl="1" indent="0" algn="l" defTabSz="914400" rtl="0" eaLnBrk="1" fontAlgn="auto" latinLnBrk="0" hangingPunct="1">
              <a:lnSpc>
                <a:spcPct val="100000"/>
              </a:lnSpc>
              <a:spcBef>
                <a:spcPct val="0"/>
              </a:spcBef>
              <a:spcAft>
                <a:spcPct val="0"/>
              </a:spcAft>
              <a:buClrTx/>
              <a:buSzTx/>
              <a:buFontTx/>
              <a:buNone/>
              <a:defRPr/>
            </a:pPr>
            <a:r>
              <a:rPr lang="fr-CA" sz="1200" b="0" dirty="0">
                <a:effectLst/>
                <a:latin typeface="Calibri" panose="020F0502020204030204" pitchFamily="34" charset="0"/>
                <a:ea typeface="Calibri" panose="020F0502020204030204" pitchFamily="34" charset="0"/>
                <a:cs typeface="Calibri" panose="020F0502020204030204" pitchFamily="34" charset="0"/>
              </a:rPr>
              <a:t>Pourquoi cet objectif est-il important?</a:t>
            </a:r>
            <a:endParaRPr lang="fr-CA" sz="1100" b="0" dirty="0">
              <a:effectLst/>
              <a:latin typeface="Calibri" panose="020F0502020204030204" pitchFamily="34" charset="0"/>
              <a:ea typeface="Calibri" panose="020F0502020204030204" pitchFamily="34" charset="0"/>
              <a:cs typeface="Calibri" panose="020F0502020204030204" pitchFamily="34" charset="0"/>
            </a:endParaRPr>
          </a:p>
          <a:p>
            <a:pPr lvl="1"/>
            <a:endParaRPr lang="fr-CA" sz="1200" b="0" i="0" kern="1200" dirty="0">
              <a:effectLst/>
              <a:latin typeface="+mn-lt"/>
              <a:ea typeface="+mn-ea"/>
              <a:cs typeface="+mn-cs"/>
            </a:endParaRPr>
          </a:p>
          <a:p>
            <a:r>
              <a:rPr lang="fr-CA" sz="1200" i="0" kern="1200" dirty="0">
                <a:effectLst/>
                <a:latin typeface="+mn-lt"/>
                <a:ea typeface="+mn-ea"/>
                <a:cs typeface="+mn-cs"/>
              </a:rPr>
              <a:t>Défini dans le </a:t>
            </a:r>
            <a:r>
              <a:rPr lang="fr-CA" sz="1200" b="1" i="0" kern="1200" dirty="0">
                <a:effectLst/>
                <a:latin typeface="+mn-lt"/>
                <a:ea typeface="+mn-ea"/>
                <a:cs typeface="+mn-cs"/>
              </a:rPr>
              <a:t>T</a:t>
            </a:r>
            <a:r>
              <a:rPr lang="fr-CA" sz="1200" b="0" i="0" kern="1200" dirty="0">
                <a:effectLst/>
                <a:latin typeface="+mn-lt"/>
                <a:ea typeface="+mn-ea"/>
                <a:cs typeface="+mn-cs"/>
              </a:rPr>
              <a:t>emps : qui comporte un échéancier précis pour suivre les progrès jusqu’à ce qu’il soit atteint</a:t>
            </a:r>
          </a:p>
          <a:p>
            <a:pPr marL="457200" marR="0" lvl="1" indent="0" algn="l" defTabSz="914400" rtl="0" eaLnBrk="1" fontAlgn="auto" latinLnBrk="0" hangingPunct="1">
              <a:lnSpc>
                <a:spcPct val="100000"/>
              </a:lnSpc>
              <a:spcBef>
                <a:spcPct val="0"/>
              </a:spcBef>
              <a:spcAft>
                <a:spcPct val="0"/>
              </a:spcAft>
              <a:buClrTx/>
              <a:buSzTx/>
              <a:buFontTx/>
              <a:buNone/>
              <a:defRPr/>
            </a:pPr>
            <a:r>
              <a:rPr lang="fr-CA" sz="1200" b="0" dirty="0">
                <a:effectLst/>
                <a:latin typeface="Calibri" panose="020F0502020204030204" pitchFamily="34" charset="0"/>
                <a:ea typeface="Calibri" panose="020F0502020204030204" pitchFamily="34" charset="0"/>
                <a:cs typeface="Calibri" panose="020F0502020204030204" pitchFamily="34" charset="0"/>
              </a:rPr>
              <a:t>Quelles sont les dates de début et de fin?</a:t>
            </a:r>
            <a:r>
              <a:rPr lang="fr-CA" sz="1200" b="0" baseline="0" dirty="0">
                <a:effectLst/>
                <a:latin typeface="Calibri" panose="020F0502020204030204" pitchFamily="34" charset="0"/>
                <a:ea typeface="Calibri" panose="020F0502020204030204" pitchFamily="34" charset="0"/>
                <a:cs typeface="Calibri" panose="020F0502020204030204" pitchFamily="34" charset="0"/>
              </a:rPr>
              <a:t> Une vérification de mi-parcours est-elle prévue?</a:t>
            </a:r>
            <a:r>
              <a:rPr lang="fr-CA" sz="1200" b="0" dirty="0">
                <a:effectLst/>
                <a:latin typeface="Calibri" panose="020F0502020204030204" pitchFamily="34" charset="0"/>
                <a:ea typeface="Calibri" panose="020F0502020204030204" pitchFamily="34" charset="0"/>
                <a:cs typeface="Calibri" panose="020F0502020204030204" pitchFamily="34" charset="0"/>
              </a:rPr>
              <a:t> </a:t>
            </a:r>
            <a:endParaRPr lang="fr-CA" sz="1100" b="0" dirty="0">
              <a:effectLst/>
              <a:latin typeface="Calibri" panose="020F0502020204030204" pitchFamily="34" charset="0"/>
              <a:ea typeface="Calibri" panose="020F0502020204030204" pitchFamily="34" charset="0"/>
              <a:cs typeface="Calibri" panose="020F0502020204030204" pitchFamily="34" charset="0"/>
            </a:endParaRPr>
          </a:p>
          <a:p>
            <a:endParaRPr lang="fr-CA" sz="1200" b="0" i="0" kern="1200" baseline="0" dirty="0">
              <a:solidFill>
                <a:schemeClr val="tx1"/>
              </a:solidFill>
              <a:effectLst/>
              <a:latin typeface="+mn-lt"/>
              <a:ea typeface="+mn-ea"/>
              <a:cs typeface="+mn-cs"/>
            </a:endParaRPr>
          </a:p>
          <a:p>
            <a:endParaRPr lang="fr-CA" sz="1200" b="0" i="0" kern="1200" baseline="0" dirty="0">
              <a:solidFill>
                <a:schemeClr val="tx1"/>
              </a:solidFill>
              <a:effectLst/>
              <a:latin typeface="+mn-lt"/>
              <a:ea typeface="+mn-ea"/>
              <a:cs typeface="+mn-cs"/>
            </a:endParaRPr>
          </a:p>
          <a:p>
            <a:endParaRPr lang="fr-CA"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8CC9574-A819-4FE4-99A7-1E27AD09ADC2}" type="slidenum">
              <a:rPr lang="en-US" smtClean="0"/>
              <a:t>13</a:t>
            </a:fld>
            <a:endParaRPr lang="en-US"/>
          </a:p>
        </p:txBody>
      </p:sp>
    </p:spTree>
    <p:extLst>
      <p:ext uri="{BB962C8B-B14F-4D97-AF65-F5344CB8AC3E}">
        <p14:creationId xmlns:p14="http://schemas.microsoft.com/office/powerpoint/2010/main" val="281558986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A" sz="1200" b="0" i="0" kern="1200" dirty="0">
              <a:solidFill>
                <a:schemeClr val="tx1"/>
              </a:solidFill>
              <a:effectLst/>
              <a:latin typeface="+mn-lt"/>
              <a:ea typeface="+mn-ea"/>
              <a:cs typeface="+mn-cs"/>
            </a:endParaRPr>
          </a:p>
          <a:p>
            <a:r>
              <a:rPr lang="fr-CA" sz="1200" b="0" i="0" kern="1200" dirty="0">
                <a:effectLst/>
                <a:latin typeface="+mn-lt"/>
                <a:ea typeface="+mn-ea"/>
                <a:cs typeface="+mn-cs"/>
              </a:rPr>
              <a:t>Lisez l’exemple </a:t>
            </a:r>
            <a:r>
              <a:rPr lang="fr-CA" sz="1200" b="0" i="0" kern="1200" baseline="0" dirty="0">
                <a:effectLst/>
                <a:latin typeface="+mn-lt"/>
                <a:ea typeface="+mn-ea"/>
                <a:cs typeface="+mn-cs"/>
              </a:rPr>
              <a:t>:</a:t>
            </a:r>
          </a:p>
          <a:p>
            <a:r>
              <a:rPr lang="fr-CA" sz="1200" i="1" kern="1200" dirty="0">
                <a:solidFill>
                  <a:schemeClr val="tx1"/>
                </a:solidFill>
                <a:effectLst/>
                <a:latin typeface="+mn-lt"/>
                <a:ea typeface="+mn-ea"/>
                <a:cs typeface="+mn-cs"/>
              </a:rPr>
              <a:t>À la fin du premier mois du premier semestre, chacun des membres du personnel enseignant aura conçu des plateformes numériques auxquelles les élèves pourront accéder de la maison (spécifique, mesurable). La plupart des enseignantes et enseignants ont déjà établi une présence en ligne (atteignable). Les directions d’école enverront un sondage sur les besoins de leur personnel pour s’assurer que la cible est atteignable. Le personnel du conseil scolaire distribuera des appareils (réaliste) à chaque enseignante et enseignant pour qu’ils puissent commencer à concevoir les séances d’apprentissage électronique (pertinent) des différents volets de leur cours. L’apprentissage à distance étant appelé à devenir la norme, il faudrait que la mise en œuvre soit terminée d’ici le 15 octobre (défini dans le temps). Les administratrices et administrateurs surveilleront les plateformes numériques tout au long du premier semestre pour voir à corriger les lacunes.</a:t>
            </a:r>
            <a:r>
              <a:rPr lang="en-CA" dirty="0">
                <a:effectLst/>
              </a:rPr>
              <a:t> </a:t>
            </a:r>
          </a:p>
          <a:p>
            <a:r>
              <a:rPr lang="fr-CA" sz="1200" b="1" kern="1200" dirty="0">
                <a:solidFill>
                  <a:schemeClr val="tx1"/>
                </a:solidFill>
                <a:effectLst/>
                <a:latin typeface="+mn-lt"/>
                <a:ea typeface="+mn-ea"/>
                <a:cs typeface="+mn-cs"/>
              </a:rPr>
              <a:t>À partir de cet </a:t>
            </a:r>
            <a:r>
              <a:rPr lang="fr-CA" sz="1200" b="1" kern="1200" dirty="0">
                <a:effectLst/>
                <a:latin typeface="+mn-lt"/>
                <a:ea typeface="+mn-ea"/>
                <a:cs typeface="+mn-cs"/>
              </a:rPr>
              <a:t>exemple, élaborez un objectif SMART concernant le rendement des élèves. Référez-vous au tableau de la page 11 et 12 du guide.</a:t>
            </a:r>
            <a:endParaRPr lang="fr-CA" sz="1200" kern="1200" dirty="0">
              <a:effectLst/>
              <a:latin typeface="+mn-lt"/>
              <a:ea typeface="+mn-ea"/>
              <a:cs typeface="+mn-cs"/>
            </a:endParaRPr>
          </a:p>
          <a:p>
            <a:r>
              <a:rPr lang="fr-CA" sz="1200" i="0" kern="1200" dirty="0">
                <a:effectLst/>
                <a:latin typeface="+mn-lt"/>
                <a:ea typeface="+mn-ea"/>
                <a:cs typeface="+mn-cs"/>
              </a:rPr>
              <a:t>Pour établir un </a:t>
            </a:r>
            <a:r>
              <a:rPr lang="fr-CA" sz="1200" i="0" kern="1200" baseline="0" dirty="0">
                <a:effectLst/>
                <a:latin typeface="+mn-lt"/>
                <a:ea typeface="+mn-ea"/>
                <a:cs typeface="+mn-cs"/>
              </a:rPr>
              <a:t>objectif SMART concernant le rendement des élèves, choisissez parmi les données suivantes :</a:t>
            </a:r>
          </a:p>
          <a:p>
            <a:pPr marL="228600" indent="-228600">
              <a:buAutoNum type="arabicPeriod"/>
            </a:pPr>
            <a:r>
              <a:rPr lang="fr-CA" sz="1200" i="0" kern="1200" baseline="0" dirty="0">
                <a:effectLst/>
                <a:latin typeface="+mn-lt"/>
                <a:ea typeface="+mn-ea"/>
                <a:cs typeface="+mn-cs"/>
              </a:rPr>
              <a:t>Champ d’études</a:t>
            </a:r>
          </a:p>
          <a:p>
            <a:pPr marL="228600" indent="-228600">
              <a:buAutoNum type="arabicPeriod"/>
            </a:pPr>
            <a:r>
              <a:rPr lang="fr-CA" sz="1200" i="0" kern="1200" baseline="0" dirty="0">
                <a:effectLst/>
                <a:latin typeface="+mn-lt"/>
                <a:ea typeface="+mn-ea"/>
                <a:cs typeface="+mn-cs"/>
              </a:rPr>
              <a:t>Année d’étude</a:t>
            </a:r>
          </a:p>
          <a:p>
            <a:pPr marL="228600" indent="-228600">
              <a:buAutoNum type="arabicPeriod"/>
            </a:pPr>
            <a:r>
              <a:rPr lang="fr-CA" sz="1200" i="0" kern="1200" baseline="0" dirty="0">
                <a:effectLst/>
                <a:latin typeface="+mn-lt"/>
                <a:ea typeface="+mn-ea"/>
                <a:cs typeface="+mn-cs"/>
              </a:rPr>
              <a:t>Nombre de crédits</a:t>
            </a:r>
          </a:p>
          <a:p>
            <a:pPr marL="228600" indent="-228600">
              <a:buAutoNum type="arabicPeriod"/>
            </a:pPr>
            <a:r>
              <a:rPr lang="fr-CA" sz="1200" i="0" kern="1200" baseline="0" dirty="0">
                <a:effectLst/>
                <a:latin typeface="+mn-lt"/>
                <a:ea typeface="+mn-ea"/>
                <a:cs typeface="+mn-cs"/>
              </a:rPr>
              <a:t>Taux d’obtention de diplôme</a:t>
            </a:r>
          </a:p>
          <a:p>
            <a:pPr marL="228600" indent="-228600">
              <a:buAutoNum type="arabicPeriod"/>
            </a:pPr>
            <a:r>
              <a:rPr lang="fr-CA" sz="1200" i="0" kern="1200" baseline="0" dirty="0">
                <a:effectLst/>
                <a:latin typeface="+mn-lt"/>
                <a:ea typeface="+mn-ea"/>
                <a:cs typeface="+mn-cs"/>
              </a:rPr>
              <a:t>Résultats aux examens de l’OQRE</a:t>
            </a:r>
          </a:p>
          <a:p>
            <a:pPr marL="228600" indent="-228600">
              <a:buAutoNum type="arabicPeriod"/>
            </a:pPr>
            <a:r>
              <a:rPr lang="fr-CA" sz="1200" i="0" kern="1200" baseline="0" dirty="0">
                <a:effectLst/>
                <a:latin typeface="+mn-lt"/>
                <a:ea typeface="+mn-ea"/>
                <a:cs typeface="+mn-cs"/>
              </a:rPr>
              <a:t>Tout autre volet connexe</a:t>
            </a:r>
          </a:p>
          <a:p>
            <a:pPr marL="228600" indent="-228600">
              <a:buAutoNum type="arabicPeriod"/>
            </a:pPr>
            <a:endParaRPr lang="fr-CA" sz="1200" i="0" kern="1200" baseline="0" dirty="0">
              <a:effectLst/>
              <a:latin typeface="+mn-lt"/>
              <a:ea typeface="+mn-ea"/>
              <a:cs typeface="+mn-cs"/>
            </a:endParaRPr>
          </a:p>
          <a:p>
            <a:pPr marL="0" indent="0">
              <a:buNone/>
            </a:pPr>
            <a:r>
              <a:rPr lang="fr-CA" sz="1200" i="0" kern="1200" baseline="0" dirty="0">
                <a:effectLst/>
                <a:latin typeface="+mn-lt"/>
                <a:ea typeface="+mn-ea"/>
                <a:cs typeface="+mn-cs"/>
              </a:rPr>
              <a:t>Durée suggérée : 20 minutes</a:t>
            </a:r>
            <a:endParaRPr lang="fr-CA" sz="1200" i="0" kern="1200" dirty="0">
              <a:effectLst/>
              <a:latin typeface="+mn-lt"/>
              <a:ea typeface="+mn-ea"/>
              <a:cs typeface="+mn-cs"/>
            </a:endParaRPr>
          </a:p>
          <a:p>
            <a:endParaRPr lang="fr-CA" sz="1200" b="0" i="0" kern="1200" baseline="0" dirty="0">
              <a:solidFill>
                <a:schemeClr val="tx1"/>
              </a:solidFill>
              <a:effectLst/>
              <a:latin typeface="+mn-lt"/>
              <a:ea typeface="+mn-ea"/>
              <a:cs typeface="+mn-cs"/>
            </a:endParaRPr>
          </a:p>
          <a:p>
            <a:endParaRPr lang="fr-CA" sz="1200" b="0" i="0" kern="1200" baseline="0" dirty="0">
              <a:solidFill>
                <a:schemeClr val="tx1"/>
              </a:solidFill>
              <a:effectLst/>
              <a:latin typeface="+mn-lt"/>
              <a:ea typeface="+mn-ea"/>
              <a:cs typeface="+mn-cs"/>
            </a:endParaRPr>
          </a:p>
          <a:p>
            <a:endParaRPr lang="fr-CA"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8CC9574-A819-4FE4-99A7-1E27AD09ADC2}" type="slidenum">
              <a:rPr lang="en-US" smtClean="0"/>
              <a:t>14</a:t>
            </a:fld>
            <a:endParaRPr lang="en-US"/>
          </a:p>
        </p:txBody>
      </p:sp>
    </p:spTree>
    <p:extLst>
      <p:ext uri="{BB962C8B-B14F-4D97-AF65-F5344CB8AC3E}">
        <p14:creationId xmlns:p14="http://schemas.microsoft.com/office/powerpoint/2010/main" val="330468112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b="0" dirty="0">
                <a:solidFill>
                  <a:srgbClr val="00B050"/>
                </a:solidFill>
              </a:rPr>
              <a:t>Il importe </a:t>
            </a:r>
            <a:r>
              <a:rPr lang="fr-CA" dirty="0">
                <a:solidFill>
                  <a:srgbClr val="00B050"/>
                </a:solidFill>
              </a:rPr>
              <a:t>de repérer toute contrainte qui empêche de trouver une solution efficace à un problème</a:t>
            </a:r>
            <a:r>
              <a:rPr lang="fr-CA" b="0" baseline="0" dirty="0">
                <a:solidFill>
                  <a:srgbClr val="00B050"/>
                </a:solidFill>
              </a:rPr>
              <a:t>. </a:t>
            </a:r>
            <a:endParaRPr lang="fr-CA" dirty="0">
              <a:solidFill>
                <a:srgbClr val="00B0F0"/>
              </a:solidFill>
            </a:endParaRPr>
          </a:p>
          <a:p>
            <a:endParaRPr lang="fr-CA" dirty="0">
              <a:solidFill>
                <a:srgbClr val="00B0F0"/>
              </a:solidFill>
            </a:endParaRPr>
          </a:p>
          <a:p>
            <a:r>
              <a:rPr lang="fr-CA" b="0" dirty="0">
                <a:solidFill>
                  <a:srgbClr val="00B050"/>
                </a:solidFill>
              </a:rPr>
              <a:t>Consultez </a:t>
            </a:r>
            <a:r>
              <a:rPr lang="fr-CA" b="1" dirty="0">
                <a:solidFill>
                  <a:srgbClr val="00B050"/>
                </a:solidFill>
              </a:rPr>
              <a:t>la</a:t>
            </a:r>
            <a:r>
              <a:rPr lang="fr-CA" b="0" dirty="0">
                <a:solidFill>
                  <a:srgbClr val="00B050"/>
                </a:solidFill>
              </a:rPr>
              <a:t> </a:t>
            </a:r>
            <a:r>
              <a:rPr lang="fr-CA" b="1" dirty="0">
                <a:solidFill>
                  <a:srgbClr val="00B050"/>
                </a:solidFill>
              </a:rPr>
              <a:t>page 12 et 13 du guide, les pages</a:t>
            </a:r>
            <a:r>
              <a:rPr lang="fr-CA" b="1" baseline="0" dirty="0">
                <a:solidFill>
                  <a:srgbClr val="00B050"/>
                </a:solidFill>
              </a:rPr>
              <a:t> 121-123 et 193 dans </a:t>
            </a:r>
            <a:r>
              <a:rPr lang="fr-CA" b="1" i="1" baseline="0" dirty="0">
                <a:solidFill>
                  <a:srgbClr val="00B050"/>
                </a:solidFill>
              </a:rPr>
              <a:t>The </a:t>
            </a:r>
            <a:r>
              <a:rPr lang="fr-CA" b="1" i="1" baseline="0" dirty="0" err="1">
                <a:solidFill>
                  <a:srgbClr val="00B050"/>
                </a:solidFill>
              </a:rPr>
              <a:t>Onward</a:t>
            </a:r>
            <a:r>
              <a:rPr lang="fr-CA" b="1" i="1" baseline="0" dirty="0">
                <a:solidFill>
                  <a:srgbClr val="00B050"/>
                </a:solidFill>
              </a:rPr>
              <a:t> </a:t>
            </a:r>
            <a:r>
              <a:rPr lang="fr-CA" b="1" i="1" baseline="0" dirty="0" err="1">
                <a:solidFill>
                  <a:srgbClr val="00B050"/>
                </a:solidFill>
              </a:rPr>
              <a:t>Workbook</a:t>
            </a:r>
            <a:r>
              <a:rPr lang="fr-CA" b="1" baseline="0" dirty="0">
                <a:solidFill>
                  <a:srgbClr val="00B050"/>
                </a:solidFill>
              </a:rPr>
              <a:t> ou le document « </a:t>
            </a:r>
            <a:r>
              <a:rPr lang="fr-CA" b="1" baseline="0" dirty="0" err="1">
                <a:solidFill>
                  <a:srgbClr val="00B050"/>
                </a:solidFill>
              </a:rPr>
              <a:t>Thinking</a:t>
            </a:r>
            <a:r>
              <a:rPr lang="fr-CA" b="1" baseline="0" dirty="0">
                <a:solidFill>
                  <a:srgbClr val="00B050"/>
                </a:solidFill>
              </a:rPr>
              <a:t> </a:t>
            </a:r>
            <a:r>
              <a:rPr lang="fr-CA" b="1" baseline="0" dirty="0" err="1">
                <a:solidFill>
                  <a:srgbClr val="00B050"/>
                </a:solidFill>
              </a:rPr>
              <a:t>Traps</a:t>
            </a:r>
            <a:r>
              <a:rPr lang="fr-CA" b="1" baseline="0" dirty="0">
                <a:solidFill>
                  <a:srgbClr val="00B050"/>
                </a:solidFill>
              </a:rPr>
              <a:t> »</a:t>
            </a:r>
            <a:r>
              <a:rPr lang="fr-CA" baseline="0" dirty="0">
                <a:solidFill>
                  <a:srgbClr val="00B050"/>
                </a:solidFill>
              </a:rPr>
              <a:t>.</a:t>
            </a:r>
            <a:r>
              <a:rPr lang="fr-CA" b="1" baseline="0" dirty="0">
                <a:solidFill>
                  <a:srgbClr val="00B050"/>
                </a:solidFill>
              </a:rPr>
              <a:t> </a:t>
            </a:r>
            <a:r>
              <a:rPr lang="fr-CA" dirty="0">
                <a:solidFill>
                  <a:srgbClr val="00B050"/>
                </a:solidFill>
              </a:rPr>
              <a:t>(</a:t>
            </a:r>
            <a:r>
              <a:rPr lang="fr-CA" dirty="0">
                <a:hlinkClick r:id="rId3"/>
              </a:rPr>
              <a:t>http://www.anxietycanada.com/sites/default/files/ThinkingTraps.pdf</a:t>
            </a:r>
            <a:r>
              <a:rPr lang="fr-CA" dirty="0"/>
              <a:t> </a:t>
            </a:r>
            <a:r>
              <a:rPr lang="fr-CA" dirty="0">
                <a:solidFill>
                  <a:srgbClr val="00B050"/>
                </a:solidFill>
              </a:rPr>
              <a:t>[disponible en anglais seulement])</a:t>
            </a:r>
          </a:p>
          <a:p>
            <a:pPr marL="0" indent="0">
              <a:buNone/>
            </a:pPr>
            <a:endParaRPr lang="fr-CA" b="1" dirty="0">
              <a:solidFill>
                <a:srgbClr val="00B050"/>
              </a:solidFill>
            </a:endParaRPr>
          </a:p>
          <a:p>
            <a:r>
              <a:rPr lang="fr-CA" dirty="0"/>
              <a:t>Les</a:t>
            </a:r>
            <a:r>
              <a:rPr lang="fr-CA" b="1" dirty="0">
                <a:solidFill>
                  <a:srgbClr val="00B050"/>
                </a:solidFill>
              </a:rPr>
              <a:t> DISTORSIONS COGNITIVES</a:t>
            </a:r>
            <a:r>
              <a:rPr lang="fr-CA" dirty="0"/>
              <a:t>, aussi appelées « pièges mentaux » ou « pensée désordonnée », altèrent nos pensées. Cela peut donner lieu à des expériences inutilement pénibles et à des réactions inappropriées. En tant que leaders,</a:t>
            </a:r>
            <a:r>
              <a:rPr lang="fr-CA" baseline="0" dirty="0"/>
              <a:t> vous devez éviter ces pièges. Habituellement, ces distorsions surviennent en réaction à une émotion désagréable. En prenant conscience de ces pensées </a:t>
            </a:r>
            <a:r>
              <a:rPr lang="fr-CA" baseline="0" dirty="0" err="1"/>
              <a:t>restreignantes</a:t>
            </a:r>
            <a:r>
              <a:rPr lang="fr-CA" baseline="0" dirty="0"/>
              <a:t>, il est possible de les gérer.</a:t>
            </a:r>
          </a:p>
          <a:p>
            <a:pPr marL="0" indent="0">
              <a:buNone/>
            </a:pPr>
            <a:endParaRPr lang="fr-CA" dirty="0"/>
          </a:p>
          <a:p>
            <a:r>
              <a:rPr lang="fr-CA" kern="1200" baseline="0" dirty="0">
                <a:effectLst/>
                <a:latin typeface="+mn-lt"/>
                <a:ea typeface="+mn-ea"/>
                <a:cs typeface="+mn-cs"/>
              </a:rPr>
              <a:t>Voici quelques exemples (</a:t>
            </a:r>
            <a:r>
              <a:rPr lang="fr-CA" b="1" kern="1200" baseline="0" dirty="0">
                <a:effectLst/>
                <a:latin typeface="+mn-lt"/>
                <a:ea typeface="+mn-ea"/>
                <a:cs typeface="+mn-cs"/>
              </a:rPr>
              <a:t>page 121 de l’</a:t>
            </a:r>
            <a:r>
              <a:rPr lang="fr-CA" b="1" i="1" kern="1200" baseline="0" dirty="0" err="1">
                <a:effectLst/>
                <a:latin typeface="+mn-lt"/>
                <a:ea typeface="+mn-ea"/>
                <a:cs typeface="+mn-cs"/>
              </a:rPr>
              <a:t>Onward</a:t>
            </a:r>
            <a:r>
              <a:rPr lang="fr-CA" b="1" i="1" kern="1200" baseline="0" dirty="0">
                <a:effectLst/>
                <a:latin typeface="+mn-lt"/>
                <a:ea typeface="+mn-ea"/>
                <a:cs typeface="+mn-cs"/>
              </a:rPr>
              <a:t> </a:t>
            </a:r>
            <a:r>
              <a:rPr lang="fr-CA" b="1" i="1" kern="1200" baseline="0" dirty="0" err="1">
                <a:effectLst/>
                <a:latin typeface="+mn-lt"/>
                <a:ea typeface="+mn-ea"/>
                <a:cs typeface="+mn-cs"/>
              </a:rPr>
              <a:t>Workbook</a:t>
            </a:r>
            <a:r>
              <a:rPr lang="fr-CA" kern="1200" baseline="0" dirty="0">
                <a:effectLst/>
                <a:latin typeface="+mn-lt"/>
                <a:ea typeface="+mn-ea"/>
                <a:cs typeface="+mn-cs"/>
              </a:rPr>
              <a:t>).</a:t>
            </a:r>
          </a:p>
          <a:p>
            <a:pPr marL="0" marR="0" lvl="0" indent="0" algn="l" defTabSz="914400" rtl="0" eaLnBrk="1" fontAlgn="auto" latinLnBrk="0" hangingPunct="1">
              <a:lnSpc>
                <a:spcPct val="100000"/>
              </a:lnSpc>
              <a:spcBef>
                <a:spcPct val="0"/>
              </a:spcBef>
              <a:spcAft>
                <a:spcPct val="0"/>
              </a:spcAft>
              <a:buClrTx/>
              <a:buSzTx/>
              <a:buFontTx/>
              <a:buNone/>
              <a:defRPr/>
            </a:pPr>
            <a:r>
              <a:rPr lang="fr-CA" kern="1200" baseline="0" dirty="0">
                <a:solidFill>
                  <a:schemeClr val="tx1"/>
                </a:solidFill>
                <a:effectLst/>
                <a:latin typeface="+mn-lt"/>
                <a:ea typeface="+mn-ea"/>
                <a:cs typeface="+mn-cs"/>
              </a:rPr>
              <a:t>N. B. : Si vous n’utilisez pas cette ressource, vous pouvez utiliser </a:t>
            </a:r>
            <a:r>
              <a:rPr lang="fr-CA" dirty="0"/>
              <a:t>celle d’</a:t>
            </a:r>
            <a:r>
              <a:rPr lang="fr-CA" kern="1200" baseline="0" dirty="0" err="1">
                <a:solidFill>
                  <a:schemeClr val="tx1"/>
                </a:solidFill>
                <a:effectLst/>
                <a:latin typeface="+mn-lt"/>
                <a:ea typeface="+mn-ea"/>
                <a:cs typeface="+mn-cs"/>
              </a:rPr>
              <a:t>Anxiety</a:t>
            </a:r>
            <a:r>
              <a:rPr lang="fr-CA" kern="1200" baseline="0" dirty="0">
                <a:solidFill>
                  <a:schemeClr val="tx1"/>
                </a:solidFill>
                <a:effectLst/>
                <a:latin typeface="+mn-lt"/>
                <a:ea typeface="+mn-ea"/>
                <a:cs typeface="+mn-cs"/>
              </a:rPr>
              <a:t> Canada : </a:t>
            </a:r>
            <a:r>
              <a:rPr lang="fr-CA" dirty="0">
                <a:hlinkClick r:id="rId3"/>
              </a:rPr>
              <a:t>http://www.anxietycanada.com/sites/default/files/ThinkingTraps.pdf </a:t>
            </a:r>
            <a:r>
              <a:rPr lang="fr-CA" dirty="0"/>
              <a:t>(</a:t>
            </a:r>
            <a:r>
              <a:rPr lang="fr-CA" kern="1200" baseline="0" dirty="0">
                <a:solidFill>
                  <a:schemeClr val="tx1"/>
                </a:solidFill>
                <a:effectLst/>
                <a:latin typeface="+mn-lt"/>
                <a:ea typeface="+mn-ea"/>
                <a:cs typeface="+mn-cs"/>
              </a:rPr>
              <a:t>disponible en anglais seulement).</a:t>
            </a:r>
          </a:p>
          <a:p>
            <a:pPr lvl="0"/>
            <a:endParaRPr lang="fr-CA" b="1" dirty="0">
              <a:solidFill>
                <a:prstClr val="black"/>
              </a:solidFill>
            </a:endParaRPr>
          </a:p>
          <a:p>
            <a:pPr lvl="0"/>
            <a:r>
              <a:rPr lang="fr-CA" b="1" dirty="0"/>
              <a:t>Pensée du « tout ou rien » :</a:t>
            </a:r>
            <a:r>
              <a:rPr lang="fr-CA" dirty="0"/>
              <a:t> Considérer que quelque chose est soit bon, soit mauvais, sans nuance et sans marge d’erreur. « Une partie de ma présentation n’était pas bonne, alors toute ma présentation est un désastre. »</a:t>
            </a:r>
          </a:p>
          <a:p>
            <a:pPr lvl="0"/>
            <a:r>
              <a:rPr lang="fr-CA" b="1" dirty="0"/>
              <a:t>Généralisation excessive : </a:t>
            </a:r>
            <a:r>
              <a:rPr lang="fr-CA" dirty="0"/>
              <a:t>Utiliser les mots « toujours » ou « jamais » pour décrire une situation. « Je dis toujours ce qu’il ne faut pas dire. »</a:t>
            </a:r>
          </a:p>
          <a:p>
            <a:r>
              <a:rPr lang="fr-CA" b="1" dirty="0"/>
              <a:t>Pensée catastrophiste : </a:t>
            </a:r>
            <a:r>
              <a:rPr lang="fr-CA" dirty="0"/>
              <a:t>Croire que les choses vont mal tourner et qu’il n’y a aucun espoir. « Il n’y a aucun moyen que ça s’arrange. »</a:t>
            </a:r>
          </a:p>
          <a:p>
            <a:pPr lvl="0"/>
            <a:r>
              <a:rPr lang="fr-CA" b="1" dirty="0"/>
              <a:t>Filtrage mental : </a:t>
            </a:r>
            <a:r>
              <a:rPr lang="fr-CA" dirty="0"/>
              <a:t>Tirer des conclusions à partir d’un seul fait, d’une seule situation ou d’un seul événement. « Dans ma première année au poste de direction d’école, personne ne m’a soutenu. »</a:t>
            </a:r>
          </a:p>
          <a:p>
            <a:pPr lvl="0"/>
            <a:r>
              <a:rPr lang="fr-CA" b="1" dirty="0"/>
              <a:t>Personnalisation : </a:t>
            </a:r>
            <a:r>
              <a:rPr lang="fr-CA" dirty="0"/>
              <a:t>Se rendre responsable de la situation, même si ce n’est pas le cas. « Tout ça, c’est de ma faute. »</a:t>
            </a:r>
          </a:p>
          <a:p>
            <a:r>
              <a:rPr lang="fr-CA" b="1" dirty="0"/>
              <a:t>Lecture de pensées : </a:t>
            </a:r>
            <a:r>
              <a:rPr lang="fr-CA" dirty="0"/>
              <a:t>Penser deviner le comportement d’une personne sans communication directe de celle-ci. « Cette employée n’a aucun respect pour moi parce qu’elle ne m’a pas présenté au parent. »</a:t>
            </a:r>
          </a:p>
          <a:p>
            <a:r>
              <a:rPr lang="fr-CA" b="1" dirty="0"/>
              <a:t>Rejet du positif : </a:t>
            </a:r>
            <a:r>
              <a:rPr lang="fr-CA" dirty="0"/>
              <a:t>Être incapable d’accepter que le succès peut durer. « Aujourd’hui, ça a marché, mais demain, je sais que tout va s’écrouler. »</a:t>
            </a:r>
          </a:p>
          <a:p>
            <a:r>
              <a:rPr lang="fr-CA" b="1" dirty="0"/>
              <a:t>Exagération ou minimisation : </a:t>
            </a:r>
            <a:r>
              <a:rPr lang="fr-CA" dirty="0"/>
              <a:t>Rendre les choses plus dramatiques qu’elles ne le sont en réalité ou, au contraire, minimiser l’importance de quelque chose de majeur.</a:t>
            </a:r>
          </a:p>
          <a:p>
            <a:endParaRPr lang="fr-CA" kern="1200" dirty="0">
              <a:effectLst/>
              <a:latin typeface="+mn-lt"/>
              <a:ea typeface="+mn-ea"/>
              <a:cs typeface="+mn-cs"/>
            </a:endParaRPr>
          </a:p>
          <a:p>
            <a:r>
              <a:rPr lang="fr-CA" kern="1200" dirty="0">
                <a:effectLst/>
                <a:latin typeface="+mn-lt"/>
                <a:ea typeface="+mn-ea"/>
                <a:cs typeface="+mn-cs"/>
              </a:rPr>
              <a:t>Répondez</a:t>
            </a:r>
            <a:r>
              <a:rPr lang="fr-CA" dirty="0"/>
              <a:t> aux questions de la</a:t>
            </a:r>
            <a:r>
              <a:rPr lang="fr-CA" kern="1200" dirty="0">
                <a:effectLst/>
                <a:latin typeface="+mn-lt"/>
                <a:ea typeface="+mn-ea"/>
                <a:cs typeface="+mn-cs"/>
              </a:rPr>
              <a:t> </a:t>
            </a:r>
            <a:r>
              <a:rPr lang="fr-CA" b="1" kern="1200" baseline="0" dirty="0">
                <a:effectLst/>
                <a:latin typeface="+mn-lt"/>
                <a:ea typeface="+mn-ea"/>
                <a:cs typeface="+mn-cs"/>
              </a:rPr>
              <a:t>page 12 et 13 du guide</a:t>
            </a:r>
            <a:r>
              <a:rPr lang="fr-CA" kern="1200" baseline="0" dirty="0">
                <a:effectLst/>
                <a:latin typeface="+mn-lt"/>
                <a:ea typeface="+mn-ea"/>
                <a:cs typeface="+mn-cs"/>
              </a:rPr>
              <a:t>.</a:t>
            </a:r>
          </a:p>
          <a:p>
            <a:r>
              <a:rPr lang="fr-CA" sz="1200" b="1" kern="1200" dirty="0">
                <a:solidFill>
                  <a:schemeClr val="tx1"/>
                </a:solidFill>
                <a:effectLst/>
                <a:latin typeface="+mn-lt"/>
                <a:ea typeface="+mn-ea"/>
                <a:cs typeface="+mn-cs"/>
              </a:rPr>
              <a:t>Quels sont les pièges mentaux que vous savez que vous utilisez? Comment nuisent-ils à votre capacité à régler les problèmes difficiles?</a:t>
            </a:r>
            <a:endParaRPr lang="en-CA" sz="1100" kern="1200" dirty="0">
              <a:solidFill>
                <a:schemeClr val="tx1"/>
              </a:solidFill>
              <a:effectLst/>
              <a:latin typeface="+mn-lt"/>
              <a:ea typeface="+mn-ea"/>
              <a:cs typeface="+mn-cs"/>
            </a:endParaRPr>
          </a:p>
          <a:p>
            <a:r>
              <a:rPr lang="fr-CA" i="0" kern="1200" baseline="0" dirty="0">
                <a:effectLst/>
                <a:latin typeface="+mn-lt"/>
                <a:ea typeface="+mn-ea"/>
                <a:cs typeface="+mn-cs"/>
              </a:rPr>
              <a:t>Faites-en un petit compte rendu avant de passer à l’autre question : </a:t>
            </a:r>
          </a:p>
          <a:p>
            <a:r>
              <a:rPr lang="fr-CA" sz="1200" b="1" kern="1200" dirty="0">
                <a:solidFill>
                  <a:schemeClr val="tx1"/>
                </a:solidFill>
                <a:effectLst/>
                <a:latin typeface="+mn-lt"/>
                <a:ea typeface="+mn-ea"/>
                <a:cs typeface="+mn-cs"/>
              </a:rPr>
              <a:t>En quoi relever ses distorsions cognitives représente-t-il une occasion de croissance? En quoi cette notion peut-elle contribuer à améliorer votre capacité de résolution de problèmes?</a:t>
            </a:r>
            <a:endParaRPr lang="en-CA" sz="1200" b="1" kern="1200" dirty="0">
              <a:solidFill>
                <a:schemeClr val="tx1"/>
              </a:solidFill>
              <a:effectLst/>
              <a:latin typeface="+mn-lt"/>
              <a:ea typeface="+mn-ea"/>
              <a:cs typeface="+mn-cs"/>
            </a:endParaRPr>
          </a:p>
          <a:p>
            <a:endParaRPr lang="fr-CA" i="0" kern="1200" baseline="0" dirty="0">
              <a:effectLst/>
              <a:latin typeface="+mn-lt"/>
              <a:ea typeface="+mn-ea"/>
              <a:cs typeface="+mn-cs"/>
            </a:endParaRPr>
          </a:p>
          <a:p>
            <a:endParaRPr lang="fr-CA" i="0" kern="1200" baseline="0" dirty="0">
              <a:effectLst/>
              <a:latin typeface="+mn-lt"/>
              <a:ea typeface="+mn-ea"/>
              <a:cs typeface="+mn-cs"/>
            </a:endParaRPr>
          </a:p>
          <a:p>
            <a:pPr marL="0" indent="0">
              <a:buNone/>
            </a:pPr>
            <a:r>
              <a:rPr lang="fr-CA" i="0" kern="1200" baseline="0" dirty="0">
                <a:effectLst/>
                <a:latin typeface="+mn-lt"/>
                <a:ea typeface="+mn-ea"/>
                <a:cs typeface="+mn-cs"/>
              </a:rPr>
              <a:t>Durée suggérée : 20 minutes</a:t>
            </a:r>
            <a:endParaRPr lang="fr-CA" i="0" kern="1200" dirty="0">
              <a:effectLst/>
              <a:latin typeface="+mn-lt"/>
              <a:ea typeface="+mn-ea"/>
              <a:cs typeface="+mn-cs"/>
            </a:endParaRPr>
          </a:p>
          <a:p>
            <a:endParaRPr lang="fr-CA" b="0" i="0" kern="1200" baseline="0" dirty="0">
              <a:solidFill>
                <a:schemeClr val="tx1"/>
              </a:solidFill>
              <a:effectLst/>
              <a:latin typeface="+mn-lt"/>
              <a:ea typeface="+mn-ea"/>
              <a:cs typeface="+mn-cs"/>
            </a:endParaRPr>
          </a:p>
          <a:p>
            <a:endParaRPr lang="fr-CA" b="0" i="0" kern="1200" baseline="0" dirty="0">
              <a:solidFill>
                <a:schemeClr val="tx1"/>
              </a:solidFill>
              <a:effectLst/>
              <a:latin typeface="+mn-lt"/>
              <a:ea typeface="+mn-ea"/>
              <a:cs typeface="+mn-cs"/>
            </a:endParaRPr>
          </a:p>
          <a:p>
            <a:endParaRPr lang="fr-CA" b="0" i="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8CC9574-A819-4FE4-99A7-1E27AD09ADC2}" type="slidenum">
              <a:rPr lang="en-US" smtClean="0"/>
              <a:t>15</a:t>
            </a:fld>
            <a:endParaRPr lang="en-US"/>
          </a:p>
        </p:txBody>
      </p:sp>
    </p:spTree>
    <p:extLst>
      <p:ext uri="{BB962C8B-B14F-4D97-AF65-F5344CB8AC3E}">
        <p14:creationId xmlns:p14="http://schemas.microsoft.com/office/powerpoint/2010/main" val="286186381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dirty="0"/>
              <a:t>Regardez cette série de vidéos puis répondez aux questions de réflexion de la page 13 et 14 du guide :</a:t>
            </a:r>
          </a:p>
          <a:p>
            <a:endParaRPr lang="fr-CA" dirty="0"/>
          </a:p>
          <a:p>
            <a:endParaRPr lang="fr-CA" dirty="0"/>
          </a:p>
          <a:p>
            <a:pPr lvl="1"/>
            <a:r>
              <a:rPr lang="fr-CA" b="1" u="sng" dirty="0">
                <a:highlight>
                  <a:srgbClr val="C0C0C0"/>
                </a:highlight>
                <a:hlinkClick r:id="rId3"/>
                <a:hlinkMouseOver r:id="rId3"/>
              </a:rPr>
              <a:t>Implicit Bias : Peanut Butter, Jelly and Racism</a:t>
            </a:r>
            <a:r>
              <a:rPr lang="fr-CA" b="1" dirty="0"/>
              <a:t> </a:t>
            </a:r>
            <a:r>
              <a:rPr lang="fr-CA" dirty="0"/>
              <a:t>(2 min 26 s)</a:t>
            </a:r>
          </a:p>
          <a:p>
            <a:pPr lvl="1"/>
            <a:r>
              <a:rPr lang="fr-CA" b="1" u="sng" dirty="0">
                <a:highlight>
                  <a:srgbClr val="C0C0C0"/>
                </a:highlight>
                <a:hlinkClick r:id="rId4"/>
                <a:hlinkMouseOver r:id="rId4"/>
              </a:rPr>
              <a:t>Implicit Bias : High Heels, Violins and a Warning</a:t>
            </a:r>
            <a:r>
              <a:rPr lang="fr-CA" b="1" dirty="0"/>
              <a:t> (1 min 22 s)</a:t>
            </a:r>
            <a:endParaRPr lang="fr-CA" dirty="0"/>
          </a:p>
          <a:p>
            <a:pPr lvl="1"/>
            <a:r>
              <a:rPr lang="fr-CA" u="sng" dirty="0">
                <a:highlight>
                  <a:srgbClr val="C0C0C0"/>
                </a:highlight>
                <a:hlinkClick r:id="rId5"/>
                <a:hlinkMouseOver r:id="rId5"/>
              </a:rPr>
              <a:t>Implicit Bias : Check Our Bias to Wreck Our Bias</a:t>
            </a:r>
            <a:r>
              <a:rPr lang="fr-CA" dirty="0"/>
              <a:t> (3 min)</a:t>
            </a:r>
          </a:p>
          <a:p>
            <a:pPr lvl="1"/>
            <a:r>
              <a:rPr lang="fr-CA" u="sng" dirty="0">
                <a:highlight>
                  <a:srgbClr val="C0C0C0"/>
                </a:highlight>
                <a:hlinkClick r:id="rId6"/>
                <a:hlinkMouseOver r:id="rId6"/>
              </a:rPr>
              <a:t>Implicit Bias: Snacks and Punishment</a:t>
            </a:r>
            <a:r>
              <a:rPr lang="fr-CA" dirty="0"/>
              <a:t> (2 min 5 s)</a:t>
            </a:r>
          </a:p>
          <a:p>
            <a:pPr lvl="1"/>
            <a:r>
              <a:rPr lang="fr-CA" u="sng" dirty="0">
                <a:highlight>
                  <a:srgbClr val="C0C0C0"/>
                </a:highlight>
                <a:hlinkClick r:id="rId7"/>
                <a:hlinkMouseOver r:id="rId7"/>
              </a:rPr>
              <a:t>Implicit Bias: Why We’re Awkward</a:t>
            </a:r>
            <a:r>
              <a:rPr lang="fr-CA" dirty="0"/>
              <a:t> (2 min 41 s)</a:t>
            </a:r>
          </a:p>
          <a:p>
            <a:endParaRPr lang="fr-CA" sz="1200" kern="1200" dirty="0">
              <a:solidFill>
                <a:schemeClr val="tx1"/>
              </a:solidFill>
              <a:effectLst/>
              <a:latin typeface="+mn-lt"/>
              <a:ea typeface="+mn-ea"/>
              <a:cs typeface="+mn-cs"/>
            </a:endParaRPr>
          </a:p>
          <a:p>
            <a:endParaRPr lang="fr-CA" sz="1200" b="0" i="0" kern="1200" baseline="0" dirty="0">
              <a:solidFill>
                <a:schemeClr val="tx1"/>
              </a:solidFill>
              <a:effectLst/>
              <a:latin typeface="+mn-lt"/>
              <a:ea typeface="+mn-ea"/>
              <a:cs typeface="+mn-cs"/>
            </a:endParaRPr>
          </a:p>
          <a:p>
            <a:r>
              <a:rPr lang="fr-CA" sz="1200" b="0" i="0" kern="1200" dirty="0">
                <a:effectLst/>
                <a:latin typeface="+mn-lt"/>
                <a:ea typeface="+mn-ea"/>
                <a:cs typeface="+mn-cs"/>
              </a:rPr>
              <a:t>Durée suggérée : 15 minutes</a:t>
            </a:r>
          </a:p>
        </p:txBody>
      </p:sp>
      <p:sp>
        <p:nvSpPr>
          <p:cNvPr id="4" name="Slide Number Placeholder 3"/>
          <p:cNvSpPr>
            <a:spLocks noGrp="1"/>
          </p:cNvSpPr>
          <p:nvPr>
            <p:ph type="sldNum" sz="quarter" idx="10"/>
          </p:nvPr>
        </p:nvSpPr>
        <p:spPr/>
        <p:txBody>
          <a:bodyPr/>
          <a:lstStyle/>
          <a:p>
            <a:fld id="{58CC9574-A819-4FE4-99A7-1E27AD09ADC2}" type="slidenum">
              <a:rPr lang="en-US" smtClean="0"/>
              <a:t>16</a:t>
            </a:fld>
            <a:endParaRPr lang="en-US"/>
          </a:p>
        </p:txBody>
      </p:sp>
    </p:spTree>
    <p:extLst>
      <p:ext uri="{BB962C8B-B14F-4D97-AF65-F5344CB8AC3E}">
        <p14:creationId xmlns:p14="http://schemas.microsoft.com/office/powerpoint/2010/main" val="60056353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kern="1200" dirty="0">
                <a:effectLst/>
                <a:latin typeface="+mn-lt"/>
                <a:ea typeface="+mn-ea"/>
                <a:cs typeface="+mn-cs"/>
              </a:rPr>
              <a:t>On peut voir les biais comme des contraintes, mais appren</a:t>
            </a:r>
            <a:r>
              <a:rPr lang="fr-CA" dirty="0"/>
              <a:t>dre à mieux les connaître comporte son lot d’avantages</a:t>
            </a:r>
            <a:r>
              <a:rPr lang="fr-CA" kern="1200" baseline="0" dirty="0">
                <a:effectLst/>
                <a:latin typeface="+mn-lt"/>
                <a:ea typeface="+mn-ea"/>
                <a:cs typeface="+mn-cs"/>
              </a:rPr>
              <a:t>.</a:t>
            </a:r>
            <a:endParaRPr lang="fr-CA" kern="1200" dirty="0">
              <a:effectLst/>
              <a:latin typeface="+mn-lt"/>
              <a:ea typeface="+mn-ea"/>
              <a:cs typeface="+mn-cs"/>
            </a:endParaRPr>
          </a:p>
          <a:p>
            <a:endParaRPr lang="fr-CA"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ct val="0"/>
              </a:spcBef>
              <a:spcAft>
                <a:spcPct val="0"/>
              </a:spcAft>
              <a:buClrTx/>
              <a:buSzTx/>
              <a:buFontTx/>
              <a:buNone/>
              <a:defRPr/>
            </a:pPr>
            <a:r>
              <a:rPr lang="fr-CA" kern="1200" dirty="0">
                <a:solidFill>
                  <a:schemeClr val="tx1"/>
                </a:solidFill>
                <a:effectLst/>
                <a:latin typeface="+mn-lt"/>
                <a:ea typeface="+mn-ea"/>
                <a:cs typeface="+mn-cs"/>
              </a:rPr>
              <a:t>Dans le bulletin </a:t>
            </a:r>
            <a:r>
              <a:rPr lang="fr-CA" b="1" i="1" u="sng" dirty="0">
                <a:solidFill>
                  <a:srgbClr val="0563C1"/>
                </a:solidFill>
                <a:cs typeface="Times New Roman" panose="02020603050405020304" pitchFamily="18" charset="0"/>
                <a:hlinkClick r:id="rId3">
                  <a:extLst>
                    <a:ext uri="{A12FA001-AC4F-418D-AE19-62706E023703}">
                      <ahyp:hlinkClr xmlns:ahyp="http://schemas.microsoft.com/office/drawing/2018/hyperlinkcolor" val="tx"/>
                    </a:ext>
                  </a:extLst>
                </a:hlinkClick>
              </a:rPr>
              <a:t>Examiner les ressources personnelles en leadership d’ordre « cognitif » : résolution de problèmes, connaissances propres au rôle du leader et pensée systémique</a:t>
            </a:r>
            <a:r>
              <a:rPr lang="fr-CA" b="1" i="1" u="sng" dirty="0">
                <a:solidFill>
                  <a:srgbClr val="0563C1"/>
                </a:solidFill>
                <a:cs typeface="Times New Roman" panose="02020603050405020304" pitchFamily="18" charset="0"/>
              </a:rPr>
              <a:t> </a:t>
            </a:r>
            <a:r>
              <a:rPr lang="fr-CA" kern="1200" dirty="0">
                <a:solidFill>
                  <a:schemeClr val="tx1"/>
                </a:solidFill>
                <a:effectLst/>
                <a:latin typeface="+mn-lt"/>
                <a:ea typeface="+mn-ea"/>
                <a:cs typeface="+mn-cs"/>
              </a:rPr>
              <a:t>(p. 19-22), on explore les répercussions des biais.</a:t>
            </a:r>
          </a:p>
          <a:p>
            <a:endParaRPr lang="fr-CA" kern="1200" dirty="0">
              <a:solidFill>
                <a:schemeClr val="tx1"/>
              </a:solidFill>
              <a:effectLst/>
              <a:latin typeface="+mn-lt"/>
              <a:ea typeface="+mn-ea"/>
              <a:cs typeface="+mn-cs"/>
            </a:endParaRPr>
          </a:p>
          <a:p>
            <a:r>
              <a:rPr lang="fr-CA" kern="1200" dirty="0">
                <a:solidFill>
                  <a:schemeClr val="tx1"/>
                </a:solidFill>
                <a:effectLst/>
                <a:latin typeface="+mn-lt"/>
                <a:ea typeface="+mn-ea"/>
                <a:cs typeface="+mn-cs"/>
              </a:rPr>
              <a:t>Ils </a:t>
            </a:r>
            <a:r>
              <a:rPr lang="fr-CA" kern="1200" dirty="0">
                <a:effectLst/>
                <a:latin typeface="+mn-lt"/>
                <a:ea typeface="+mn-ea"/>
                <a:cs typeface="+mn-cs"/>
              </a:rPr>
              <a:t>sont de deux ordres : explicites ou implicites.</a:t>
            </a:r>
          </a:p>
          <a:p>
            <a:r>
              <a:rPr lang="fr-CA" kern="1200" dirty="0">
                <a:effectLst/>
                <a:latin typeface="+mn-lt"/>
                <a:ea typeface="+mn-ea"/>
                <a:cs typeface="+mn-cs"/>
              </a:rPr>
              <a:t>Un biais explicite, ou conscient, découle de nos attitudes ou de nos systèmes de croyances. En revanche, les biais implicites ou inconscients</a:t>
            </a:r>
            <a:r>
              <a:rPr lang="fr-CA" dirty="0"/>
              <a:t> </a:t>
            </a:r>
            <a:r>
              <a:rPr lang="fr-CA" kern="1200" dirty="0">
                <a:effectLst/>
                <a:latin typeface="+mn-lt"/>
                <a:ea typeface="+mn-ea"/>
                <a:cs typeface="+mn-cs"/>
              </a:rPr>
              <a:t>se trouvent sous la surface et transparaissent dans </a:t>
            </a:r>
            <a:r>
              <a:rPr lang="fr-CA" kern="1200" dirty="0">
                <a:solidFill>
                  <a:schemeClr val="tx1"/>
                </a:solidFill>
                <a:effectLst/>
                <a:latin typeface="+mn-lt"/>
                <a:ea typeface="+mn-ea"/>
                <a:cs typeface="+mn-cs"/>
              </a:rPr>
              <a:t>nos décisions rapides. </a:t>
            </a:r>
          </a:p>
          <a:p>
            <a:r>
              <a:rPr lang="fr-CA" kern="1200" dirty="0">
                <a:solidFill>
                  <a:schemeClr val="tx1"/>
                </a:solidFill>
                <a:effectLst/>
                <a:latin typeface="+mn-lt"/>
                <a:ea typeface="+mn-ea"/>
                <a:cs typeface="+mn-cs"/>
              </a:rPr>
              <a:t>Il est important d’explorer nos propres biais inconscients « pour éviter les réactions spontanées et impulsives qui nous empêchent de porter des jugements et de prendre des </a:t>
            </a:r>
            <a:r>
              <a:rPr lang="fr-CA" kern="1200" dirty="0">
                <a:solidFill>
                  <a:schemeClr val="tx1"/>
                </a:solidFill>
                <a:effectLst/>
                <a:ea typeface="+mn-ea"/>
                <a:cs typeface="+mn-cs"/>
              </a:rPr>
              <a:t>décisions de façon objective et rigoureuse » (p. 22).</a:t>
            </a:r>
          </a:p>
          <a:p>
            <a:endParaRPr lang="fr-CA" kern="1200" dirty="0">
              <a:solidFill>
                <a:schemeClr val="tx1"/>
              </a:solidFill>
              <a:effectLst/>
              <a:ea typeface="+mn-ea"/>
              <a:cs typeface="+mn-cs"/>
            </a:endParaRPr>
          </a:p>
          <a:p>
            <a:pPr marL="0" lvl="1">
              <a:lnSpc>
                <a:spcPct val="90000"/>
              </a:lnSpc>
              <a:spcBef>
                <a:spcPts val="500"/>
              </a:spcBef>
            </a:pPr>
            <a:r>
              <a:rPr lang="fr-CA" dirty="0"/>
              <a:t>Réalisez un ou plusieurs </a:t>
            </a:r>
            <a:r>
              <a:rPr lang="fr-CA" u="sng" dirty="0">
                <a:solidFill>
                  <a:srgbClr val="0563C1"/>
                </a:solidFill>
                <a:ea typeface="Calibri" panose="020F0502020204030204" pitchFamily="34" charset="0"/>
                <a:cs typeface="Times New Roman" panose="02020603050405020304" pitchFamily="18" charset="0"/>
              </a:rPr>
              <a:t>tests d’association implicite</a:t>
            </a:r>
            <a:r>
              <a:rPr lang="fr-CA" kern="1200" dirty="0">
                <a:solidFill>
                  <a:schemeClr val="tx1"/>
                </a:solidFill>
                <a:effectLst/>
                <a:ea typeface="+mn-ea"/>
                <a:cs typeface="+mn-cs"/>
              </a:rPr>
              <a:t> (</a:t>
            </a:r>
            <a:r>
              <a:rPr lang="fr-CA" kern="1200" dirty="0">
                <a:effectLst/>
                <a:ea typeface="+mn-ea"/>
                <a:cs typeface="+mn-cs"/>
              </a:rPr>
              <a:t>TAI</a:t>
            </a:r>
            <a:r>
              <a:rPr lang="fr-CA" kern="1200" dirty="0">
                <a:solidFill>
                  <a:schemeClr val="tx1"/>
                </a:solidFill>
                <a:effectLst/>
                <a:ea typeface="+mn-ea"/>
                <a:cs typeface="+mn-cs"/>
              </a:rPr>
              <a:t>).</a:t>
            </a:r>
            <a:endParaRPr lang="fr-CA" u="sng" dirty="0">
              <a:solidFill>
                <a:srgbClr val="0563C1"/>
              </a:solidFill>
              <a:ea typeface="Calibri" panose="020F0502020204030204" pitchFamily="34" charset="0"/>
              <a:cs typeface="Times New Roman" panose="02020603050405020304" pitchFamily="18" charset="0"/>
            </a:endParaRPr>
          </a:p>
          <a:p>
            <a:pPr marL="0" lvl="1">
              <a:lnSpc>
                <a:spcPct val="90000"/>
              </a:lnSpc>
              <a:spcBef>
                <a:spcPts val="500"/>
              </a:spcBef>
            </a:pPr>
            <a:r>
              <a:rPr lang="fr-CA" b="1" kern="1200" baseline="0" dirty="0">
                <a:solidFill>
                  <a:schemeClr val="tx1"/>
                </a:solidFill>
                <a:effectLst/>
                <a:ea typeface="+mn-ea"/>
                <a:cs typeface="+mn-cs"/>
              </a:rPr>
              <a:t>Descriptions des tests :</a:t>
            </a:r>
            <a:endParaRPr lang="fr-CA" b="1" kern="1200" baseline="0" dirty="0">
              <a:solidFill>
                <a:srgbClr val="00B0F0"/>
              </a:solidFill>
              <a:effectLst/>
              <a:ea typeface="+mn-ea"/>
              <a:cs typeface="+mn-cs"/>
            </a:endParaRPr>
          </a:p>
          <a:p>
            <a:r>
              <a:rPr lang="fr-CA" b="1" i="1" kern="1200" dirty="0">
                <a:solidFill>
                  <a:schemeClr val="tx1"/>
                </a:solidFill>
                <a:effectLst/>
                <a:latin typeface="+mn-lt"/>
                <a:ea typeface="+mn-ea"/>
                <a:cs typeface="+mn-cs"/>
              </a:rPr>
              <a:t>Genre</a:t>
            </a:r>
            <a:r>
              <a:rPr lang="fr-CA" kern="1200" dirty="0">
                <a:solidFill>
                  <a:schemeClr val="tx1"/>
                </a:solidFill>
                <a:effectLst/>
                <a:latin typeface="+mn-lt"/>
                <a:ea typeface="+mn-ea"/>
                <a:cs typeface="+mn-cs"/>
              </a:rPr>
              <a:t> </a:t>
            </a:r>
            <a:r>
              <a:rPr lang="fr-CA" b="1" dirty="0"/>
              <a:t>(</a:t>
            </a:r>
            <a:r>
              <a:rPr lang="fr-CA" b="1" i="1" dirty="0" err="1"/>
              <a:t>Gender</a:t>
            </a:r>
            <a:r>
              <a:rPr lang="fr-CA" b="1" i="1" dirty="0"/>
              <a:t>-Science</a:t>
            </a:r>
            <a:r>
              <a:rPr lang="fr-CA" b="1" dirty="0"/>
              <a:t>).</a:t>
            </a:r>
            <a:r>
              <a:rPr lang="fr-CA" kern="1200" dirty="0">
                <a:solidFill>
                  <a:schemeClr val="tx1"/>
                </a:solidFill>
                <a:effectLst/>
                <a:latin typeface="+mn-lt"/>
                <a:ea typeface="+mn-ea"/>
                <a:cs typeface="+mn-cs"/>
              </a:rPr>
              <a:t> </a:t>
            </a:r>
            <a:r>
              <a:rPr lang="fr-CA" kern="1200" dirty="0">
                <a:effectLst/>
                <a:latin typeface="+mn-lt"/>
                <a:ea typeface="+mn-ea"/>
                <a:cs typeface="+mn-cs"/>
              </a:rPr>
              <a:t>Ce TAI révèle souvent un certain lien entre les lettres et les femmes, et entre la science et les hommes.</a:t>
            </a:r>
          </a:p>
          <a:p>
            <a:r>
              <a:rPr lang="fr-CA" b="1" u="none" strike="noStrike" kern="1200" dirty="0">
                <a:solidFill>
                  <a:schemeClr val="tx1"/>
                </a:solidFill>
                <a:effectLst/>
                <a:latin typeface="+mn-lt"/>
                <a:ea typeface="+mn-ea"/>
                <a:cs typeface="+mn-cs"/>
                <a:hlinkClick r:id="rId4"/>
              </a:rPr>
              <a:t>Pays</a:t>
            </a:r>
            <a:endParaRPr lang="fr-CA" dirty="0"/>
          </a:p>
          <a:p>
            <a:r>
              <a:rPr lang="fr-CA" b="1" i="1" dirty="0"/>
              <a:t>Pays</a:t>
            </a:r>
            <a:r>
              <a:rPr lang="fr-CA" kern="1200" dirty="0">
                <a:solidFill>
                  <a:schemeClr val="tx1"/>
                </a:solidFill>
                <a:effectLst/>
                <a:latin typeface="+mn-lt"/>
                <a:ea typeface="+mn-ea"/>
                <a:cs typeface="+mn-cs"/>
              </a:rPr>
              <a:t> </a:t>
            </a:r>
            <a:r>
              <a:rPr lang="fr-CA" b="1" kern="1200" dirty="0">
                <a:solidFill>
                  <a:schemeClr val="tx1"/>
                </a:solidFill>
                <a:effectLst/>
                <a:latin typeface="+mn-lt"/>
                <a:ea typeface="+mn-ea"/>
                <a:cs typeface="+mn-cs"/>
              </a:rPr>
              <a:t>(</a:t>
            </a:r>
            <a:r>
              <a:rPr lang="fr-CA" b="1" i="1" kern="1200" dirty="0">
                <a:solidFill>
                  <a:schemeClr val="tx1"/>
                </a:solidFill>
                <a:effectLst/>
                <a:latin typeface="+mn-lt"/>
                <a:ea typeface="+mn-ea"/>
                <a:cs typeface="+mn-cs"/>
              </a:rPr>
              <a:t>Canada-United-States</a:t>
            </a:r>
            <a:r>
              <a:rPr lang="fr-CA" b="1" kern="1200" dirty="0">
                <a:solidFill>
                  <a:schemeClr val="tx1"/>
                </a:solidFill>
                <a:effectLst/>
                <a:latin typeface="+mn-lt"/>
                <a:ea typeface="+mn-ea"/>
                <a:cs typeface="+mn-cs"/>
              </a:rPr>
              <a:t>).</a:t>
            </a:r>
            <a:r>
              <a:rPr lang="fr-CA" kern="1200" dirty="0">
                <a:solidFill>
                  <a:schemeClr val="tx1"/>
                </a:solidFill>
                <a:effectLst/>
                <a:latin typeface="+mn-lt"/>
                <a:ea typeface="+mn-ea"/>
                <a:cs typeface="+mn-cs"/>
              </a:rPr>
              <a:t> </a:t>
            </a:r>
            <a:r>
              <a:rPr lang="fr-CA" kern="1200" dirty="0">
                <a:effectLst/>
                <a:latin typeface="+mn-lt"/>
                <a:ea typeface="+mn-ea"/>
                <a:cs typeface="+mn-cs"/>
              </a:rPr>
              <a:t>Dans ce TAI, il faut identifier des dirigeants de pays et d’autres symboles</a:t>
            </a:r>
            <a:r>
              <a:rPr lang="fr-CA" dirty="0"/>
              <a:t> nationaux sur des photos</a:t>
            </a:r>
            <a:r>
              <a:rPr lang="fr-CA" kern="1200" dirty="0">
                <a:effectLst/>
                <a:latin typeface="+mn-lt"/>
                <a:ea typeface="+mn-ea"/>
                <a:cs typeface="+mn-cs"/>
              </a:rPr>
              <a:t>. Les résultats </a:t>
            </a:r>
            <a:r>
              <a:rPr lang="fr-CA" dirty="0"/>
              <a:t>ouvrent la voie à une nouvelle </a:t>
            </a:r>
            <a:r>
              <a:rPr lang="fr-CA" kern="1200" dirty="0">
                <a:effectLst/>
                <a:latin typeface="+mn-lt"/>
                <a:ea typeface="+mn-ea"/>
                <a:cs typeface="+mn-cs"/>
              </a:rPr>
              <a:t>méthode pour évaluer le nationalisme</a:t>
            </a:r>
            <a:r>
              <a:rPr lang="fr-CA" kern="1200" dirty="0">
                <a:solidFill>
                  <a:schemeClr val="tx1"/>
                </a:solidFill>
                <a:effectLst/>
                <a:latin typeface="+mn-lt"/>
                <a:ea typeface="+mn-ea"/>
                <a:cs typeface="+mn-cs"/>
              </a:rPr>
              <a:t>.</a:t>
            </a:r>
          </a:p>
          <a:p>
            <a:r>
              <a:rPr lang="fr-CA" b="1" u="none" strike="noStrike" kern="1200" dirty="0">
                <a:solidFill>
                  <a:schemeClr val="tx1"/>
                </a:solidFill>
                <a:effectLst/>
                <a:latin typeface="+mn-lt"/>
                <a:ea typeface="+mn-ea"/>
                <a:cs typeface="+mn-cs"/>
                <a:hlinkClick r:id="rId5"/>
              </a:rPr>
              <a:t>Poids</a:t>
            </a:r>
            <a:endParaRPr lang="fr-CA" dirty="0"/>
          </a:p>
          <a:p>
            <a:r>
              <a:rPr lang="fr-CA" b="1" i="1" kern="1200" dirty="0">
                <a:solidFill>
                  <a:schemeClr val="tx1"/>
                </a:solidFill>
                <a:effectLst/>
                <a:latin typeface="+mn-lt"/>
                <a:ea typeface="+mn-ea"/>
                <a:cs typeface="+mn-cs"/>
              </a:rPr>
              <a:t>Poids</a:t>
            </a:r>
            <a:r>
              <a:rPr lang="fr-CA" kern="1200" dirty="0">
                <a:solidFill>
                  <a:schemeClr val="tx1"/>
                </a:solidFill>
                <a:effectLst/>
                <a:latin typeface="+mn-lt"/>
                <a:ea typeface="+mn-ea"/>
                <a:cs typeface="+mn-cs"/>
              </a:rPr>
              <a:t> </a:t>
            </a:r>
            <a:r>
              <a:rPr lang="fr-CA" b="1" kern="1200" dirty="0">
                <a:solidFill>
                  <a:schemeClr val="tx1"/>
                </a:solidFill>
                <a:effectLst/>
                <a:latin typeface="+mn-lt"/>
                <a:ea typeface="+mn-ea"/>
                <a:cs typeface="+mn-cs"/>
              </a:rPr>
              <a:t>(</a:t>
            </a:r>
            <a:r>
              <a:rPr lang="fr-CA" b="1" i="1" kern="1200" dirty="0">
                <a:solidFill>
                  <a:schemeClr val="tx1"/>
                </a:solidFill>
                <a:effectLst/>
                <a:latin typeface="+mn-lt"/>
                <a:ea typeface="+mn-ea"/>
                <a:cs typeface="+mn-cs"/>
              </a:rPr>
              <a:t>Fat-</a:t>
            </a:r>
            <a:r>
              <a:rPr lang="fr-CA" b="1" i="1" kern="1200" dirty="0" err="1">
                <a:solidFill>
                  <a:schemeClr val="tx1"/>
                </a:solidFill>
                <a:effectLst/>
                <a:latin typeface="+mn-lt"/>
                <a:ea typeface="+mn-ea"/>
                <a:cs typeface="+mn-cs"/>
              </a:rPr>
              <a:t>Thin</a:t>
            </a:r>
            <a:r>
              <a:rPr lang="fr-CA" b="1" kern="1200" dirty="0">
                <a:solidFill>
                  <a:schemeClr val="tx1"/>
                </a:solidFill>
                <a:effectLst/>
                <a:latin typeface="+mn-lt"/>
                <a:ea typeface="+mn-ea"/>
                <a:cs typeface="+mn-cs"/>
              </a:rPr>
              <a:t>).</a:t>
            </a:r>
            <a:r>
              <a:rPr lang="fr-CA" kern="1200" dirty="0">
                <a:solidFill>
                  <a:schemeClr val="tx1"/>
                </a:solidFill>
                <a:effectLst/>
                <a:latin typeface="+mn-lt"/>
                <a:ea typeface="+mn-ea"/>
                <a:cs typeface="+mn-cs"/>
              </a:rPr>
              <a:t> Dans </a:t>
            </a:r>
            <a:r>
              <a:rPr lang="fr-CA" kern="1200" dirty="0">
                <a:effectLst/>
                <a:latin typeface="+mn-lt"/>
                <a:ea typeface="+mn-ea"/>
                <a:cs typeface="+mn-cs"/>
              </a:rPr>
              <a:t>ce TAI, on demande de distinguer le </a:t>
            </a:r>
            <a:r>
              <a:rPr lang="fr-CA" dirty="0"/>
              <a:t>visage de personnes obèses d</a:t>
            </a:r>
            <a:r>
              <a:rPr lang="fr-CA" kern="1200" dirty="0">
                <a:effectLst/>
                <a:latin typeface="+mn-lt"/>
                <a:ea typeface="+mn-ea"/>
                <a:cs typeface="+mn-cs"/>
              </a:rPr>
              <a:t>e celui de personnes minces. Il en ressort souvent une préférence systématique pour les personnes minces</a:t>
            </a:r>
            <a:r>
              <a:rPr lang="fr-CA" kern="1200" dirty="0">
                <a:solidFill>
                  <a:schemeClr val="tx1"/>
                </a:solidFill>
                <a:effectLst/>
                <a:latin typeface="+mn-lt"/>
                <a:ea typeface="+mn-ea"/>
                <a:cs typeface="+mn-cs"/>
              </a:rPr>
              <a:t>.</a:t>
            </a:r>
          </a:p>
          <a:p>
            <a:r>
              <a:rPr lang="fr-CA" b="1" u="none" strike="noStrike" kern="1200" dirty="0">
                <a:solidFill>
                  <a:schemeClr val="tx1"/>
                </a:solidFill>
                <a:effectLst/>
                <a:latin typeface="+mn-lt"/>
                <a:ea typeface="+mn-ea"/>
                <a:cs typeface="+mn-cs"/>
                <a:hlinkClick r:id="rId6"/>
              </a:rPr>
              <a:t>Âge</a:t>
            </a:r>
            <a:endParaRPr lang="fr-CA" dirty="0"/>
          </a:p>
          <a:p>
            <a:r>
              <a:rPr lang="fr-CA" b="1" i="1" dirty="0"/>
              <a:t>Â</a:t>
            </a:r>
            <a:r>
              <a:rPr lang="fr-CA" b="1" i="1" kern="1200" dirty="0">
                <a:solidFill>
                  <a:schemeClr val="tx1"/>
                </a:solidFill>
                <a:effectLst/>
                <a:latin typeface="+mn-lt"/>
                <a:ea typeface="+mn-ea"/>
                <a:cs typeface="+mn-cs"/>
              </a:rPr>
              <a:t>ge</a:t>
            </a:r>
            <a:r>
              <a:rPr lang="fr-CA" kern="1200" dirty="0">
                <a:solidFill>
                  <a:schemeClr val="tx1"/>
                </a:solidFill>
                <a:effectLst/>
                <a:latin typeface="+mn-lt"/>
                <a:ea typeface="+mn-ea"/>
                <a:cs typeface="+mn-cs"/>
              </a:rPr>
              <a:t> </a:t>
            </a:r>
            <a:r>
              <a:rPr lang="fr-CA" b="1" kern="1200" dirty="0">
                <a:solidFill>
                  <a:schemeClr val="tx1"/>
                </a:solidFill>
                <a:effectLst/>
                <a:latin typeface="+mn-lt"/>
                <a:ea typeface="+mn-ea"/>
                <a:cs typeface="+mn-cs"/>
              </a:rPr>
              <a:t>(</a:t>
            </a:r>
            <a:r>
              <a:rPr lang="fr-CA" b="1" i="1" dirty="0"/>
              <a:t>Y</a:t>
            </a:r>
            <a:r>
              <a:rPr lang="fr-CA" b="1" i="1" kern="1200" dirty="0">
                <a:solidFill>
                  <a:schemeClr val="tx1"/>
                </a:solidFill>
                <a:effectLst/>
                <a:latin typeface="+mn-lt"/>
                <a:ea typeface="+mn-ea"/>
                <a:cs typeface="+mn-cs"/>
              </a:rPr>
              <a:t>oung-</a:t>
            </a:r>
            <a:r>
              <a:rPr lang="fr-CA" b="1" i="1" dirty="0"/>
              <a:t>O</a:t>
            </a:r>
            <a:r>
              <a:rPr lang="fr-CA" b="1" i="1" kern="1200" dirty="0">
                <a:solidFill>
                  <a:schemeClr val="tx1"/>
                </a:solidFill>
                <a:effectLst/>
                <a:latin typeface="+mn-lt"/>
                <a:ea typeface="+mn-ea"/>
                <a:cs typeface="+mn-cs"/>
              </a:rPr>
              <a:t>ld</a:t>
            </a:r>
            <a:r>
              <a:rPr lang="fr-CA" b="1" kern="1200" dirty="0">
                <a:solidFill>
                  <a:schemeClr val="tx1"/>
                </a:solidFill>
                <a:effectLst/>
                <a:latin typeface="+mn-lt"/>
                <a:ea typeface="+mn-ea"/>
                <a:cs typeface="+mn-cs"/>
              </a:rPr>
              <a:t>).</a:t>
            </a:r>
            <a:r>
              <a:rPr lang="fr-CA" kern="1200" dirty="0">
                <a:solidFill>
                  <a:schemeClr val="tx1"/>
                </a:solidFill>
                <a:effectLst/>
                <a:latin typeface="+mn-lt"/>
                <a:ea typeface="+mn-ea"/>
                <a:cs typeface="+mn-cs"/>
              </a:rPr>
              <a:t> Dans </a:t>
            </a:r>
            <a:r>
              <a:rPr lang="fr-CA" kern="1200" dirty="0">
                <a:effectLst/>
                <a:latin typeface="+mn-lt"/>
                <a:ea typeface="+mn-ea"/>
                <a:cs typeface="+mn-cs"/>
              </a:rPr>
              <a:t>ce TAI, il faut distinguer les visages qui sont vieux de ceux qui sont jeunes. Ce </a:t>
            </a:r>
            <a:r>
              <a:rPr lang="fr-CA" dirty="0"/>
              <a:t>test fait souvent ressortir une nette préférence pour les jeunes.</a:t>
            </a:r>
            <a:endParaRPr lang="fr-CA" kern="1200" dirty="0">
              <a:solidFill>
                <a:schemeClr val="tx1"/>
              </a:solidFill>
              <a:effectLst/>
              <a:latin typeface="+mn-lt"/>
              <a:ea typeface="+mn-ea"/>
              <a:cs typeface="+mn-cs"/>
            </a:endParaRPr>
          </a:p>
          <a:p>
            <a:r>
              <a:rPr lang="fr-CA" b="1" u="none" strike="noStrike" kern="1200" dirty="0">
                <a:solidFill>
                  <a:schemeClr val="tx1"/>
                </a:solidFill>
                <a:effectLst/>
                <a:latin typeface="+mn-lt"/>
                <a:ea typeface="+mn-ea"/>
                <a:cs typeface="+mn-cs"/>
                <a:hlinkClick r:id="rId7"/>
              </a:rPr>
              <a:t>Teint</a:t>
            </a:r>
            <a:endParaRPr lang="fr-CA" dirty="0"/>
          </a:p>
          <a:p>
            <a:r>
              <a:rPr lang="fr-CA" b="1" i="1" kern="1200" dirty="0">
                <a:solidFill>
                  <a:schemeClr val="tx1"/>
                </a:solidFill>
                <a:effectLst/>
                <a:latin typeface="+mn-lt"/>
                <a:ea typeface="+mn-ea"/>
                <a:cs typeface="+mn-cs"/>
              </a:rPr>
              <a:t>Teint </a:t>
            </a:r>
            <a:r>
              <a:rPr lang="fr-CA" b="1" kern="1200" dirty="0">
                <a:solidFill>
                  <a:schemeClr val="tx1"/>
                </a:solidFill>
                <a:effectLst/>
                <a:latin typeface="+mn-lt"/>
                <a:ea typeface="+mn-ea"/>
                <a:cs typeface="+mn-cs"/>
              </a:rPr>
              <a:t>(</a:t>
            </a:r>
            <a:r>
              <a:rPr lang="fr-CA" b="1" i="1" kern="1200" dirty="0">
                <a:solidFill>
                  <a:schemeClr val="tx1"/>
                </a:solidFill>
                <a:effectLst/>
                <a:latin typeface="+mn-lt"/>
                <a:ea typeface="+mn-ea"/>
                <a:cs typeface="+mn-cs"/>
              </a:rPr>
              <a:t>Light Skin-</a:t>
            </a:r>
            <a:r>
              <a:rPr lang="fr-CA" b="1" i="1" kern="1200" dirty="0" err="1">
                <a:solidFill>
                  <a:schemeClr val="tx1"/>
                </a:solidFill>
                <a:effectLst/>
                <a:latin typeface="+mn-lt"/>
                <a:ea typeface="+mn-ea"/>
                <a:cs typeface="+mn-cs"/>
              </a:rPr>
              <a:t>Dark</a:t>
            </a:r>
            <a:r>
              <a:rPr lang="fr-CA" b="1" i="1" kern="1200" dirty="0">
                <a:solidFill>
                  <a:schemeClr val="tx1"/>
                </a:solidFill>
                <a:effectLst/>
                <a:latin typeface="+mn-lt"/>
                <a:ea typeface="+mn-ea"/>
                <a:cs typeface="+mn-cs"/>
              </a:rPr>
              <a:t> Skin</a:t>
            </a:r>
            <a:r>
              <a:rPr lang="fr-CA" b="1" kern="1200" dirty="0">
                <a:solidFill>
                  <a:schemeClr val="tx1"/>
                </a:solidFill>
                <a:effectLst/>
                <a:latin typeface="+mn-lt"/>
                <a:ea typeface="+mn-ea"/>
                <a:cs typeface="+mn-cs"/>
              </a:rPr>
              <a:t>).</a:t>
            </a:r>
            <a:r>
              <a:rPr lang="fr-CA" kern="1200" dirty="0">
                <a:solidFill>
                  <a:schemeClr val="tx1"/>
                </a:solidFill>
                <a:effectLst/>
                <a:latin typeface="+mn-lt"/>
                <a:ea typeface="+mn-ea"/>
                <a:cs typeface="+mn-cs"/>
              </a:rPr>
              <a:t> Dans </a:t>
            </a:r>
            <a:r>
              <a:rPr lang="fr-CA" kern="1200" dirty="0">
                <a:effectLst/>
                <a:latin typeface="+mn-lt"/>
                <a:ea typeface="+mn-ea"/>
                <a:cs typeface="+mn-cs"/>
              </a:rPr>
              <a:t>ce TAI, il faut reconnaître le teint pâle ou foncé des visages. On note souvent une nette préférence pour </a:t>
            </a:r>
            <a:r>
              <a:rPr lang="fr-CA" kern="1200" dirty="0">
                <a:solidFill>
                  <a:schemeClr val="tx1"/>
                </a:solidFill>
                <a:effectLst/>
                <a:latin typeface="+mn-lt"/>
                <a:ea typeface="+mn-ea"/>
                <a:cs typeface="+mn-cs"/>
              </a:rPr>
              <a:t>les personnes ayant un teint pâle.</a:t>
            </a:r>
          </a:p>
          <a:p>
            <a:r>
              <a:rPr lang="fr-CA" b="1" u="none" strike="noStrike" kern="1200" dirty="0">
                <a:solidFill>
                  <a:schemeClr val="tx1"/>
                </a:solidFill>
                <a:effectLst/>
                <a:latin typeface="+mn-lt"/>
                <a:ea typeface="+mn-ea"/>
                <a:cs typeface="+mn-cs"/>
                <a:hlinkClick r:id="rId8"/>
              </a:rPr>
              <a:t>Sexualité</a:t>
            </a:r>
            <a:endParaRPr lang="fr-CA" dirty="0"/>
          </a:p>
          <a:p>
            <a:r>
              <a:rPr lang="fr-CA" b="1" i="1" kern="1200" dirty="0">
                <a:solidFill>
                  <a:schemeClr val="tx1"/>
                </a:solidFill>
                <a:effectLst/>
                <a:latin typeface="+mn-lt"/>
                <a:ea typeface="+mn-ea"/>
                <a:cs typeface="+mn-cs"/>
              </a:rPr>
              <a:t>Sexualité</a:t>
            </a:r>
            <a:r>
              <a:rPr lang="fr-CA" kern="1200" dirty="0">
                <a:solidFill>
                  <a:schemeClr val="tx1"/>
                </a:solidFill>
                <a:effectLst/>
                <a:latin typeface="+mn-lt"/>
                <a:ea typeface="+mn-ea"/>
                <a:cs typeface="+mn-cs"/>
              </a:rPr>
              <a:t> </a:t>
            </a:r>
            <a:r>
              <a:rPr lang="fr-CA" b="1" kern="1200" dirty="0">
                <a:solidFill>
                  <a:schemeClr val="tx1"/>
                </a:solidFill>
                <a:effectLst/>
                <a:latin typeface="+mn-lt"/>
                <a:ea typeface="+mn-ea"/>
                <a:cs typeface="+mn-cs"/>
              </a:rPr>
              <a:t>(</a:t>
            </a:r>
            <a:r>
              <a:rPr lang="fr-CA" b="1" i="1" kern="1200" dirty="0">
                <a:solidFill>
                  <a:schemeClr val="tx1"/>
                </a:solidFill>
                <a:effectLst/>
                <a:latin typeface="+mn-lt"/>
                <a:ea typeface="+mn-ea"/>
                <a:cs typeface="+mn-cs"/>
              </a:rPr>
              <a:t>Gay-Straight</a:t>
            </a:r>
            <a:r>
              <a:rPr lang="fr-CA" b="1" kern="1200" dirty="0">
                <a:solidFill>
                  <a:schemeClr val="tx1"/>
                </a:solidFill>
                <a:effectLst/>
                <a:latin typeface="+mn-lt"/>
                <a:ea typeface="+mn-ea"/>
                <a:cs typeface="+mn-cs"/>
              </a:rPr>
              <a:t>).</a:t>
            </a:r>
            <a:r>
              <a:rPr lang="fr-CA" kern="1200" dirty="0">
                <a:solidFill>
                  <a:schemeClr val="tx1"/>
                </a:solidFill>
                <a:effectLst/>
                <a:latin typeface="+mn-lt"/>
                <a:ea typeface="+mn-ea"/>
                <a:cs typeface="+mn-cs"/>
              </a:rPr>
              <a:t> Dans </a:t>
            </a:r>
            <a:r>
              <a:rPr lang="fr-CA" kern="1200" dirty="0">
                <a:effectLst/>
                <a:latin typeface="+mn-lt"/>
                <a:ea typeface="+mn-ea"/>
                <a:cs typeface="+mn-cs"/>
              </a:rPr>
              <a:t>ce TAI, il faut distinguer des mots et des symboles associés aux personnes gaies et hétérosexuelles. Il en ressort souvent une préférence systématique pour les personnes hétérosexuelles</a:t>
            </a:r>
            <a:r>
              <a:rPr lang="fr-CA" kern="1200" dirty="0">
                <a:solidFill>
                  <a:schemeClr val="tx1"/>
                </a:solidFill>
                <a:effectLst/>
                <a:latin typeface="+mn-lt"/>
                <a:ea typeface="+mn-ea"/>
                <a:cs typeface="+mn-cs"/>
              </a:rPr>
              <a:t>.</a:t>
            </a:r>
          </a:p>
          <a:p>
            <a:r>
              <a:rPr lang="fr-CA" b="1" u="none" strike="noStrike" kern="1200" dirty="0">
                <a:solidFill>
                  <a:schemeClr val="tx1"/>
                </a:solidFill>
                <a:effectLst/>
                <a:latin typeface="+mn-lt"/>
                <a:ea typeface="+mn-ea"/>
                <a:cs typeface="+mn-cs"/>
                <a:hlinkClick r:id="rId9"/>
              </a:rPr>
              <a:t>Race</a:t>
            </a:r>
            <a:endParaRPr lang="fr-CA" dirty="0"/>
          </a:p>
          <a:p>
            <a:r>
              <a:rPr lang="fr-CA" b="1" i="1" kern="1200" dirty="0">
                <a:solidFill>
                  <a:schemeClr val="tx1"/>
                </a:solidFill>
                <a:effectLst/>
                <a:latin typeface="+mn-lt"/>
                <a:ea typeface="+mn-ea"/>
                <a:cs typeface="+mn-cs"/>
              </a:rPr>
              <a:t>Race</a:t>
            </a:r>
            <a:r>
              <a:rPr lang="fr-CA" kern="1200" dirty="0">
                <a:solidFill>
                  <a:schemeClr val="tx1"/>
                </a:solidFill>
                <a:effectLst/>
                <a:latin typeface="+mn-lt"/>
                <a:ea typeface="+mn-ea"/>
                <a:cs typeface="+mn-cs"/>
              </a:rPr>
              <a:t> </a:t>
            </a:r>
            <a:r>
              <a:rPr lang="fr-CA" b="1" kern="1200" dirty="0">
                <a:solidFill>
                  <a:schemeClr val="tx1"/>
                </a:solidFill>
                <a:effectLst/>
                <a:latin typeface="+mn-lt"/>
                <a:ea typeface="+mn-ea"/>
                <a:cs typeface="+mn-cs"/>
              </a:rPr>
              <a:t>(</a:t>
            </a:r>
            <a:r>
              <a:rPr lang="fr-CA" b="1" i="1" kern="1200" dirty="0">
                <a:solidFill>
                  <a:schemeClr val="tx1"/>
                </a:solidFill>
                <a:effectLst/>
                <a:latin typeface="+mn-lt"/>
                <a:ea typeface="+mn-ea"/>
                <a:cs typeface="+mn-cs"/>
              </a:rPr>
              <a:t>Black-White</a:t>
            </a:r>
            <a:r>
              <a:rPr lang="fr-CA" b="1" kern="1200" dirty="0">
                <a:solidFill>
                  <a:schemeClr val="tx1"/>
                </a:solidFill>
                <a:effectLst/>
                <a:latin typeface="+mn-lt"/>
                <a:ea typeface="+mn-ea"/>
                <a:cs typeface="+mn-cs"/>
              </a:rPr>
              <a:t>).</a:t>
            </a:r>
            <a:r>
              <a:rPr lang="fr-CA" kern="1200" dirty="0">
                <a:solidFill>
                  <a:schemeClr val="tx1"/>
                </a:solidFill>
                <a:effectLst/>
                <a:latin typeface="+mn-lt"/>
                <a:ea typeface="+mn-ea"/>
                <a:cs typeface="+mn-cs"/>
              </a:rPr>
              <a:t> Dans </a:t>
            </a:r>
            <a:r>
              <a:rPr lang="fr-CA" kern="1200" dirty="0">
                <a:effectLst/>
                <a:latin typeface="+mn-lt"/>
                <a:ea typeface="+mn-ea"/>
                <a:cs typeface="+mn-cs"/>
              </a:rPr>
              <a:t>ce TAI, il faut distinguer les visages d’origine européenne de ceux d’origine africaine. Il en ressort habituellement une préférence </a:t>
            </a:r>
            <a:r>
              <a:rPr lang="fr-CA" dirty="0"/>
              <a:t>systématique pour les Blancs</a:t>
            </a:r>
            <a:r>
              <a:rPr lang="fr-CA" kern="1200" dirty="0">
                <a:effectLst/>
                <a:latin typeface="+mn-lt"/>
                <a:ea typeface="+mn-ea"/>
                <a:cs typeface="+mn-cs"/>
              </a:rPr>
              <a:t>.</a:t>
            </a:r>
          </a:p>
          <a:p>
            <a:pPr marL="0" lvl="1">
              <a:lnSpc>
                <a:spcPct val="90000"/>
              </a:lnSpc>
              <a:spcBef>
                <a:spcPts val="500"/>
              </a:spcBef>
            </a:pPr>
            <a:endParaRPr lang="fr-CA" u="sng" dirty="0"/>
          </a:p>
          <a:p>
            <a:pPr marL="0" lvl="1">
              <a:lnSpc>
                <a:spcPct val="90000"/>
              </a:lnSpc>
              <a:spcBef>
                <a:spcPts val="500"/>
              </a:spcBef>
            </a:pPr>
            <a:r>
              <a:rPr lang="fr-CA" sz="2400" dirty="0"/>
              <a:t>Pour en savoir plus sur l’atténuation des répercussions des biais, lisez la page 13 du guide, puis répondez aux questions des pages </a:t>
            </a:r>
            <a:r>
              <a:rPr lang="fr-CA" sz="2400" baseline="0" dirty="0"/>
              <a:t>14</a:t>
            </a:r>
            <a:r>
              <a:rPr lang="fr-CA" sz="2400" dirty="0"/>
              <a:t> et 15.</a:t>
            </a:r>
            <a:endParaRPr lang="fr-CA" sz="2400" b="1" dirty="0"/>
          </a:p>
          <a:p>
            <a:pPr marL="0" lvl="1">
              <a:lnSpc>
                <a:spcPct val="90000"/>
              </a:lnSpc>
              <a:spcBef>
                <a:spcPts val="500"/>
              </a:spcBef>
            </a:pPr>
            <a:endParaRPr lang="fr-CA" b="1" dirty="0"/>
          </a:p>
          <a:p>
            <a:endParaRPr lang="fr-CA" b="0" kern="1200" baseline="0" dirty="0">
              <a:solidFill>
                <a:schemeClr val="tx1"/>
              </a:solidFill>
              <a:effectLst/>
              <a:latin typeface="+mn-lt"/>
              <a:ea typeface="+mn-ea"/>
              <a:cs typeface="+mn-cs"/>
            </a:endParaRPr>
          </a:p>
          <a:p>
            <a:endParaRPr lang="fr-CA" kern="1200" dirty="0">
              <a:solidFill>
                <a:schemeClr val="tx1"/>
              </a:solidFill>
              <a:effectLst/>
              <a:latin typeface="+mn-lt"/>
              <a:ea typeface="+mn-ea"/>
              <a:cs typeface="+mn-cs"/>
            </a:endParaRPr>
          </a:p>
          <a:p>
            <a:r>
              <a:rPr lang="fr-CA" kern="1200" dirty="0">
                <a:effectLst/>
                <a:latin typeface="+mn-lt"/>
                <a:ea typeface="+mn-ea"/>
                <a:cs typeface="+mn-cs"/>
              </a:rPr>
              <a:t>Durée suggérée : 20 minutes</a:t>
            </a:r>
          </a:p>
          <a:p>
            <a:endParaRPr lang="fr-CA" kern="1200" dirty="0">
              <a:solidFill>
                <a:schemeClr val="tx1"/>
              </a:solidFill>
              <a:effectLst/>
              <a:latin typeface="+mn-lt"/>
              <a:ea typeface="+mn-ea"/>
              <a:cs typeface="+mn-cs"/>
            </a:endParaRPr>
          </a:p>
          <a:p>
            <a:endParaRPr lang="fr-CA" b="1" kern="1200" baseline="0" dirty="0">
              <a:solidFill>
                <a:schemeClr val="tx1"/>
              </a:solidFill>
              <a:effectLst/>
              <a:latin typeface="+mn-lt"/>
              <a:ea typeface="+mn-ea"/>
              <a:cs typeface="+mn-cs"/>
            </a:endParaRPr>
          </a:p>
          <a:p>
            <a:endParaRPr lang="fr-CA" b="0" i="0" kern="1200" baseline="0" dirty="0">
              <a:solidFill>
                <a:schemeClr val="tx1"/>
              </a:solidFill>
              <a:effectLst/>
              <a:latin typeface="+mn-lt"/>
              <a:ea typeface="+mn-ea"/>
              <a:cs typeface="+mn-cs"/>
            </a:endParaRPr>
          </a:p>
          <a:p>
            <a:endParaRPr lang="fr-CA" b="0" i="0" kern="1200" baseline="0" dirty="0">
              <a:solidFill>
                <a:schemeClr val="tx1"/>
              </a:solidFill>
              <a:effectLst/>
              <a:latin typeface="+mn-lt"/>
              <a:ea typeface="+mn-ea"/>
              <a:cs typeface="+mn-cs"/>
            </a:endParaRPr>
          </a:p>
          <a:p>
            <a:endParaRPr lang="fr-CA" b="0" i="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8CC9574-A819-4FE4-99A7-1E27AD09ADC2}" type="slidenum">
              <a:rPr lang="en-US" smtClean="0"/>
              <a:t>17</a:t>
            </a:fld>
            <a:endParaRPr lang="en-US"/>
          </a:p>
        </p:txBody>
      </p:sp>
    </p:spTree>
    <p:extLst>
      <p:ext uri="{BB962C8B-B14F-4D97-AF65-F5344CB8AC3E}">
        <p14:creationId xmlns:p14="http://schemas.microsoft.com/office/powerpoint/2010/main" val="158910466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sz="1200" kern="1200" dirty="0">
                <a:solidFill>
                  <a:schemeClr val="tx1"/>
                </a:solidFill>
                <a:effectLst/>
                <a:latin typeface="+mn-lt"/>
                <a:ea typeface="+mn-ea"/>
                <a:cs typeface="+mn-cs"/>
              </a:rPr>
              <a:t>Lisez la mise en situation, qui se trouve aussi à la page 16 du guide.</a:t>
            </a:r>
          </a:p>
          <a:p>
            <a:r>
              <a:rPr lang="fr-CA" sz="1200" kern="1200" dirty="0">
                <a:solidFill>
                  <a:schemeClr val="tx1"/>
                </a:solidFill>
                <a:effectLst/>
                <a:latin typeface="+mn-lt"/>
                <a:ea typeface="+mn-ea"/>
                <a:cs typeface="+mn-cs"/>
              </a:rPr>
              <a:t>Posez-vous la question suivante : </a:t>
            </a:r>
          </a:p>
          <a:p>
            <a:pPr lvl="1"/>
            <a:r>
              <a:rPr lang="fr-CA" sz="1200" kern="1200" dirty="0">
                <a:solidFill>
                  <a:schemeClr val="tx1"/>
                </a:solidFill>
                <a:effectLst/>
                <a:latin typeface="+mn-lt"/>
                <a:ea typeface="+mn-ea"/>
                <a:cs typeface="+mn-cs"/>
              </a:rPr>
              <a:t>De retour dans votre école, en tant que direction d’école, quels défis vous attendez-vous à rencontrer concernant le décloisonnement de la 9</a:t>
            </a:r>
            <a:r>
              <a:rPr lang="fr-CA" sz="1200" kern="1200" baseline="30000" dirty="0">
                <a:solidFill>
                  <a:schemeClr val="tx1"/>
                </a:solidFill>
                <a:effectLst/>
                <a:latin typeface="+mn-lt"/>
                <a:ea typeface="+mn-ea"/>
                <a:cs typeface="+mn-cs"/>
              </a:rPr>
              <a:t>e</a:t>
            </a:r>
            <a:r>
              <a:rPr lang="fr-CA" sz="1200" kern="1200" dirty="0">
                <a:solidFill>
                  <a:schemeClr val="tx1"/>
                </a:solidFill>
                <a:effectLst/>
                <a:latin typeface="+mn-lt"/>
                <a:ea typeface="+mn-ea"/>
                <a:cs typeface="+mn-cs"/>
              </a:rPr>
              <a:t> année?</a:t>
            </a:r>
            <a:endParaRPr lang="en-CA" sz="1100" kern="1200" dirty="0">
              <a:solidFill>
                <a:schemeClr val="tx1"/>
              </a:solidFill>
              <a:effectLst/>
              <a:latin typeface="+mn-lt"/>
              <a:ea typeface="+mn-ea"/>
              <a:cs typeface="+mn-cs"/>
            </a:endParaRPr>
          </a:p>
          <a:p>
            <a:pPr marL="171450" lvl="0" indent="-171450">
              <a:buFont typeface="Arial" panose="020B0604020202020204" pitchFamily="34" charset="0"/>
              <a:buChar char="•"/>
            </a:pPr>
            <a:r>
              <a:rPr lang="fr-CA" sz="1200" kern="1200" dirty="0">
                <a:solidFill>
                  <a:schemeClr val="tx1"/>
                </a:solidFill>
                <a:effectLst/>
                <a:latin typeface="+mn-lt"/>
                <a:ea typeface="+mn-ea"/>
                <a:cs typeface="+mn-cs"/>
              </a:rPr>
              <a:t>Les membres du personnel ne sont pas nécessairement conscients de leurs propres biais à l’égard de ce changement;</a:t>
            </a:r>
            <a:endParaRPr lang="en-CA" sz="1100" kern="1200" dirty="0">
              <a:solidFill>
                <a:schemeClr val="tx1"/>
              </a:solidFill>
              <a:effectLst/>
              <a:latin typeface="+mn-lt"/>
              <a:ea typeface="+mn-ea"/>
              <a:cs typeface="+mn-cs"/>
            </a:endParaRPr>
          </a:p>
          <a:p>
            <a:pPr marL="171450" lvl="0" indent="-171450">
              <a:buFont typeface="Arial" panose="020B0604020202020204" pitchFamily="34" charset="0"/>
              <a:buChar char="•"/>
            </a:pPr>
            <a:r>
              <a:rPr lang="fr-CA" sz="1200" kern="1200" dirty="0">
                <a:solidFill>
                  <a:schemeClr val="tx1"/>
                </a:solidFill>
                <a:effectLst/>
                <a:latin typeface="+mn-lt"/>
                <a:ea typeface="+mn-ea"/>
                <a:cs typeface="+mn-cs"/>
              </a:rPr>
              <a:t>Il faut aider le personnel de soutien à reconnaître ces biais et à y remédier;</a:t>
            </a:r>
            <a:endParaRPr lang="en-CA" sz="1100" kern="1200" dirty="0">
              <a:solidFill>
                <a:schemeClr val="tx1"/>
              </a:solidFill>
              <a:effectLst/>
              <a:latin typeface="+mn-lt"/>
              <a:ea typeface="+mn-ea"/>
              <a:cs typeface="+mn-cs"/>
            </a:endParaRPr>
          </a:p>
          <a:p>
            <a:pPr marL="171450" lvl="0" indent="-171450">
              <a:buFont typeface="Arial" panose="020B0604020202020204" pitchFamily="34" charset="0"/>
              <a:buChar char="•"/>
            </a:pPr>
            <a:r>
              <a:rPr lang="fr-CA" sz="1200" kern="1200" dirty="0">
                <a:solidFill>
                  <a:schemeClr val="tx1"/>
                </a:solidFill>
                <a:effectLst/>
                <a:latin typeface="+mn-lt"/>
                <a:ea typeface="+mn-ea"/>
                <a:cs typeface="+mn-cs"/>
              </a:rPr>
              <a:t>Il faut veiller à intégrer la pédagogie pertinente et sensible sur le plan culturel (PPSC) dans l’enseignement et les apprentissages.</a:t>
            </a:r>
            <a:endParaRPr lang="en-CA" sz="1100" kern="1200" dirty="0">
              <a:solidFill>
                <a:schemeClr val="tx1"/>
              </a:solidFill>
              <a:effectLst/>
              <a:latin typeface="+mn-lt"/>
              <a:ea typeface="+mn-ea"/>
              <a:cs typeface="+mn-cs"/>
            </a:endParaRPr>
          </a:p>
          <a:p>
            <a:pPr lvl="2"/>
            <a:r>
              <a:rPr lang="fr-CA" sz="1200" kern="1200" dirty="0">
                <a:effectLst/>
                <a:latin typeface="+mn-lt"/>
                <a:ea typeface="+mn-ea"/>
                <a:cs typeface="+mn-cs"/>
              </a:rPr>
              <a:t> </a:t>
            </a:r>
          </a:p>
          <a:p>
            <a:r>
              <a:rPr lang="fr-CA" sz="1200" kern="1200" dirty="0">
                <a:effectLst/>
                <a:latin typeface="+mn-lt"/>
                <a:ea typeface="+mn-ea"/>
                <a:cs typeface="+mn-cs"/>
              </a:rPr>
              <a:t>Faites l’activité des pages 16 et 17. Discutez de vos réponses avec une ou un partenaire. </a:t>
            </a:r>
          </a:p>
          <a:p>
            <a:r>
              <a:rPr lang="fr-CA" sz="1200" kern="1200" dirty="0">
                <a:effectLst/>
                <a:latin typeface="+mn-lt"/>
                <a:ea typeface="+mn-ea"/>
                <a:cs typeface="+mn-cs"/>
              </a:rPr>
              <a:t>Quelles autres questions pourraient être soulevées quant aux biais?</a:t>
            </a:r>
          </a:p>
          <a:p>
            <a:r>
              <a:rPr lang="fr-CA" sz="1200" kern="1200" dirty="0">
                <a:solidFill>
                  <a:schemeClr val="tx1"/>
                </a:solidFill>
                <a:effectLst/>
                <a:latin typeface="+mn-lt"/>
                <a:ea typeface="+mn-ea"/>
                <a:cs typeface="+mn-cs"/>
              </a:rPr>
              <a:t>Comment pourriez-vous profiter de ces questions pour ouvrir la discussion sur l’équité et l’inclusion, en particulier sur les biais implicites dans votre école? Cherchez les occasions d’aller au-delà de la sensibilisation et de passer à l’action.</a:t>
            </a:r>
            <a:endParaRPr lang="en-CA" sz="1200" kern="1200" dirty="0">
              <a:solidFill>
                <a:schemeClr val="tx1"/>
              </a:solidFill>
              <a:effectLst/>
              <a:latin typeface="+mn-lt"/>
              <a:ea typeface="+mn-ea"/>
              <a:cs typeface="+mn-cs"/>
            </a:endParaRPr>
          </a:p>
          <a:p>
            <a:r>
              <a:rPr lang="fr-CA" sz="1200" kern="1200" dirty="0">
                <a:solidFill>
                  <a:schemeClr val="tx1"/>
                </a:solidFill>
                <a:effectLst/>
                <a:latin typeface="+mn-lt"/>
                <a:ea typeface="+mn-ea"/>
                <a:cs typeface="+mn-cs"/>
              </a:rPr>
              <a:t>Comment lanceriez-vous la discussion avec le personnel sur les biais susceptibles d’émerger, en vue de cibler les mesures à prendre pour les éliminer?</a:t>
            </a:r>
            <a:endParaRPr lang="en-CA"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ct val="0"/>
              </a:spcBef>
              <a:spcAft>
                <a:spcPct val="0"/>
              </a:spcAft>
              <a:buClrTx/>
              <a:buSzTx/>
              <a:buFontTx/>
              <a:buNone/>
              <a:defRPr/>
            </a:pPr>
            <a:endParaRPr lang="fr-CA" sz="1200" kern="1200" dirty="0">
              <a:effectLst/>
              <a:latin typeface="+mn-lt"/>
              <a:ea typeface="+mn-ea"/>
              <a:cs typeface="+mn-cs"/>
            </a:endParaRPr>
          </a:p>
          <a:p>
            <a:endParaRPr lang="fr-CA" sz="1200" kern="1200" dirty="0">
              <a:effectLst/>
              <a:latin typeface="+mn-lt"/>
              <a:ea typeface="+mn-ea"/>
              <a:cs typeface="+mn-cs"/>
            </a:endParaRPr>
          </a:p>
          <a:p>
            <a:r>
              <a:rPr lang="fr-CA" sz="1200" kern="1200" dirty="0">
                <a:effectLst/>
                <a:latin typeface="+mn-lt"/>
                <a:ea typeface="+mn-ea"/>
                <a:cs typeface="+mn-cs"/>
              </a:rPr>
              <a:t>Durée suggérée : 20 minutes</a:t>
            </a:r>
          </a:p>
          <a:p>
            <a:endParaRPr lang="fr-CA" sz="1400" b="1" kern="1200" baseline="0" dirty="0">
              <a:solidFill>
                <a:schemeClr val="tx1"/>
              </a:solidFill>
              <a:effectLst/>
              <a:latin typeface="+mn-lt"/>
              <a:ea typeface="+mn-ea"/>
              <a:cs typeface="+mn-cs"/>
            </a:endParaRPr>
          </a:p>
          <a:p>
            <a:endParaRPr lang="fr-CA" sz="1200" b="0" i="0" kern="1200" baseline="0" dirty="0">
              <a:solidFill>
                <a:schemeClr val="tx1"/>
              </a:solidFill>
              <a:effectLst/>
              <a:latin typeface="+mn-lt"/>
              <a:ea typeface="+mn-ea"/>
              <a:cs typeface="+mn-cs"/>
            </a:endParaRPr>
          </a:p>
          <a:p>
            <a:endParaRPr lang="fr-CA" sz="1200" b="0" i="0" kern="1200" baseline="0" dirty="0">
              <a:solidFill>
                <a:schemeClr val="tx1"/>
              </a:solidFill>
              <a:effectLst/>
              <a:latin typeface="+mn-lt"/>
              <a:ea typeface="+mn-ea"/>
              <a:cs typeface="+mn-cs"/>
            </a:endParaRPr>
          </a:p>
          <a:p>
            <a:endParaRPr lang="fr-CA" sz="1400" b="1" kern="1200" baseline="0" dirty="0">
              <a:solidFill>
                <a:schemeClr val="tx1"/>
              </a:solidFill>
              <a:effectLst/>
              <a:latin typeface="+mn-lt"/>
              <a:ea typeface="+mn-ea"/>
              <a:cs typeface="+mn-cs"/>
            </a:endParaRPr>
          </a:p>
          <a:p>
            <a:endParaRPr lang="fr-CA" sz="1200" b="0" i="0" kern="1200" baseline="0" dirty="0">
              <a:solidFill>
                <a:schemeClr val="tx1"/>
              </a:solidFill>
              <a:effectLst/>
              <a:latin typeface="+mn-lt"/>
              <a:ea typeface="+mn-ea"/>
              <a:cs typeface="+mn-cs"/>
            </a:endParaRPr>
          </a:p>
          <a:p>
            <a:endParaRPr lang="fr-CA" sz="1200" b="0" i="0" kern="1200" baseline="0" dirty="0">
              <a:solidFill>
                <a:schemeClr val="tx1"/>
              </a:solidFill>
              <a:effectLst/>
              <a:latin typeface="+mn-lt"/>
              <a:ea typeface="+mn-ea"/>
              <a:cs typeface="+mn-cs"/>
            </a:endParaRPr>
          </a:p>
          <a:p>
            <a:endParaRPr lang="fr-CA"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8CC9574-A819-4FE4-99A7-1E27AD09ADC2}" type="slidenum">
              <a:rPr lang="en-US" smtClean="0"/>
              <a:t>18</a:t>
            </a:fld>
            <a:endParaRPr lang="en-US"/>
          </a:p>
        </p:txBody>
      </p:sp>
    </p:spTree>
    <p:extLst>
      <p:ext uri="{BB962C8B-B14F-4D97-AF65-F5344CB8AC3E}">
        <p14:creationId xmlns:p14="http://schemas.microsoft.com/office/powerpoint/2010/main" val="287018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1</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endParaRPr lang="fr-CA" dirty="0"/>
          </a:p>
        </p:txBody>
      </p:sp>
    </p:spTree>
    <p:extLst>
      <p:ext uri="{BB962C8B-B14F-4D97-AF65-F5344CB8AC3E}">
        <p14:creationId xmlns:p14="http://schemas.microsoft.com/office/powerpoint/2010/main" val="212915003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dirty="0"/>
              <a:t>Consultez </a:t>
            </a:r>
            <a:r>
              <a:rPr lang="fr-CA" b="1" dirty="0"/>
              <a:t>les pages 17 et 18 du guide</a:t>
            </a:r>
            <a:r>
              <a:rPr lang="fr-CA" dirty="0"/>
              <a:t>.</a:t>
            </a:r>
            <a:endParaRPr lang="fr-CA" baseline="0" dirty="0"/>
          </a:p>
          <a:p>
            <a:endParaRPr lang="fr-CA" dirty="0"/>
          </a:p>
          <a:p>
            <a:r>
              <a:rPr lang="fr-CA" dirty="0"/>
              <a:t>La liste de vérification des six « M » (parfois appelée 5M1E pour « environnement ») permet de déterminer les causes fondamentales. </a:t>
            </a:r>
            <a:r>
              <a:rPr lang="fr-CA" baseline="0" dirty="0"/>
              <a:t>Le processus permet de relever d’autres aspects qui nécessitent davantage de réflexion ou doivent prendre une autre direction.</a:t>
            </a:r>
            <a:endParaRPr lang="fr-CA" dirty="0"/>
          </a:p>
          <a:p>
            <a:endParaRPr lang="fr-CA" dirty="0"/>
          </a:p>
          <a:p>
            <a:pPr marL="0" marR="0" lvl="0" indent="0" algn="l" defTabSz="914400" rtl="0" eaLnBrk="1" fontAlgn="auto" latinLnBrk="0" hangingPunct="1">
              <a:lnSpc>
                <a:spcPct val="100000"/>
              </a:lnSpc>
              <a:spcBef>
                <a:spcPct val="0"/>
              </a:spcBef>
              <a:spcAft>
                <a:spcPct val="0"/>
              </a:spcAft>
              <a:buClrTx/>
              <a:buSzTx/>
              <a:buFontTx/>
              <a:buNone/>
              <a:defRPr/>
            </a:pPr>
            <a:r>
              <a:rPr lang="fr-CA" kern="1200" dirty="0">
                <a:effectLst/>
                <a:latin typeface="+mn-lt"/>
                <a:ea typeface="+mn-ea"/>
                <a:cs typeface="+mn-cs"/>
              </a:rPr>
              <a:t>La </a:t>
            </a:r>
            <a:r>
              <a:rPr lang="fr-CA" b="1" kern="1200" dirty="0">
                <a:effectLst/>
                <a:latin typeface="+mn-lt"/>
                <a:ea typeface="+mn-ea"/>
                <a:cs typeface="+mn-cs"/>
              </a:rPr>
              <a:t>liste des six « M »</a:t>
            </a:r>
            <a:r>
              <a:rPr lang="fr-CA" kern="1200" dirty="0">
                <a:effectLst/>
                <a:latin typeface="+mn-lt"/>
                <a:ea typeface="+mn-ea"/>
                <a:cs typeface="+mn-cs"/>
              </a:rPr>
              <a:t> peut vous aider à repérer les personnes ou les éléments qui nuisent au processus de résolution de problèmes et à </a:t>
            </a:r>
            <a:r>
              <a:rPr lang="fr-CA" dirty="0"/>
              <a:t>déterminer les causes fondamentales</a:t>
            </a:r>
            <a:r>
              <a:rPr lang="fr-CA" kern="1200" dirty="0">
                <a:effectLst/>
                <a:latin typeface="+mn-lt"/>
                <a:ea typeface="+mn-ea"/>
                <a:cs typeface="+mn-cs"/>
              </a:rPr>
              <a:t>.</a:t>
            </a:r>
          </a:p>
          <a:p>
            <a:pPr marL="0" marR="0" lvl="0" indent="0" algn="l" defTabSz="914400" rtl="0" eaLnBrk="1" fontAlgn="auto" latinLnBrk="0" hangingPunct="1">
              <a:lnSpc>
                <a:spcPct val="100000"/>
              </a:lnSpc>
              <a:spcBef>
                <a:spcPct val="0"/>
              </a:spcBef>
              <a:spcAft>
                <a:spcPct val="0"/>
              </a:spcAft>
              <a:buClrTx/>
              <a:buSzTx/>
              <a:buFontTx/>
              <a:buNone/>
              <a:defRPr/>
            </a:pPr>
            <a:r>
              <a:rPr lang="fr-FR" kern="1200" dirty="0">
                <a:effectLst/>
                <a:latin typeface="+mn-lt"/>
                <a:ea typeface="+mn-ea"/>
                <a:cs typeface="+mn-cs"/>
              </a:rPr>
              <a:t>Quelles occasions pourraient vous avoir échappé?</a:t>
            </a:r>
            <a:endParaRPr lang="fr-CA" kern="1200" dirty="0">
              <a:effectLst/>
              <a:latin typeface="+mn-lt"/>
              <a:ea typeface="+mn-ea"/>
              <a:cs typeface="+mn-cs"/>
            </a:endParaRPr>
          </a:p>
          <a:p>
            <a:pPr marL="0" marR="0" lvl="0" indent="0" algn="l" defTabSz="914400" rtl="0" eaLnBrk="1" fontAlgn="auto" latinLnBrk="0" hangingPunct="1">
              <a:lnSpc>
                <a:spcPct val="100000"/>
              </a:lnSpc>
              <a:spcBef>
                <a:spcPct val="0"/>
              </a:spcBef>
              <a:spcAft>
                <a:spcPct val="0"/>
              </a:spcAft>
              <a:buClrTx/>
              <a:buSzTx/>
              <a:buFontTx/>
              <a:buNone/>
              <a:defRPr/>
            </a:pPr>
            <a:r>
              <a:rPr lang="fr-CA" kern="1200" dirty="0">
                <a:effectLst/>
                <a:latin typeface="+mn-lt"/>
                <a:ea typeface="+mn-ea"/>
                <a:cs typeface="+mn-cs"/>
              </a:rPr>
              <a:t>Voici certains volets à examiner : </a:t>
            </a:r>
            <a:endParaRPr lang="fr-CA" baseline="0" dirty="0"/>
          </a:p>
          <a:p>
            <a:pPr lvl="1"/>
            <a:r>
              <a:rPr lang="fr-CA" b="1" dirty="0">
                <a:highlight>
                  <a:srgbClr val="FFFF00"/>
                </a:highlight>
              </a:rPr>
              <a:t>M</a:t>
            </a:r>
            <a:r>
              <a:rPr lang="fr-CA" dirty="0"/>
              <a:t>onde (parties prenantes… y compris vous!)</a:t>
            </a:r>
          </a:p>
          <a:p>
            <a:pPr lvl="1"/>
            <a:r>
              <a:rPr lang="fr-CA" b="1" dirty="0"/>
              <a:t>M</a:t>
            </a:r>
            <a:r>
              <a:rPr lang="fr-CA" dirty="0"/>
              <a:t>achinerie (technologies)</a:t>
            </a:r>
          </a:p>
          <a:p>
            <a:pPr lvl="1"/>
            <a:r>
              <a:rPr lang="fr-CA" b="1" dirty="0"/>
              <a:t>M</a:t>
            </a:r>
            <a:r>
              <a:rPr lang="fr-CA" dirty="0"/>
              <a:t>atériel (ressources)</a:t>
            </a:r>
          </a:p>
          <a:p>
            <a:pPr lvl="1"/>
            <a:r>
              <a:rPr lang="fr-CA" b="1" dirty="0"/>
              <a:t>M</a:t>
            </a:r>
            <a:r>
              <a:rPr lang="fr-CA" dirty="0"/>
              <a:t>éthode (protocoles et procédures)</a:t>
            </a:r>
          </a:p>
          <a:p>
            <a:pPr lvl="1"/>
            <a:r>
              <a:rPr lang="fr-CA" b="1" dirty="0"/>
              <a:t>M</a:t>
            </a:r>
            <a:r>
              <a:rPr lang="fr-CA" dirty="0"/>
              <a:t>ère Nature (environnement)</a:t>
            </a:r>
          </a:p>
          <a:p>
            <a:pPr lvl="1"/>
            <a:r>
              <a:rPr lang="fr-CA" b="1" dirty="0"/>
              <a:t>M</a:t>
            </a:r>
            <a:r>
              <a:rPr lang="fr-CA" dirty="0"/>
              <a:t>esure (sources de données)</a:t>
            </a:r>
          </a:p>
          <a:p>
            <a:pPr lvl="1"/>
            <a:endParaRPr lang="fr-CA" baseline="0" dirty="0"/>
          </a:p>
          <a:p>
            <a:pPr lvl="1"/>
            <a:r>
              <a:rPr lang="fr-CA" sz="2000" baseline="0" dirty="0"/>
              <a:t>Cette analyse permet de mettre au jour les lacunes. Une solution adéquate peut ensuite être élaborée.</a:t>
            </a:r>
            <a:endParaRPr lang="fr-CA" sz="2000" dirty="0"/>
          </a:p>
          <a:p>
            <a:endParaRPr lang="fr-CA" i="1" dirty="0"/>
          </a:p>
          <a:p>
            <a:endParaRPr lang="fr-CA" i="0" baseline="0" dirty="0"/>
          </a:p>
          <a:p>
            <a:endParaRPr lang="fr-CA" b="0" i="0" kern="1200" baseline="0" dirty="0">
              <a:solidFill>
                <a:schemeClr val="tx1"/>
              </a:solidFill>
              <a:effectLst/>
              <a:latin typeface="+mn-lt"/>
              <a:ea typeface="+mn-ea"/>
              <a:cs typeface="+mn-cs"/>
            </a:endParaRPr>
          </a:p>
          <a:p>
            <a:endParaRPr lang="fr-CA" b="0" i="0" kern="1200" baseline="0" dirty="0">
              <a:solidFill>
                <a:schemeClr val="tx1"/>
              </a:solidFill>
              <a:effectLst/>
              <a:latin typeface="+mn-lt"/>
              <a:ea typeface="+mn-ea"/>
              <a:cs typeface="+mn-cs"/>
            </a:endParaRPr>
          </a:p>
          <a:p>
            <a:endParaRPr lang="fr-CA" b="0" i="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8CC9574-A819-4FE4-99A7-1E27AD09ADC2}" type="slidenum">
              <a:rPr lang="en-US" smtClean="0"/>
              <a:t>19</a:t>
            </a:fld>
            <a:endParaRPr lang="en-US"/>
          </a:p>
        </p:txBody>
      </p:sp>
    </p:spTree>
    <p:extLst>
      <p:ext uri="{BB962C8B-B14F-4D97-AF65-F5344CB8AC3E}">
        <p14:creationId xmlns:p14="http://schemas.microsoft.com/office/powerpoint/2010/main" val="281086718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dirty="0"/>
              <a:t>Lisez le scénario.</a:t>
            </a:r>
          </a:p>
          <a:p>
            <a:r>
              <a:rPr lang="fr-CA" b="1" kern="1200" dirty="0">
                <a:effectLst/>
                <a:latin typeface="+mn-lt"/>
                <a:ea typeface="+mn-ea"/>
                <a:cs typeface="+mn-cs"/>
              </a:rPr>
              <a:t>À partir du scénario suivant, explorez ce qui pourrait nuire à l’atteinte d’un résultat positif</a:t>
            </a:r>
            <a:r>
              <a:rPr lang="fr-CA" b="1" dirty="0"/>
              <a:t> et remplissez le tableau à la page 18 du guide</a:t>
            </a:r>
            <a:r>
              <a:rPr lang="fr-CA" b="1" kern="1200" dirty="0">
                <a:effectLst/>
                <a:latin typeface="+mn-lt"/>
                <a:ea typeface="+mn-ea"/>
                <a:cs typeface="+mn-cs"/>
              </a:rPr>
              <a:t>. Pensez à toutes les possibilités.</a:t>
            </a:r>
            <a:endParaRPr lang="fr-CA" dirty="0"/>
          </a:p>
          <a:p>
            <a:pPr marL="0" marR="0" lvl="0" indent="0" algn="l" defTabSz="914400" rtl="0" eaLnBrk="1" fontAlgn="auto" latinLnBrk="0" hangingPunct="1">
              <a:lnSpc>
                <a:spcPct val="100000"/>
              </a:lnSpc>
              <a:spcBef>
                <a:spcPts val="0"/>
              </a:spcBef>
              <a:spcAft>
                <a:spcPts val="0"/>
              </a:spcAft>
              <a:buClrTx/>
              <a:buSzTx/>
              <a:buFontTx/>
              <a:buNone/>
              <a:tabLst/>
              <a:defRPr/>
            </a:pPr>
            <a:r>
              <a:rPr lang="fr-CA" i="1" dirty="0"/>
              <a:t>Les résultats des élèves aux examens de mathématiques de l’OQRE sont habituellement mauvais pour cette cohorte de 9</a:t>
            </a:r>
            <a:r>
              <a:rPr lang="fr-CA" i="1" baseline="30000" dirty="0"/>
              <a:t>e </a:t>
            </a:r>
            <a:r>
              <a:rPr lang="fr-CA" i="1" dirty="0"/>
              <a:t>année.</a:t>
            </a:r>
          </a:p>
          <a:p>
            <a:pPr marL="0" indent="0">
              <a:buNone/>
            </a:pPr>
            <a:endParaRPr lang="fr-CA" dirty="0"/>
          </a:p>
          <a:p>
            <a:pPr marL="514350" indent="-514350">
              <a:buFont typeface="Arial" panose="020B0604020202020204" pitchFamily="34" charset="0"/>
              <a:buAutoNum type="arabicPeriod"/>
            </a:pPr>
            <a:r>
              <a:rPr lang="fr-CA" dirty="0"/>
              <a:t>Qu’est-ce qui nuit potentiellement à la réussite des élèves?</a:t>
            </a:r>
          </a:p>
          <a:p>
            <a:pPr marL="514350" indent="-514350">
              <a:buFont typeface="Arial" panose="020B0604020202020204" pitchFamily="34" charset="0"/>
              <a:buAutoNum type="arabicPeriod"/>
            </a:pPr>
            <a:r>
              <a:rPr lang="fr-CA" dirty="0"/>
              <a:t>Faites l’exercice de la page 18 du guide.</a:t>
            </a:r>
          </a:p>
          <a:p>
            <a:endParaRPr lang="fr-CA" dirty="0"/>
          </a:p>
          <a:p>
            <a:r>
              <a:rPr lang="fr-CA" dirty="0"/>
              <a:t>Évaluez chacun des « M ». Voici des exemples de réponses </a:t>
            </a:r>
            <a:r>
              <a:rPr lang="fr-CA" baseline="0" dirty="0"/>
              <a:t>:</a:t>
            </a:r>
          </a:p>
          <a:p>
            <a:endParaRPr lang="fr-CA" baseline="0" dirty="0"/>
          </a:p>
          <a:p>
            <a:pPr lvl="1"/>
            <a:r>
              <a:rPr lang="fr-CA" b="1" dirty="0"/>
              <a:t>M</a:t>
            </a:r>
            <a:r>
              <a:rPr lang="fr-CA" dirty="0"/>
              <a:t>onde (parties prenantes… y compris vous!) – enseignantes et enseignants, élèves,</a:t>
            </a:r>
            <a:r>
              <a:rPr lang="fr-CA" baseline="0" dirty="0"/>
              <a:t> parents, administratrices et </a:t>
            </a:r>
            <a:r>
              <a:rPr lang="fr-CA" dirty="0"/>
              <a:t>administrateurs</a:t>
            </a:r>
            <a:r>
              <a:rPr lang="fr-CA" baseline="0" dirty="0"/>
              <a:t>, OQRE, apprenantes et apprenants de l’anglais, élèves qui font l’objet d’un PEI, nouveaux immigrants</a:t>
            </a:r>
            <a:endParaRPr lang="fr-CA" dirty="0"/>
          </a:p>
          <a:p>
            <a:pPr lvl="1"/>
            <a:r>
              <a:rPr lang="fr-CA" b="1" dirty="0"/>
              <a:t>M</a:t>
            </a:r>
            <a:r>
              <a:rPr lang="fr-CA" dirty="0"/>
              <a:t>achinerie (technologies) – </a:t>
            </a:r>
            <a:r>
              <a:rPr lang="fr-CA" baseline="0" dirty="0"/>
              <a:t>sources de données, </a:t>
            </a:r>
            <a:r>
              <a:rPr lang="fr-CA" dirty="0"/>
              <a:t>ordinateurs</a:t>
            </a:r>
          </a:p>
          <a:p>
            <a:pPr lvl="1"/>
            <a:r>
              <a:rPr lang="fr-CA" b="1" dirty="0"/>
              <a:t>M</a:t>
            </a:r>
            <a:r>
              <a:rPr lang="fr-CA" dirty="0"/>
              <a:t>atériel (ressources) – préparation aux examens,</a:t>
            </a:r>
            <a:r>
              <a:rPr lang="fr-CA" baseline="0" dirty="0"/>
              <a:t> examens antérieurs</a:t>
            </a:r>
            <a:endParaRPr lang="fr-CA" dirty="0"/>
          </a:p>
          <a:p>
            <a:pPr lvl="1"/>
            <a:r>
              <a:rPr lang="fr-CA" b="1" dirty="0"/>
              <a:t>M</a:t>
            </a:r>
            <a:r>
              <a:rPr lang="fr-CA" dirty="0"/>
              <a:t>éthode (protocoles et procédures) – date où on commence la préparation, respect des procédures</a:t>
            </a:r>
          </a:p>
          <a:p>
            <a:pPr lvl="1"/>
            <a:r>
              <a:rPr lang="fr-CA" b="1" dirty="0"/>
              <a:t>M</a:t>
            </a:r>
            <a:r>
              <a:rPr lang="fr-CA" dirty="0"/>
              <a:t>ère Nature (environnement) – état des élèves : alimentation, repos et préparation</a:t>
            </a:r>
          </a:p>
          <a:p>
            <a:pPr lvl="1"/>
            <a:r>
              <a:rPr lang="fr-CA" b="1" dirty="0"/>
              <a:t>M</a:t>
            </a:r>
            <a:r>
              <a:rPr lang="fr-CA" dirty="0"/>
              <a:t>esure (sources de données) – ministère, conseil scolaire, école, classe, bulletins</a:t>
            </a:r>
          </a:p>
          <a:p>
            <a:pPr lvl="1"/>
            <a:endParaRPr lang="fr-CA" b="1" i="1" dirty="0"/>
          </a:p>
          <a:p>
            <a:pPr lvl="1"/>
            <a:r>
              <a:rPr lang="fr-CA" sz="2000" baseline="0" dirty="0"/>
              <a:t>Cette analyse permet de mettre au jour les lacunes. Une solution adéquate peut ensuite être élaborée.</a:t>
            </a:r>
            <a:endParaRPr lang="fr-CA" sz="2000" dirty="0"/>
          </a:p>
          <a:p>
            <a:endParaRPr lang="fr-CA" i="1" dirty="0"/>
          </a:p>
          <a:p>
            <a:pPr lvl="0"/>
            <a:r>
              <a:rPr lang="fr-CA" dirty="0"/>
              <a:t>Mise en commun en groupe :</a:t>
            </a:r>
            <a:r>
              <a:rPr lang="fr-CA" kern="1200" dirty="0">
                <a:effectLst/>
                <a:latin typeface="+mn-lt"/>
                <a:ea typeface="+mn-ea"/>
                <a:cs typeface="+mn-cs"/>
              </a:rPr>
              <a:t> </a:t>
            </a:r>
            <a:r>
              <a:rPr lang="fr-CA" dirty="0"/>
              <a:t>Selon les résultats de l’analyse des causes fondamentales</a:t>
            </a:r>
            <a:r>
              <a:rPr lang="fr-CA" kern="1200" dirty="0">
                <a:effectLst/>
                <a:latin typeface="+mn-lt"/>
                <a:ea typeface="+mn-ea"/>
                <a:cs typeface="+mn-cs"/>
              </a:rPr>
              <a:t>, quelles seront les prochaines étapes?</a:t>
            </a:r>
          </a:p>
          <a:p>
            <a:endParaRPr lang="fr-CA" i="1" dirty="0"/>
          </a:p>
          <a:p>
            <a:endParaRPr lang="fr-CA" i="0" baseline="0" dirty="0"/>
          </a:p>
          <a:p>
            <a:r>
              <a:rPr lang="fr-CA" i="0" baseline="0" dirty="0"/>
              <a:t>Durée suggérée : 15 minutes</a:t>
            </a:r>
            <a:endParaRPr lang="fr-CA" i="0" dirty="0"/>
          </a:p>
          <a:p>
            <a:endParaRPr lang="fr-CA" b="0" i="0" kern="1200" baseline="0" dirty="0">
              <a:solidFill>
                <a:schemeClr val="tx1"/>
              </a:solidFill>
              <a:effectLst/>
              <a:latin typeface="+mn-lt"/>
              <a:ea typeface="+mn-ea"/>
              <a:cs typeface="+mn-cs"/>
            </a:endParaRPr>
          </a:p>
          <a:p>
            <a:endParaRPr lang="fr-CA" b="0" i="0" kern="1200" baseline="0" dirty="0">
              <a:solidFill>
                <a:schemeClr val="tx1"/>
              </a:solidFill>
              <a:effectLst/>
              <a:latin typeface="+mn-lt"/>
              <a:ea typeface="+mn-ea"/>
              <a:cs typeface="+mn-cs"/>
            </a:endParaRPr>
          </a:p>
          <a:p>
            <a:endParaRPr lang="fr-CA" b="0" i="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8CC9574-A819-4FE4-99A7-1E27AD09ADC2}" type="slidenum">
              <a:rPr lang="en-US" smtClean="0"/>
              <a:t>20</a:t>
            </a:fld>
            <a:endParaRPr lang="en-US"/>
          </a:p>
        </p:txBody>
      </p:sp>
    </p:spTree>
    <p:extLst>
      <p:ext uri="{BB962C8B-B14F-4D97-AF65-F5344CB8AC3E}">
        <p14:creationId xmlns:p14="http://schemas.microsoft.com/office/powerpoint/2010/main" val="316901724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dirty="0"/>
              <a:t>Cette dernière activité porte sur l’élaboration de processus de solution</a:t>
            </a:r>
            <a:r>
              <a:rPr lang="fr-CA" sz="1200" baseline="0" dirty="0"/>
              <a:t>.</a:t>
            </a:r>
          </a:p>
          <a:p>
            <a:endParaRPr lang="fr-CA" sz="1200" baseline="0" dirty="0"/>
          </a:p>
          <a:p>
            <a:r>
              <a:rPr lang="fr-CA" sz="1200" kern="1200" dirty="0">
                <a:effectLst/>
                <a:latin typeface="+mn-lt"/>
                <a:ea typeface="+mn-ea"/>
                <a:cs typeface="+mn-cs"/>
              </a:rPr>
              <a:t>Les participantes et participants ont exploré divers processus de solution.</a:t>
            </a:r>
          </a:p>
          <a:p>
            <a:pPr marL="914400" lvl="1" indent="-457200">
              <a:buFont typeface="Arial" panose="020B0604020202020204" pitchFamily="34" charset="0"/>
              <a:buChar char="•"/>
            </a:pPr>
            <a:r>
              <a:rPr lang="fr-CA" sz="1200" b="0" dirty="0"/>
              <a:t>Liste de vérification des six « M »</a:t>
            </a:r>
          </a:p>
          <a:p>
            <a:pPr marL="914400" lvl="1" indent="-457200">
              <a:buFont typeface="Arial" panose="020B0604020202020204" pitchFamily="34" charset="0"/>
              <a:buChar char="•"/>
            </a:pPr>
            <a:r>
              <a:rPr lang="fr-CA" sz="1200" b="0" dirty="0"/>
              <a:t>Approche des cinq « pourquoi »</a:t>
            </a:r>
          </a:p>
          <a:p>
            <a:pPr marL="914400" lvl="1" indent="-457200">
              <a:buFont typeface="Arial" panose="020B0604020202020204" pitchFamily="34" charset="0"/>
              <a:buChar char="•"/>
            </a:pPr>
            <a:r>
              <a:rPr lang="fr-CA" sz="1200" b="0" dirty="0"/>
              <a:t>Approche 3QPOC</a:t>
            </a:r>
          </a:p>
          <a:p>
            <a:pPr marL="914400" lvl="1" indent="-457200">
              <a:buFont typeface="Arial" panose="020B0604020202020204" pitchFamily="34" charset="0"/>
              <a:buChar char="•"/>
            </a:pPr>
            <a:r>
              <a:rPr lang="fr-CA" sz="1200" b="0" dirty="0"/>
              <a:t>Objectifs SMART</a:t>
            </a:r>
          </a:p>
          <a:p>
            <a:pPr marL="914400" lvl="1" indent="-457200">
              <a:buFont typeface="Arial" panose="020B0604020202020204" pitchFamily="34" charset="0"/>
              <a:buChar char="•"/>
            </a:pPr>
            <a:r>
              <a:rPr lang="fr-CA" sz="1200" b="0" dirty="0"/>
              <a:t>Exploration des pièges mentaux</a:t>
            </a:r>
          </a:p>
          <a:p>
            <a:pPr marL="914400" lvl="1" indent="-457200">
              <a:buFont typeface="Arial" panose="020B0604020202020204" pitchFamily="34" charset="0"/>
              <a:buChar char="•"/>
            </a:pPr>
            <a:r>
              <a:rPr lang="fr-CA" sz="1200" b="0" dirty="0"/>
              <a:t>Atténuer les biais</a:t>
            </a:r>
          </a:p>
          <a:p>
            <a:pPr marL="914400" lvl="1" indent="-457200">
              <a:buFont typeface="Arial" panose="020B0604020202020204" pitchFamily="34" charset="0"/>
              <a:buChar char="•"/>
            </a:pPr>
            <a:r>
              <a:rPr lang="fr-CA" sz="1200" b="0" dirty="0"/>
              <a:t>Valeurs fondamentales</a:t>
            </a:r>
          </a:p>
          <a:p>
            <a:pPr marL="914400" lvl="1" indent="-457200">
              <a:buFont typeface="Arial" panose="020B0604020202020204" pitchFamily="34" charset="0"/>
              <a:buChar char="•"/>
            </a:pPr>
            <a:r>
              <a:rPr lang="fr-CA" sz="1200" b="0" dirty="0"/>
              <a:t>Accroître sa capacité à rester calme et en confiance</a:t>
            </a:r>
          </a:p>
          <a:p>
            <a:endParaRPr lang="fr-CA" sz="1200" kern="1200" dirty="0">
              <a:effectLst/>
              <a:latin typeface="+mn-lt"/>
              <a:ea typeface="+mn-ea"/>
              <a:cs typeface="+mn-cs"/>
            </a:endParaRPr>
          </a:p>
          <a:p>
            <a:endParaRPr lang="fr-CA" sz="1200" kern="1200" dirty="0">
              <a:solidFill>
                <a:schemeClr val="tx1"/>
              </a:solidFill>
              <a:effectLst/>
              <a:latin typeface="+mn-lt"/>
              <a:ea typeface="+mn-ea"/>
              <a:cs typeface="+mn-cs"/>
            </a:endParaRPr>
          </a:p>
          <a:p>
            <a:r>
              <a:rPr lang="fr-CA" sz="1200" kern="1200" dirty="0">
                <a:solidFill>
                  <a:schemeClr val="tx1"/>
                </a:solidFill>
                <a:effectLst/>
                <a:latin typeface="+mn-lt"/>
                <a:ea typeface="+mn-ea"/>
                <a:cs typeface="+mn-cs"/>
              </a:rPr>
              <a:t>Discutez de ce qui suit : </a:t>
            </a:r>
          </a:p>
          <a:p>
            <a:pPr marL="514350" indent="-514350">
              <a:buFont typeface="+mj-lt"/>
              <a:buAutoNum type="arabicPeriod"/>
            </a:pPr>
            <a:r>
              <a:rPr lang="fr-CA" dirty="0"/>
              <a:t>Quelle approche avez-vous trouvé la plus utile?</a:t>
            </a:r>
          </a:p>
          <a:p>
            <a:pPr marL="514350" indent="-514350">
              <a:buFont typeface="+mj-lt"/>
              <a:buAutoNum type="arabicPeriod"/>
            </a:pPr>
            <a:r>
              <a:rPr lang="fr-CA" dirty="0"/>
              <a:t>Dans quelle situation l’utiliseriez-vous, et pourquoi?</a:t>
            </a:r>
          </a:p>
          <a:p>
            <a:pPr marL="514350" indent="-514350">
              <a:buFont typeface="+mj-lt"/>
              <a:buAutoNum type="arabicPeriod"/>
            </a:pPr>
            <a:r>
              <a:rPr lang="fr-CA" dirty="0"/>
              <a:t>En quoi permet-elle d’améliorer votre capacité de résolution de problèmes?</a:t>
            </a:r>
          </a:p>
          <a:p>
            <a:pPr marL="0" indent="0">
              <a:buNone/>
            </a:pPr>
            <a:endParaRPr lang="fr-CA" sz="1200" kern="1200" baseline="0" dirty="0">
              <a:effectLst/>
              <a:latin typeface="+mn-lt"/>
              <a:ea typeface="+mn-ea"/>
              <a:cs typeface="+mn-cs"/>
            </a:endParaRPr>
          </a:p>
          <a:p>
            <a:pPr marL="0" indent="0">
              <a:buNone/>
            </a:pPr>
            <a:r>
              <a:rPr lang="fr-CA" sz="1200" kern="1200" baseline="0" dirty="0">
                <a:effectLst/>
                <a:latin typeface="+mn-lt"/>
                <a:ea typeface="+mn-ea"/>
                <a:cs typeface="+mn-cs"/>
              </a:rPr>
              <a:t>Répondez à la question de la page 19 du guide.</a:t>
            </a:r>
          </a:p>
          <a:p>
            <a:pPr marL="0" marR="0" lvl="0" indent="0" algn="l" defTabSz="914400" rtl="0" eaLnBrk="1" fontAlgn="auto" latinLnBrk="0" hangingPunct="1">
              <a:lnSpc>
                <a:spcPct val="100000"/>
              </a:lnSpc>
              <a:spcBef>
                <a:spcPts val="0"/>
              </a:spcBef>
              <a:spcAft>
                <a:spcPts val="0"/>
              </a:spcAft>
              <a:buClrTx/>
              <a:buSzTx/>
              <a:buFontTx/>
              <a:buNone/>
              <a:tabLst/>
              <a:defRPr/>
            </a:pPr>
            <a:r>
              <a:rPr lang="fr-CA" sz="1200" kern="1200" dirty="0">
                <a:solidFill>
                  <a:schemeClr val="tx1"/>
                </a:solidFill>
                <a:effectLst/>
                <a:latin typeface="+mn-lt"/>
                <a:ea typeface="+mn-ea"/>
                <a:cs typeface="+mn-cs"/>
              </a:rPr>
              <a:t>Lesquels estimez-vous pouvoir utiliser ou adapter de façon régulière? Comment comptez-vous le faire? En quoi cela vous aidera-t-il à accroître votre capacité de résolution de problèmes?</a:t>
            </a:r>
            <a:endParaRPr lang="en-CA" sz="1200" kern="1200" dirty="0">
              <a:solidFill>
                <a:schemeClr val="tx1"/>
              </a:solidFill>
              <a:effectLst/>
              <a:latin typeface="+mn-lt"/>
              <a:ea typeface="+mn-ea"/>
              <a:cs typeface="+mn-cs"/>
            </a:endParaRPr>
          </a:p>
          <a:p>
            <a:pPr marL="0" indent="0">
              <a:buNone/>
            </a:pPr>
            <a:endParaRPr lang="fr-CA" sz="1200" kern="1200" baseline="0" dirty="0">
              <a:effectLst/>
              <a:latin typeface="+mn-lt"/>
              <a:ea typeface="+mn-ea"/>
              <a:cs typeface="+mn-cs"/>
            </a:endParaRPr>
          </a:p>
          <a:p>
            <a:pPr marL="0" indent="0">
              <a:buNone/>
            </a:pPr>
            <a:r>
              <a:rPr lang="fr-CA" sz="1200" kern="1200" baseline="0" dirty="0">
                <a:effectLst/>
                <a:latin typeface="+mn-lt"/>
                <a:ea typeface="+mn-ea"/>
                <a:cs typeface="+mn-cs"/>
              </a:rPr>
              <a:t>Durée suggérée : 10 minutes</a:t>
            </a:r>
            <a:endParaRPr lang="fr-CA" sz="1200" kern="1200" dirty="0">
              <a:effectLst/>
              <a:latin typeface="+mn-lt"/>
              <a:ea typeface="+mn-ea"/>
              <a:cs typeface="+mn-cs"/>
            </a:endParaRPr>
          </a:p>
          <a:p>
            <a:endParaRPr lang="fr-CA"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8CC9574-A819-4FE4-99A7-1E27AD09ADC2}" type="slidenum">
              <a:rPr lang="en-US" smtClean="0"/>
              <a:t>21</a:t>
            </a:fld>
            <a:endParaRPr lang="en-US"/>
          </a:p>
        </p:txBody>
      </p:sp>
    </p:spTree>
    <p:extLst>
      <p:ext uri="{BB962C8B-B14F-4D97-AF65-F5344CB8AC3E}">
        <p14:creationId xmlns:p14="http://schemas.microsoft.com/office/powerpoint/2010/main" val="54945914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22</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31774">
              <a:lnSpc>
                <a:spcPct val="80000"/>
              </a:lnSpc>
              <a:defRPr/>
            </a:pPr>
            <a:r>
              <a:rPr lang="fr-CA">
                <a:effectLst/>
              </a:rPr>
              <a:t>Nous vous invitons à visiter le site Web de l’ILE pour découvrir des ressources et des études qui pourraient contribuer à votre perfectionnement professionnel.</a:t>
            </a:r>
            <a:endParaRPr lang="fr-CA"/>
          </a:p>
          <a:p>
            <a:pPr eaLnBrk="1" hangingPunct="1">
              <a:lnSpc>
                <a:spcPct val="80000"/>
              </a:lnSpc>
            </a:pPr>
            <a:endParaRPr lang="fr-CA" altLang="en-US">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06750184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pPr/>
              <a:t>23</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xfrm>
            <a:off x="685800" y="1193800"/>
            <a:ext cx="5486400" cy="3086100"/>
          </a:xfrm>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endParaRPr lang="fr-CA" altLang="en-US" dirty="0">
              <a:latin typeface="Arial" panose="020B0604020202020204" pitchFamily="34" charset="0"/>
              <a:ea typeface="ＭＳ Ｐゴシック" panose="020B0600070205080204" pitchFamily="34" charset="-128"/>
            </a:endParaRPr>
          </a:p>
          <a:p>
            <a:pPr eaLnBrk="1" hangingPunct="1">
              <a:lnSpc>
                <a:spcPct val="80000"/>
              </a:lnSpc>
            </a:pPr>
            <a:endParaRPr lang="fr-CA" altLang="en-US" dirty="0">
              <a:latin typeface="Arial" panose="020B0604020202020204" pitchFamily="34" charset="0"/>
              <a:ea typeface="ＭＳ Ｐゴシック" panose="020B0600070205080204" pitchFamily="34" charset="-128"/>
            </a:endParaRP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5852767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2</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CA"/>
              <a:t>Nous vous invitons à nous dire : </a:t>
            </a:r>
          </a:p>
          <a:p>
            <a:pPr marL="524123" indent="-524123">
              <a:buAutoNum type="arabicPeriod"/>
            </a:pPr>
            <a:r>
              <a:rPr lang="fr-CA"/>
              <a:t>votre nom;</a:t>
            </a:r>
          </a:p>
          <a:p>
            <a:pPr marL="524123" indent="-524123">
              <a:buAutoNum type="arabicPeriod"/>
            </a:pPr>
            <a:r>
              <a:rPr lang="fr-CA"/>
              <a:t>le nom de votre école;</a:t>
            </a:r>
          </a:p>
          <a:p>
            <a:pPr marL="524123" indent="-524123">
              <a:buAutoNum type="arabicPeriod"/>
            </a:pPr>
            <a:r>
              <a:rPr lang="fr-CA"/>
              <a:t>qui a été votre enseignante favorite ou votre enseignant favori, et</a:t>
            </a:r>
            <a:r>
              <a:rPr lang="en-CA"/>
              <a:t> pourquoi.</a:t>
            </a:r>
            <a:endParaRPr lang="en-CA" altLang="en-US"/>
          </a:p>
          <a:p>
            <a:pPr marL="0" marR="0" lvl="0" indent="0" algn="l" defTabSz="914400" rtl="0" eaLnBrk="1" fontAlgn="auto" latinLnBrk="0" hangingPunct="1">
              <a:lnSpc>
                <a:spcPct val="100000"/>
              </a:lnSpc>
              <a:spcBef>
                <a:spcPct val="0"/>
              </a:spcBef>
              <a:spcAft>
                <a:spcPct val="0"/>
              </a:spcAft>
              <a:buClrTx/>
              <a:buSzTx/>
              <a:buFontTx/>
              <a:buNone/>
              <a:defRPr/>
            </a:pPr>
            <a:endParaRPr lang="en-CA" altLang="en-US">
              <a:ea typeface="ＭＳ Ｐゴシック" panose="020B0600070205080204" pitchFamily="34" charset="-128"/>
            </a:endParaRPr>
          </a:p>
          <a:p>
            <a:pPr marL="0" marR="0" lvl="0" indent="0" algn="l" defTabSz="914400" rtl="0" eaLnBrk="1" fontAlgn="auto" latinLnBrk="0" hangingPunct="1">
              <a:lnSpc>
                <a:spcPct val="100000"/>
              </a:lnSpc>
              <a:spcBef>
                <a:spcPct val="0"/>
              </a:spcBef>
              <a:spcAft>
                <a:spcPct val="0"/>
              </a:spcAft>
              <a:buClrTx/>
              <a:buSzTx/>
              <a:buFontTx/>
              <a:buNone/>
              <a:defRPr/>
            </a:pPr>
            <a:r>
              <a:rPr lang="fr-CA" altLang="en-US">
                <a:ea typeface="ＭＳ Ｐゴシック" panose="020B0600070205080204" pitchFamily="34" charset="-128"/>
              </a:rPr>
              <a:t>Durée suggérée : 10 à 15 minutes</a:t>
            </a:r>
          </a:p>
        </p:txBody>
      </p:sp>
    </p:spTree>
    <p:extLst>
      <p:ext uri="{BB962C8B-B14F-4D97-AF65-F5344CB8AC3E}">
        <p14:creationId xmlns:p14="http://schemas.microsoft.com/office/powerpoint/2010/main" val="26815809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3</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CA" b="1" i="1">
                <a:highlight>
                  <a:srgbClr val="FFFF00"/>
                </a:highlight>
              </a:rPr>
              <a:t>Selon Leithwood (2013)</a:t>
            </a:r>
            <a:r>
              <a:rPr lang="fr-CA">
                <a:highlight>
                  <a:srgbClr val="FFFF00"/>
                </a:highlight>
              </a:rPr>
              <a:t>, il y a six </a:t>
            </a:r>
            <a:r>
              <a:rPr lang="fr-CA" baseline="0">
                <a:highlight>
                  <a:srgbClr val="FFFF00"/>
                </a:highlight>
              </a:rPr>
              <a:t>volets dans la résolution de problèmes :</a:t>
            </a:r>
          </a:p>
          <a:p>
            <a:pPr marL="514350" marR="54610" indent="-514350">
              <a:lnSpc>
                <a:spcPct val="104000"/>
              </a:lnSpc>
              <a:buClr>
                <a:srgbClr val="231F20"/>
              </a:buClr>
              <a:buSzPts val="1000"/>
              <a:buFont typeface="+mj-lt"/>
              <a:buAutoNum type="arabicPeriod"/>
              <a:tabLst>
                <a:tab pos="161925" algn="l"/>
              </a:tabLst>
            </a:pPr>
            <a:r>
              <a:rPr lang="fr-CA" spc="10">
                <a:highlight>
                  <a:srgbClr val="FFFF00"/>
                </a:highlight>
                <a:ea typeface="Book Antiqua" panose="02040602050305030304" pitchFamily="18" charset="0"/>
                <a:cs typeface="Calibri" panose="020F0502020204030204" pitchFamily="34" charset="0"/>
              </a:rPr>
              <a:t>Comprendre et interpréter les problèmes</a:t>
            </a:r>
            <a:endParaRPr lang="fr-CA">
              <a:highlight>
                <a:srgbClr val="FFFF00"/>
              </a:highlight>
              <a:ea typeface="Book Antiqua" panose="02040602050305030304" pitchFamily="18" charset="0"/>
              <a:cs typeface="Times New Roman" panose="02020603050405020304" pitchFamily="18" charset="0"/>
            </a:endParaRPr>
          </a:p>
          <a:p>
            <a:pPr marL="514350" marR="54610" indent="-514350">
              <a:lnSpc>
                <a:spcPct val="104000"/>
              </a:lnSpc>
              <a:buClr>
                <a:srgbClr val="231F20"/>
              </a:buClr>
              <a:buSzPts val="1000"/>
              <a:buFont typeface="+mj-lt"/>
              <a:buAutoNum type="arabicPeriod"/>
              <a:tabLst>
                <a:tab pos="161925" algn="l"/>
              </a:tabLst>
            </a:pPr>
            <a:r>
              <a:rPr lang="fr-CA" spc="10">
                <a:highlight>
                  <a:srgbClr val="FFFF00"/>
                </a:highlight>
                <a:ea typeface="Book Antiqua" panose="02040602050305030304" pitchFamily="18" charset="0"/>
                <a:cs typeface="Calibri" panose="020F0502020204030204" pitchFamily="34" charset="0"/>
              </a:rPr>
              <a:t>Énoncer des principes et des valeurs</a:t>
            </a:r>
            <a:endParaRPr lang="fr-CA">
              <a:highlight>
                <a:srgbClr val="FFFF00"/>
              </a:highlight>
              <a:ea typeface="Book Antiqua" panose="02040602050305030304" pitchFamily="18" charset="0"/>
              <a:cs typeface="Times New Roman" panose="02020603050405020304" pitchFamily="18" charset="0"/>
            </a:endParaRPr>
          </a:p>
          <a:p>
            <a:pPr marL="514350" marR="54610" indent="-514350">
              <a:lnSpc>
                <a:spcPct val="104000"/>
              </a:lnSpc>
              <a:buClr>
                <a:srgbClr val="231F20"/>
              </a:buClr>
              <a:buSzPts val="1000"/>
              <a:buFont typeface="+mj-lt"/>
              <a:buAutoNum type="arabicPeriod"/>
              <a:tabLst>
                <a:tab pos="161925" algn="l"/>
              </a:tabLst>
            </a:pPr>
            <a:r>
              <a:rPr lang="fr-CA" spc="10">
                <a:highlight>
                  <a:srgbClr val="FFFF00"/>
                </a:highlight>
                <a:ea typeface="Book Antiqua" panose="02040602050305030304" pitchFamily="18" charset="0"/>
                <a:cs typeface="Calibri" panose="020F0502020204030204" pitchFamily="34" charset="0"/>
              </a:rPr>
              <a:t>Rester calme et en confiance en présence de problèmes difficiles</a:t>
            </a:r>
          </a:p>
          <a:p>
            <a:pPr marL="514350" marR="54610" indent="-514350">
              <a:lnSpc>
                <a:spcPct val="104000"/>
              </a:lnSpc>
              <a:buClr>
                <a:srgbClr val="231F20"/>
              </a:buClr>
              <a:buSzPts val="1000"/>
              <a:buFont typeface="+mj-lt"/>
              <a:buAutoNum type="arabicPeriod"/>
              <a:tabLst>
                <a:tab pos="161925" algn="l"/>
              </a:tabLst>
            </a:pPr>
            <a:r>
              <a:rPr lang="fr-CA" spc="10">
                <a:highlight>
                  <a:srgbClr val="FFFF00"/>
                </a:highlight>
                <a:ea typeface="Book Antiqua" panose="02040602050305030304" pitchFamily="18" charset="0"/>
                <a:cs typeface="Calibri" panose="020F0502020204030204" pitchFamily="34" charset="0"/>
              </a:rPr>
              <a:t>Définir des objectifs</a:t>
            </a:r>
            <a:endParaRPr lang="fr-CA">
              <a:highlight>
                <a:srgbClr val="FFFF00"/>
              </a:highlight>
              <a:ea typeface="Book Antiqua" panose="02040602050305030304" pitchFamily="18" charset="0"/>
              <a:cs typeface="Times New Roman" panose="02020603050405020304" pitchFamily="18" charset="0"/>
            </a:endParaRPr>
          </a:p>
          <a:p>
            <a:pPr marL="514350" marR="54610" indent="-514350">
              <a:lnSpc>
                <a:spcPct val="104000"/>
              </a:lnSpc>
              <a:buClr>
                <a:srgbClr val="231F20"/>
              </a:buClr>
              <a:buSzPts val="1000"/>
              <a:buFont typeface="+mj-lt"/>
              <a:buAutoNum type="arabicPeriod"/>
              <a:tabLst>
                <a:tab pos="161925" algn="l"/>
              </a:tabLst>
            </a:pPr>
            <a:r>
              <a:rPr lang="fr-CA" spc="10">
                <a:highlight>
                  <a:srgbClr val="FFFF00"/>
                </a:highlight>
                <a:ea typeface="Book Antiqua" panose="02040602050305030304" pitchFamily="18" charset="0"/>
                <a:cs typeface="Calibri" panose="020F0502020204030204" pitchFamily="34" charset="0"/>
              </a:rPr>
              <a:t>Reconnaître les contraintes</a:t>
            </a:r>
            <a:endParaRPr lang="fr-CA">
              <a:highlight>
                <a:srgbClr val="FFFF00"/>
              </a:highlight>
              <a:ea typeface="Book Antiqua" panose="02040602050305030304" pitchFamily="18" charset="0"/>
              <a:cs typeface="Times New Roman" panose="02020603050405020304" pitchFamily="18" charset="0"/>
            </a:endParaRPr>
          </a:p>
          <a:p>
            <a:pPr marL="514350" marR="54610" indent="-514350">
              <a:lnSpc>
                <a:spcPct val="104000"/>
              </a:lnSpc>
              <a:buClr>
                <a:srgbClr val="231F20"/>
              </a:buClr>
              <a:buSzPts val="1000"/>
              <a:buFont typeface="+mj-lt"/>
              <a:buAutoNum type="arabicPeriod"/>
              <a:tabLst>
                <a:tab pos="161925" algn="l"/>
              </a:tabLst>
            </a:pPr>
            <a:r>
              <a:rPr lang="fr-CA" spc="10">
                <a:highlight>
                  <a:srgbClr val="FFFF00"/>
                </a:highlight>
                <a:ea typeface="Book Antiqua" panose="02040602050305030304" pitchFamily="18" charset="0"/>
                <a:cs typeface="Calibri" panose="020F0502020204030204" pitchFamily="34" charset="0"/>
              </a:rPr>
              <a:t>Élaborer des processus de solution</a:t>
            </a:r>
            <a:endParaRPr lang="fr-CA">
              <a:highlight>
                <a:srgbClr val="FFFF00"/>
              </a:highlight>
              <a:ea typeface="Book Antiqua" panose="02040602050305030304" pitchFamily="18" charset="0"/>
              <a:cs typeface="Times New Roman" panose="02020603050405020304" pitchFamily="18" charset="0"/>
            </a:endParaRPr>
          </a:p>
          <a:p>
            <a:endParaRPr lang="fr-CA">
              <a:highlight>
                <a:srgbClr val="FFFF00"/>
              </a:highlight>
            </a:endParaRPr>
          </a:p>
          <a:p>
            <a:pPr>
              <a:spcBef>
                <a:spcPct val="0"/>
              </a:spcBef>
              <a:spcAft>
                <a:spcPct val="0"/>
              </a:spcAft>
              <a:defRPr/>
            </a:pPr>
            <a:r>
              <a:rPr lang="fr-CA">
                <a:highlight>
                  <a:srgbClr val="FFFF00"/>
                </a:highlight>
              </a:rPr>
              <a:t>Pour mieux comprendre, consultez le </a:t>
            </a:r>
            <a:r>
              <a:rPr lang="fr-CA" i="1" u="sng">
                <a:solidFill>
                  <a:srgbClr val="0563C1"/>
                </a:solidFill>
                <a:highlight>
                  <a:srgbClr val="FFFF00"/>
                </a:highlight>
                <a:hlinkClick r:id="rId3">
                  <a:extLst>
                    <a:ext uri="{A12FA001-AC4F-418D-AE19-62706E023703}">
                      <ahyp:hlinkClr xmlns:ahyp="http://schemas.microsoft.com/office/drawing/2018/hyperlinkcolor" val="tx"/>
                    </a:ext>
                  </a:extLst>
                </a:hlinkClick>
              </a:rPr>
              <a:t>Cadre de leadership de l’Ontario 2012 : une discussion relative aux fondements de la recherche</a:t>
            </a:r>
            <a:r>
              <a:rPr lang="fr-CA" i="1" u="sng">
                <a:solidFill>
                  <a:srgbClr val="0563C1"/>
                </a:solidFill>
                <a:highlight>
                  <a:srgbClr val="FFFF00"/>
                </a:highlight>
              </a:rPr>
              <a:t> </a:t>
            </a:r>
            <a:r>
              <a:rPr lang="fr-CA" baseline="0">
                <a:highlight>
                  <a:srgbClr val="FFFF00"/>
                </a:highlight>
              </a:rPr>
              <a:t>(p. 44-46)</a:t>
            </a:r>
          </a:p>
          <a:p>
            <a:pPr marL="0" marR="0" lvl="0" indent="0" algn="l" defTabSz="914400" rtl="0" eaLnBrk="1" fontAlgn="auto" latinLnBrk="0" hangingPunct="1">
              <a:lnSpc>
                <a:spcPct val="100000"/>
              </a:lnSpc>
              <a:spcBef>
                <a:spcPct val="0"/>
              </a:spcBef>
              <a:spcAft>
                <a:spcPct val="0"/>
              </a:spcAft>
              <a:buClrTx/>
              <a:buSzTx/>
              <a:buFontTx/>
              <a:buNone/>
              <a:defRPr/>
            </a:pPr>
            <a:r>
              <a:rPr lang="fr-CA" baseline="0">
                <a:highlight>
                  <a:srgbClr val="FFFF00"/>
                </a:highlight>
              </a:rPr>
              <a:t>(</a:t>
            </a:r>
            <a:r>
              <a:rPr lang="fr-CA" baseline="0"/>
              <a:t>https://www.education-leadership-ontario.ca/fr/recherches)</a:t>
            </a:r>
            <a:endParaRPr lang="fr-CA" baseline="0">
              <a:highlight>
                <a:srgbClr val="FFFF00"/>
              </a:highlight>
            </a:endParaRPr>
          </a:p>
          <a:p>
            <a:pPr defTabSz="931774">
              <a:lnSpc>
                <a:spcPct val="80000"/>
              </a:lnSpc>
              <a:defRPr/>
            </a:pPr>
            <a:endParaRPr lang="fr-CA" altLang="en-US">
              <a:highlight>
                <a:srgbClr val="FFFF00"/>
              </a:highlight>
              <a:ea typeface="ＭＳ Ｐゴシック" panose="020B0600070205080204" pitchFamily="34" charset="-128"/>
            </a:endParaRPr>
          </a:p>
        </p:txBody>
      </p:sp>
    </p:spTree>
    <p:extLst>
      <p:ext uri="{BB962C8B-B14F-4D97-AF65-F5344CB8AC3E}">
        <p14:creationId xmlns:p14="http://schemas.microsoft.com/office/powerpoint/2010/main" val="26848226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4</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lvl="0" defTabSz="931774">
              <a:lnSpc>
                <a:spcPct val="80000"/>
              </a:lnSpc>
              <a:spcBef>
                <a:spcPct val="0"/>
              </a:spcBef>
              <a:spcAft>
                <a:spcPct val="0"/>
              </a:spcAft>
              <a:defRPr/>
            </a:pPr>
            <a:r>
              <a:rPr lang="fr-CA" dirty="0">
                <a:highlight>
                  <a:srgbClr val="FFFF00"/>
                </a:highlight>
                <a:cs typeface="Arial" panose="020B0604020202020204" pitchFamily="34" charset="0"/>
              </a:rPr>
              <a:t>Dans son ouvrage </a:t>
            </a:r>
            <a:r>
              <a:rPr lang="fr-CA" i="1" dirty="0" err="1">
                <a:highlight>
                  <a:srgbClr val="FFFF00"/>
                </a:highlight>
                <a:cs typeface="Arial" panose="020B0604020202020204" pitchFamily="34" charset="0"/>
              </a:rPr>
              <a:t>Thinking</a:t>
            </a:r>
            <a:r>
              <a:rPr lang="fr-CA" i="1" dirty="0">
                <a:highlight>
                  <a:srgbClr val="FFFF00"/>
                </a:highlight>
                <a:cs typeface="Arial" panose="020B0604020202020204" pitchFamily="34" charset="0"/>
              </a:rPr>
              <a:t>, </a:t>
            </a:r>
            <a:r>
              <a:rPr lang="fr-CA" i="1" dirty="0" err="1">
                <a:highlight>
                  <a:srgbClr val="FFFF00"/>
                </a:highlight>
                <a:cs typeface="Arial" panose="020B0604020202020204" pitchFamily="34" charset="0"/>
              </a:rPr>
              <a:t>Fast</a:t>
            </a:r>
            <a:r>
              <a:rPr lang="fr-CA" i="1" dirty="0">
                <a:highlight>
                  <a:srgbClr val="FFFF00"/>
                </a:highlight>
                <a:cs typeface="Arial" panose="020B0604020202020204" pitchFamily="34" charset="0"/>
              </a:rPr>
              <a:t> and Slow</a:t>
            </a:r>
            <a:r>
              <a:rPr lang="fr-CA" dirty="0">
                <a:highlight>
                  <a:srgbClr val="FFFF00"/>
                </a:highlight>
                <a:cs typeface="Arial" panose="020B0604020202020204" pitchFamily="34" charset="0"/>
              </a:rPr>
              <a:t>, Daniel </a:t>
            </a:r>
            <a:r>
              <a:rPr lang="fr-CA" dirty="0" err="1">
                <a:highlight>
                  <a:srgbClr val="FFFF00"/>
                </a:highlight>
                <a:cs typeface="Arial" panose="020B0604020202020204" pitchFamily="34" charset="0"/>
              </a:rPr>
              <a:t>Kahneman</a:t>
            </a:r>
            <a:r>
              <a:rPr lang="fr-CA" dirty="0">
                <a:highlight>
                  <a:srgbClr val="FFFF00"/>
                </a:highlight>
                <a:cs typeface="Arial" panose="020B0604020202020204" pitchFamily="34" charset="0"/>
              </a:rPr>
              <a:t> précise les avantages et les limites de la pensée rapide et de la pensée lente. </a:t>
            </a:r>
            <a:r>
              <a:rPr lang="fr-CA" b="0" dirty="0">
                <a:highlight>
                  <a:srgbClr val="FFFF00"/>
                </a:highlight>
                <a:cs typeface="Arial" panose="020B0604020202020204" pitchFamily="34" charset="0"/>
              </a:rPr>
              <a:t>(Bulletin n</a:t>
            </a:r>
            <a:r>
              <a:rPr lang="fr-CA" b="0" baseline="30000" dirty="0">
                <a:highlight>
                  <a:srgbClr val="FFFF00"/>
                </a:highlight>
                <a:cs typeface="Arial" panose="020B0604020202020204" pitchFamily="34" charset="0"/>
              </a:rPr>
              <a:t>o</a:t>
            </a:r>
            <a:r>
              <a:rPr lang="fr-CA" b="0" dirty="0">
                <a:highlight>
                  <a:srgbClr val="FFFF00"/>
                </a:highlight>
                <a:cs typeface="Arial" panose="020B0604020202020204" pitchFamily="34" charset="0"/>
              </a:rPr>
              <a:t> 9 : </a:t>
            </a:r>
            <a:r>
              <a:rPr lang="fr-CA" i="1" u="sng" dirty="0">
                <a:solidFill>
                  <a:srgbClr val="0563C1"/>
                </a:solidFill>
                <a:highlight>
                  <a:srgbClr val="FFFF00"/>
                </a:highlight>
                <a:hlinkClick r:id="rId3">
                  <a:extLst>
                    <a:ext uri="{A12FA001-AC4F-418D-AE19-62706E023703}">
                      <ahyp:hlinkClr xmlns:ahyp="http://schemas.microsoft.com/office/drawing/2018/hyperlinkcolor" val="tx"/>
                    </a:ext>
                  </a:extLst>
                </a:hlinkClick>
              </a:rPr>
              <a:t>Examiner les ressources personnelles en leadership d’ordre « cognitif » : résolution de problèmes, connaissances propres au rôle du leader et pensée systémique</a:t>
            </a:r>
            <a:r>
              <a:rPr lang="fr-CA" b="0" i="1" dirty="0">
                <a:highlight>
                  <a:srgbClr val="FFFF00"/>
                </a:highlight>
                <a:cs typeface="Arial" panose="020B0604020202020204" pitchFamily="34" charset="0"/>
              </a:rPr>
              <a:t>, pages 5-7)</a:t>
            </a:r>
          </a:p>
          <a:p>
            <a:pPr defTabSz="931774">
              <a:lnSpc>
                <a:spcPct val="80000"/>
              </a:lnSpc>
              <a:defRPr/>
            </a:pPr>
            <a:endParaRPr lang="fr-CA" altLang="en-US" dirty="0">
              <a:highlight>
                <a:srgbClr val="FFFF00"/>
              </a:highlight>
              <a:ea typeface="ＭＳ Ｐゴシック" panose="020B0600070205080204" pitchFamily="34" charset="-128"/>
              <a:cs typeface="Arial" panose="020B0604020202020204" pitchFamily="34" charset="0"/>
            </a:endParaRPr>
          </a:p>
          <a:p>
            <a:pPr defTabSz="931774">
              <a:lnSpc>
                <a:spcPct val="80000"/>
              </a:lnSpc>
              <a:defRPr/>
            </a:pPr>
            <a:r>
              <a:rPr lang="fr-CA" altLang="en-US" dirty="0">
                <a:highlight>
                  <a:srgbClr val="FFFF00"/>
                </a:highlight>
                <a:ea typeface="ＭＳ Ｐゴシック" panose="020B0600070205080204" pitchFamily="34" charset="-128"/>
                <a:cs typeface="Arial" panose="020B0604020202020204" pitchFamily="34" charset="0"/>
              </a:rPr>
              <a:t>En résumé : </a:t>
            </a:r>
          </a:p>
          <a:p>
            <a:pPr defTabSz="931774">
              <a:lnSpc>
                <a:spcPct val="80000"/>
              </a:lnSpc>
              <a:defRPr/>
            </a:pPr>
            <a:r>
              <a:rPr lang="fr-CA" altLang="en-US" dirty="0">
                <a:highlight>
                  <a:srgbClr val="FFFF00"/>
                </a:highlight>
                <a:ea typeface="ＭＳ Ｐゴシック" panose="020B0600070205080204" pitchFamily="34" charset="-128"/>
                <a:cs typeface="Arial" panose="020B0604020202020204" pitchFamily="34" charset="0"/>
              </a:rPr>
              <a:t>La pensée rapide est spontanée et automatique, alors que la pensée lente est consciente et délibérément contrôlée.</a:t>
            </a:r>
          </a:p>
          <a:p>
            <a:pPr defTabSz="931774">
              <a:lnSpc>
                <a:spcPct val="80000"/>
              </a:lnSpc>
              <a:defRPr/>
            </a:pPr>
            <a:r>
              <a:rPr lang="fr-CA" altLang="en-US" dirty="0">
                <a:highlight>
                  <a:srgbClr val="FFFF00"/>
                </a:highlight>
                <a:ea typeface="ＭＳ Ｐゴシック" panose="020B0600070205080204" pitchFamily="34" charset="-128"/>
                <a:cs typeface="Arial" panose="020B0604020202020204" pitchFamily="34" charset="0"/>
              </a:rPr>
              <a:t>La première est plus routinière, et se fonde sur les habitudes et l’expérience. En revanche, la deuxième exige un effort puisqu’il s’agit d’une approche réfléchie.</a:t>
            </a:r>
          </a:p>
          <a:p>
            <a:pPr defTabSz="931774">
              <a:lnSpc>
                <a:spcPct val="80000"/>
              </a:lnSpc>
              <a:defRPr/>
            </a:pPr>
            <a:r>
              <a:rPr lang="fr-CA" altLang="en-US" dirty="0">
                <a:highlight>
                  <a:srgbClr val="FFFF00"/>
                </a:highlight>
                <a:ea typeface="ＭＳ Ｐゴシック" panose="020B0600070205080204" pitchFamily="34" charset="-128"/>
                <a:cs typeface="Arial" panose="020B0604020202020204" pitchFamily="34" charset="0"/>
              </a:rPr>
              <a:t>La pensée rapide est utile pour se décider rapidement, et souvent de façon inconsciente, ce qui peut mener à de mauvaises décisions, en raison des possibles angles morts.</a:t>
            </a:r>
          </a:p>
          <a:p>
            <a:pPr defTabSz="931774">
              <a:lnSpc>
                <a:spcPct val="80000"/>
              </a:lnSpc>
              <a:defRPr/>
            </a:pPr>
            <a:r>
              <a:rPr lang="fr-CA" altLang="en-US" dirty="0">
                <a:highlight>
                  <a:srgbClr val="FFFF00"/>
                </a:highlight>
                <a:ea typeface="ＭＳ Ｐゴシック" panose="020B0600070205080204" pitchFamily="34" charset="-128"/>
                <a:cs typeface="Arial" panose="020B0604020202020204" pitchFamily="34" charset="0"/>
              </a:rPr>
              <a:t>La pensée lente, elle, est utilisée lorsque les enjeux sont importants, si une analyse est requise et dans toute situation inconnue. Un recours trop fréquent à ce mode de pensée peut affaiblir la volonté personnelle en raison des ressources sollicitées.</a:t>
            </a:r>
          </a:p>
          <a:p>
            <a:pPr defTabSz="931774">
              <a:lnSpc>
                <a:spcPct val="80000"/>
              </a:lnSpc>
              <a:defRPr/>
            </a:pPr>
            <a:endParaRPr lang="fr-CA" altLang="en-US" dirty="0">
              <a:highlight>
                <a:srgbClr val="FFFF00"/>
              </a:highlight>
              <a:ea typeface="ＭＳ Ｐゴシック" panose="020B0600070205080204" pitchFamily="34" charset="-128"/>
              <a:cs typeface="Arial" panose="020B0604020202020204" pitchFamily="34" charset="0"/>
            </a:endParaRPr>
          </a:p>
          <a:p>
            <a:pPr defTabSz="931774">
              <a:lnSpc>
                <a:spcPct val="80000"/>
              </a:lnSpc>
              <a:defRPr/>
            </a:pPr>
            <a:r>
              <a:rPr lang="fr-CA" altLang="en-US" dirty="0">
                <a:highlight>
                  <a:srgbClr val="FFFF00"/>
                </a:highlight>
                <a:ea typeface="ＭＳ Ｐゴシック" panose="020B0600070205080204" pitchFamily="34" charset="-128"/>
                <a:cs typeface="Arial" panose="020B0604020202020204" pitchFamily="34" charset="0"/>
              </a:rPr>
              <a:t>Les deux modes comportent des avantages. En tant que leader, vous devez savoir les utiliser judicieusement.</a:t>
            </a:r>
          </a:p>
          <a:p>
            <a:pPr defTabSz="931774">
              <a:lnSpc>
                <a:spcPct val="80000"/>
              </a:lnSpc>
              <a:defRPr/>
            </a:pPr>
            <a:endParaRPr lang="fr-CA" altLang="en-US" dirty="0">
              <a:highlight>
                <a:srgbClr val="FFFF00"/>
              </a:highlight>
              <a:ea typeface="ＭＳ Ｐゴシック" panose="020B0600070205080204" pitchFamily="34" charset="-128"/>
              <a:cs typeface="Arial" panose="020B0604020202020204" pitchFamily="34" charset="0"/>
            </a:endParaRPr>
          </a:p>
          <a:p>
            <a:pPr defTabSz="931774">
              <a:lnSpc>
                <a:spcPct val="80000"/>
              </a:lnSpc>
              <a:defRPr/>
            </a:pPr>
            <a:r>
              <a:rPr lang="fr-CA" altLang="en-US" dirty="0">
                <a:highlight>
                  <a:srgbClr val="FFFF00"/>
                </a:highlight>
                <a:ea typeface="ＭＳ Ｐゴシック" panose="020B0600070205080204" pitchFamily="34" charset="-128"/>
                <a:cs typeface="Arial" panose="020B0604020202020204" pitchFamily="34" charset="0"/>
              </a:rPr>
              <a:t>Pour en savoir plus sur la pensée rapide et la pensée lente et leur lien avec la capacité de résolution de problèmes, lisez les pages 5 à 7 du bulletin </a:t>
            </a:r>
            <a:r>
              <a:rPr lang="fr-CA" i="1" u="sng" dirty="0">
                <a:solidFill>
                  <a:srgbClr val="0563C1"/>
                </a:solidFill>
                <a:highlight>
                  <a:srgbClr val="FFFF00"/>
                </a:highlight>
                <a:hlinkClick r:id="rId3">
                  <a:extLst>
                    <a:ext uri="{A12FA001-AC4F-418D-AE19-62706E023703}">
                      <ahyp:hlinkClr xmlns:ahyp="http://schemas.microsoft.com/office/drawing/2018/hyperlinkcolor" val="tx"/>
                    </a:ext>
                  </a:extLst>
                </a:hlinkClick>
              </a:rPr>
              <a:t>Examiner les ressources personnelles en leadership d’ordre « cognitif » : résolution de problèmes, connaissances propres au rôle du leader et pensée systémique</a:t>
            </a:r>
            <a:r>
              <a:rPr lang="fr-CA" b="0" i="1" dirty="0">
                <a:highlight>
                  <a:srgbClr val="FFFF00"/>
                </a:highlight>
                <a:cs typeface="Arial" panose="020B0604020202020204" pitchFamily="34" charset="0"/>
              </a:rPr>
              <a:t>. </a:t>
            </a:r>
            <a:endParaRPr lang="fr-CA" altLang="en-US" dirty="0">
              <a:highlight>
                <a:srgbClr val="FFFF00"/>
              </a:highlight>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40852512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5</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ct val="0"/>
              </a:spcBef>
              <a:spcAft>
                <a:spcPct val="0"/>
              </a:spcAft>
              <a:buClrTx/>
              <a:buSzTx/>
              <a:buFontTx/>
              <a:buNone/>
              <a:defRPr/>
            </a:pPr>
            <a:r>
              <a:rPr lang="fr-CA" dirty="0">
                <a:highlight>
                  <a:srgbClr val="FFFF00"/>
                </a:highlight>
              </a:rPr>
              <a:t>À partir de l’information de la diapositive précédente, déterminez lequel des deux modes de pensée, rapide ou lente, serait indiqué dans les exemples suivants. Pour plusieurs d’entre eux, il est possible de recourir aux deux modes, selon votre approche. </a:t>
            </a:r>
            <a:r>
              <a:rPr lang="fr-CA" baseline="0" dirty="0">
                <a:highlight>
                  <a:srgbClr val="FFFF00"/>
                </a:highlight>
              </a:rPr>
              <a:t>Par exemple, la pensée rapide est nécessaire dans le cas d’une bataille sur le terrain de jeux ou dans le corridor, mais si le problème est récurrent, </a:t>
            </a:r>
            <a:r>
              <a:rPr lang="fr-CA" dirty="0">
                <a:highlight>
                  <a:srgbClr val="FFFF00"/>
                </a:highlight>
              </a:rPr>
              <a:t>l’approche lente et réfléchie peut être indiquée. Les</a:t>
            </a:r>
            <a:r>
              <a:rPr lang="fr-CA" baseline="0" dirty="0">
                <a:highlight>
                  <a:srgbClr val="FFFF00"/>
                </a:highlight>
              </a:rPr>
              <a:t> exemples visent à vous faire réfléchir à </a:t>
            </a:r>
            <a:r>
              <a:rPr lang="fr-CA" dirty="0">
                <a:highlight>
                  <a:srgbClr val="FFFF00"/>
                </a:highlight>
              </a:rPr>
              <a:t>la façon dont vous abordez différentes </a:t>
            </a:r>
            <a:r>
              <a:rPr lang="fr-CA" baseline="0" dirty="0">
                <a:highlight>
                  <a:srgbClr val="FFFF00"/>
                </a:highlight>
              </a:rPr>
              <a:t>situations.</a:t>
            </a:r>
            <a:endParaRPr lang="fr-CA" dirty="0">
              <a:highlight>
                <a:srgbClr val="FFFF00"/>
              </a:highlight>
            </a:endParaRPr>
          </a:p>
          <a:p>
            <a:pPr marL="0" indent="0">
              <a:buNone/>
            </a:pPr>
            <a:endParaRPr lang="fr-CA" dirty="0">
              <a:highlight>
                <a:srgbClr val="FFFF00"/>
              </a:highlight>
            </a:endParaRPr>
          </a:p>
          <a:p>
            <a:pPr marL="220348" indent="-220348">
              <a:buAutoNum type="arabicPeriod"/>
            </a:pPr>
            <a:r>
              <a:rPr lang="fr-CA" baseline="0" dirty="0">
                <a:highlight>
                  <a:srgbClr val="FFFF00"/>
                </a:highlight>
              </a:rPr>
              <a:t>Une bataille sur le terrain de jeux ou dans le corridor</a:t>
            </a:r>
          </a:p>
          <a:p>
            <a:pPr marL="220348" indent="-220348">
              <a:buAutoNum type="arabicPeriod"/>
            </a:pPr>
            <a:r>
              <a:rPr lang="fr-CA" baseline="0" dirty="0">
                <a:highlight>
                  <a:srgbClr val="FFFF00"/>
                </a:highlight>
              </a:rPr>
              <a:t>Une élève a une réaction anaphylactique. (Pensée rapide, mais lente s’il faut modifier les processus en place)</a:t>
            </a:r>
          </a:p>
          <a:p>
            <a:pPr marL="220348" indent="-220348">
              <a:buAutoNum type="arabicPeriod"/>
            </a:pPr>
            <a:r>
              <a:rPr lang="fr-CA" baseline="0" dirty="0">
                <a:highlight>
                  <a:srgbClr val="FFFF00"/>
                </a:highlight>
              </a:rPr>
              <a:t>De mauvais résultats aux examens de mathématiques de l’OQRE</a:t>
            </a:r>
          </a:p>
          <a:p>
            <a:pPr marL="220348" indent="-220348">
              <a:buAutoNum type="arabicPeriod"/>
            </a:pPr>
            <a:r>
              <a:rPr lang="fr-CA" baseline="0" dirty="0">
                <a:highlight>
                  <a:srgbClr val="FFFF00"/>
                </a:highlight>
              </a:rPr>
              <a:t>Un parent mécontent</a:t>
            </a:r>
          </a:p>
          <a:p>
            <a:pPr marL="220348" indent="-220348">
              <a:buAutoNum type="arabicPeriod"/>
            </a:pPr>
            <a:r>
              <a:rPr lang="fr-CA" baseline="0" dirty="0">
                <a:highlight>
                  <a:srgbClr val="FFFF00"/>
                </a:highlight>
              </a:rPr>
              <a:t>L’élaboration de l’horaire des récréations et des pauses</a:t>
            </a:r>
          </a:p>
          <a:p>
            <a:pPr marL="220348" indent="-220348">
              <a:buAutoNum type="arabicPeriod"/>
            </a:pPr>
            <a:r>
              <a:rPr lang="fr-CA" sz="1200" dirty="0">
                <a:highlight>
                  <a:srgbClr val="FFFF00"/>
                </a:highlight>
              </a:rPr>
              <a:t>La présence de tensions raciales chez les élèves</a:t>
            </a:r>
          </a:p>
          <a:p>
            <a:pPr marL="220348" indent="-220348">
              <a:buAutoNum type="arabicPeriod"/>
            </a:pPr>
            <a:r>
              <a:rPr lang="fr-CA" baseline="0" dirty="0">
                <a:highlight>
                  <a:srgbClr val="FFFF00"/>
                </a:highlight>
              </a:rPr>
              <a:t>La production d’un rapport du ministère</a:t>
            </a:r>
          </a:p>
          <a:p>
            <a:pPr marL="220348" indent="-220348">
              <a:buAutoNum type="arabicPeriod"/>
            </a:pPr>
            <a:endParaRPr lang="fr-CA" baseline="0" dirty="0">
              <a:highlight>
                <a:srgbClr val="FFFF00"/>
              </a:highlight>
            </a:endParaRPr>
          </a:p>
          <a:p>
            <a:pPr marL="0" indent="0">
              <a:buFontTx/>
              <a:buNone/>
            </a:pPr>
            <a:r>
              <a:rPr lang="fr-CA" baseline="0" dirty="0">
                <a:highlight>
                  <a:srgbClr val="FFFF00"/>
                </a:highlight>
              </a:rPr>
              <a:t>Reportez-vous à la page 5 </a:t>
            </a:r>
            <a:r>
              <a:rPr lang="fr-CA" dirty="0">
                <a:highlight>
                  <a:srgbClr val="FFFF00"/>
                </a:highlight>
              </a:rPr>
              <a:t>du guide et répondez </a:t>
            </a:r>
            <a:r>
              <a:rPr lang="fr-CA" baseline="0" dirty="0">
                <a:highlight>
                  <a:srgbClr val="FFFF00"/>
                </a:highlight>
              </a:rPr>
              <a:t>à la question suivante : </a:t>
            </a:r>
          </a:p>
          <a:p>
            <a:pPr marL="457200" lvl="1" indent="0">
              <a:buNone/>
            </a:pPr>
            <a:r>
              <a:rPr lang="fr-CA" baseline="0" dirty="0">
                <a:highlight>
                  <a:srgbClr val="FFFF00"/>
                </a:highlight>
              </a:rPr>
              <a:t>Comment la pensée «</a:t>
            </a:r>
            <a:r>
              <a:rPr lang="fr-CA" dirty="0">
                <a:highlight>
                  <a:srgbClr val="FFFF00"/>
                </a:highlight>
              </a:rPr>
              <a:t> </a:t>
            </a:r>
            <a:r>
              <a:rPr lang="fr-CA" baseline="0" dirty="0">
                <a:highlight>
                  <a:srgbClr val="FFFF00"/>
                </a:highlight>
              </a:rPr>
              <a:t>lente » favorise-t-elle la conception de solutions durables?</a:t>
            </a:r>
          </a:p>
          <a:p>
            <a:pPr marL="0" indent="0">
              <a:buNone/>
            </a:pPr>
            <a:endParaRPr lang="fr-CA" baseline="0" dirty="0">
              <a:solidFill>
                <a:srgbClr val="7030A0"/>
              </a:solidFill>
              <a:highlight>
                <a:srgbClr val="FFFF00"/>
              </a:highlight>
            </a:endParaRPr>
          </a:p>
          <a:p>
            <a:pPr marL="0" indent="0">
              <a:buNone/>
            </a:pPr>
            <a:r>
              <a:rPr lang="fr-CA" baseline="0" dirty="0">
                <a:highlight>
                  <a:srgbClr val="FFFF00"/>
                </a:highlight>
              </a:rPr>
              <a:t>Durée suggérée : 10 minutes</a:t>
            </a:r>
          </a:p>
          <a:p>
            <a:pPr defTabSz="931774">
              <a:lnSpc>
                <a:spcPct val="80000"/>
              </a:lnSpc>
              <a:defRPr/>
            </a:pPr>
            <a:endParaRPr lang="fr-CA" altLang="en-US" dirty="0">
              <a:highlight>
                <a:srgbClr val="FFFF00"/>
              </a:highlight>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9139490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6</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CA" sz="1200" b="0" kern="1200">
                <a:solidFill>
                  <a:schemeClr val="tx1"/>
                </a:solidFill>
                <a:effectLst/>
                <a:highlight>
                  <a:srgbClr val="FFFF00"/>
                </a:highlight>
                <a:latin typeface="+mn-lt"/>
                <a:ea typeface="+mn-ea"/>
                <a:cs typeface="+mn-cs"/>
              </a:rPr>
              <a:t>Regardez la </a:t>
            </a:r>
            <a:r>
              <a:rPr lang="fr-CA" sz="1200" b="0" kern="1200">
                <a:effectLst/>
                <a:highlight>
                  <a:srgbClr val="FFFF00"/>
                </a:highlight>
                <a:latin typeface="+mn-lt"/>
                <a:ea typeface="+mn-ea"/>
                <a:cs typeface="+mn-cs"/>
              </a:rPr>
              <a:t>vidéo « The Five Whys Problem-Solving Method » (2 min 2 s)</a:t>
            </a:r>
          </a:p>
          <a:p>
            <a:r>
              <a:rPr lang="fr-CA" sz="1200" b="0" kern="1200">
                <a:effectLst/>
                <a:highlight>
                  <a:srgbClr val="FFFF00"/>
                </a:highlight>
                <a:latin typeface="+mn-lt"/>
                <a:ea typeface="+mn-ea"/>
                <a:cs typeface="+mn-cs"/>
              </a:rPr>
              <a:t>Cette approche consiste à poser la question </a:t>
            </a:r>
            <a:r>
              <a:rPr lang="fr-CA">
                <a:highlight>
                  <a:srgbClr val="FFFF00"/>
                </a:highlight>
              </a:rPr>
              <a:t>plusieurs fois – </a:t>
            </a:r>
            <a:r>
              <a:rPr lang="fr-CA" sz="1200" b="0" kern="1200">
                <a:effectLst/>
                <a:highlight>
                  <a:srgbClr val="FFFF00"/>
                </a:highlight>
                <a:latin typeface="+mn-lt"/>
                <a:ea typeface="+mn-ea"/>
                <a:cs typeface="+mn-cs"/>
              </a:rPr>
              <a:t>cinq, en l’occurrence – pour aller </a:t>
            </a:r>
            <a:r>
              <a:rPr lang="fr-CA">
                <a:highlight>
                  <a:srgbClr val="FFFF00"/>
                </a:highlight>
              </a:rPr>
              <a:t>au cœur d’un problème</a:t>
            </a:r>
            <a:r>
              <a:rPr lang="fr-CA" sz="1200" b="0" kern="1200" baseline="0">
                <a:solidFill>
                  <a:schemeClr val="tx1"/>
                </a:solidFill>
                <a:effectLst/>
                <a:highlight>
                  <a:srgbClr val="FFFF00"/>
                </a:highlight>
                <a:latin typeface="+mn-lt"/>
                <a:ea typeface="+mn-ea"/>
                <a:cs typeface="+mn-cs"/>
              </a:rPr>
              <a:t>. </a:t>
            </a:r>
          </a:p>
          <a:p>
            <a:r>
              <a:rPr lang="fr-CA" u="sng">
                <a:highlight>
                  <a:srgbClr val="FFFF00"/>
                </a:highlight>
                <a:hlinkClick r:id="rId3"/>
              </a:rPr>
              <a:t>https://www.youtube.com/watch?v=B-M3YlA2KDg</a:t>
            </a:r>
            <a:endParaRPr lang="fr-CA">
              <a:highlight>
                <a:srgbClr val="FFFF00"/>
              </a:highlight>
            </a:endParaRPr>
          </a:p>
          <a:p>
            <a:pPr marL="0" marR="0" lvl="0" indent="0" algn="l" defTabSz="914400" rtl="0" eaLnBrk="1" fontAlgn="auto" latinLnBrk="0" hangingPunct="1">
              <a:lnSpc>
                <a:spcPct val="100000"/>
              </a:lnSpc>
              <a:spcBef>
                <a:spcPct val="0"/>
              </a:spcBef>
              <a:spcAft>
                <a:spcPct val="0"/>
              </a:spcAft>
              <a:buClrTx/>
              <a:buSzTx/>
              <a:buFontTx/>
              <a:buNone/>
              <a:defRPr/>
            </a:pPr>
            <a:endParaRPr lang="fr-CA" sz="1200" b="0" kern="1200" baseline="0">
              <a:solidFill>
                <a:schemeClr val="tx1"/>
              </a:solidFill>
              <a:effectLst/>
              <a:highlight>
                <a:srgbClr val="FFFF00"/>
              </a:highlight>
              <a:latin typeface="+mn-lt"/>
              <a:ea typeface="+mn-ea"/>
              <a:cs typeface="+mn-cs"/>
            </a:endParaRPr>
          </a:p>
        </p:txBody>
      </p:sp>
    </p:spTree>
    <p:extLst>
      <p:ext uri="{BB962C8B-B14F-4D97-AF65-F5344CB8AC3E}">
        <p14:creationId xmlns:p14="http://schemas.microsoft.com/office/powerpoint/2010/main" val="8274973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7</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CA" sz="1200" b="0" kern="1200" baseline="0" dirty="0">
                <a:effectLst/>
                <a:highlight>
                  <a:srgbClr val="FFFF00"/>
                </a:highlight>
                <a:latin typeface="+mn-lt"/>
                <a:ea typeface="+mn-ea"/>
                <a:cs typeface="+mn-cs"/>
              </a:rPr>
              <a:t>Consultez la page 7 du guide de réflexion.</a:t>
            </a:r>
            <a:endParaRPr lang="fr-CA" sz="1200" b="0" kern="1200" dirty="0">
              <a:effectLst/>
              <a:highlight>
                <a:srgbClr val="FFFF00"/>
              </a:highlight>
              <a:latin typeface="+mn-lt"/>
              <a:ea typeface="+mn-ea"/>
              <a:cs typeface="+mn-cs"/>
            </a:endParaRPr>
          </a:p>
          <a:p>
            <a:r>
              <a:rPr lang="fr-CA" sz="1200" b="1" kern="1200" dirty="0">
                <a:effectLst/>
                <a:highlight>
                  <a:srgbClr val="FFFF00"/>
                </a:highlight>
                <a:latin typeface="+mn-lt"/>
                <a:ea typeface="+mn-ea"/>
                <a:cs typeface="+mn-cs"/>
              </a:rPr>
              <a:t>En utilisant l’approche des cinq « pourquoi », tentez de comprendre et d’analyser le problème. </a:t>
            </a:r>
            <a:endParaRPr lang="fr-CA" sz="1200" b="1" kern="1200" dirty="0">
              <a:effectLst/>
              <a:latin typeface="+mn-lt"/>
              <a:ea typeface="+mn-ea"/>
              <a:cs typeface="+mn-cs"/>
            </a:endParaRPr>
          </a:p>
          <a:p>
            <a:r>
              <a:rPr lang="fr-CA" sz="1200" b="1" u="sng" kern="1200" dirty="0">
                <a:solidFill>
                  <a:schemeClr val="tx1"/>
                </a:solidFill>
                <a:effectLst/>
                <a:highlight>
                  <a:srgbClr val="FFFF00"/>
                </a:highlight>
                <a:latin typeface="+mn-lt"/>
                <a:ea typeface="+mn-ea"/>
                <a:cs typeface="+mn-cs"/>
              </a:rPr>
              <a:t>EXEMPLE</a:t>
            </a:r>
            <a:r>
              <a:rPr lang="fr-CA" sz="1200" b="1" kern="1200" dirty="0">
                <a:solidFill>
                  <a:schemeClr val="tx1"/>
                </a:solidFill>
                <a:effectLst/>
                <a:highlight>
                  <a:srgbClr val="FFFF00"/>
                </a:highlight>
                <a:latin typeface="+mn-lt"/>
                <a:ea typeface="+mn-ea"/>
                <a:cs typeface="+mn-cs"/>
              </a:rPr>
              <a:t> : </a:t>
            </a:r>
            <a:r>
              <a:rPr lang="fr-CA" sz="1200" kern="1200" dirty="0">
                <a:effectLst/>
                <a:highlight>
                  <a:srgbClr val="FFFF00"/>
                </a:highlight>
                <a:latin typeface="+mn-lt"/>
                <a:ea typeface="+mn-ea"/>
                <a:cs typeface="+mn-cs"/>
              </a:rPr>
              <a:t>On note une hausse du nombre de rapports d’accidents chez les élèves ce mois-ci.</a:t>
            </a:r>
          </a:p>
          <a:p>
            <a:pPr lvl="0">
              <a:lnSpc>
                <a:spcPct val="107000"/>
              </a:lnSpc>
            </a:pPr>
            <a:r>
              <a:rPr lang="fr-CA" b="1" dirty="0">
                <a:highlight>
                  <a:srgbClr val="FFFF00"/>
                </a:highlight>
              </a:rPr>
              <a:t>Pourquoi les élèves se blessent-ils?</a:t>
            </a:r>
            <a:r>
              <a:rPr lang="fr-CA" dirty="0">
                <a:highlight>
                  <a:srgbClr val="FFFF00"/>
                </a:highlight>
              </a:rPr>
              <a:t> Parce que davantage d’élèves glissent, trébuchent ou chutent.</a:t>
            </a:r>
          </a:p>
          <a:p>
            <a:pPr lvl="0">
              <a:lnSpc>
                <a:spcPct val="107000"/>
              </a:lnSpc>
            </a:pPr>
            <a:r>
              <a:rPr lang="fr-CA" b="1" dirty="0">
                <a:highlight>
                  <a:srgbClr val="FFFF00"/>
                </a:highlight>
              </a:rPr>
              <a:t>Pourquoi les élèves glissent, trébuchent ou chutent-ils davantage? </a:t>
            </a:r>
            <a:r>
              <a:rPr lang="fr-CA" dirty="0">
                <a:highlight>
                  <a:srgbClr val="FFFF00"/>
                </a:highlight>
              </a:rPr>
              <a:t>Parce que les planchers de l’entrée sont mouillés.</a:t>
            </a:r>
          </a:p>
          <a:p>
            <a:pPr lvl="0">
              <a:lnSpc>
                <a:spcPct val="107000"/>
              </a:lnSpc>
            </a:pPr>
            <a:r>
              <a:rPr lang="fr-CA" b="1" dirty="0">
                <a:highlight>
                  <a:srgbClr val="FFFF00"/>
                </a:highlight>
              </a:rPr>
              <a:t>Pourquoi les planchers sont-ils mouillés?</a:t>
            </a:r>
            <a:r>
              <a:rPr lang="fr-CA" dirty="0">
                <a:highlight>
                  <a:srgbClr val="FFFF00"/>
                </a:highlight>
              </a:rPr>
              <a:t> Parce que les élèves traînent la neige à l’intérieur.</a:t>
            </a:r>
          </a:p>
          <a:p>
            <a:pPr lvl="0">
              <a:lnSpc>
                <a:spcPct val="107000"/>
              </a:lnSpc>
            </a:pPr>
            <a:r>
              <a:rPr lang="fr-CA" b="1" dirty="0">
                <a:highlight>
                  <a:srgbClr val="FFFF00"/>
                </a:highlight>
              </a:rPr>
              <a:t>Pourquoi les élèves traînent-ils la neige à l’intérieur?</a:t>
            </a:r>
            <a:r>
              <a:rPr lang="fr-CA" dirty="0">
                <a:highlight>
                  <a:srgbClr val="FFFF00"/>
                </a:highlight>
              </a:rPr>
              <a:t> Parce qu’ils portent des bottes et que les tapis sont saturés.</a:t>
            </a:r>
          </a:p>
          <a:p>
            <a:pPr lvl="0">
              <a:lnSpc>
                <a:spcPct val="107000"/>
              </a:lnSpc>
              <a:spcAft>
                <a:spcPts val="800"/>
              </a:spcAft>
            </a:pPr>
            <a:r>
              <a:rPr lang="fr-CA" b="1" dirty="0">
                <a:highlight>
                  <a:srgbClr val="FFFF00"/>
                </a:highlight>
              </a:rPr>
              <a:t>Pourquoi les tapis sont-ils saturés? </a:t>
            </a:r>
            <a:r>
              <a:rPr lang="fr-CA" dirty="0">
                <a:highlight>
                  <a:srgbClr val="FFFF00"/>
                </a:highlight>
              </a:rPr>
              <a:t>Parce que trop d’élèves entrent en même temps pour que le personnel d’entretien puisse garder les planchers secs.</a:t>
            </a:r>
          </a:p>
          <a:p>
            <a:r>
              <a:rPr lang="fr-CA" sz="1200" kern="1200" dirty="0">
                <a:effectLst/>
                <a:highlight>
                  <a:srgbClr val="FFFF00"/>
                </a:highlight>
                <a:latin typeface="+mn-lt"/>
                <a:ea typeface="+mn-ea"/>
                <a:cs typeface="+mn-cs"/>
              </a:rPr>
              <a:t> </a:t>
            </a:r>
          </a:p>
          <a:p>
            <a:r>
              <a:rPr lang="fr-CA" dirty="0">
                <a:highlight>
                  <a:srgbClr val="FFFF00"/>
                </a:highlight>
              </a:rPr>
              <a:t>Cet</a:t>
            </a:r>
            <a:r>
              <a:rPr lang="fr-CA" sz="1200" kern="1200" dirty="0">
                <a:effectLst/>
                <a:highlight>
                  <a:srgbClr val="FFFF00"/>
                </a:highlight>
                <a:latin typeface="+mn-lt"/>
                <a:ea typeface="+mn-ea"/>
                <a:cs typeface="+mn-cs"/>
              </a:rPr>
              <a:t> exercice </a:t>
            </a:r>
            <a:r>
              <a:rPr lang="fr-CA" dirty="0">
                <a:highlight>
                  <a:srgbClr val="FFFF00"/>
                </a:highlight>
              </a:rPr>
              <a:t>permet de trouver la source possible du problème : </a:t>
            </a:r>
            <a:r>
              <a:rPr lang="fr-CA" i="1" dirty="0">
                <a:highlight>
                  <a:srgbClr val="FFFF00"/>
                </a:highlight>
              </a:rPr>
              <a:t>trop d’élèves entrent en même temps, et le personnel d’entretien n’arrive pas à garder les planchers secs</a:t>
            </a:r>
            <a:r>
              <a:rPr lang="fr-CA" sz="1200" kern="1200" dirty="0">
                <a:effectLst/>
                <a:highlight>
                  <a:srgbClr val="FFFF00"/>
                </a:highlight>
                <a:latin typeface="+mn-lt"/>
                <a:ea typeface="+mn-ea"/>
                <a:cs typeface="+mn-cs"/>
              </a:rPr>
              <a:t>. Maintenant que vous connaissez la cause, vous pouvez mettre en place un plan pour corriger la situation.</a:t>
            </a:r>
          </a:p>
          <a:p>
            <a:r>
              <a:rPr lang="fr-CA" sz="1200" kern="1200" dirty="0">
                <a:effectLst/>
                <a:highlight>
                  <a:srgbClr val="FFFF00"/>
                </a:highlight>
                <a:latin typeface="+mn-lt"/>
                <a:ea typeface="+mn-ea"/>
                <a:cs typeface="+mn-cs"/>
              </a:rPr>
              <a:t>Activité</a:t>
            </a:r>
          </a:p>
          <a:p>
            <a:pPr marL="514350" indent="-514350">
              <a:buAutoNum type="arabicPeriod"/>
            </a:pPr>
            <a:r>
              <a:rPr lang="fr-CA" dirty="0">
                <a:highlight>
                  <a:srgbClr val="FFFF00"/>
                </a:highlight>
              </a:rPr>
              <a:t>Travaillez individuellement, en équipes de deux ou en petits groupes.</a:t>
            </a:r>
          </a:p>
          <a:p>
            <a:pPr marL="514350" indent="-514350">
              <a:buAutoNum type="arabicPeriod"/>
            </a:pPr>
            <a:r>
              <a:rPr lang="fr-CA" dirty="0">
                <a:highlight>
                  <a:srgbClr val="FFFF00"/>
                </a:highlight>
              </a:rPr>
              <a:t>Lisez l’exemple de la page 6 du guide : </a:t>
            </a:r>
            <a:r>
              <a:rPr lang="fr-CA" i="1" dirty="0">
                <a:highlight>
                  <a:srgbClr val="FFFF00"/>
                </a:highlight>
              </a:rPr>
              <a:t>Beaucoup d’élèves arrivent en retard en classe après le dîner.</a:t>
            </a:r>
          </a:p>
          <a:p>
            <a:pPr marL="514350" indent="-514350">
              <a:buAutoNum type="arabicPeriod"/>
            </a:pPr>
            <a:r>
              <a:rPr lang="fr-CA" dirty="0">
                <a:highlight>
                  <a:srgbClr val="FFFF00"/>
                </a:highlight>
              </a:rPr>
              <a:t>En utilisant l’approche des cinq « pourquoi », remplissez le tableau.</a:t>
            </a:r>
          </a:p>
          <a:p>
            <a:pPr marL="514350" indent="-514350">
              <a:buAutoNum type="arabicPeriod"/>
            </a:pPr>
            <a:endParaRPr lang="fr-CA" dirty="0">
              <a:highlight>
                <a:srgbClr val="FFFF00"/>
              </a:highlight>
            </a:endParaRPr>
          </a:p>
          <a:p>
            <a:pPr marL="0" indent="0">
              <a:buNone/>
            </a:pPr>
            <a:r>
              <a:rPr lang="fr-CA" dirty="0">
                <a:highlight>
                  <a:srgbClr val="FFFF00"/>
                </a:highlight>
              </a:rPr>
              <a:t>Durée suggérée : 15 minutes</a:t>
            </a:r>
          </a:p>
        </p:txBody>
      </p:sp>
    </p:spTree>
    <p:extLst>
      <p:ext uri="{BB962C8B-B14F-4D97-AF65-F5344CB8AC3E}">
        <p14:creationId xmlns:p14="http://schemas.microsoft.com/office/powerpoint/2010/main" val="9406248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8</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CA" dirty="0">
                <a:highlight>
                  <a:srgbClr val="FFFF00"/>
                </a:highlight>
              </a:rPr>
              <a:t>L’approche 3QPOC (qui, quoi, quand, pourquoi, où et comment) est une excellente façon de préciser la nature d’un problème</a:t>
            </a:r>
            <a:r>
              <a:rPr lang="fr-CA" baseline="0" dirty="0">
                <a:highlight>
                  <a:srgbClr val="FFFF00"/>
                </a:highlight>
              </a:rPr>
              <a:t>.</a:t>
            </a:r>
            <a:r>
              <a:rPr lang="fr-CA" baseline="0" dirty="0"/>
              <a:t> Regardez la vidéo YouTube suivante pour savoir comment appliquer l’approche : </a:t>
            </a:r>
            <a:r>
              <a:rPr lang="fr-CA" baseline="0" dirty="0">
                <a:hlinkClick r:id="rId3"/>
              </a:rPr>
              <a:t>https://www.youtube.com/watch?v=8mf_80u0vkE</a:t>
            </a:r>
            <a:r>
              <a:rPr lang="fr-CA" baseline="0" dirty="0"/>
              <a:t> (3 min 18 s).</a:t>
            </a:r>
          </a:p>
          <a:p>
            <a:endParaRPr lang="fr-CA" baseline="0" dirty="0">
              <a:highlight>
                <a:srgbClr val="FFFF00"/>
              </a:highlight>
            </a:endParaRPr>
          </a:p>
          <a:p>
            <a:r>
              <a:rPr lang="fr-CA" baseline="0" dirty="0">
                <a:highlight>
                  <a:srgbClr val="FFFF00"/>
                </a:highlight>
              </a:rPr>
              <a:t>À partir de l’approche 3QPOC</a:t>
            </a:r>
            <a:r>
              <a:rPr lang="fr-CA" dirty="0">
                <a:highlight>
                  <a:srgbClr val="FFFF00"/>
                </a:highlight>
              </a:rPr>
              <a:t> décrite à la page 7 du guide</a:t>
            </a:r>
            <a:r>
              <a:rPr lang="fr-CA" baseline="0" dirty="0">
                <a:highlight>
                  <a:srgbClr val="FFFF00"/>
                </a:highlight>
              </a:rPr>
              <a:t>, remplissez le tableau pour analyser un des problèmes suivants.</a:t>
            </a:r>
          </a:p>
          <a:p>
            <a:endParaRPr lang="fr-CA" baseline="0" dirty="0">
              <a:highlight>
                <a:srgbClr val="FFFF00"/>
              </a:highlight>
            </a:endParaRPr>
          </a:p>
          <a:p>
            <a:r>
              <a:rPr lang="fr-CA" sz="1200" i="1" kern="1200" dirty="0">
                <a:solidFill>
                  <a:schemeClr val="tx1"/>
                </a:solidFill>
                <a:effectLst/>
                <a:highlight>
                  <a:srgbClr val="FFFF00"/>
                </a:highlight>
                <a:latin typeface="+mn-lt"/>
                <a:ea typeface="+mn-ea"/>
                <a:cs typeface="+mn-cs"/>
              </a:rPr>
              <a:t>Vous venez d’intégrer le poste de direction à votre école. Votre surintendant vous demande, à vous et aux directions adjointes en poste depuis au moins deux ans, de mettre l’accent sur l’amélioration des résultats aux examens de l’OQRE comme mesure du rendement des élèves. On a en effet noté une baisse de 5 % par rapport à l’année précédente quant à l’atteinte de la norme provinciale par les élèves. Cette tendance à la baisse s’observe depuis les trois dernières années.</a:t>
            </a:r>
            <a:endParaRPr lang="en-CA" sz="1200" kern="1200" dirty="0">
              <a:solidFill>
                <a:schemeClr val="tx1"/>
              </a:solidFill>
              <a:effectLst/>
              <a:highlight>
                <a:srgbClr val="FFFF00"/>
              </a:highlight>
              <a:latin typeface="+mn-lt"/>
              <a:ea typeface="+mn-ea"/>
              <a:cs typeface="+mn-cs"/>
            </a:endParaRPr>
          </a:p>
          <a:p>
            <a:endParaRPr lang="fr-CA" sz="1200" i="1" kern="1200" dirty="0">
              <a:effectLst/>
              <a:highlight>
                <a:srgbClr val="FFFF00"/>
              </a:highlight>
              <a:latin typeface="+mn-lt"/>
              <a:ea typeface="+mn-ea"/>
              <a:cs typeface="+mn-cs"/>
            </a:endParaRPr>
          </a:p>
          <a:p>
            <a:r>
              <a:rPr lang="fr-CA" i="1" dirty="0">
                <a:highlight>
                  <a:srgbClr val="FFFF00"/>
                </a:highlight>
              </a:rPr>
              <a:t>Ou</a:t>
            </a:r>
            <a:endParaRPr lang="fr-CA" sz="1200" i="1" kern="1200" dirty="0">
              <a:effectLst/>
              <a:highlight>
                <a:srgbClr val="FFFF00"/>
              </a:highlight>
              <a:latin typeface="+mn-lt"/>
              <a:ea typeface="+mn-ea"/>
              <a:cs typeface="+mn-cs"/>
            </a:endParaRPr>
          </a:p>
          <a:p>
            <a:endParaRPr lang="fr-CA" sz="1200" i="1" kern="1200" dirty="0">
              <a:effectLst/>
              <a:highlight>
                <a:srgbClr val="FFFF00"/>
              </a:highlight>
              <a:latin typeface="+mn-lt"/>
              <a:ea typeface="+mn-ea"/>
              <a:cs typeface="+mn-cs"/>
            </a:endParaRPr>
          </a:p>
          <a:p>
            <a:r>
              <a:rPr lang="fr-CA" sz="1200" i="1" kern="1200" dirty="0">
                <a:effectLst/>
                <a:highlight>
                  <a:srgbClr val="FFFF00"/>
                </a:highlight>
                <a:latin typeface="+mn-lt"/>
                <a:ea typeface="+mn-ea"/>
                <a:cs typeface="+mn-cs"/>
              </a:rPr>
              <a:t>Un nombre accru d’élèves glissent trébuchent ou chutent durant les mois d’hiver.</a:t>
            </a:r>
          </a:p>
          <a:p>
            <a:endParaRPr lang="fr-CA" sz="1200" i="1" kern="1200" dirty="0">
              <a:effectLst/>
              <a:highlight>
                <a:srgbClr val="FFFF00"/>
              </a:highlight>
              <a:latin typeface="+mn-lt"/>
              <a:ea typeface="+mn-ea"/>
              <a:cs typeface="+mn-cs"/>
            </a:endParaRPr>
          </a:p>
          <a:p>
            <a:r>
              <a:rPr lang="fr-CA" sz="1200" i="0" kern="1200" dirty="0">
                <a:effectLst/>
                <a:highlight>
                  <a:srgbClr val="FFFF00"/>
                </a:highlight>
                <a:latin typeface="+mn-lt"/>
                <a:ea typeface="+mn-ea"/>
                <a:cs typeface="+mn-cs"/>
              </a:rPr>
              <a:t>Durée suggérée : </a:t>
            </a:r>
            <a:r>
              <a:rPr lang="fr-CA" sz="1200" i="0" kern="1200" baseline="0" dirty="0">
                <a:effectLst/>
                <a:highlight>
                  <a:srgbClr val="FFFF00"/>
                </a:highlight>
                <a:latin typeface="+mn-lt"/>
                <a:ea typeface="+mn-ea"/>
                <a:cs typeface="+mn-cs"/>
              </a:rPr>
              <a:t>10 à 15 minutes</a:t>
            </a:r>
            <a:endParaRPr lang="fr-CA" i="0" dirty="0">
              <a:highlight>
                <a:srgbClr val="FFFF00"/>
              </a:highlight>
            </a:endParaRPr>
          </a:p>
        </p:txBody>
      </p:sp>
    </p:spTree>
    <p:extLst>
      <p:ext uri="{BB962C8B-B14F-4D97-AF65-F5344CB8AC3E}">
        <p14:creationId xmlns:p14="http://schemas.microsoft.com/office/powerpoint/2010/main" val="28934887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6706E8-E7FC-F14B-A167-EF9D74644FE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7D31CED-D7B4-0541-BB66-EEAD2D5AB85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D79ADEE-7F0B-4446-9DAE-5D58D3CB86EB}"/>
              </a:ext>
            </a:extLst>
          </p:cNvPr>
          <p:cNvSpPr>
            <a:spLocks noGrp="1"/>
          </p:cNvSpPr>
          <p:nvPr>
            <p:ph type="dt" sz="half" idx="10"/>
          </p:nvPr>
        </p:nvSpPr>
        <p:spPr/>
        <p:txBody>
          <a:bodyPr/>
          <a:lstStyle/>
          <a:p>
            <a:fld id="{923F8537-9967-7947-9523-96B56AD7202D}" type="datetime1">
              <a:rPr lang="en-CA" smtClean="0"/>
              <a:t>2021-10-26</a:t>
            </a:fld>
            <a:endParaRPr lang="en-US"/>
          </a:p>
        </p:txBody>
      </p:sp>
      <p:sp>
        <p:nvSpPr>
          <p:cNvPr id="5" name="Footer Placeholder 4">
            <a:extLst>
              <a:ext uri="{FF2B5EF4-FFF2-40B4-BE49-F238E27FC236}">
                <a16:creationId xmlns:a16="http://schemas.microsoft.com/office/drawing/2014/main" id="{FFEB5CC8-0D7A-C94B-86C6-4179ED0771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9CDEB3-7575-C749-92AA-188FB807149B}"/>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381234927"/>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B26F6-2D71-F24F-A663-80F9A60109A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65226A7-52F5-B342-BC4D-DE207BCF326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E25034-8923-654C-9DE7-9A9A0FE52BFC}"/>
              </a:ext>
            </a:extLst>
          </p:cNvPr>
          <p:cNvSpPr>
            <a:spLocks noGrp="1"/>
          </p:cNvSpPr>
          <p:nvPr>
            <p:ph type="dt" sz="half" idx="10"/>
          </p:nvPr>
        </p:nvSpPr>
        <p:spPr/>
        <p:txBody>
          <a:bodyPr/>
          <a:lstStyle/>
          <a:p>
            <a:fld id="{78275CC2-CCE3-A94D-85F6-0ADC22AEAD37}" type="datetime1">
              <a:rPr lang="en-CA" smtClean="0"/>
              <a:t>2021-10-26</a:t>
            </a:fld>
            <a:endParaRPr lang="en-US"/>
          </a:p>
        </p:txBody>
      </p:sp>
      <p:sp>
        <p:nvSpPr>
          <p:cNvPr id="5" name="Footer Placeholder 4">
            <a:extLst>
              <a:ext uri="{FF2B5EF4-FFF2-40B4-BE49-F238E27FC236}">
                <a16:creationId xmlns:a16="http://schemas.microsoft.com/office/drawing/2014/main" id="{D50A1899-6EF5-254F-AA6F-43BCDC40E3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33B1A53-8379-5748-BB4A-3DB0F0389BD0}"/>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370516966"/>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51CA065-4E87-A44D-A6A2-E9671B6F9CE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B412365-9FD0-3147-9798-F1E96F9DCDE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1C9ED5D-09AB-F74A-AA16-A940DC1E852A}"/>
              </a:ext>
            </a:extLst>
          </p:cNvPr>
          <p:cNvSpPr>
            <a:spLocks noGrp="1"/>
          </p:cNvSpPr>
          <p:nvPr>
            <p:ph type="dt" sz="half" idx="10"/>
          </p:nvPr>
        </p:nvSpPr>
        <p:spPr/>
        <p:txBody>
          <a:bodyPr/>
          <a:lstStyle/>
          <a:p>
            <a:fld id="{AEDC98CA-68BD-E64C-9A1B-09F0729917E3}" type="datetime1">
              <a:rPr lang="en-CA" smtClean="0"/>
              <a:t>2021-10-26</a:t>
            </a:fld>
            <a:endParaRPr lang="en-US"/>
          </a:p>
        </p:txBody>
      </p:sp>
      <p:sp>
        <p:nvSpPr>
          <p:cNvPr id="5" name="Footer Placeholder 4">
            <a:extLst>
              <a:ext uri="{FF2B5EF4-FFF2-40B4-BE49-F238E27FC236}">
                <a16:creationId xmlns:a16="http://schemas.microsoft.com/office/drawing/2014/main" id="{45CF81E7-847D-D64B-9AA7-4EF86065DF5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7ABA72-2E39-6A42-B79E-63593E23111C}"/>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788899962"/>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1A624-7E0D-7B4F-95A5-FE56CC097E8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377CB3A-354D-D243-BCBF-86FF2129FEE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C9FD76-4CD0-1E4D-82BF-F405F6E0D02F}"/>
              </a:ext>
            </a:extLst>
          </p:cNvPr>
          <p:cNvSpPr>
            <a:spLocks noGrp="1"/>
          </p:cNvSpPr>
          <p:nvPr>
            <p:ph type="dt" sz="half" idx="10"/>
          </p:nvPr>
        </p:nvSpPr>
        <p:spPr/>
        <p:txBody>
          <a:bodyPr/>
          <a:lstStyle/>
          <a:p>
            <a:fld id="{A318B7FD-827C-1149-B047-D4AF4FF137A4}" type="datetime1">
              <a:rPr lang="en-CA" smtClean="0"/>
              <a:t>2021-10-26</a:t>
            </a:fld>
            <a:endParaRPr lang="en-US"/>
          </a:p>
        </p:txBody>
      </p:sp>
      <p:sp>
        <p:nvSpPr>
          <p:cNvPr id="5" name="Footer Placeholder 4">
            <a:extLst>
              <a:ext uri="{FF2B5EF4-FFF2-40B4-BE49-F238E27FC236}">
                <a16:creationId xmlns:a16="http://schemas.microsoft.com/office/drawing/2014/main" id="{7AA7FB88-7016-224B-A49A-5A0CB09468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A1BBF7-061D-0843-A0C1-8EFCEFE912D3}"/>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933710943"/>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216026-5788-7045-B2D0-4BD1E58421A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CC4FBF8-43B9-F14C-899A-C7A2CBA206F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5A06CCE-8681-A746-BE77-F89B5136CDB4}"/>
              </a:ext>
            </a:extLst>
          </p:cNvPr>
          <p:cNvSpPr>
            <a:spLocks noGrp="1"/>
          </p:cNvSpPr>
          <p:nvPr>
            <p:ph type="dt" sz="half" idx="10"/>
          </p:nvPr>
        </p:nvSpPr>
        <p:spPr/>
        <p:txBody>
          <a:bodyPr/>
          <a:lstStyle/>
          <a:p>
            <a:fld id="{BA8121E6-54B3-D946-9BAB-8357C92105EB}" type="datetime1">
              <a:rPr lang="en-CA" smtClean="0"/>
              <a:t>2021-10-26</a:t>
            </a:fld>
            <a:endParaRPr lang="en-US"/>
          </a:p>
        </p:txBody>
      </p:sp>
      <p:sp>
        <p:nvSpPr>
          <p:cNvPr id="5" name="Footer Placeholder 4">
            <a:extLst>
              <a:ext uri="{FF2B5EF4-FFF2-40B4-BE49-F238E27FC236}">
                <a16:creationId xmlns:a16="http://schemas.microsoft.com/office/drawing/2014/main" id="{5D6781B9-8542-F344-81D3-D091627626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2358FC-19BD-3A48-9465-2B6AB5475133}"/>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522939232"/>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D7B398-13C9-B349-9281-6451B74579D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EE77417-015E-7D41-91FA-E1AFAE8E8C3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BFDE1DE-E6CD-3540-A56D-E7551B0F6A2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2650284-C5BA-964D-9651-177F40D9F917}"/>
              </a:ext>
            </a:extLst>
          </p:cNvPr>
          <p:cNvSpPr>
            <a:spLocks noGrp="1"/>
          </p:cNvSpPr>
          <p:nvPr>
            <p:ph type="dt" sz="half" idx="10"/>
          </p:nvPr>
        </p:nvSpPr>
        <p:spPr/>
        <p:txBody>
          <a:bodyPr/>
          <a:lstStyle/>
          <a:p>
            <a:fld id="{D80A9B60-F3F5-3F49-9796-B7F16B161388}" type="datetime1">
              <a:rPr lang="en-CA" smtClean="0"/>
              <a:t>2021-10-26</a:t>
            </a:fld>
            <a:endParaRPr lang="en-US"/>
          </a:p>
        </p:txBody>
      </p:sp>
      <p:sp>
        <p:nvSpPr>
          <p:cNvPr id="6" name="Footer Placeholder 5">
            <a:extLst>
              <a:ext uri="{FF2B5EF4-FFF2-40B4-BE49-F238E27FC236}">
                <a16:creationId xmlns:a16="http://schemas.microsoft.com/office/drawing/2014/main" id="{05DB7229-4A25-B144-BC05-737B79014EC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7773D6-07E4-114F-AA8C-AE17860D8AB5}"/>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610338377"/>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EA3941-4393-EF4D-95B5-EE82DD45F6C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DC603BC-E61B-B04A-8954-2219EC00BEE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BB8B496-BE2A-614A-B90F-F7C4D477747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2865846-70F9-4A4D-91F2-B0097016C02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BB080CD-2870-2343-9A79-A2A68B8DC6C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BB6D512-B47D-044A-88EC-5430329ACF3D}"/>
              </a:ext>
            </a:extLst>
          </p:cNvPr>
          <p:cNvSpPr>
            <a:spLocks noGrp="1"/>
          </p:cNvSpPr>
          <p:nvPr>
            <p:ph type="dt" sz="half" idx="10"/>
          </p:nvPr>
        </p:nvSpPr>
        <p:spPr/>
        <p:txBody>
          <a:bodyPr/>
          <a:lstStyle/>
          <a:p>
            <a:fld id="{959D1DB8-1F1B-D849-9098-48A6BC75B5F6}" type="datetime1">
              <a:rPr lang="en-CA" smtClean="0"/>
              <a:t>2021-10-26</a:t>
            </a:fld>
            <a:endParaRPr lang="en-US"/>
          </a:p>
        </p:txBody>
      </p:sp>
      <p:sp>
        <p:nvSpPr>
          <p:cNvPr id="8" name="Footer Placeholder 7">
            <a:extLst>
              <a:ext uri="{FF2B5EF4-FFF2-40B4-BE49-F238E27FC236}">
                <a16:creationId xmlns:a16="http://schemas.microsoft.com/office/drawing/2014/main" id="{1074561D-ABE2-E945-9672-E884E926247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EDEE21E-E177-1B46-BA00-E3B94A13D93F}"/>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776317446"/>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F9AB0F-1FBA-FB41-9932-43EF435DE09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0ACB662-7BFE-324F-B1AB-721862C00BEB}"/>
              </a:ext>
            </a:extLst>
          </p:cNvPr>
          <p:cNvSpPr>
            <a:spLocks noGrp="1"/>
          </p:cNvSpPr>
          <p:nvPr>
            <p:ph type="dt" sz="half" idx="10"/>
          </p:nvPr>
        </p:nvSpPr>
        <p:spPr/>
        <p:txBody>
          <a:bodyPr/>
          <a:lstStyle/>
          <a:p>
            <a:fld id="{63574919-8721-D944-B24A-249558152C7E}" type="datetime1">
              <a:rPr lang="en-CA" smtClean="0"/>
              <a:t>2021-10-26</a:t>
            </a:fld>
            <a:endParaRPr lang="en-US"/>
          </a:p>
        </p:txBody>
      </p:sp>
      <p:sp>
        <p:nvSpPr>
          <p:cNvPr id="4" name="Footer Placeholder 3">
            <a:extLst>
              <a:ext uri="{FF2B5EF4-FFF2-40B4-BE49-F238E27FC236}">
                <a16:creationId xmlns:a16="http://schemas.microsoft.com/office/drawing/2014/main" id="{58CF593E-849A-3449-ADA6-F506F311CAA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FB938B5-7E44-5746-8560-E6C21A256DD9}"/>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552262086"/>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86F55B1-E8F8-0F40-97C5-CFBD3956B588}"/>
              </a:ext>
            </a:extLst>
          </p:cNvPr>
          <p:cNvSpPr>
            <a:spLocks noGrp="1"/>
          </p:cNvSpPr>
          <p:nvPr>
            <p:ph type="dt" sz="half" idx="10"/>
          </p:nvPr>
        </p:nvSpPr>
        <p:spPr/>
        <p:txBody>
          <a:bodyPr/>
          <a:lstStyle/>
          <a:p>
            <a:fld id="{8D4EC021-86E6-EC4D-A721-10473A423F65}" type="datetime1">
              <a:rPr lang="en-CA" smtClean="0"/>
              <a:t>2021-10-26</a:t>
            </a:fld>
            <a:endParaRPr lang="en-US"/>
          </a:p>
        </p:txBody>
      </p:sp>
      <p:sp>
        <p:nvSpPr>
          <p:cNvPr id="3" name="Footer Placeholder 2">
            <a:extLst>
              <a:ext uri="{FF2B5EF4-FFF2-40B4-BE49-F238E27FC236}">
                <a16:creationId xmlns:a16="http://schemas.microsoft.com/office/drawing/2014/main" id="{83807135-8C4C-3E4A-985F-73656A8EBCD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77E9C1E-DA35-F046-ABC5-A409F57D2B3E}"/>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004178738"/>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26BE34-40C1-F44A-A4DE-9E8473F9CE0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8EFD3C1-0F35-134F-ABD7-A00D5CA9B1D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D119916-4107-454D-82BB-E8912655A6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0E888F-4BAA-F94D-939A-BBF0E65093A3}"/>
              </a:ext>
            </a:extLst>
          </p:cNvPr>
          <p:cNvSpPr>
            <a:spLocks noGrp="1"/>
          </p:cNvSpPr>
          <p:nvPr>
            <p:ph type="dt" sz="half" idx="10"/>
          </p:nvPr>
        </p:nvSpPr>
        <p:spPr/>
        <p:txBody>
          <a:bodyPr/>
          <a:lstStyle/>
          <a:p>
            <a:fld id="{F93ECC72-280E-5F4E-B0B3-90385804BC0D}" type="datetime1">
              <a:rPr lang="en-CA" smtClean="0"/>
              <a:t>2021-10-26</a:t>
            </a:fld>
            <a:endParaRPr lang="en-US"/>
          </a:p>
        </p:txBody>
      </p:sp>
      <p:sp>
        <p:nvSpPr>
          <p:cNvPr id="6" name="Footer Placeholder 5">
            <a:extLst>
              <a:ext uri="{FF2B5EF4-FFF2-40B4-BE49-F238E27FC236}">
                <a16:creationId xmlns:a16="http://schemas.microsoft.com/office/drawing/2014/main" id="{AB3173F9-62BF-0242-8FBC-B3FC1CD32AE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84FC2F4-312F-F241-ACE3-B918D59105E9}"/>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3704668474"/>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D237A6-4518-3949-804E-87DF5951F5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39D895F-1368-894E-8469-03CD700596E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FB0B742-8B48-5F40-9910-D6D544EF73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25ED924-B113-9341-9143-EBF12412613F}"/>
              </a:ext>
            </a:extLst>
          </p:cNvPr>
          <p:cNvSpPr>
            <a:spLocks noGrp="1"/>
          </p:cNvSpPr>
          <p:nvPr>
            <p:ph type="dt" sz="half" idx="10"/>
          </p:nvPr>
        </p:nvSpPr>
        <p:spPr/>
        <p:txBody>
          <a:bodyPr/>
          <a:lstStyle/>
          <a:p>
            <a:fld id="{45636ACC-0590-5740-875E-802CD7EF9593}" type="datetime1">
              <a:rPr lang="en-CA" smtClean="0"/>
              <a:t>2021-10-26</a:t>
            </a:fld>
            <a:endParaRPr lang="en-US"/>
          </a:p>
        </p:txBody>
      </p:sp>
      <p:sp>
        <p:nvSpPr>
          <p:cNvPr id="6" name="Footer Placeholder 5">
            <a:extLst>
              <a:ext uri="{FF2B5EF4-FFF2-40B4-BE49-F238E27FC236}">
                <a16:creationId xmlns:a16="http://schemas.microsoft.com/office/drawing/2014/main" id="{24FEF4C0-B2D0-F747-9C7E-F781C3965A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3D61E54-8EC3-A44E-932D-D95A934C3AF1}"/>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724688012"/>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60E2133-5EA6-4743-A3A0-E7C2DD8A8DF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15B76E6-6875-7143-817B-4B2BB4E4316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27C448-B55D-1C46-B1F2-D753E9A4019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7DCC19-C26D-DD4A-B6C8-4B3D7C09F9F9}" type="datetime1">
              <a:rPr lang="en-CA" smtClean="0"/>
              <a:t>2021-10-26</a:t>
            </a:fld>
            <a:endParaRPr lang="en-US"/>
          </a:p>
        </p:txBody>
      </p:sp>
      <p:sp>
        <p:nvSpPr>
          <p:cNvPr id="5" name="Footer Placeholder 4">
            <a:extLst>
              <a:ext uri="{FF2B5EF4-FFF2-40B4-BE49-F238E27FC236}">
                <a16:creationId xmlns:a16="http://schemas.microsoft.com/office/drawing/2014/main" id="{E5219B47-B47F-D24B-B379-43106460F3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A6376B6-261A-4341-BE4D-EB529BDD51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ADBE72-98E8-404F-99C6-DD0408BE1352}" type="slidenum">
              <a:rPr lang="en-US" smtClean="0"/>
              <a:t>‹#›</a:t>
            </a:fld>
            <a:endParaRPr lang="en-US"/>
          </a:p>
        </p:txBody>
      </p:sp>
    </p:spTree>
    <p:extLst>
      <p:ext uri="{BB962C8B-B14F-4D97-AF65-F5344CB8AC3E}">
        <p14:creationId xmlns:p14="http://schemas.microsoft.com/office/powerpoint/2010/main" val="13334735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4.xml"/><Relationship Id="rId7" Type="http://schemas.openxmlformats.org/officeDocument/2006/relationships/image" Target="../media/image1.jpeg"/><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notesSlide" Target="../notesSlides/notesSlide1.xml"/><Relationship Id="rId5" Type="http://schemas.openxmlformats.org/officeDocument/2006/relationships/slideLayout" Target="../slideLayouts/slideLayout2.xml"/><Relationship Id="rId4" Type="http://schemas.openxmlformats.org/officeDocument/2006/relationships/tags" Target="../tags/tag5.xml"/></Relationships>
</file>

<file path=ppt/slides/_rels/slide10.xml.rels><?xml version="1.0" encoding="UTF-8" standalone="yes"?>
<Relationships xmlns="http://schemas.openxmlformats.org/package/2006/relationships"><Relationship Id="rId8" Type="http://schemas.openxmlformats.org/officeDocument/2006/relationships/tags" Target="../tags/tag77.xml"/><Relationship Id="rId13" Type="http://schemas.openxmlformats.org/officeDocument/2006/relationships/hyperlink" Target="https://www.youtube.com/watch?v=fXEezjp-Df8" TargetMode="External"/><Relationship Id="rId3" Type="http://schemas.openxmlformats.org/officeDocument/2006/relationships/tags" Target="../tags/tag72.xml"/><Relationship Id="rId7" Type="http://schemas.openxmlformats.org/officeDocument/2006/relationships/tags" Target="../tags/tag76.xml"/><Relationship Id="rId12" Type="http://schemas.openxmlformats.org/officeDocument/2006/relationships/hyperlink" Target="http://www.onwardthebook.com/wp-content/uploads/2018/09/Core-Values.pdf" TargetMode="External"/><Relationship Id="rId2" Type="http://schemas.openxmlformats.org/officeDocument/2006/relationships/tags" Target="../tags/tag71.xml"/><Relationship Id="rId1" Type="http://schemas.openxmlformats.org/officeDocument/2006/relationships/tags" Target="../tags/tag70.xml"/><Relationship Id="rId6" Type="http://schemas.openxmlformats.org/officeDocument/2006/relationships/tags" Target="../tags/tag75.xml"/><Relationship Id="rId11" Type="http://schemas.openxmlformats.org/officeDocument/2006/relationships/image" Target="../media/image1.jpeg"/><Relationship Id="rId5" Type="http://schemas.openxmlformats.org/officeDocument/2006/relationships/tags" Target="../tags/tag74.xml"/><Relationship Id="rId10" Type="http://schemas.openxmlformats.org/officeDocument/2006/relationships/notesSlide" Target="../notesSlides/notesSlide10.xml"/><Relationship Id="rId4" Type="http://schemas.openxmlformats.org/officeDocument/2006/relationships/tags" Target="../tags/tag73.xml"/><Relationship Id="rId9"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tags" Target="../tags/tag85.xml"/><Relationship Id="rId3" Type="http://schemas.openxmlformats.org/officeDocument/2006/relationships/tags" Target="../tags/tag80.xml"/><Relationship Id="rId7" Type="http://schemas.openxmlformats.org/officeDocument/2006/relationships/tags" Target="../tags/tag84.xml"/><Relationship Id="rId2" Type="http://schemas.openxmlformats.org/officeDocument/2006/relationships/tags" Target="../tags/tag79.xml"/><Relationship Id="rId1" Type="http://schemas.openxmlformats.org/officeDocument/2006/relationships/tags" Target="../tags/tag78.xml"/><Relationship Id="rId6" Type="http://schemas.openxmlformats.org/officeDocument/2006/relationships/tags" Target="../tags/tag83.xml"/><Relationship Id="rId11" Type="http://schemas.openxmlformats.org/officeDocument/2006/relationships/image" Target="../media/image1.jpeg"/><Relationship Id="rId5" Type="http://schemas.openxmlformats.org/officeDocument/2006/relationships/tags" Target="../tags/tag82.xml"/><Relationship Id="rId10" Type="http://schemas.openxmlformats.org/officeDocument/2006/relationships/notesSlide" Target="../notesSlides/notesSlide11.xml"/><Relationship Id="rId4" Type="http://schemas.openxmlformats.org/officeDocument/2006/relationships/tags" Target="../tags/tag81.xml"/><Relationship Id="rId9"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tags" Target="../tags/tag93.xml"/><Relationship Id="rId3" Type="http://schemas.openxmlformats.org/officeDocument/2006/relationships/tags" Target="../tags/tag88.xml"/><Relationship Id="rId7" Type="http://schemas.openxmlformats.org/officeDocument/2006/relationships/tags" Target="../tags/tag92.xml"/><Relationship Id="rId2" Type="http://schemas.openxmlformats.org/officeDocument/2006/relationships/tags" Target="../tags/tag87.xml"/><Relationship Id="rId1" Type="http://schemas.openxmlformats.org/officeDocument/2006/relationships/tags" Target="../tags/tag86.xml"/><Relationship Id="rId6" Type="http://schemas.openxmlformats.org/officeDocument/2006/relationships/tags" Target="../tags/tag91.xml"/><Relationship Id="rId11" Type="http://schemas.openxmlformats.org/officeDocument/2006/relationships/image" Target="../media/image1.jpeg"/><Relationship Id="rId5" Type="http://schemas.openxmlformats.org/officeDocument/2006/relationships/tags" Target="../tags/tag90.xml"/><Relationship Id="rId10" Type="http://schemas.openxmlformats.org/officeDocument/2006/relationships/notesSlide" Target="../notesSlides/notesSlide12.xml"/><Relationship Id="rId4" Type="http://schemas.openxmlformats.org/officeDocument/2006/relationships/tags" Target="../tags/tag89.xml"/><Relationship Id="rId9"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notesSlide" Target="../notesSlides/notesSlide13.xml"/><Relationship Id="rId3" Type="http://schemas.openxmlformats.org/officeDocument/2006/relationships/tags" Target="../tags/tag96.xml"/><Relationship Id="rId7" Type="http://schemas.openxmlformats.org/officeDocument/2006/relationships/slideLayout" Target="../slideLayouts/slideLayout4.xml"/><Relationship Id="rId2" Type="http://schemas.openxmlformats.org/officeDocument/2006/relationships/tags" Target="../tags/tag95.xml"/><Relationship Id="rId1" Type="http://schemas.openxmlformats.org/officeDocument/2006/relationships/tags" Target="../tags/tag94.xml"/><Relationship Id="rId6" Type="http://schemas.openxmlformats.org/officeDocument/2006/relationships/tags" Target="../tags/tag99.xml"/><Relationship Id="rId5" Type="http://schemas.openxmlformats.org/officeDocument/2006/relationships/tags" Target="../tags/tag98.xml"/><Relationship Id="rId10" Type="http://schemas.openxmlformats.org/officeDocument/2006/relationships/image" Target="../media/image1.jpeg"/><Relationship Id="rId4" Type="http://schemas.openxmlformats.org/officeDocument/2006/relationships/tags" Target="../tags/tag97.xml"/><Relationship Id="rId9" Type="http://schemas.openxmlformats.org/officeDocument/2006/relationships/hyperlink" Target="https://www.youtube.com/watch?v=yA53yhiOe04" TargetMode="External"/></Relationships>
</file>

<file path=ppt/slides/_rels/slide14.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tags" Target="../tags/tag102.xml"/><Relationship Id="rId7" Type="http://schemas.openxmlformats.org/officeDocument/2006/relationships/notesSlide" Target="../notesSlides/notesSlide14.xml"/><Relationship Id="rId2" Type="http://schemas.openxmlformats.org/officeDocument/2006/relationships/tags" Target="../tags/tag101.xml"/><Relationship Id="rId1" Type="http://schemas.openxmlformats.org/officeDocument/2006/relationships/tags" Target="../tags/tag100.xml"/><Relationship Id="rId6" Type="http://schemas.openxmlformats.org/officeDocument/2006/relationships/slideLayout" Target="../slideLayouts/slideLayout4.xml"/><Relationship Id="rId5" Type="http://schemas.openxmlformats.org/officeDocument/2006/relationships/tags" Target="../tags/tag104.xml"/><Relationship Id="rId4" Type="http://schemas.openxmlformats.org/officeDocument/2006/relationships/tags" Target="../tags/tag103.xml"/></Relationships>
</file>

<file path=ppt/slides/_rels/slide15.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tags" Target="../tags/tag107.xml"/><Relationship Id="rId7" Type="http://schemas.openxmlformats.org/officeDocument/2006/relationships/notesSlide" Target="../notesSlides/notesSlide15.xml"/><Relationship Id="rId2" Type="http://schemas.openxmlformats.org/officeDocument/2006/relationships/tags" Target="../tags/tag106.xml"/><Relationship Id="rId1" Type="http://schemas.openxmlformats.org/officeDocument/2006/relationships/tags" Target="../tags/tag105.xml"/><Relationship Id="rId6" Type="http://schemas.openxmlformats.org/officeDocument/2006/relationships/slideLayout" Target="../slideLayouts/slideLayout4.xml"/><Relationship Id="rId5" Type="http://schemas.openxmlformats.org/officeDocument/2006/relationships/tags" Target="../tags/tag109.xml"/><Relationship Id="rId4" Type="http://schemas.openxmlformats.org/officeDocument/2006/relationships/tags" Target="../tags/tag108.xml"/></Relationships>
</file>

<file path=ppt/slides/_rels/slide16.xml.rels><?xml version="1.0" encoding="UTF-8" standalone="yes"?>
<Relationships xmlns="http://schemas.openxmlformats.org/package/2006/relationships"><Relationship Id="rId8" Type="http://schemas.openxmlformats.org/officeDocument/2006/relationships/slideLayout" Target="../slideLayouts/slideLayout4.xml"/><Relationship Id="rId3" Type="http://schemas.openxmlformats.org/officeDocument/2006/relationships/tags" Target="../tags/tag112.xml"/><Relationship Id="rId7" Type="http://schemas.openxmlformats.org/officeDocument/2006/relationships/tags" Target="../tags/tag116.xml"/><Relationship Id="rId2" Type="http://schemas.openxmlformats.org/officeDocument/2006/relationships/tags" Target="../tags/tag111.xml"/><Relationship Id="rId1" Type="http://schemas.openxmlformats.org/officeDocument/2006/relationships/tags" Target="../tags/tag110.xml"/><Relationship Id="rId6" Type="http://schemas.openxmlformats.org/officeDocument/2006/relationships/tags" Target="../tags/tag115.xml"/><Relationship Id="rId5" Type="http://schemas.openxmlformats.org/officeDocument/2006/relationships/tags" Target="../tags/tag114.xml"/><Relationship Id="rId10" Type="http://schemas.openxmlformats.org/officeDocument/2006/relationships/image" Target="../media/image1.jpeg"/><Relationship Id="rId4" Type="http://schemas.openxmlformats.org/officeDocument/2006/relationships/tags" Target="../tags/tag113.xml"/><Relationship Id="rId9"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8" Type="http://schemas.openxmlformats.org/officeDocument/2006/relationships/hyperlink" Target="https://www.pbs.org/video/pov-implicit-bias-peanut-butter-jelly-and-racism/" TargetMode="External"/><Relationship Id="rId13" Type="http://schemas.openxmlformats.org/officeDocument/2006/relationships/image" Target="../media/image1.jpeg"/><Relationship Id="rId3" Type="http://schemas.openxmlformats.org/officeDocument/2006/relationships/tags" Target="../tags/tag119.xml"/><Relationship Id="rId7" Type="http://schemas.openxmlformats.org/officeDocument/2006/relationships/notesSlide" Target="../notesSlides/notesSlide17.xml"/><Relationship Id="rId12" Type="http://schemas.openxmlformats.org/officeDocument/2006/relationships/hyperlink" Target="https://www.pbs.org/video/pov-implicit-bias-why-were-awkward/?continuousplayautoplay=true" TargetMode="External"/><Relationship Id="rId2" Type="http://schemas.openxmlformats.org/officeDocument/2006/relationships/tags" Target="../tags/tag118.xml"/><Relationship Id="rId1" Type="http://schemas.openxmlformats.org/officeDocument/2006/relationships/tags" Target="../tags/tag117.xml"/><Relationship Id="rId6" Type="http://schemas.openxmlformats.org/officeDocument/2006/relationships/slideLayout" Target="../slideLayouts/slideLayout4.xml"/><Relationship Id="rId11" Type="http://schemas.openxmlformats.org/officeDocument/2006/relationships/hyperlink" Target="https://www.pbs.org/video/pov-implicit-bias-snacks-and-punishment/?continuousplayautoplay=true" TargetMode="External"/><Relationship Id="rId5" Type="http://schemas.openxmlformats.org/officeDocument/2006/relationships/tags" Target="../tags/tag121.xml"/><Relationship Id="rId10" Type="http://schemas.openxmlformats.org/officeDocument/2006/relationships/hyperlink" Target="https://www.pbs.org/video/pov-implicit-bias-check-our-bias-wreck-our-bias/?continuousplayautoplay=true" TargetMode="External"/><Relationship Id="rId4" Type="http://schemas.openxmlformats.org/officeDocument/2006/relationships/tags" Target="../tags/tag120.xml"/><Relationship Id="rId9" Type="http://schemas.openxmlformats.org/officeDocument/2006/relationships/hyperlink" Target="https://www.pbs.org/video/pov-implict-bias-high-heels-violins-and-warning/?continuousplayautoplay=true" TargetMode="External"/></Relationships>
</file>

<file path=ppt/slides/_rels/slide18.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tags" Target="../tags/tag124.xml"/><Relationship Id="rId7" Type="http://schemas.openxmlformats.org/officeDocument/2006/relationships/notesSlide" Target="../notesSlides/notesSlide18.xml"/><Relationship Id="rId2" Type="http://schemas.openxmlformats.org/officeDocument/2006/relationships/tags" Target="../tags/tag123.xml"/><Relationship Id="rId1" Type="http://schemas.openxmlformats.org/officeDocument/2006/relationships/tags" Target="../tags/tag122.xml"/><Relationship Id="rId6" Type="http://schemas.openxmlformats.org/officeDocument/2006/relationships/slideLayout" Target="../slideLayouts/slideLayout4.xml"/><Relationship Id="rId5" Type="http://schemas.openxmlformats.org/officeDocument/2006/relationships/tags" Target="../tags/tag126.xml"/><Relationship Id="rId4" Type="http://schemas.openxmlformats.org/officeDocument/2006/relationships/tags" Target="../tags/tag125.xml"/></Relationships>
</file>

<file path=ppt/slides/_rels/slide19.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tags" Target="../tags/tag129.xml"/><Relationship Id="rId7" Type="http://schemas.openxmlformats.org/officeDocument/2006/relationships/notesSlide" Target="../notesSlides/notesSlide19.xml"/><Relationship Id="rId2" Type="http://schemas.openxmlformats.org/officeDocument/2006/relationships/tags" Target="../tags/tag128.xml"/><Relationship Id="rId1" Type="http://schemas.openxmlformats.org/officeDocument/2006/relationships/tags" Target="../tags/tag127.xml"/><Relationship Id="rId6" Type="http://schemas.openxmlformats.org/officeDocument/2006/relationships/slideLayout" Target="../slideLayouts/slideLayout4.xml"/><Relationship Id="rId5" Type="http://schemas.openxmlformats.org/officeDocument/2006/relationships/tags" Target="../tags/tag131.xml"/><Relationship Id="rId4" Type="http://schemas.openxmlformats.org/officeDocument/2006/relationships/tags" Target="../tags/tag130.xml"/></Relationships>
</file>

<file path=ppt/slides/_rels/slide2.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8.xml"/><Relationship Id="rId7" Type="http://schemas.openxmlformats.org/officeDocument/2006/relationships/tags" Target="../tags/tag12.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tags" Target="../tags/tag11.xml"/><Relationship Id="rId11" Type="http://schemas.openxmlformats.org/officeDocument/2006/relationships/hyperlink" Target="https://www.forbes.com/sites/glennllopis/2013/11/04/the-4-most-effective-ways-leaders-solve-problems/?sh=346157e4f974#4175f2d22bda6f188a5a2bda" TargetMode="External"/><Relationship Id="rId5" Type="http://schemas.openxmlformats.org/officeDocument/2006/relationships/tags" Target="../tags/tag10.xml"/><Relationship Id="rId10" Type="http://schemas.openxmlformats.org/officeDocument/2006/relationships/image" Target="../media/image1.jpeg"/><Relationship Id="rId4" Type="http://schemas.openxmlformats.org/officeDocument/2006/relationships/tags" Target="../tags/tag9.xml"/><Relationship Id="rId9"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tags" Target="../tags/tag134.xml"/><Relationship Id="rId7" Type="http://schemas.openxmlformats.org/officeDocument/2006/relationships/notesSlide" Target="../notesSlides/notesSlide20.xml"/><Relationship Id="rId2" Type="http://schemas.openxmlformats.org/officeDocument/2006/relationships/tags" Target="../tags/tag133.xml"/><Relationship Id="rId1" Type="http://schemas.openxmlformats.org/officeDocument/2006/relationships/tags" Target="../tags/tag132.xml"/><Relationship Id="rId6" Type="http://schemas.openxmlformats.org/officeDocument/2006/relationships/slideLayout" Target="../slideLayouts/slideLayout4.xml"/><Relationship Id="rId5" Type="http://schemas.openxmlformats.org/officeDocument/2006/relationships/tags" Target="../tags/tag136.xml"/><Relationship Id="rId4" Type="http://schemas.openxmlformats.org/officeDocument/2006/relationships/tags" Target="../tags/tag135.xml"/></Relationships>
</file>

<file path=ppt/slides/_rels/slide21.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tags" Target="../tags/tag139.xml"/><Relationship Id="rId7" Type="http://schemas.openxmlformats.org/officeDocument/2006/relationships/notesSlide" Target="../notesSlides/notesSlide21.xml"/><Relationship Id="rId2" Type="http://schemas.openxmlformats.org/officeDocument/2006/relationships/tags" Target="../tags/tag138.xml"/><Relationship Id="rId1" Type="http://schemas.openxmlformats.org/officeDocument/2006/relationships/tags" Target="../tags/tag137.xml"/><Relationship Id="rId6" Type="http://schemas.openxmlformats.org/officeDocument/2006/relationships/slideLayout" Target="../slideLayouts/slideLayout4.xml"/><Relationship Id="rId5" Type="http://schemas.openxmlformats.org/officeDocument/2006/relationships/tags" Target="../tags/tag141.xml"/><Relationship Id="rId4" Type="http://schemas.openxmlformats.org/officeDocument/2006/relationships/tags" Target="../tags/tag140.xml"/><Relationship Id="rId9" Type="http://schemas.openxmlformats.org/officeDocument/2006/relationships/comments" Target="../comments/comment1.xml"/></Relationships>
</file>

<file path=ppt/slides/_rels/slide22.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tags" Target="../tags/tag144.xml"/><Relationship Id="rId7" Type="http://schemas.openxmlformats.org/officeDocument/2006/relationships/notesSlide" Target="../notesSlides/notesSlide22.xml"/><Relationship Id="rId2" Type="http://schemas.openxmlformats.org/officeDocument/2006/relationships/tags" Target="../tags/tag143.xml"/><Relationship Id="rId1" Type="http://schemas.openxmlformats.org/officeDocument/2006/relationships/tags" Target="../tags/tag142.xml"/><Relationship Id="rId6" Type="http://schemas.openxmlformats.org/officeDocument/2006/relationships/slideLayout" Target="../slideLayouts/slideLayout4.xml"/><Relationship Id="rId5" Type="http://schemas.openxmlformats.org/officeDocument/2006/relationships/tags" Target="../tags/tag146.xml"/><Relationship Id="rId4" Type="http://schemas.openxmlformats.org/officeDocument/2006/relationships/tags" Target="../tags/tag145.xml"/></Relationships>
</file>

<file path=ppt/slides/_rels/slide23.xml.rels><?xml version="1.0" encoding="UTF-8" standalone="yes"?>
<Relationships xmlns="http://schemas.openxmlformats.org/package/2006/relationships"><Relationship Id="rId8" Type="http://schemas.openxmlformats.org/officeDocument/2006/relationships/tags" Target="../tags/tag154.xml"/><Relationship Id="rId13" Type="http://schemas.openxmlformats.org/officeDocument/2006/relationships/hyperlink" Target="https://twitter.com/IELOntario" TargetMode="External"/><Relationship Id="rId3" Type="http://schemas.openxmlformats.org/officeDocument/2006/relationships/tags" Target="../tags/tag149.xml"/><Relationship Id="rId7" Type="http://schemas.openxmlformats.org/officeDocument/2006/relationships/tags" Target="../tags/tag153.xml"/><Relationship Id="rId12" Type="http://schemas.openxmlformats.org/officeDocument/2006/relationships/hyperlink" Target="https://www.education-leadership-ontario.ca/fr" TargetMode="External"/><Relationship Id="rId2" Type="http://schemas.openxmlformats.org/officeDocument/2006/relationships/tags" Target="../tags/tag148.xml"/><Relationship Id="rId1" Type="http://schemas.openxmlformats.org/officeDocument/2006/relationships/tags" Target="../tags/tag147.xml"/><Relationship Id="rId6" Type="http://schemas.openxmlformats.org/officeDocument/2006/relationships/tags" Target="../tags/tag152.xml"/><Relationship Id="rId11" Type="http://schemas.openxmlformats.org/officeDocument/2006/relationships/image" Target="../media/image1.jpeg"/><Relationship Id="rId5" Type="http://schemas.openxmlformats.org/officeDocument/2006/relationships/tags" Target="../tags/tag151.xml"/><Relationship Id="rId10" Type="http://schemas.openxmlformats.org/officeDocument/2006/relationships/notesSlide" Target="../notesSlides/notesSlide23.xml"/><Relationship Id="rId4" Type="http://schemas.openxmlformats.org/officeDocument/2006/relationships/tags" Target="../tags/tag150.xml"/><Relationship Id="rId9" Type="http://schemas.openxmlformats.org/officeDocument/2006/relationships/slideLayout" Target="../slideLayouts/slideLayout2.xml"/><Relationship Id="rId14" Type="http://schemas.openxmlformats.org/officeDocument/2006/relationships/hyperlink" Target="mailto:communication@education-leadership-ontario.ca" TargetMode="External"/></Relationships>
</file>

<file path=ppt/slides/_rels/slide24.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157.xml"/><Relationship Id="rId7" Type="http://schemas.openxmlformats.org/officeDocument/2006/relationships/tags" Target="../tags/tag161.xml"/><Relationship Id="rId12" Type="http://schemas.openxmlformats.org/officeDocument/2006/relationships/image" Target="https://previews.123rf.com/images/riddy/riddy0912/riddy091200058/6070428-patch.jpg" TargetMode="External"/><Relationship Id="rId2" Type="http://schemas.openxmlformats.org/officeDocument/2006/relationships/tags" Target="../tags/tag156.xml"/><Relationship Id="rId1" Type="http://schemas.openxmlformats.org/officeDocument/2006/relationships/tags" Target="../tags/tag155.xml"/><Relationship Id="rId6" Type="http://schemas.openxmlformats.org/officeDocument/2006/relationships/tags" Target="../tags/tag160.xml"/><Relationship Id="rId11" Type="http://schemas.openxmlformats.org/officeDocument/2006/relationships/image" Target="../media/image3.jpeg"/><Relationship Id="rId5" Type="http://schemas.openxmlformats.org/officeDocument/2006/relationships/tags" Target="../tags/tag159.xml"/><Relationship Id="rId10" Type="http://schemas.openxmlformats.org/officeDocument/2006/relationships/image" Target="../media/image1.jpeg"/><Relationship Id="rId4" Type="http://schemas.openxmlformats.org/officeDocument/2006/relationships/tags" Target="../tags/tag158.xml"/><Relationship Id="rId9" Type="http://schemas.openxmlformats.org/officeDocument/2006/relationships/notesSlide" Target="../notesSlides/notesSlide24.xml"/></Relationships>
</file>

<file path=ppt/slides/_rels/slide3.xml.rels><?xml version="1.0" encoding="UTF-8" standalone="yes"?>
<Relationships xmlns="http://schemas.openxmlformats.org/package/2006/relationships"><Relationship Id="rId8" Type="http://schemas.openxmlformats.org/officeDocument/2006/relationships/tags" Target="../tags/tag20.xml"/><Relationship Id="rId13" Type="http://schemas.openxmlformats.org/officeDocument/2006/relationships/image" Target="../media/image2.jpeg"/><Relationship Id="rId3" Type="http://schemas.openxmlformats.org/officeDocument/2006/relationships/tags" Target="../tags/tag15.xml"/><Relationship Id="rId7" Type="http://schemas.openxmlformats.org/officeDocument/2006/relationships/tags" Target="../tags/tag19.xml"/><Relationship Id="rId12" Type="http://schemas.openxmlformats.org/officeDocument/2006/relationships/image" Target="../media/image1.jpeg"/><Relationship Id="rId2" Type="http://schemas.openxmlformats.org/officeDocument/2006/relationships/tags" Target="../tags/tag14.xml"/><Relationship Id="rId1" Type="http://schemas.openxmlformats.org/officeDocument/2006/relationships/tags" Target="../tags/tag13.xml"/><Relationship Id="rId6" Type="http://schemas.openxmlformats.org/officeDocument/2006/relationships/tags" Target="../tags/tag18.xml"/><Relationship Id="rId11" Type="http://schemas.openxmlformats.org/officeDocument/2006/relationships/notesSlide" Target="../notesSlides/notesSlide3.xml"/><Relationship Id="rId5" Type="http://schemas.openxmlformats.org/officeDocument/2006/relationships/tags" Target="../tags/tag17.xml"/><Relationship Id="rId10" Type="http://schemas.openxmlformats.org/officeDocument/2006/relationships/slideLayout" Target="../slideLayouts/slideLayout2.xml"/><Relationship Id="rId4" Type="http://schemas.openxmlformats.org/officeDocument/2006/relationships/tags" Target="../tags/tag16.xml"/><Relationship Id="rId9" Type="http://schemas.openxmlformats.org/officeDocument/2006/relationships/tags" Target="../tags/tag21.xml"/></Relationships>
</file>

<file path=ppt/slides/_rels/slide4.xml.rels><?xml version="1.0" encoding="UTF-8" standalone="yes"?>
<Relationships xmlns="http://schemas.openxmlformats.org/package/2006/relationships"><Relationship Id="rId8" Type="http://schemas.openxmlformats.org/officeDocument/2006/relationships/tags" Target="../tags/tag29.xml"/><Relationship Id="rId3" Type="http://schemas.openxmlformats.org/officeDocument/2006/relationships/tags" Target="../tags/tag24.xml"/><Relationship Id="rId7" Type="http://schemas.openxmlformats.org/officeDocument/2006/relationships/tags" Target="../tags/tag28.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tags" Target="../tags/tag27.xml"/><Relationship Id="rId11" Type="http://schemas.openxmlformats.org/officeDocument/2006/relationships/image" Target="../media/image1.jpeg"/><Relationship Id="rId5" Type="http://schemas.openxmlformats.org/officeDocument/2006/relationships/tags" Target="../tags/tag26.xml"/><Relationship Id="rId10" Type="http://schemas.openxmlformats.org/officeDocument/2006/relationships/notesSlide" Target="../notesSlides/notesSlide4.xml"/><Relationship Id="rId4" Type="http://schemas.openxmlformats.org/officeDocument/2006/relationships/tags" Target="../tags/tag25.xml"/><Relationship Id="rId9"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tags" Target="../tags/tag37.xml"/><Relationship Id="rId3" Type="http://schemas.openxmlformats.org/officeDocument/2006/relationships/tags" Target="../tags/tag32.xml"/><Relationship Id="rId7" Type="http://schemas.openxmlformats.org/officeDocument/2006/relationships/tags" Target="../tags/tag36.xml"/><Relationship Id="rId2" Type="http://schemas.openxmlformats.org/officeDocument/2006/relationships/tags" Target="../tags/tag31.xml"/><Relationship Id="rId1" Type="http://schemas.openxmlformats.org/officeDocument/2006/relationships/tags" Target="../tags/tag30.xml"/><Relationship Id="rId6" Type="http://schemas.openxmlformats.org/officeDocument/2006/relationships/tags" Target="../tags/tag35.xml"/><Relationship Id="rId11" Type="http://schemas.openxmlformats.org/officeDocument/2006/relationships/image" Target="../media/image1.jpeg"/><Relationship Id="rId5" Type="http://schemas.openxmlformats.org/officeDocument/2006/relationships/tags" Target="../tags/tag34.xml"/><Relationship Id="rId10" Type="http://schemas.openxmlformats.org/officeDocument/2006/relationships/notesSlide" Target="../notesSlides/notesSlide5.xml"/><Relationship Id="rId4" Type="http://schemas.openxmlformats.org/officeDocument/2006/relationships/tags" Target="../tags/tag33.xml"/><Relationship Id="rId9"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tags" Target="../tags/tag45.xml"/><Relationship Id="rId3" Type="http://schemas.openxmlformats.org/officeDocument/2006/relationships/tags" Target="../tags/tag40.xml"/><Relationship Id="rId7" Type="http://schemas.openxmlformats.org/officeDocument/2006/relationships/tags" Target="../tags/tag44.xml"/><Relationship Id="rId2" Type="http://schemas.openxmlformats.org/officeDocument/2006/relationships/tags" Target="../tags/tag39.xml"/><Relationship Id="rId1" Type="http://schemas.openxmlformats.org/officeDocument/2006/relationships/tags" Target="../tags/tag38.xml"/><Relationship Id="rId6" Type="http://schemas.openxmlformats.org/officeDocument/2006/relationships/tags" Target="../tags/tag43.xml"/><Relationship Id="rId11" Type="http://schemas.openxmlformats.org/officeDocument/2006/relationships/image" Target="../media/image1.jpeg"/><Relationship Id="rId5" Type="http://schemas.openxmlformats.org/officeDocument/2006/relationships/tags" Target="../tags/tag42.xml"/><Relationship Id="rId10" Type="http://schemas.openxmlformats.org/officeDocument/2006/relationships/notesSlide" Target="../notesSlides/notesSlide6.xml"/><Relationship Id="rId4" Type="http://schemas.openxmlformats.org/officeDocument/2006/relationships/tags" Target="../tags/tag41.xml"/><Relationship Id="rId9"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12" Type="http://schemas.openxmlformats.org/officeDocument/2006/relationships/hyperlink" Target="https://www.youtube.com/watch?v=B-M3YlA2KDg" TargetMode="Externa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11" Type="http://schemas.openxmlformats.org/officeDocument/2006/relationships/image" Target="../media/image1.jpeg"/><Relationship Id="rId5" Type="http://schemas.openxmlformats.org/officeDocument/2006/relationships/tags" Target="../tags/tag50.xml"/><Relationship Id="rId10" Type="http://schemas.openxmlformats.org/officeDocument/2006/relationships/notesSlide" Target="../notesSlides/notesSlide7.xml"/><Relationship Id="rId4" Type="http://schemas.openxmlformats.org/officeDocument/2006/relationships/tags" Target="../tags/tag49.xml"/><Relationship Id="rId9"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tags" Target="../tags/tag61.xml"/><Relationship Id="rId3" Type="http://schemas.openxmlformats.org/officeDocument/2006/relationships/tags" Target="../tags/tag56.xml"/><Relationship Id="rId7" Type="http://schemas.openxmlformats.org/officeDocument/2006/relationships/tags" Target="../tags/tag60.xml"/><Relationship Id="rId2" Type="http://schemas.openxmlformats.org/officeDocument/2006/relationships/tags" Target="../tags/tag55.xml"/><Relationship Id="rId1" Type="http://schemas.openxmlformats.org/officeDocument/2006/relationships/tags" Target="../tags/tag54.xml"/><Relationship Id="rId6" Type="http://schemas.openxmlformats.org/officeDocument/2006/relationships/tags" Target="../tags/tag59.xml"/><Relationship Id="rId11" Type="http://schemas.openxmlformats.org/officeDocument/2006/relationships/image" Target="../media/image1.jpeg"/><Relationship Id="rId5" Type="http://schemas.openxmlformats.org/officeDocument/2006/relationships/tags" Target="../tags/tag58.xml"/><Relationship Id="rId10" Type="http://schemas.openxmlformats.org/officeDocument/2006/relationships/notesSlide" Target="../notesSlides/notesSlide8.xml"/><Relationship Id="rId4" Type="http://schemas.openxmlformats.org/officeDocument/2006/relationships/tags" Target="../tags/tag57.xml"/><Relationship Id="rId9"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tags" Target="../tags/tag69.xml"/><Relationship Id="rId3" Type="http://schemas.openxmlformats.org/officeDocument/2006/relationships/tags" Target="../tags/tag64.xml"/><Relationship Id="rId7" Type="http://schemas.openxmlformats.org/officeDocument/2006/relationships/tags" Target="../tags/tag68.xml"/><Relationship Id="rId12" Type="http://schemas.openxmlformats.org/officeDocument/2006/relationships/hyperlink" Target="https://www.youtube.com/watch?v=8mf_80u0vkE" TargetMode="External"/><Relationship Id="rId2" Type="http://schemas.openxmlformats.org/officeDocument/2006/relationships/tags" Target="../tags/tag63.xml"/><Relationship Id="rId1" Type="http://schemas.openxmlformats.org/officeDocument/2006/relationships/tags" Target="../tags/tag62.xml"/><Relationship Id="rId6" Type="http://schemas.openxmlformats.org/officeDocument/2006/relationships/tags" Target="../tags/tag67.xml"/><Relationship Id="rId11" Type="http://schemas.openxmlformats.org/officeDocument/2006/relationships/image" Target="../media/image1.jpeg"/><Relationship Id="rId5" Type="http://schemas.openxmlformats.org/officeDocument/2006/relationships/tags" Target="../tags/tag66.xml"/><Relationship Id="rId10" Type="http://schemas.openxmlformats.org/officeDocument/2006/relationships/notesSlide" Target="../notesSlides/notesSlide9.xml"/><Relationship Id="rId4" Type="http://schemas.openxmlformats.org/officeDocument/2006/relationships/tags" Target="../tags/tag65.xml"/><Relationship Id="rId9"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5">
            <a:extLst>
              <a:ext uri="{FF2B5EF4-FFF2-40B4-BE49-F238E27FC236}">
                <a16:creationId xmlns:a16="http://schemas.microsoft.com/office/drawing/2014/main" id="{E3046DE8-CAE1-624C-9B2D-A67EA632CFBC}"/>
              </a:ext>
            </a:extLst>
          </p:cNvPr>
          <p:cNvSpPr txBox="1">
            <a:spLocks noChangeArrowheads="1"/>
          </p:cNvSpPr>
          <p:nvPr>
            <p:custDataLst>
              <p:tags r:id="rId1"/>
            </p:custDataLst>
          </p:nvPr>
        </p:nvSpPr>
        <p:spPr bwMode="auto">
          <a:xfrm>
            <a:off x="609600" y="2219922"/>
            <a:ext cx="11401425" cy="3046988"/>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defRPr/>
            </a:pPr>
            <a:r>
              <a:rPr lang="fr-CA" altLang="en-US" sz="4000" b="1" kern="0" dirty="0">
                <a:latin typeface="Gill Sans MT" panose="020B0502020104020203" pitchFamily="34" charset="77"/>
              </a:rPr>
              <a:t>Renforcer</a:t>
            </a:r>
            <a:r>
              <a:rPr lang="fr-CA" altLang="en-US" sz="4000" b="1" kern="0" dirty="0">
                <a:highlight>
                  <a:srgbClr val="000000">
                    <a:alpha val="0"/>
                  </a:srgbClr>
                </a:highlight>
                <a:latin typeface="Gill Sans MT" panose="020B0502020104020203" pitchFamily="34" charset="77"/>
              </a:rPr>
              <a:t> ses ressources personnelles en leadership</a:t>
            </a:r>
            <a:r>
              <a:rPr lang="fr-CA" altLang="en-US" sz="4000" kern="0" dirty="0">
                <a:latin typeface="Gill Sans MT" panose="020B0502020104020203" pitchFamily="34" charset="77"/>
              </a:rPr>
              <a:t> </a:t>
            </a:r>
            <a:r>
              <a:rPr lang="fr-CA" altLang="en-US" sz="4000" b="1" kern="0" dirty="0">
                <a:latin typeface="Gill Sans MT" panose="020B0502020104020203" pitchFamily="34" charset="77"/>
              </a:rPr>
              <a:t>(RPL)</a:t>
            </a:r>
          </a:p>
          <a:p>
            <a:pPr lvl="0" algn="ctr">
              <a:spcBef>
                <a:spcPct val="0"/>
              </a:spcBef>
              <a:buNone/>
              <a:defRPr/>
            </a:pPr>
            <a:r>
              <a:rPr lang="fr-CA" altLang="en-US" sz="4000" b="1" kern="0" dirty="0">
                <a:solidFill>
                  <a:prstClr val="black"/>
                </a:solidFill>
                <a:latin typeface="Calibri" panose="020F0502020204030204"/>
                <a:ea typeface="+mn-ea"/>
              </a:rPr>
              <a:t>pour les leaders au sein des conseils scolaires </a:t>
            </a:r>
          </a:p>
          <a:p>
            <a:pPr lvl="0" algn="ctr">
              <a:spcBef>
                <a:spcPct val="0"/>
              </a:spcBef>
              <a:buNone/>
              <a:defRPr/>
            </a:pPr>
            <a:r>
              <a:rPr lang="fr-CA" altLang="en-US" sz="3600" kern="0" dirty="0">
                <a:latin typeface="Gill Sans MT" panose="020B0502020104020203" pitchFamily="34" charset="77"/>
              </a:rPr>
              <a:t>RPL d’ordre cognitif – Atelier 2.2</a:t>
            </a:r>
          </a:p>
          <a:p>
            <a:pPr algn="ctr" eaLnBrk="1" hangingPunct="1">
              <a:spcBef>
                <a:spcPct val="0"/>
              </a:spcBef>
              <a:buFontTx/>
              <a:buNone/>
              <a:defRPr/>
            </a:pPr>
            <a:r>
              <a:rPr lang="fr-CA" altLang="en-US" sz="3600" kern="0" dirty="0">
                <a:highlight>
                  <a:srgbClr val="000000">
                    <a:alpha val="0"/>
                  </a:srgbClr>
                </a:highlight>
                <a:latin typeface="Gill Sans MT" panose="020B0502020104020203" pitchFamily="34" charset="77"/>
              </a:rPr>
              <a:t>Capacité de résolution de problèmes</a:t>
            </a:r>
          </a:p>
        </p:txBody>
      </p:sp>
      <p:pic>
        <p:nvPicPr>
          <p:cNvPr id="6" name="Picture 6" descr="logo short">
            <a:extLst>
              <a:ext uri="{FF2B5EF4-FFF2-40B4-BE49-F238E27FC236}">
                <a16:creationId xmlns:a16="http://schemas.microsoft.com/office/drawing/2014/main" id="{D3B8F576-0416-7B4D-9BB0-37C754479984}"/>
              </a:ext>
            </a:extLst>
          </p:cNvPr>
          <p:cNvPicPr>
            <a:picLocks noGrp="1" noChangeAspect="1" noChangeArrowheads="1"/>
          </p:cNvPicPr>
          <p:nvPr>
            <p:ph type="title"/>
            <p:custDataLst>
              <p:tags r:id="rId2"/>
            </p:custDataLst>
          </p:nvPr>
        </p:nvPicPr>
        <p:blipFill>
          <a:blip r:embed="rId7">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7" name="Text Box 7">
            <a:extLst>
              <a:ext uri="{FF2B5EF4-FFF2-40B4-BE49-F238E27FC236}">
                <a16:creationId xmlns:a16="http://schemas.microsoft.com/office/drawing/2014/main" id="{E802C3E6-5ABA-E74D-8D1B-2BE0BD6B4EFF}"/>
              </a:ext>
            </a:extLst>
          </p:cNvPr>
          <p:cNvSpPr txBox="1">
            <a:spLocks noChangeArrowheads="1"/>
          </p:cNvSpPr>
          <p:nvPr>
            <p:custDataLst>
              <p:tags r:id="rId3"/>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srgbClr>
                </a:highlight>
              </a:rPr>
              <a:t>Institut de leadership en éducation de l’Ontario</a:t>
            </a:r>
          </a:p>
          <a:p>
            <a:pPr eaLnBrk="1" hangingPunct="1">
              <a:spcBef>
                <a:spcPct val="0"/>
              </a:spcBef>
              <a:buFontTx/>
              <a:buNone/>
            </a:pPr>
            <a:endParaRPr lang="fr-CA" altLang="en-US"/>
          </a:p>
        </p:txBody>
      </p:sp>
      <p:sp>
        <p:nvSpPr>
          <p:cNvPr id="8" name="Rectangle 4">
            <a:extLst>
              <a:ext uri="{FF2B5EF4-FFF2-40B4-BE49-F238E27FC236}">
                <a16:creationId xmlns:a16="http://schemas.microsoft.com/office/drawing/2014/main" id="{5AED8184-CD4B-2643-9A8A-36996527F3BE}"/>
              </a:ext>
            </a:extLst>
          </p:cNvPr>
          <p:cNvSpPr>
            <a:spLocks noChangeArrowheads="1"/>
          </p:cNvSpPr>
          <p:nvPr>
            <p:custDataLst>
              <p:tags r:id="rId4"/>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1027589770"/>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srgbClr>
                </a:highlight>
              </a:rPr>
              <a:t>Institut de leadership en éducation de l’Ontario</a:t>
            </a:r>
          </a:p>
          <a:p>
            <a:pPr eaLnBrk="1" hangingPunct="1">
              <a:spcBef>
                <a:spcPct val="0"/>
              </a:spcBef>
              <a:buFontTx/>
              <a:buNone/>
            </a:pPr>
            <a:endParaRPr lang="fr-CA" altLang="en-US"/>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custDataLst>
              <p:tags r:id="rId7"/>
            </p:custDataLst>
          </p:nvPr>
        </p:nvSpPr>
        <p:spPr>
          <a:xfrm>
            <a:off x="852433" y="2060183"/>
            <a:ext cx="10487134" cy="954107"/>
          </a:xfrm>
          <a:prstGeom prst="rect">
            <a:avLst/>
          </a:prstGeom>
        </p:spPr>
        <p:txBody>
          <a:bodyPr wrap="square">
            <a:spAutoFit/>
          </a:bodyPr>
          <a:lstStyle/>
          <a:p>
            <a:pPr algn="ctr"/>
            <a:r>
              <a:rPr lang="fr-CA" sz="2800" b="1">
                <a:solidFill>
                  <a:srgbClr val="0070C0"/>
                </a:solidFill>
              </a:rPr>
              <a:t>ÉNONCER VOS VALEURS ET VOS PRINCIPES POUR </a:t>
            </a:r>
            <a:br>
              <a:rPr lang="fr-CA" sz="2800" b="1">
                <a:solidFill>
                  <a:srgbClr val="0070C0"/>
                </a:solidFill>
              </a:rPr>
            </a:br>
            <a:r>
              <a:rPr lang="fr-CA" sz="2800" b="1">
                <a:solidFill>
                  <a:srgbClr val="0070C0"/>
                </a:solidFill>
              </a:rPr>
              <a:t>RÉSOUDRE LES PROBLÈMES</a:t>
            </a:r>
            <a:endParaRPr lang="fr-CA" sz="2800">
              <a:solidFill>
                <a:srgbClr val="0070C0"/>
              </a:solidFill>
            </a:endParaRPr>
          </a:p>
        </p:txBody>
      </p:sp>
      <p:sp>
        <p:nvSpPr>
          <p:cNvPr id="13" name="Content Placeholder 2">
            <a:extLst>
              <a:ext uri="{FF2B5EF4-FFF2-40B4-BE49-F238E27FC236}">
                <a16:creationId xmlns:a16="http://schemas.microsoft.com/office/drawing/2014/main" id="{7FE6315C-C434-47C2-8F01-388E522D8A71}"/>
              </a:ext>
            </a:extLst>
          </p:cNvPr>
          <p:cNvSpPr>
            <a:spLocks noGrp="1"/>
          </p:cNvSpPr>
          <p:nvPr>
            <p:ph idx="1"/>
            <p:custDataLst>
              <p:tags r:id="rId8"/>
            </p:custDataLst>
          </p:nvPr>
        </p:nvSpPr>
        <p:spPr>
          <a:xfrm>
            <a:off x="1359602" y="3040621"/>
            <a:ext cx="9979965" cy="3101363"/>
          </a:xfrm>
        </p:spPr>
        <p:txBody>
          <a:bodyPr>
            <a:normAutofit/>
          </a:bodyPr>
          <a:lstStyle/>
          <a:p>
            <a:pPr marL="0" indent="0">
              <a:buNone/>
            </a:pPr>
            <a:r>
              <a:rPr lang="fr-CA">
                <a:highlight>
                  <a:srgbClr val="000000">
                    <a:alpha val="0"/>
                  </a:srgbClr>
                </a:highlight>
              </a:rPr>
              <a:t>Activité :</a:t>
            </a:r>
          </a:p>
          <a:p>
            <a:pPr lvl="1"/>
            <a:r>
              <a:rPr lang="fr-CA" sz="2800">
                <a:highlight>
                  <a:srgbClr val="000000">
                    <a:alpha val="0"/>
                  </a:srgbClr>
                </a:highlight>
              </a:rPr>
              <a:t>Déterminez vos</a:t>
            </a:r>
            <a:r>
              <a:rPr lang="fr-CA" sz="2800"/>
              <a:t> </a:t>
            </a:r>
            <a:r>
              <a:rPr lang="fr-CA" sz="2800">
                <a:hlinkClick r:id="rId12"/>
              </a:rPr>
              <a:t>valeurs fondamentales</a:t>
            </a:r>
            <a:r>
              <a:rPr lang="fr-CA" sz="2800">
                <a:highlight>
                  <a:srgbClr val="000000">
                    <a:alpha val="0"/>
                  </a:srgbClr>
                </a:highlight>
              </a:rPr>
              <a:t>.</a:t>
            </a:r>
            <a:endParaRPr lang="fr-CA" sz="2800"/>
          </a:p>
          <a:p>
            <a:pPr lvl="1"/>
            <a:r>
              <a:rPr lang="fr-CA" sz="2800">
                <a:highlight>
                  <a:srgbClr val="000000">
                    <a:alpha val="0"/>
                  </a:srgbClr>
                </a:highlight>
              </a:rPr>
              <a:t>Regardez la vidéo de Steve Kerr,</a:t>
            </a:r>
            <a:r>
              <a:rPr lang="fr-CA" sz="2800"/>
              <a:t> </a:t>
            </a:r>
            <a:r>
              <a:rPr lang="fr-CA" sz="2800" err="1">
                <a:highlight>
                  <a:srgbClr val="000000">
                    <a:alpha val="0"/>
                  </a:srgbClr>
                </a:highlight>
                <a:hlinkClick r:id="rId13"/>
                <a:hlinkMouseOver r:id="rId13"/>
              </a:rPr>
              <a:t>Core Values in Action</a:t>
            </a:r>
            <a:r>
              <a:rPr lang="fr-CA" sz="2800">
                <a:highlight>
                  <a:srgbClr val="000000">
                    <a:alpha val="0"/>
                  </a:srgbClr>
                </a:highlight>
              </a:rPr>
              <a:t>.</a:t>
            </a:r>
            <a:endParaRPr lang="fr-CA" sz="2800">
              <a:highlight>
                <a:srgbClr val="FFFF00"/>
              </a:highlight>
            </a:endParaRPr>
          </a:p>
          <a:p>
            <a:pPr marL="0" indent="0">
              <a:buNone/>
            </a:pPr>
            <a:endParaRPr lang="fr-CA"/>
          </a:p>
        </p:txBody>
      </p:sp>
    </p:spTree>
    <p:extLst>
      <p:ext uri="{BB962C8B-B14F-4D97-AF65-F5344CB8AC3E}">
        <p14:creationId xmlns:p14="http://schemas.microsoft.com/office/powerpoint/2010/main" val="375993094"/>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srgbClr>
                </a:highlight>
              </a:rPr>
              <a:t>Institut de leadership en éducation de l’Ontario</a:t>
            </a:r>
          </a:p>
          <a:p>
            <a:pPr eaLnBrk="1" hangingPunct="1">
              <a:spcBef>
                <a:spcPct val="0"/>
              </a:spcBef>
              <a:buFontTx/>
              <a:buNone/>
            </a:pPr>
            <a:endParaRPr lang="fr-CA" altLang="en-US"/>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custDataLst>
              <p:tags r:id="rId7"/>
            </p:custDataLst>
          </p:nvPr>
        </p:nvSpPr>
        <p:spPr>
          <a:xfrm>
            <a:off x="614475" y="2311139"/>
            <a:ext cx="10487134" cy="954107"/>
          </a:xfrm>
          <a:prstGeom prst="rect">
            <a:avLst/>
          </a:prstGeom>
        </p:spPr>
        <p:txBody>
          <a:bodyPr wrap="square">
            <a:spAutoFit/>
          </a:bodyPr>
          <a:lstStyle/>
          <a:p>
            <a:pPr algn="ctr"/>
            <a:r>
              <a:rPr lang="fr-CA" sz="2800" b="1" cap="all">
                <a:solidFill>
                  <a:srgbClr val="0070C0"/>
                </a:solidFill>
              </a:rPr>
              <a:t>ACCROÎTRE VOTRE CAPACITÉ À RESTER CALME ET EN CONFIANCE </a:t>
            </a:r>
            <a:r>
              <a:rPr lang="fr-CA" sz="2800" b="1">
                <a:solidFill>
                  <a:srgbClr val="0070C0"/>
                </a:solidFill>
              </a:rPr>
              <a:t>Garder son calme dans des situations difficiles</a:t>
            </a:r>
            <a:endParaRPr lang="fr-CA" sz="2800">
              <a:solidFill>
                <a:srgbClr val="0070C0"/>
              </a:solidFill>
            </a:endParaRPr>
          </a:p>
        </p:txBody>
      </p:sp>
      <p:sp>
        <p:nvSpPr>
          <p:cNvPr id="13" name="Content Placeholder 2">
            <a:extLst>
              <a:ext uri="{FF2B5EF4-FFF2-40B4-BE49-F238E27FC236}">
                <a16:creationId xmlns:a16="http://schemas.microsoft.com/office/drawing/2014/main" id="{7FE6315C-C434-47C2-8F01-388E522D8A71}"/>
              </a:ext>
            </a:extLst>
          </p:cNvPr>
          <p:cNvSpPr>
            <a:spLocks noGrp="1"/>
          </p:cNvSpPr>
          <p:nvPr>
            <p:ph idx="1"/>
            <p:custDataLst>
              <p:tags r:id="rId8"/>
            </p:custDataLst>
          </p:nvPr>
        </p:nvSpPr>
        <p:spPr>
          <a:xfrm>
            <a:off x="1384300" y="4230133"/>
            <a:ext cx="9817100" cy="1263821"/>
          </a:xfrm>
        </p:spPr>
        <p:txBody>
          <a:bodyPr>
            <a:normAutofit/>
          </a:bodyPr>
          <a:lstStyle/>
          <a:p>
            <a:pPr marL="0" indent="0">
              <a:buNone/>
            </a:pPr>
            <a:r>
              <a:rPr lang="fr-CA">
                <a:highlight>
                  <a:srgbClr val="000000">
                    <a:alpha val="0"/>
                  </a:srgbClr>
                </a:highlight>
              </a:rPr>
              <a:t>Nommez une stratégie que vous utilisez pour garder votre calme dans les situations difficiles.</a:t>
            </a:r>
          </a:p>
        </p:txBody>
      </p:sp>
    </p:spTree>
    <p:extLst>
      <p:ext uri="{BB962C8B-B14F-4D97-AF65-F5344CB8AC3E}">
        <p14:creationId xmlns:p14="http://schemas.microsoft.com/office/powerpoint/2010/main" val="1542593417"/>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srgbClr>
                </a:highlight>
              </a:rPr>
              <a:t>Institut de leadership en éducation de l’Ontario</a:t>
            </a:r>
          </a:p>
          <a:p>
            <a:pPr eaLnBrk="1" hangingPunct="1">
              <a:spcBef>
                <a:spcPct val="0"/>
              </a:spcBef>
              <a:buFontTx/>
              <a:buNone/>
            </a:pPr>
            <a:endParaRPr lang="fr-CA" altLang="en-US"/>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custDataLst>
              <p:tags r:id="rId7"/>
            </p:custDataLst>
          </p:nvPr>
        </p:nvSpPr>
        <p:spPr>
          <a:xfrm>
            <a:off x="589076" y="1881504"/>
            <a:ext cx="10487134" cy="954107"/>
          </a:xfrm>
          <a:prstGeom prst="rect">
            <a:avLst/>
          </a:prstGeom>
        </p:spPr>
        <p:txBody>
          <a:bodyPr wrap="square">
            <a:spAutoFit/>
          </a:bodyPr>
          <a:lstStyle/>
          <a:p>
            <a:pPr algn="ctr"/>
            <a:r>
              <a:rPr lang="fr-CA" sz="2800" b="1" cap="all">
                <a:solidFill>
                  <a:srgbClr val="0070C0"/>
                </a:solidFill>
              </a:rPr>
              <a:t>ACCROÎTRE VOTRE CAPACITÉ À RESTER CALME ET EN CONFIANCE </a:t>
            </a:r>
            <a:r>
              <a:rPr lang="fr-CA" sz="2800" b="1">
                <a:solidFill>
                  <a:srgbClr val="0070C0"/>
                </a:solidFill>
              </a:rPr>
              <a:t>Rester en confiance dans des situations difficiles</a:t>
            </a:r>
            <a:endParaRPr lang="fr-CA" sz="2800">
              <a:solidFill>
                <a:srgbClr val="0070C0"/>
              </a:solidFill>
            </a:endParaRPr>
          </a:p>
        </p:txBody>
      </p:sp>
      <p:sp>
        <p:nvSpPr>
          <p:cNvPr id="13" name="Content Placeholder 2">
            <a:extLst>
              <a:ext uri="{FF2B5EF4-FFF2-40B4-BE49-F238E27FC236}">
                <a16:creationId xmlns:a16="http://schemas.microsoft.com/office/drawing/2014/main" id="{7FE6315C-C434-47C2-8F01-388E522D8A71}"/>
              </a:ext>
            </a:extLst>
          </p:cNvPr>
          <p:cNvSpPr>
            <a:spLocks noGrp="1"/>
          </p:cNvSpPr>
          <p:nvPr>
            <p:ph idx="1"/>
            <p:custDataLst>
              <p:tags r:id="rId8"/>
            </p:custDataLst>
          </p:nvPr>
        </p:nvSpPr>
        <p:spPr>
          <a:xfrm>
            <a:off x="589076" y="2821722"/>
            <a:ext cx="11259213" cy="3896578"/>
          </a:xfrm>
        </p:spPr>
        <p:txBody>
          <a:bodyPr>
            <a:noAutofit/>
          </a:bodyPr>
          <a:lstStyle/>
          <a:p>
            <a:pPr marL="0" indent="0">
              <a:buNone/>
            </a:pPr>
            <a:r>
              <a:rPr lang="fr-CA" sz="2600" b="1">
                <a:highlight>
                  <a:srgbClr val="000000">
                    <a:alpha val="0"/>
                  </a:srgbClr>
                </a:highlight>
              </a:rPr>
              <a:t>Il existe différentes façons d’accroître votre confiance en soi :</a:t>
            </a:r>
            <a:endParaRPr lang="fr-CA" sz="2600"/>
          </a:p>
          <a:p>
            <a:pPr marL="514350" indent="-514350">
              <a:buFont typeface="+mj-lt"/>
              <a:buAutoNum type="arabicPeriod"/>
            </a:pPr>
            <a:r>
              <a:rPr lang="fr-CA" sz="2600">
                <a:highlight>
                  <a:srgbClr val="000000">
                    <a:alpha val="0"/>
                  </a:srgbClr>
                </a:highlight>
              </a:rPr>
              <a:t>Prendre de petits risques pour vous bâtir un bilan positif.</a:t>
            </a:r>
          </a:p>
          <a:p>
            <a:pPr marL="514350" indent="-514350">
              <a:buFont typeface="+mj-lt"/>
              <a:buAutoNum type="arabicPeriod"/>
            </a:pPr>
            <a:r>
              <a:rPr lang="fr-CA" sz="2600">
                <a:highlight>
                  <a:srgbClr val="000000">
                    <a:alpha val="0"/>
                  </a:srgbClr>
                </a:highlight>
              </a:rPr>
              <a:t>Travailler avec des personnes qui pensent autrement pour confronter vos idées et ancrer vos valeurs.</a:t>
            </a:r>
          </a:p>
          <a:p>
            <a:pPr marL="514350" indent="-514350">
              <a:buFont typeface="+mj-lt"/>
              <a:buAutoNum type="arabicPeriod"/>
            </a:pPr>
            <a:r>
              <a:rPr lang="fr-CA" sz="2600">
                <a:highlight>
                  <a:srgbClr val="000000">
                    <a:alpha val="0"/>
                  </a:srgbClr>
                </a:highlight>
              </a:rPr>
              <a:t>Tenter de résoudre les problèmes avec le soutien d’une ou d’un mentor, ou d’une amie ou d’un ami critique.</a:t>
            </a:r>
          </a:p>
          <a:p>
            <a:pPr marL="514350" indent="-514350">
              <a:buFont typeface="+mj-lt"/>
              <a:buAutoNum type="arabicPeriod"/>
            </a:pPr>
            <a:r>
              <a:rPr lang="fr-CA" sz="2600"/>
              <a:t>Renforcer vos RPL d’ordre cognitif.</a:t>
            </a:r>
          </a:p>
          <a:p>
            <a:pPr marL="514350" indent="-514350">
              <a:buFont typeface="+mj-lt"/>
              <a:buAutoNum type="arabicPeriod"/>
            </a:pPr>
            <a:r>
              <a:rPr lang="fr-CA" sz="2600">
                <a:highlight>
                  <a:srgbClr val="000000">
                    <a:alpha val="0"/>
                  </a:srgbClr>
                </a:highlight>
              </a:rPr>
              <a:t>Viser à comprendre le problème le plus possible avant de tenter de le résoudre.</a:t>
            </a:r>
          </a:p>
        </p:txBody>
      </p:sp>
    </p:spTree>
    <p:extLst>
      <p:ext uri="{BB962C8B-B14F-4D97-AF65-F5344CB8AC3E}">
        <p14:creationId xmlns:p14="http://schemas.microsoft.com/office/powerpoint/2010/main" val="4008586779"/>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67788841-D013-452E-9D2C-9A0DCB2A2CE1}"/>
              </a:ext>
            </a:extLst>
          </p:cNvPr>
          <p:cNvSpPr/>
          <p:nvPr>
            <p:custDataLst>
              <p:tags r:id="rId1"/>
            </p:custDataLst>
          </p:nvPr>
        </p:nvSpPr>
        <p:spPr>
          <a:xfrm>
            <a:off x="385224" y="1812613"/>
            <a:ext cx="7515520" cy="584775"/>
          </a:xfrm>
          <a:prstGeom prst="rect">
            <a:avLst/>
          </a:prstGeom>
        </p:spPr>
        <p:txBody>
          <a:bodyPr wrap="none">
            <a:spAutoFit/>
          </a:bodyPr>
          <a:lstStyle/>
          <a:p>
            <a:pPr algn="ctr"/>
            <a:r>
              <a:rPr lang="fr-CA" sz="3200" b="1">
                <a:solidFill>
                  <a:srgbClr val="0070C0"/>
                </a:solidFill>
              </a:rPr>
              <a:t>DÉFINIR LES OBJECTIFS – OBJECTIFS SMART</a:t>
            </a:r>
          </a:p>
        </p:txBody>
      </p:sp>
      <p:sp>
        <p:nvSpPr>
          <p:cNvPr id="2" name="Rectangle 1">
            <a:extLst>
              <a:ext uri="{FF2B5EF4-FFF2-40B4-BE49-F238E27FC236}">
                <a16:creationId xmlns:a16="http://schemas.microsoft.com/office/drawing/2014/main" id="{5F3F2290-8A13-F543-88B9-CC80176C2C5E}"/>
              </a:ext>
            </a:extLst>
          </p:cNvPr>
          <p:cNvSpPr/>
          <p:nvPr>
            <p:custDataLst>
              <p:tags r:id="rId2"/>
            </p:custDataLst>
          </p:nvPr>
        </p:nvSpPr>
        <p:spPr>
          <a:xfrm>
            <a:off x="523098" y="2644170"/>
            <a:ext cx="5103002" cy="2308324"/>
          </a:xfrm>
          <a:prstGeom prst="rect">
            <a:avLst/>
          </a:prstGeom>
        </p:spPr>
        <p:txBody>
          <a:bodyPr wrap="square">
            <a:spAutoFit/>
          </a:bodyPr>
          <a:lstStyle/>
          <a:p>
            <a:r>
              <a:rPr lang="fr-CA" sz="2400"/>
              <a:t>On utilise habituellement les </a:t>
            </a:r>
            <a:r>
              <a:rPr lang="fr-CA" sz="2400">
                <a:highlight>
                  <a:srgbClr val="000000">
                    <a:alpha val="0"/>
                  </a:srgbClr>
                </a:highlight>
              </a:rPr>
              <a:t>objectifs SMART</a:t>
            </a:r>
            <a:r>
              <a:rPr lang="fr-CA" sz="2400"/>
              <a:t> pour atteindre des </a:t>
            </a:r>
            <a:r>
              <a:rPr lang="fr-CA" sz="2400">
                <a:highlight>
                  <a:srgbClr val="000000">
                    <a:alpha val="0"/>
                  </a:srgbClr>
                </a:highlight>
              </a:rPr>
              <a:t>résultats </a:t>
            </a:r>
            <a:r>
              <a:rPr lang="fr-CA" sz="2400"/>
              <a:t>ciblés.</a:t>
            </a:r>
            <a:endParaRPr lang="fr-CA" sz="2400">
              <a:highlight>
                <a:srgbClr val="808000"/>
              </a:highlight>
            </a:endParaRPr>
          </a:p>
          <a:p>
            <a:endParaRPr lang="fr-CA" sz="2400"/>
          </a:p>
          <a:p>
            <a:r>
              <a:rPr lang="fr-CA" sz="2400" b="0" i="0" u="none" strike="noStrike" kern="1200" baseline="0">
                <a:latin typeface="Calibri" panose="020F0502020204030204" pitchFamily="34" charset="0"/>
              </a:rPr>
              <a:t>Regardez la vidéo suivante </a:t>
            </a:r>
            <a:r>
              <a:rPr lang="fr-CA" sz="2400" b="0" i="0" u="none" strike="noStrike" kern="1200" baseline="0">
                <a:solidFill>
                  <a:srgbClr val="000000"/>
                </a:solidFill>
                <a:latin typeface="Calibri" panose="020F0502020204030204" pitchFamily="34" charset="0"/>
              </a:rPr>
              <a:t>:</a:t>
            </a:r>
            <a:br>
              <a:rPr lang="fr-CA" sz="2400" b="0" i="0" u="none" strike="noStrike" kern="1200" baseline="0">
                <a:solidFill>
                  <a:srgbClr val="000000"/>
                </a:solidFill>
                <a:latin typeface="Calibri" panose="020F0502020204030204" pitchFamily="34" charset="0"/>
              </a:rPr>
            </a:br>
            <a:r>
              <a:rPr lang="fr-CA" sz="2400" u="sng" err="1">
                <a:solidFill>
                  <a:srgbClr val="0563C1"/>
                </a:solidFill>
                <a:ea typeface="Calibri" panose="020F0502020204030204" pitchFamily="34" charset="0"/>
                <a:cs typeface="Times New Roman" panose="02020603050405020304" pitchFamily="18" charset="0"/>
                <a:hlinkClick r:id="rId9"/>
                <a:hlinkMouseOver r:id="rId9"/>
              </a:rPr>
              <a:t>Achieve More by Setting Smart Goals</a:t>
            </a:r>
            <a:endParaRPr lang="fr-CA" sz="3200"/>
          </a:p>
        </p:txBody>
      </p:sp>
      <p:sp>
        <p:nvSpPr>
          <p:cNvPr id="8" name="TextBox 7">
            <a:extLst>
              <a:ext uri="{FF2B5EF4-FFF2-40B4-BE49-F238E27FC236}">
                <a16:creationId xmlns:a16="http://schemas.microsoft.com/office/drawing/2014/main" id="{AB73DA34-A693-964C-9E89-2109D7859CF6}"/>
              </a:ext>
            </a:extLst>
          </p:cNvPr>
          <p:cNvSpPr txBox="1"/>
          <p:nvPr>
            <p:custDataLst>
              <p:tags r:id="rId3"/>
            </p:custDataLst>
          </p:nvPr>
        </p:nvSpPr>
        <p:spPr>
          <a:xfrm>
            <a:off x="6428800" y="2582614"/>
            <a:ext cx="4617889" cy="2923877"/>
          </a:xfrm>
          <a:prstGeom prst="rect">
            <a:avLst/>
          </a:prstGeom>
          <a:noFill/>
        </p:spPr>
        <p:txBody>
          <a:bodyPr wrap="square" rtlCol="0">
            <a:spAutoFit/>
          </a:bodyPr>
          <a:lstStyle/>
          <a:p>
            <a:r>
              <a:rPr lang="fr-CA" sz="2400">
                <a:highlight>
                  <a:srgbClr val="000000">
                    <a:alpha val="0"/>
                  </a:srgbClr>
                </a:highlight>
              </a:rPr>
              <a:t>Objectif SMART</a:t>
            </a:r>
          </a:p>
          <a:p>
            <a:pPr lvl="2"/>
            <a:r>
              <a:rPr lang="fr-CA" sz="3200" b="1">
                <a:solidFill>
                  <a:srgbClr val="0070C0"/>
                </a:solidFill>
                <a:highlight>
                  <a:srgbClr val="000000">
                    <a:alpha val="0"/>
                  </a:srgbClr>
                </a:highlight>
              </a:rPr>
              <a:t>S</a:t>
            </a:r>
            <a:r>
              <a:rPr lang="fr-CA" sz="3200" b="0" i="0" u="none" strike="noStrike" kern="1200" baseline="0">
                <a:solidFill>
                  <a:srgbClr val="0070C0"/>
                </a:solidFill>
                <a:latin typeface="Calibri" panose="020F0502020204030204" pitchFamily="34" charset="0"/>
              </a:rPr>
              <a:t>pécifique</a:t>
            </a:r>
            <a:endParaRPr lang="fr-CA" sz="3200">
              <a:solidFill>
                <a:srgbClr val="0070C0"/>
              </a:solidFill>
            </a:endParaRPr>
          </a:p>
          <a:p>
            <a:pPr lvl="2"/>
            <a:r>
              <a:rPr lang="fr-CA" sz="3200" b="1">
                <a:solidFill>
                  <a:srgbClr val="0070C0"/>
                </a:solidFill>
                <a:highlight>
                  <a:srgbClr val="000000">
                    <a:alpha val="0"/>
                  </a:srgbClr>
                </a:highlight>
              </a:rPr>
              <a:t>M</a:t>
            </a:r>
            <a:r>
              <a:rPr lang="fr-CA" sz="3200">
                <a:solidFill>
                  <a:srgbClr val="0070C0"/>
                </a:solidFill>
                <a:highlight>
                  <a:srgbClr val="000000">
                    <a:alpha val="0"/>
                  </a:srgbClr>
                </a:highlight>
              </a:rPr>
              <a:t>esurable</a:t>
            </a:r>
            <a:endParaRPr lang="fr-CA" sz="3200">
              <a:solidFill>
                <a:srgbClr val="0070C0"/>
              </a:solidFill>
            </a:endParaRPr>
          </a:p>
          <a:p>
            <a:pPr lvl="2"/>
            <a:r>
              <a:rPr lang="fr-CA" sz="3200" b="1">
                <a:solidFill>
                  <a:srgbClr val="0070C0"/>
                </a:solidFill>
                <a:highlight>
                  <a:srgbClr val="000000">
                    <a:alpha val="0"/>
                  </a:srgbClr>
                </a:highlight>
              </a:rPr>
              <a:t>A</a:t>
            </a:r>
            <a:r>
              <a:rPr lang="fr-CA" sz="3200">
                <a:solidFill>
                  <a:srgbClr val="0070C0"/>
                </a:solidFill>
                <a:highlight>
                  <a:srgbClr val="000000">
                    <a:alpha val="0"/>
                  </a:srgbClr>
                </a:highlight>
              </a:rPr>
              <a:t>tteignable</a:t>
            </a:r>
            <a:endParaRPr lang="fr-CA" sz="3200">
              <a:solidFill>
                <a:srgbClr val="0070C0"/>
              </a:solidFill>
            </a:endParaRPr>
          </a:p>
          <a:p>
            <a:pPr lvl="2"/>
            <a:r>
              <a:rPr lang="fr-CA" sz="3200" b="1">
                <a:solidFill>
                  <a:srgbClr val="0070C0"/>
                </a:solidFill>
                <a:highlight>
                  <a:srgbClr val="000000">
                    <a:alpha val="0"/>
                  </a:srgbClr>
                </a:highlight>
              </a:rPr>
              <a:t>R</a:t>
            </a:r>
            <a:r>
              <a:rPr lang="fr-CA" sz="3200">
                <a:solidFill>
                  <a:srgbClr val="0070C0"/>
                </a:solidFill>
                <a:highlight>
                  <a:srgbClr val="000000">
                    <a:alpha val="0"/>
                  </a:srgbClr>
                </a:highlight>
              </a:rPr>
              <a:t>éaliste</a:t>
            </a:r>
            <a:endParaRPr lang="fr-CA" sz="3200">
              <a:solidFill>
                <a:srgbClr val="0070C0"/>
              </a:solidFill>
            </a:endParaRPr>
          </a:p>
          <a:p>
            <a:pPr lvl="2"/>
            <a:r>
              <a:rPr lang="fr-CA" sz="3200">
                <a:solidFill>
                  <a:srgbClr val="0070C0"/>
                </a:solidFill>
                <a:highlight>
                  <a:srgbClr val="000000">
                    <a:alpha val="0"/>
                  </a:srgbClr>
                </a:highlight>
              </a:rPr>
              <a:t>Défini dans le </a:t>
            </a:r>
            <a:r>
              <a:rPr lang="fr-CA" sz="3200" b="1">
                <a:solidFill>
                  <a:srgbClr val="0070C0"/>
                </a:solidFill>
                <a:highlight>
                  <a:srgbClr val="000000">
                    <a:alpha val="0"/>
                  </a:srgbClr>
                </a:highlight>
              </a:rPr>
              <a:t>T</a:t>
            </a:r>
            <a:r>
              <a:rPr lang="fr-CA" sz="3200">
                <a:solidFill>
                  <a:srgbClr val="0070C0"/>
                </a:solidFill>
                <a:highlight>
                  <a:srgbClr val="000000">
                    <a:alpha val="0"/>
                  </a:srgbClr>
                </a:highlight>
              </a:rPr>
              <a:t>emps</a:t>
            </a:r>
            <a:endParaRPr lang="fr-CA" sz="3200">
              <a:solidFill>
                <a:srgbClr val="0070C0"/>
              </a:solidFill>
            </a:endParaRPr>
          </a:p>
        </p:txBody>
      </p:sp>
      <p:pic>
        <p:nvPicPr>
          <p:cNvPr id="9" name="Picture 6" descr="logo short">
            <a:extLst>
              <a:ext uri="{FF2B5EF4-FFF2-40B4-BE49-F238E27FC236}">
                <a16:creationId xmlns:a16="http://schemas.microsoft.com/office/drawing/2014/main" id="{864E3F49-71A4-406C-8388-A351139FF49C}"/>
              </a:ext>
            </a:extLst>
          </p:cNvPr>
          <p:cNvPicPr>
            <a:picLocks noGrp="1" noChangeAspect="1" noChangeArrowheads="1"/>
          </p:cNvPicPr>
          <p:nvPr>
            <p:ph type="title"/>
            <p:custDataLst>
              <p:tags r:id="rId4"/>
            </p:custDataLst>
          </p:nvPr>
        </p:nvPicPr>
        <p:blipFill>
          <a:blip r:embed="rId10">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0" name="Text Box 7">
            <a:extLst>
              <a:ext uri="{FF2B5EF4-FFF2-40B4-BE49-F238E27FC236}">
                <a16:creationId xmlns:a16="http://schemas.microsoft.com/office/drawing/2014/main" id="{B4416738-DA4D-4D3C-AC80-F1FA79D5BCAD}"/>
              </a:ext>
            </a:extLst>
          </p:cNvPr>
          <p:cNvSpPr txBox="1">
            <a:spLocks noChangeArrowheads="1"/>
          </p:cNvSpPr>
          <p:nvPr>
            <p:custDataLst>
              <p:tags r:id="rId5"/>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srgbClr>
                </a:highlight>
              </a:rPr>
              <a:t>Institut de leadership en éducation de l’Ontario</a:t>
            </a:r>
          </a:p>
          <a:p>
            <a:pPr eaLnBrk="1" hangingPunct="1">
              <a:spcBef>
                <a:spcPct val="0"/>
              </a:spcBef>
              <a:buFontTx/>
              <a:buNone/>
            </a:pPr>
            <a:endParaRPr lang="fr-CA" altLang="en-US"/>
          </a:p>
        </p:txBody>
      </p:sp>
      <p:sp>
        <p:nvSpPr>
          <p:cNvPr id="11" name="Rectangle 4">
            <a:extLst>
              <a:ext uri="{FF2B5EF4-FFF2-40B4-BE49-F238E27FC236}">
                <a16:creationId xmlns:a16="http://schemas.microsoft.com/office/drawing/2014/main" id="{AA488972-837C-42FD-9B78-638718454EC3}"/>
              </a:ext>
            </a:extLst>
          </p:cNvPr>
          <p:cNvSpPr>
            <a:spLocks noChangeArrowheads="1"/>
          </p:cNvSpPr>
          <p:nvPr>
            <p:custDataLst>
              <p:tags r:id="rId6"/>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2505279905"/>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custDataLst>
              <p:tags r:id="rId1"/>
            </p:custDataLst>
            <p:extLst>
              <p:ext uri="{D42A27DB-BD31-4B8C-83A1-F6EECF244321}">
                <p14:modId xmlns:p14="http://schemas.microsoft.com/office/powerpoint/2010/main" val="4092525729"/>
              </p:ext>
            </p:extLst>
          </p:nvPr>
        </p:nvGraphicFramePr>
        <p:xfrm>
          <a:off x="601579" y="2434334"/>
          <a:ext cx="11246710" cy="4090291"/>
        </p:xfrm>
        <a:graphic>
          <a:graphicData uri="http://schemas.openxmlformats.org/drawingml/2006/table">
            <a:tbl>
              <a:tblPr firstRow="1" firstCol="1" bandRow="1"/>
              <a:tblGrid>
                <a:gridCol w="2671010">
                  <a:extLst>
                    <a:ext uri="{9D8B030D-6E8A-4147-A177-3AD203B41FA5}">
                      <a16:colId xmlns:a16="http://schemas.microsoft.com/office/drawing/2014/main" val="238449387"/>
                    </a:ext>
                  </a:extLst>
                </a:gridCol>
                <a:gridCol w="8575700">
                  <a:extLst>
                    <a:ext uri="{9D8B030D-6E8A-4147-A177-3AD203B41FA5}">
                      <a16:colId xmlns:a16="http://schemas.microsoft.com/office/drawing/2014/main" val="183997286"/>
                    </a:ext>
                  </a:extLst>
                </a:gridCol>
              </a:tblGrid>
              <a:tr h="826493">
                <a:tc>
                  <a:txBody>
                    <a:bodyPr/>
                    <a:lstStyle/>
                    <a:p>
                      <a:pPr>
                        <a:lnSpc>
                          <a:spcPct val="107000"/>
                        </a:lnSpc>
                        <a:spcAft>
                          <a:spcPct val="0"/>
                        </a:spcAft>
                      </a:pPr>
                      <a:r>
                        <a:rPr lang="fr-CA" sz="2800" b="1" noProof="0">
                          <a:solidFill>
                            <a:srgbClr val="0070C0"/>
                          </a:solidFill>
                          <a:effectLst/>
                          <a:highlight>
                            <a:srgbClr val="000000">
                              <a:alpha val="0"/>
                            </a:srgbClr>
                          </a:highlight>
                          <a:latin typeface="Book Antiqua" panose="02040602050305030304" pitchFamily="18" charset="0"/>
                          <a:ea typeface="Calibri" panose="020F0502020204030204" pitchFamily="34" charset="0"/>
                          <a:cs typeface="Times New Roman" panose="02020603050405020304" pitchFamily="18" charset="0"/>
                        </a:rPr>
                        <a:t>S</a:t>
                      </a:r>
                      <a:r>
                        <a:rPr lang="fr-CA" sz="2400" b="1" i="0" u="none" strike="noStrike" kern="1200" baseline="0" noProof="0">
                          <a:solidFill>
                            <a:schemeClr val="tx1"/>
                          </a:solidFill>
                          <a:highlight>
                            <a:srgbClr val="000000">
                              <a:alpha val="0"/>
                            </a:srgbClr>
                          </a:highlight>
                          <a:latin typeface="Book Antiqua" panose="02040602050305030304" pitchFamily="18" charset="0"/>
                          <a:ea typeface="+mn-ea"/>
                          <a:cs typeface="+mn-cs"/>
                        </a:rPr>
                        <a:t>pécifique</a:t>
                      </a:r>
                      <a:endParaRPr lang="fr-CA" sz="2400" b="1" noProof="0">
                        <a:solidFill>
                          <a:schemeClr val="tx1"/>
                        </a:solidFill>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ct val="0"/>
                        </a:spcAft>
                      </a:pPr>
                      <a:r>
                        <a:rPr lang="fr-CA" sz="2400" b="0" noProof="0">
                          <a:solidFill>
                            <a:schemeClr val="tx1"/>
                          </a:solidFill>
                          <a:effectLst/>
                          <a:highlight>
                            <a:srgbClr val="000000">
                              <a:alpha val="0"/>
                            </a:srgbClr>
                          </a:highlight>
                          <a:latin typeface="Calibri" panose="020F0502020204030204" pitchFamily="34" charset="0"/>
                          <a:ea typeface="Calibri" panose="020F0502020204030204" pitchFamily="34" charset="0"/>
                          <a:cs typeface="Calibri" panose="020F0502020204030204" pitchFamily="34" charset="0"/>
                        </a:rPr>
                        <a:t>Que voulez-vous accomplir au juste</a:t>
                      </a:r>
                      <a:r>
                        <a:rPr lang="fr-CA" sz="2400" b="0" baseline="0" noProof="0">
                          <a:solidFill>
                            <a:schemeClr val="tx1"/>
                          </a:solidFill>
                          <a:effectLst/>
                          <a:highlight>
                            <a:srgbClr val="000000">
                              <a:alpha val="0"/>
                            </a:srgbClr>
                          </a:highlight>
                          <a:latin typeface="Calibri" panose="020F0502020204030204" pitchFamily="34" charset="0"/>
                          <a:ea typeface="Calibri" panose="020F0502020204030204" pitchFamily="34" charset="0"/>
                          <a:cs typeface="Calibri" panose="020F0502020204030204" pitchFamily="34" charset="0"/>
                        </a:rPr>
                        <a:t>?</a:t>
                      </a:r>
                      <a:r>
                        <a:rPr lang="fr-CA" sz="2400" b="0" baseline="0" noProof="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fr-CA" sz="2400" b="0" baseline="0" noProof="0">
                          <a:solidFill>
                            <a:schemeClr val="tx1"/>
                          </a:solidFill>
                          <a:effectLst/>
                          <a:highlight>
                            <a:srgbClr val="000000">
                              <a:alpha val="0"/>
                            </a:srgbClr>
                          </a:highlight>
                          <a:latin typeface="Calibri" panose="020F0502020204030204" pitchFamily="34" charset="0"/>
                          <a:ea typeface="Calibri" panose="020F0502020204030204" pitchFamily="34" charset="0"/>
                          <a:cs typeface="Calibri" panose="020F0502020204030204" pitchFamily="34" charset="0"/>
                        </a:rPr>
                        <a:t>Qui est responsable?</a:t>
                      </a:r>
                      <a:r>
                        <a:rPr lang="fr-CA" sz="2400" b="0" baseline="0" noProof="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fr-CA" sz="2400" b="0" baseline="0" noProof="0">
                          <a:solidFill>
                            <a:schemeClr val="tx1"/>
                          </a:solidFill>
                          <a:effectLst/>
                          <a:highlight>
                            <a:srgbClr val="000000">
                              <a:alpha val="0"/>
                            </a:srgbClr>
                          </a:highlight>
                          <a:latin typeface="Calibri" panose="020F0502020204030204" pitchFamily="34" charset="0"/>
                          <a:ea typeface="Calibri" panose="020F0502020204030204" pitchFamily="34" charset="0"/>
                          <a:cs typeface="Calibri" panose="020F0502020204030204" pitchFamily="34" charset="0"/>
                        </a:rPr>
                        <a:t>Quelles sont les étapes à suivre?</a:t>
                      </a:r>
                      <a:r>
                        <a:rPr lang="fr-CA" sz="2400" b="0" noProof="0">
                          <a:solidFill>
                            <a:schemeClr val="tx1"/>
                          </a:solidFill>
                          <a:effectLst/>
                          <a:highlight>
                            <a:srgbClr val="000000">
                              <a:alpha val="0"/>
                            </a:srgbClr>
                          </a:highlight>
                          <a:latin typeface="Calibri" panose="020F0502020204030204" pitchFamily="34" charset="0"/>
                          <a:ea typeface="Calibri" panose="020F0502020204030204" pitchFamily="34" charset="0"/>
                          <a:cs typeface="Calibri" panose="020F0502020204030204" pitchFamily="34" charset="0"/>
                        </a:rPr>
                        <a:t> </a:t>
                      </a:r>
                      <a:endParaRPr lang="fr-CA" sz="2000" b="0" noProof="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47462582"/>
                  </a:ext>
                </a:extLst>
              </a:tr>
              <a:tr h="616545">
                <a:tc>
                  <a:txBody>
                    <a:bodyPr/>
                    <a:lstStyle/>
                    <a:p>
                      <a:pPr>
                        <a:lnSpc>
                          <a:spcPct val="107000"/>
                        </a:lnSpc>
                        <a:spcAft>
                          <a:spcPct val="0"/>
                        </a:spcAft>
                      </a:pPr>
                      <a:r>
                        <a:rPr lang="fr-CA" sz="2800" b="1" noProof="0">
                          <a:solidFill>
                            <a:srgbClr val="0070C0"/>
                          </a:solidFill>
                          <a:effectLst/>
                          <a:highlight>
                            <a:srgbClr val="000000">
                              <a:alpha val="0"/>
                            </a:srgbClr>
                          </a:highlight>
                          <a:latin typeface="Book Antiqua" panose="02040602050305030304" pitchFamily="18" charset="0"/>
                          <a:ea typeface="Calibri" panose="020F0502020204030204" pitchFamily="34" charset="0"/>
                          <a:cs typeface="Times New Roman" panose="02020603050405020304" pitchFamily="18" charset="0"/>
                        </a:rPr>
                        <a:t>M</a:t>
                      </a:r>
                      <a:r>
                        <a:rPr lang="fr-CA" sz="2400" b="1" noProof="0">
                          <a:solidFill>
                            <a:schemeClr val="tx1"/>
                          </a:solidFill>
                          <a:effectLst/>
                          <a:highlight>
                            <a:srgbClr val="000000">
                              <a:alpha val="0"/>
                            </a:srgbClr>
                          </a:highlight>
                          <a:latin typeface="Book Antiqua" panose="02040602050305030304" pitchFamily="18" charset="0"/>
                          <a:ea typeface="Calibri" panose="020F0502020204030204" pitchFamily="34" charset="0"/>
                          <a:cs typeface="Times New Roman" panose="02020603050405020304" pitchFamily="18" charset="0"/>
                        </a:rPr>
                        <a:t>esurable</a:t>
                      </a:r>
                      <a:endParaRPr lang="fr-CA" sz="2400" b="1" noProof="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ct val="0"/>
                        </a:spcAft>
                      </a:pPr>
                      <a:r>
                        <a:rPr lang="fr-CA" sz="2400" b="0" noProof="0">
                          <a:solidFill>
                            <a:schemeClr val="tx1"/>
                          </a:solidFill>
                          <a:effectLst/>
                          <a:highlight>
                            <a:srgbClr val="000000">
                              <a:alpha val="0"/>
                            </a:srgbClr>
                          </a:highlight>
                          <a:latin typeface="Calibri" panose="020F0502020204030204" pitchFamily="34" charset="0"/>
                          <a:ea typeface="Calibri" panose="020F0502020204030204" pitchFamily="34" charset="0"/>
                          <a:cs typeface="Calibri" panose="020F0502020204030204" pitchFamily="34" charset="0"/>
                        </a:rPr>
                        <a:t>Quels paramètres utiliserez-vous pour quantifier votre objectif? </a:t>
                      </a:r>
                      <a:endParaRPr lang="fr-CA" sz="2000" b="0" noProof="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32157264"/>
                  </a:ext>
                </a:extLst>
              </a:tr>
              <a:tr h="826493">
                <a:tc>
                  <a:txBody>
                    <a:bodyPr/>
                    <a:lstStyle/>
                    <a:p>
                      <a:pPr>
                        <a:lnSpc>
                          <a:spcPct val="107000"/>
                        </a:lnSpc>
                        <a:spcAft>
                          <a:spcPct val="0"/>
                        </a:spcAft>
                      </a:pPr>
                      <a:r>
                        <a:rPr lang="fr-CA" sz="2800" b="1" noProof="0">
                          <a:solidFill>
                            <a:srgbClr val="0070C0"/>
                          </a:solidFill>
                          <a:effectLst/>
                          <a:highlight>
                            <a:srgbClr val="000000">
                              <a:alpha val="0"/>
                            </a:srgbClr>
                          </a:highlight>
                          <a:latin typeface="Book Antiqua" panose="02040602050305030304" pitchFamily="18" charset="0"/>
                          <a:ea typeface="Calibri" panose="020F0502020204030204" pitchFamily="34" charset="0"/>
                          <a:cs typeface="Times New Roman" panose="02020603050405020304" pitchFamily="18" charset="0"/>
                        </a:rPr>
                        <a:t>A</a:t>
                      </a:r>
                      <a:r>
                        <a:rPr lang="fr-CA" sz="2400" b="1" noProof="0">
                          <a:solidFill>
                            <a:schemeClr val="tx1"/>
                          </a:solidFill>
                          <a:effectLst/>
                          <a:highlight>
                            <a:srgbClr val="000000">
                              <a:alpha val="0"/>
                            </a:srgbClr>
                          </a:highlight>
                          <a:latin typeface="Book Antiqua" panose="02040602050305030304" pitchFamily="18" charset="0"/>
                          <a:ea typeface="Calibri" panose="020F0502020204030204" pitchFamily="34" charset="0"/>
                          <a:cs typeface="Times New Roman" panose="02020603050405020304" pitchFamily="18" charset="0"/>
                        </a:rPr>
                        <a:t>tteignable</a:t>
                      </a:r>
                      <a:endParaRPr lang="fr-CA" sz="2400" b="1" noProof="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ct val="0"/>
                        </a:spcAft>
                      </a:pPr>
                      <a:r>
                        <a:rPr lang="fr-CA" sz="2400" b="0" noProof="0">
                          <a:solidFill>
                            <a:schemeClr val="tx1"/>
                          </a:solidFill>
                          <a:effectLst/>
                          <a:highlight>
                            <a:srgbClr val="000000">
                              <a:alpha val="0"/>
                            </a:srgbClr>
                          </a:highlight>
                          <a:latin typeface="Calibri" panose="020F0502020204030204" pitchFamily="34" charset="0"/>
                          <a:ea typeface="Calibri" panose="020F0502020204030204" pitchFamily="34" charset="0"/>
                          <a:cs typeface="Calibri" panose="020F0502020204030204" pitchFamily="34" charset="0"/>
                        </a:rPr>
                        <a:t>Est-il possible de l’atteindre?</a:t>
                      </a:r>
                      <a:r>
                        <a:rPr lang="fr-CA" sz="2400" b="0" noProof="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fr-CA" sz="2400" b="0" noProof="0">
                          <a:solidFill>
                            <a:schemeClr val="tx1"/>
                          </a:solidFill>
                          <a:effectLst/>
                          <a:highlight>
                            <a:srgbClr val="000000">
                              <a:alpha val="0"/>
                            </a:srgbClr>
                          </a:highlight>
                          <a:latin typeface="Calibri" panose="020F0502020204030204" pitchFamily="34" charset="0"/>
                          <a:ea typeface="Calibri" panose="020F0502020204030204" pitchFamily="34" charset="0"/>
                          <a:cs typeface="Calibri" panose="020F0502020204030204" pitchFamily="34" charset="0"/>
                        </a:rPr>
                        <a:t>Qu’est-ce qui pourrait freiner ou favoriser l’atteinte de l’objectif</a:t>
                      </a:r>
                      <a:r>
                        <a:rPr lang="fr-CA" sz="2400" b="0" baseline="0" noProof="0">
                          <a:solidFill>
                            <a:schemeClr val="tx1"/>
                          </a:solidFill>
                          <a:effectLst/>
                          <a:highlight>
                            <a:srgbClr val="000000">
                              <a:alpha val="0"/>
                            </a:srgbClr>
                          </a:highlight>
                          <a:latin typeface="Calibri" panose="020F0502020204030204" pitchFamily="34" charset="0"/>
                          <a:ea typeface="Calibri" panose="020F0502020204030204" pitchFamily="34" charset="0"/>
                          <a:cs typeface="Calibri" panose="020F0502020204030204" pitchFamily="34" charset="0"/>
                        </a:rPr>
                        <a:t>?</a:t>
                      </a:r>
                      <a:endParaRPr lang="fr-CA" sz="2000" b="0" noProof="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28533481"/>
                  </a:ext>
                </a:extLst>
              </a:tr>
              <a:tr h="918039">
                <a:tc>
                  <a:txBody>
                    <a:bodyPr/>
                    <a:lstStyle/>
                    <a:p>
                      <a:pPr>
                        <a:lnSpc>
                          <a:spcPct val="107000"/>
                        </a:lnSpc>
                        <a:spcAft>
                          <a:spcPct val="0"/>
                        </a:spcAft>
                      </a:pPr>
                      <a:r>
                        <a:rPr lang="fr-CA" sz="2800" b="1" noProof="0">
                          <a:solidFill>
                            <a:srgbClr val="0070C0"/>
                          </a:solidFill>
                          <a:effectLst/>
                          <a:highlight>
                            <a:srgbClr val="000000">
                              <a:alpha val="0"/>
                            </a:srgbClr>
                          </a:highlight>
                          <a:latin typeface="Book Antiqua" panose="02040602050305030304" pitchFamily="18" charset="0"/>
                          <a:ea typeface="Calibri" panose="020F0502020204030204" pitchFamily="34" charset="0"/>
                          <a:cs typeface="Times New Roman" panose="02020603050405020304" pitchFamily="18" charset="0"/>
                        </a:rPr>
                        <a:t>R</a:t>
                      </a:r>
                      <a:r>
                        <a:rPr lang="fr-CA" sz="2400" b="1" noProof="0">
                          <a:solidFill>
                            <a:schemeClr val="tx1"/>
                          </a:solidFill>
                          <a:effectLst/>
                          <a:highlight>
                            <a:srgbClr val="000000">
                              <a:alpha val="0"/>
                            </a:srgbClr>
                          </a:highlight>
                          <a:latin typeface="Book Antiqua" panose="02040602050305030304" pitchFamily="18" charset="0"/>
                          <a:ea typeface="Calibri" panose="020F0502020204030204" pitchFamily="34" charset="0"/>
                          <a:cs typeface="Times New Roman" panose="02020603050405020304" pitchFamily="18" charset="0"/>
                        </a:rPr>
                        <a:t>éaliste</a:t>
                      </a:r>
                      <a:endParaRPr lang="fr-CA" sz="2400" b="1" noProof="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ct val="0"/>
                        </a:spcAft>
                      </a:pPr>
                      <a:r>
                        <a:rPr lang="fr-CA" sz="2400" b="0" baseline="0" noProof="0">
                          <a:solidFill>
                            <a:schemeClr val="tx1"/>
                          </a:solidFill>
                          <a:effectLst/>
                          <a:highlight>
                            <a:srgbClr val="000000">
                              <a:alpha val="0"/>
                            </a:srgbClr>
                          </a:highlight>
                          <a:latin typeface="Calibri" panose="020F0502020204030204" pitchFamily="34" charset="0"/>
                          <a:ea typeface="Calibri" panose="020F0502020204030204" pitchFamily="34" charset="0"/>
                          <a:cs typeface="Calibri" panose="020F0502020204030204" pitchFamily="34" charset="0"/>
                        </a:rPr>
                        <a:t>Pourquoi cet objectif est-il important?</a:t>
                      </a:r>
                      <a:r>
                        <a:rPr lang="fr-CA" sz="2400" b="0" noProof="0">
                          <a:solidFill>
                            <a:schemeClr val="tx1"/>
                          </a:solidFill>
                          <a:effectLst/>
                          <a:highlight>
                            <a:srgbClr val="000000">
                              <a:alpha val="0"/>
                            </a:srgbClr>
                          </a:highlight>
                          <a:latin typeface="Calibri" panose="020F0502020204030204" pitchFamily="34" charset="0"/>
                          <a:ea typeface="Calibri" panose="020F0502020204030204" pitchFamily="34" charset="0"/>
                          <a:cs typeface="Calibri" panose="020F0502020204030204" pitchFamily="34" charset="0"/>
                        </a:rPr>
                        <a:t> </a:t>
                      </a:r>
                      <a:endParaRPr lang="fr-CA" sz="2000" b="0" noProof="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80180018"/>
                  </a:ext>
                </a:extLst>
              </a:tr>
              <a:tr h="902721">
                <a:tc>
                  <a:txBody>
                    <a:bodyPr/>
                    <a:lstStyle/>
                    <a:p>
                      <a:pPr>
                        <a:lnSpc>
                          <a:spcPct val="107000"/>
                        </a:lnSpc>
                        <a:spcAft>
                          <a:spcPct val="0"/>
                        </a:spcAft>
                      </a:pPr>
                      <a:r>
                        <a:rPr lang="fr-CA" sz="2400" b="1" noProof="0">
                          <a:solidFill>
                            <a:schemeClr val="tx1"/>
                          </a:solidFill>
                          <a:effectLst/>
                          <a:highlight>
                            <a:srgbClr val="000000">
                              <a:alpha val="0"/>
                            </a:srgbClr>
                          </a:highlight>
                          <a:latin typeface="Book Antiqua" panose="02040602050305030304" pitchFamily="18" charset="0"/>
                          <a:ea typeface="Calibri" panose="020F0502020204030204" pitchFamily="34" charset="0"/>
                          <a:cs typeface="Times New Roman" panose="02020603050405020304" pitchFamily="18" charset="0"/>
                        </a:rPr>
                        <a:t>Défini dans le </a:t>
                      </a:r>
                      <a:r>
                        <a:rPr lang="fr-CA" sz="2800" b="1" noProof="0">
                          <a:solidFill>
                            <a:srgbClr val="0070C0"/>
                          </a:solidFill>
                          <a:effectLst/>
                          <a:highlight>
                            <a:srgbClr val="000000">
                              <a:alpha val="0"/>
                            </a:srgbClr>
                          </a:highlight>
                          <a:latin typeface="Book Antiqua" panose="02040602050305030304" pitchFamily="18" charset="0"/>
                          <a:ea typeface="Calibri" panose="020F0502020204030204" pitchFamily="34" charset="0"/>
                          <a:cs typeface="Times New Roman" panose="02020603050405020304" pitchFamily="18" charset="0"/>
                        </a:rPr>
                        <a:t>T</a:t>
                      </a:r>
                      <a:r>
                        <a:rPr lang="fr-CA" sz="2400" b="1" noProof="0">
                          <a:solidFill>
                            <a:schemeClr val="tx1"/>
                          </a:solidFill>
                          <a:effectLst/>
                          <a:highlight>
                            <a:srgbClr val="000000">
                              <a:alpha val="0"/>
                            </a:srgbClr>
                          </a:highlight>
                          <a:latin typeface="Book Antiqua" panose="02040602050305030304" pitchFamily="18" charset="0"/>
                          <a:ea typeface="Calibri" panose="020F0502020204030204" pitchFamily="34" charset="0"/>
                          <a:cs typeface="Times New Roman" panose="02020603050405020304" pitchFamily="18" charset="0"/>
                        </a:rPr>
                        <a:t>emps</a:t>
                      </a:r>
                      <a:endParaRPr lang="fr-CA" sz="2400" b="1" noProof="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ct val="0"/>
                        </a:spcAft>
                      </a:pPr>
                      <a:r>
                        <a:rPr lang="fr-CA" sz="2400" b="0" noProof="0">
                          <a:solidFill>
                            <a:schemeClr val="tx1"/>
                          </a:solidFill>
                          <a:effectLst/>
                          <a:highlight>
                            <a:srgbClr val="000000">
                              <a:alpha val="0"/>
                            </a:srgbClr>
                          </a:highlight>
                          <a:latin typeface="Calibri" panose="020F0502020204030204" pitchFamily="34" charset="0"/>
                          <a:ea typeface="Calibri" panose="020F0502020204030204" pitchFamily="34" charset="0"/>
                          <a:cs typeface="Calibri" panose="020F0502020204030204" pitchFamily="34" charset="0"/>
                        </a:rPr>
                        <a:t>Quelles sont les dates de début et de fin? </a:t>
                      </a:r>
                      <a:r>
                        <a:rPr lang="fr-CA" sz="2400" b="0" baseline="0" noProof="0">
                          <a:solidFill>
                            <a:schemeClr val="tx1"/>
                          </a:solidFill>
                          <a:effectLst/>
                          <a:highlight>
                            <a:srgbClr val="000000">
                              <a:alpha val="0"/>
                            </a:srgbClr>
                          </a:highlight>
                          <a:latin typeface="Calibri" panose="020F0502020204030204" pitchFamily="34" charset="0"/>
                          <a:ea typeface="Calibri" panose="020F0502020204030204" pitchFamily="34" charset="0"/>
                          <a:cs typeface="Calibri" panose="020F0502020204030204" pitchFamily="34" charset="0"/>
                        </a:rPr>
                        <a:t>Une vérification de mi-parcours est-elle prévue?</a:t>
                      </a:r>
                      <a:r>
                        <a:rPr lang="fr-CA" sz="2400" b="0" noProof="0">
                          <a:solidFill>
                            <a:schemeClr val="tx1"/>
                          </a:solidFill>
                          <a:effectLst/>
                          <a:highlight>
                            <a:srgbClr val="000000">
                              <a:alpha val="0"/>
                            </a:srgbClr>
                          </a:highlight>
                          <a:latin typeface="Calibri" panose="020F0502020204030204" pitchFamily="34" charset="0"/>
                          <a:ea typeface="Calibri" panose="020F0502020204030204" pitchFamily="34" charset="0"/>
                          <a:cs typeface="Calibri" panose="020F0502020204030204" pitchFamily="34" charset="0"/>
                        </a:rPr>
                        <a:t> </a:t>
                      </a:r>
                      <a:endParaRPr lang="fr-CA" sz="2000" b="0" noProof="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75427561"/>
                  </a:ext>
                </a:extLst>
              </a:tr>
            </a:tbl>
          </a:graphicData>
        </a:graphic>
      </p:graphicFrame>
      <p:sp>
        <p:nvSpPr>
          <p:cNvPr id="3" name="Rectangle 2">
            <a:extLst>
              <a:ext uri="{FF2B5EF4-FFF2-40B4-BE49-F238E27FC236}">
                <a16:creationId xmlns:a16="http://schemas.microsoft.com/office/drawing/2014/main" id="{67788841-D013-452E-9D2C-9A0DCB2A2CE1}"/>
              </a:ext>
            </a:extLst>
          </p:cNvPr>
          <p:cNvSpPr/>
          <p:nvPr>
            <p:custDataLst>
              <p:tags r:id="rId2"/>
            </p:custDataLst>
          </p:nvPr>
        </p:nvSpPr>
        <p:spPr>
          <a:xfrm>
            <a:off x="385222" y="1812613"/>
            <a:ext cx="7515519" cy="584775"/>
          </a:xfrm>
          <a:prstGeom prst="rect">
            <a:avLst/>
          </a:prstGeom>
        </p:spPr>
        <p:txBody>
          <a:bodyPr wrap="none">
            <a:spAutoFit/>
          </a:bodyPr>
          <a:lstStyle/>
          <a:p>
            <a:pPr algn="ctr"/>
            <a:r>
              <a:rPr lang="fr-CA" sz="3200" b="1">
                <a:solidFill>
                  <a:srgbClr val="0070C0"/>
                </a:solidFill>
              </a:rPr>
              <a:t>DÉFINIR LES OBJECTIFS – OBJECTIFS SMART</a:t>
            </a:r>
          </a:p>
        </p:txBody>
      </p:sp>
      <p:pic>
        <p:nvPicPr>
          <p:cNvPr id="8" name="Picture 6" descr="logo short">
            <a:extLst>
              <a:ext uri="{FF2B5EF4-FFF2-40B4-BE49-F238E27FC236}">
                <a16:creationId xmlns:a16="http://schemas.microsoft.com/office/drawing/2014/main" id="{12CD4577-9638-4507-B57D-F2D5D19ED638}"/>
              </a:ext>
            </a:extLst>
          </p:cNvPr>
          <p:cNvPicPr>
            <a:picLocks noGrp="1" noChangeAspect="1" noChangeArrowheads="1"/>
          </p:cNvPicPr>
          <p:nvPr>
            <p:ph type="title"/>
            <p:custDataLst>
              <p:tags r:id="rId3"/>
            </p:custDataLst>
          </p:nvPr>
        </p:nvPicPr>
        <p:blipFill>
          <a:blip r:embed="rId8">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9" name="Text Box 7">
            <a:extLst>
              <a:ext uri="{FF2B5EF4-FFF2-40B4-BE49-F238E27FC236}">
                <a16:creationId xmlns:a16="http://schemas.microsoft.com/office/drawing/2014/main" id="{050DFD74-5768-4B8C-9192-9EF3B6EED488}"/>
              </a:ext>
            </a:extLst>
          </p:cNvPr>
          <p:cNvSpPr txBox="1">
            <a:spLocks noChangeArrowheads="1"/>
          </p:cNvSpPr>
          <p:nvPr>
            <p:custDataLst>
              <p:tags r:id="rId4"/>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srgbClr>
                </a:highlight>
              </a:rPr>
              <a:t>Institut de leadership en éducation de l’Ontario</a:t>
            </a:r>
          </a:p>
          <a:p>
            <a:pPr eaLnBrk="1" hangingPunct="1">
              <a:spcBef>
                <a:spcPct val="0"/>
              </a:spcBef>
              <a:buFontTx/>
              <a:buNone/>
            </a:pPr>
            <a:endParaRPr lang="fr-CA" altLang="en-US"/>
          </a:p>
        </p:txBody>
      </p:sp>
      <p:sp>
        <p:nvSpPr>
          <p:cNvPr id="10" name="Rectangle 4">
            <a:extLst>
              <a:ext uri="{FF2B5EF4-FFF2-40B4-BE49-F238E27FC236}">
                <a16:creationId xmlns:a16="http://schemas.microsoft.com/office/drawing/2014/main" id="{F563A3AC-22A8-46A2-A679-BF1D37136D1C}"/>
              </a:ext>
            </a:extLst>
          </p:cNvPr>
          <p:cNvSpPr>
            <a:spLocks noChangeArrowheads="1"/>
          </p:cNvSpPr>
          <p:nvPr>
            <p:custDataLst>
              <p:tags r:id="rId5"/>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603729144"/>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67788841-D013-452E-9D2C-9A0DCB2A2CE1}"/>
              </a:ext>
            </a:extLst>
          </p:cNvPr>
          <p:cNvSpPr/>
          <p:nvPr>
            <p:custDataLst>
              <p:tags r:id="rId1"/>
            </p:custDataLst>
          </p:nvPr>
        </p:nvSpPr>
        <p:spPr>
          <a:xfrm>
            <a:off x="1666629" y="1774490"/>
            <a:ext cx="8393260" cy="584775"/>
          </a:xfrm>
          <a:prstGeom prst="rect">
            <a:avLst/>
          </a:prstGeom>
        </p:spPr>
        <p:txBody>
          <a:bodyPr wrap="none">
            <a:spAutoFit/>
          </a:bodyPr>
          <a:lstStyle/>
          <a:p>
            <a:pPr algn="ctr"/>
            <a:r>
              <a:rPr lang="fr-CA" sz="3200" b="1">
                <a:solidFill>
                  <a:srgbClr val="0070C0"/>
                </a:solidFill>
                <a:highlight>
                  <a:srgbClr val="000000">
                    <a:alpha val="0"/>
                  </a:srgbClr>
                </a:highlight>
              </a:rPr>
              <a:t>OBJECTIF SMART</a:t>
            </a:r>
            <a:r>
              <a:rPr lang="fr-CA" sz="3200" b="1">
                <a:solidFill>
                  <a:srgbClr val="0070C0"/>
                </a:solidFill>
              </a:rPr>
              <a:t> pour le </a:t>
            </a:r>
            <a:r>
              <a:rPr lang="fr-CA" sz="3200" b="1">
                <a:solidFill>
                  <a:srgbClr val="0070C0"/>
                </a:solidFill>
                <a:highlight>
                  <a:srgbClr val="000000">
                    <a:alpha val="0"/>
                  </a:srgbClr>
                </a:highlight>
              </a:rPr>
              <a:t>rendement des élèves</a:t>
            </a:r>
            <a:endParaRPr lang="fr-CA" sz="3200">
              <a:solidFill>
                <a:srgbClr val="0070C0"/>
              </a:solidFill>
            </a:endParaRPr>
          </a:p>
        </p:txBody>
      </p:sp>
      <p:sp>
        <p:nvSpPr>
          <p:cNvPr id="2" name="Rectangle 1">
            <a:extLst>
              <a:ext uri="{FF2B5EF4-FFF2-40B4-BE49-F238E27FC236}">
                <a16:creationId xmlns:a16="http://schemas.microsoft.com/office/drawing/2014/main" id="{A4E5B21F-BA4B-2847-AE10-5CECAC692BF2}"/>
              </a:ext>
            </a:extLst>
          </p:cNvPr>
          <p:cNvSpPr/>
          <p:nvPr>
            <p:custDataLst>
              <p:tags r:id="rId2"/>
            </p:custDataLst>
          </p:nvPr>
        </p:nvSpPr>
        <p:spPr>
          <a:xfrm>
            <a:off x="584200" y="2657443"/>
            <a:ext cx="11112500" cy="3170099"/>
          </a:xfrm>
          <a:prstGeom prst="rect">
            <a:avLst/>
          </a:prstGeom>
        </p:spPr>
        <p:txBody>
          <a:bodyPr wrap="square">
            <a:spAutoFit/>
          </a:bodyPr>
          <a:lstStyle/>
          <a:p>
            <a:r>
              <a:rPr lang="fr-CA" sz="2000" dirty="0">
                <a:ea typeface="Calibri" panose="020F0502020204030204" pitchFamily="34" charset="0"/>
                <a:cs typeface="Times New Roman" panose="02020603050405020304" pitchFamily="18" charset="0"/>
              </a:rPr>
              <a:t>À la fin du premier mois du premier semestre, chacun des membres du personnel enseignant aura conçu des plateformes numériques auxquelles les élèves pourront accéder de la maison (spécifique, mesurable). La plupart des enseignantes et enseignants ont déjà établi une présence en ligne (atteignable). Les directions d’école enverront un sondage sur les besoins de leur personnel pour s’assurer que la cible est atteignable. Le personnel du conseil scolaire distribuera des appareils (réaliste) à chaque enseignante et enseignant pour qu’ils puissent commencer à concevoir les séances d’apprentissage électronique (pertinent) des différents volets de leur cours. L’apprentissage à distance étant appelé à devenir la norme, il faudrait que la mise en œuvre soit terminée d’ici le 15 octobre (défini dans le temps). Les administratrices et administrateurs surveilleront les plateformes numériques tout au long du premier semestre pour voir à corriger les lacunes.</a:t>
            </a:r>
            <a:endParaRPr lang="fr-CA" sz="2000" dirty="0"/>
          </a:p>
        </p:txBody>
      </p:sp>
      <p:pic>
        <p:nvPicPr>
          <p:cNvPr id="11" name="Picture 6" descr="logo short">
            <a:extLst>
              <a:ext uri="{FF2B5EF4-FFF2-40B4-BE49-F238E27FC236}">
                <a16:creationId xmlns:a16="http://schemas.microsoft.com/office/drawing/2014/main" id="{6D6F1A29-6AEB-4B4C-9156-FFFA1F4F8F47}"/>
              </a:ext>
            </a:extLst>
          </p:cNvPr>
          <p:cNvPicPr>
            <a:picLocks noGrp="1" noChangeAspect="1" noChangeArrowheads="1"/>
          </p:cNvPicPr>
          <p:nvPr>
            <p:ph type="title"/>
            <p:custDataLst>
              <p:tags r:id="rId3"/>
            </p:custDataLst>
          </p:nvPr>
        </p:nvPicPr>
        <p:blipFill>
          <a:blip r:embed="rId8">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2" name="Text Box 7">
            <a:extLst>
              <a:ext uri="{FF2B5EF4-FFF2-40B4-BE49-F238E27FC236}">
                <a16:creationId xmlns:a16="http://schemas.microsoft.com/office/drawing/2014/main" id="{EC1D3186-FE30-4C84-8B79-78F73F40850B}"/>
              </a:ext>
            </a:extLst>
          </p:cNvPr>
          <p:cNvSpPr txBox="1">
            <a:spLocks noChangeArrowheads="1"/>
          </p:cNvSpPr>
          <p:nvPr>
            <p:custDataLst>
              <p:tags r:id="rId4"/>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srgbClr>
                </a:highlight>
              </a:rPr>
              <a:t>Institut de leadership en éducation de l’Ontario</a:t>
            </a:r>
          </a:p>
          <a:p>
            <a:pPr eaLnBrk="1" hangingPunct="1">
              <a:spcBef>
                <a:spcPct val="0"/>
              </a:spcBef>
              <a:buFontTx/>
              <a:buNone/>
            </a:pPr>
            <a:endParaRPr lang="fr-CA" altLang="en-US"/>
          </a:p>
        </p:txBody>
      </p:sp>
      <p:sp>
        <p:nvSpPr>
          <p:cNvPr id="13" name="Rectangle 4">
            <a:extLst>
              <a:ext uri="{FF2B5EF4-FFF2-40B4-BE49-F238E27FC236}">
                <a16:creationId xmlns:a16="http://schemas.microsoft.com/office/drawing/2014/main" id="{B59D2E26-5B49-4D24-BDFF-BB276F102B44}"/>
              </a:ext>
            </a:extLst>
          </p:cNvPr>
          <p:cNvSpPr>
            <a:spLocks noChangeArrowheads="1"/>
          </p:cNvSpPr>
          <p:nvPr>
            <p:custDataLst>
              <p:tags r:id="rId5"/>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1621954425"/>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67788841-D013-452E-9D2C-9A0DCB2A2CE1}"/>
              </a:ext>
            </a:extLst>
          </p:cNvPr>
          <p:cNvSpPr/>
          <p:nvPr>
            <p:custDataLst>
              <p:tags r:id="rId1"/>
            </p:custDataLst>
          </p:nvPr>
        </p:nvSpPr>
        <p:spPr>
          <a:xfrm>
            <a:off x="879943" y="1652558"/>
            <a:ext cx="9058762" cy="1077218"/>
          </a:xfrm>
          <a:prstGeom prst="rect">
            <a:avLst/>
          </a:prstGeom>
        </p:spPr>
        <p:txBody>
          <a:bodyPr wrap="none">
            <a:spAutoFit/>
          </a:bodyPr>
          <a:lstStyle/>
          <a:p>
            <a:pPr algn="ctr"/>
            <a:r>
              <a:rPr lang="fr-CA" sz="3200" b="1">
                <a:solidFill>
                  <a:srgbClr val="0070C0"/>
                </a:solidFill>
              </a:rPr>
              <a:t>RECONNAÎTRE LES CONTRAINTES ET LES OCCASIONS</a:t>
            </a:r>
          </a:p>
          <a:p>
            <a:pPr algn="ctr"/>
            <a:r>
              <a:rPr lang="fr-CA" sz="3200" b="1">
                <a:solidFill>
                  <a:srgbClr val="0070C0"/>
                </a:solidFill>
                <a:highlight>
                  <a:srgbClr val="000000">
                    <a:alpha val="0"/>
                  </a:srgbClr>
                </a:highlight>
              </a:rPr>
              <a:t>Distorsions cognitives</a:t>
            </a:r>
            <a:endParaRPr lang="fr-CA" sz="3200">
              <a:solidFill>
                <a:srgbClr val="0070C0"/>
              </a:solidFill>
            </a:endParaRPr>
          </a:p>
        </p:txBody>
      </p:sp>
      <p:sp>
        <p:nvSpPr>
          <p:cNvPr id="2" name="Rectangle 1">
            <a:extLst>
              <a:ext uri="{FF2B5EF4-FFF2-40B4-BE49-F238E27FC236}">
                <a16:creationId xmlns:a16="http://schemas.microsoft.com/office/drawing/2014/main" id="{85BF8563-C522-4E63-913A-F7E226E90661}"/>
              </a:ext>
            </a:extLst>
          </p:cNvPr>
          <p:cNvSpPr/>
          <p:nvPr>
            <p:custDataLst>
              <p:tags r:id="rId2"/>
            </p:custDataLst>
          </p:nvPr>
        </p:nvSpPr>
        <p:spPr>
          <a:xfrm>
            <a:off x="3370179" y="3029088"/>
            <a:ext cx="4981074" cy="3046988"/>
          </a:xfrm>
          <a:prstGeom prst="rect">
            <a:avLst/>
          </a:prstGeom>
        </p:spPr>
        <p:txBody>
          <a:bodyPr wrap="square">
            <a:spAutoFit/>
          </a:bodyPr>
          <a:lstStyle/>
          <a:p>
            <a:pPr marL="742950" lvl="1" indent="-285750">
              <a:buFont typeface="Arial" panose="020B0604020202020204" pitchFamily="34" charset="0"/>
              <a:buChar char="•"/>
            </a:pPr>
            <a:r>
              <a:rPr lang="fr-CA" sz="2400"/>
              <a:t>Pensée du « tout ou rien » 	</a:t>
            </a:r>
          </a:p>
          <a:p>
            <a:pPr marL="742950" lvl="1" indent="-285750">
              <a:buFont typeface="Arial" panose="020B0604020202020204" pitchFamily="34" charset="0"/>
              <a:buChar char="•"/>
            </a:pPr>
            <a:r>
              <a:rPr lang="fr-CA" sz="2400">
                <a:highlight>
                  <a:srgbClr val="000000">
                    <a:alpha val="0"/>
                  </a:srgbClr>
                </a:highlight>
              </a:rPr>
              <a:t>Généralisation excessive</a:t>
            </a:r>
          </a:p>
          <a:p>
            <a:pPr marL="742950" lvl="1" indent="-285750">
              <a:buFont typeface="Arial" panose="020B0604020202020204" pitchFamily="34" charset="0"/>
              <a:buChar char="•"/>
            </a:pPr>
            <a:r>
              <a:rPr lang="fr-CA" sz="2400">
                <a:highlight>
                  <a:srgbClr val="000000">
                    <a:alpha val="0"/>
                  </a:srgbClr>
                </a:highlight>
              </a:rPr>
              <a:t>Pensée catastrophiste</a:t>
            </a:r>
          </a:p>
          <a:p>
            <a:pPr marL="742950" lvl="1" indent="-285750">
              <a:buFont typeface="Arial" panose="020B0604020202020204" pitchFamily="34" charset="0"/>
              <a:buChar char="•"/>
            </a:pPr>
            <a:r>
              <a:rPr lang="fr-CA" sz="2400">
                <a:highlight>
                  <a:srgbClr val="000000">
                    <a:alpha val="0"/>
                  </a:srgbClr>
                </a:highlight>
              </a:rPr>
              <a:t>Filtrage mental</a:t>
            </a:r>
          </a:p>
          <a:p>
            <a:pPr marL="742950" lvl="1" indent="-285750">
              <a:buFont typeface="Arial" panose="020B0604020202020204" pitchFamily="34" charset="0"/>
              <a:buChar char="•"/>
            </a:pPr>
            <a:r>
              <a:rPr lang="fr-CA" sz="2400">
                <a:highlight>
                  <a:srgbClr val="000000">
                    <a:alpha val="0"/>
                  </a:srgbClr>
                </a:highlight>
              </a:rPr>
              <a:t>Personnalisation</a:t>
            </a:r>
          </a:p>
          <a:p>
            <a:pPr marL="742950" lvl="1" indent="-285750">
              <a:buFont typeface="Arial" panose="020B0604020202020204" pitchFamily="34" charset="0"/>
              <a:buChar char="•"/>
            </a:pPr>
            <a:r>
              <a:rPr lang="fr-CA" sz="2400">
                <a:highlight>
                  <a:srgbClr val="000000">
                    <a:alpha val="0"/>
                  </a:srgbClr>
                </a:highlight>
              </a:rPr>
              <a:t>Lecture de pensées</a:t>
            </a:r>
          </a:p>
          <a:p>
            <a:pPr marL="742950" lvl="1" indent="-285750">
              <a:buFont typeface="Arial" panose="020B0604020202020204" pitchFamily="34" charset="0"/>
              <a:buChar char="•"/>
            </a:pPr>
            <a:r>
              <a:rPr lang="fr-CA" sz="2400">
                <a:highlight>
                  <a:srgbClr val="000000">
                    <a:alpha val="0"/>
                  </a:srgbClr>
                </a:highlight>
              </a:rPr>
              <a:t>Rejet du positif</a:t>
            </a:r>
          </a:p>
          <a:p>
            <a:pPr marL="742950" lvl="1" indent="-285750">
              <a:buFont typeface="Arial" panose="020B0604020202020204" pitchFamily="34" charset="0"/>
              <a:buChar char="•"/>
            </a:pPr>
            <a:r>
              <a:rPr lang="fr-CA" sz="2400">
                <a:highlight>
                  <a:srgbClr val="000000">
                    <a:alpha val="0"/>
                  </a:srgbClr>
                </a:highlight>
              </a:rPr>
              <a:t>Exagération ou minimisation</a:t>
            </a:r>
          </a:p>
        </p:txBody>
      </p:sp>
      <p:sp>
        <p:nvSpPr>
          <p:cNvPr id="4" name="Rectangle 3">
            <a:extLst>
              <a:ext uri="{FF2B5EF4-FFF2-40B4-BE49-F238E27FC236}">
                <a16:creationId xmlns:a16="http://schemas.microsoft.com/office/drawing/2014/main" id="{A2CB59D5-BFAE-114F-8D4A-6DF6910D561C}"/>
              </a:ext>
            </a:extLst>
          </p:cNvPr>
          <p:cNvSpPr/>
          <p:nvPr>
            <p:custDataLst>
              <p:tags r:id="rId3"/>
            </p:custDataLst>
          </p:nvPr>
        </p:nvSpPr>
        <p:spPr>
          <a:xfrm rot="20076910">
            <a:off x="202252" y="3543406"/>
            <a:ext cx="3599830" cy="1754326"/>
          </a:xfrm>
          <a:prstGeom prst="rect">
            <a:avLst/>
          </a:prstGeom>
          <a:noFill/>
        </p:spPr>
        <p:txBody>
          <a:bodyPr wrap="square" lIns="91440" tIns="45720" rIns="91440" bIns="45720">
            <a:spAutoFit/>
          </a:bodyPr>
          <a:lstStyle/>
          <a:p>
            <a:pPr algn="ctr"/>
            <a:r>
              <a:rPr lang="fr-CA" sz="5400" b="1">
                <a:ln w="13462">
                  <a:solidFill>
                    <a:schemeClr val="bg1"/>
                  </a:solidFill>
                  <a:prstDash val="solid"/>
                </a:ln>
                <a:effectLst>
                  <a:outerShdw dist="38100" dir="2700000" algn="bl" rotWithShape="0">
                    <a:schemeClr val="accent5"/>
                  </a:outerShdw>
                </a:effectLst>
              </a:rPr>
              <a:t>Pièges mentaux</a:t>
            </a:r>
            <a:endParaRPr lang="fr-CA" sz="5400" b="1" cap="none" spc="0">
              <a:ln w="13462">
                <a:solidFill>
                  <a:schemeClr val="bg1"/>
                </a:solidFill>
                <a:prstDash val="solid"/>
              </a:ln>
              <a:effectLst>
                <a:outerShdw dist="38100" dir="2700000" algn="bl" rotWithShape="0">
                  <a:schemeClr val="accent5"/>
                </a:outerShdw>
              </a:effectLst>
            </a:endParaRPr>
          </a:p>
        </p:txBody>
      </p:sp>
      <p:sp>
        <p:nvSpPr>
          <p:cNvPr id="9" name="Rectangle 8">
            <a:extLst>
              <a:ext uri="{FF2B5EF4-FFF2-40B4-BE49-F238E27FC236}">
                <a16:creationId xmlns:a16="http://schemas.microsoft.com/office/drawing/2014/main" id="{4CB1A169-638D-E240-9DC9-D0219D3B5F28}"/>
              </a:ext>
            </a:extLst>
          </p:cNvPr>
          <p:cNvSpPr/>
          <p:nvPr>
            <p:custDataLst>
              <p:tags r:id="rId4"/>
            </p:custDataLst>
          </p:nvPr>
        </p:nvSpPr>
        <p:spPr>
          <a:xfrm rot="1476822">
            <a:off x="7560768" y="3587859"/>
            <a:ext cx="3941827" cy="1754326"/>
          </a:xfrm>
          <a:prstGeom prst="rect">
            <a:avLst/>
          </a:prstGeom>
          <a:noFill/>
        </p:spPr>
        <p:txBody>
          <a:bodyPr wrap="square" lIns="91440" tIns="45720" rIns="91440" bIns="45720">
            <a:spAutoFit/>
          </a:bodyPr>
          <a:lstStyle/>
          <a:p>
            <a:pPr algn="ctr"/>
            <a:r>
              <a:rPr lang="fr-CA" sz="5400" b="1" cap="none" spc="0">
                <a:ln w="13462">
                  <a:solidFill>
                    <a:schemeClr val="bg1"/>
                  </a:solidFill>
                  <a:prstDash val="solid"/>
                </a:ln>
                <a:effectLst>
                  <a:outerShdw dist="38100" dir="2700000" algn="bl" rotWithShape="0">
                    <a:schemeClr val="accent5"/>
                  </a:outerShdw>
                </a:effectLst>
              </a:rPr>
              <a:t>Pensée désordonnée</a:t>
            </a:r>
          </a:p>
        </p:txBody>
      </p:sp>
      <p:pic>
        <p:nvPicPr>
          <p:cNvPr id="10" name="Picture 6" descr="logo short">
            <a:extLst>
              <a:ext uri="{FF2B5EF4-FFF2-40B4-BE49-F238E27FC236}">
                <a16:creationId xmlns:a16="http://schemas.microsoft.com/office/drawing/2014/main" id="{FAAA5A6E-A3B4-4F17-B734-43A62D195DE6}"/>
              </a:ext>
            </a:extLst>
          </p:cNvPr>
          <p:cNvPicPr>
            <a:picLocks noGrp="1" noChangeAspect="1" noChangeArrowheads="1"/>
          </p:cNvPicPr>
          <p:nvPr>
            <p:ph type="title"/>
            <p:custDataLst>
              <p:tags r:id="rId5"/>
            </p:custDataLst>
          </p:nvPr>
        </p:nvPicPr>
        <p:blipFill>
          <a:blip r:embed="rId10">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1" name="Text Box 7">
            <a:extLst>
              <a:ext uri="{FF2B5EF4-FFF2-40B4-BE49-F238E27FC236}">
                <a16:creationId xmlns:a16="http://schemas.microsoft.com/office/drawing/2014/main" id="{D6A0F044-DF9D-475D-B9EA-BAE21CD07956}"/>
              </a:ext>
            </a:extLst>
          </p:cNvPr>
          <p:cNvSpPr txBox="1">
            <a:spLocks noChangeArrowheads="1"/>
          </p:cNvSpPr>
          <p:nvPr>
            <p:custDataLst>
              <p:tags r:id="rId6"/>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srgbClr>
                </a:highlight>
              </a:rPr>
              <a:t>Institut de leadership en éducation de l’Ontario</a:t>
            </a:r>
          </a:p>
          <a:p>
            <a:pPr eaLnBrk="1" hangingPunct="1">
              <a:spcBef>
                <a:spcPct val="0"/>
              </a:spcBef>
              <a:buFontTx/>
              <a:buNone/>
            </a:pPr>
            <a:endParaRPr lang="fr-CA" altLang="en-US"/>
          </a:p>
        </p:txBody>
      </p:sp>
      <p:sp>
        <p:nvSpPr>
          <p:cNvPr id="12" name="Rectangle 4">
            <a:extLst>
              <a:ext uri="{FF2B5EF4-FFF2-40B4-BE49-F238E27FC236}">
                <a16:creationId xmlns:a16="http://schemas.microsoft.com/office/drawing/2014/main" id="{7C78937F-33EB-4E03-A940-D516A4353AD0}"/>
              </a:ext>
            </a:extLst>
          </p:cNvPr>
          <p:cNvSpPr>
            <a:spLocks noChangeArrowheads="1"/>
          </p:cNvSpPr>
          <p:nvPr>
            <p:custDataLst>
              <p:tags r:id="rId7"/>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4168884871"/>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67788841-D013-452E-9D2C-9A0DCB2A2CE1}"/>
              </a:ext>
            </a:extLst>
          </p:cNvPr>
          <p:cNvSpPr/>
          <p:nvPr>
            <p:custDataLst>
              <p:tags r:id="rId1"/>
            </p:custDataLst>
          </p:nvPr>
        </p:nvSpPr>
        <p:spPr>
          <a:xfrm>
            <a:off x="1246650" y="1774795"/>
            <a:ext cx="9058762" cy="1077218"/>
          </a:xfrm>
          <a:prstGeom prst="rect">
            <a:avLst/>
          </a:prstGeom>
        </p:spPr>
        <p:txBody>
          <a:bodyPr wrap="none">
            <a:spAutoFit/>
          </a:bodyPr>
          <a:lstStyle/>
          <a:p>
            <a:pPr algn="ctr"/>
            <a:r>
              <a:rPr lang="fr-CA" sz="3200" b="1">
                <a:solidFill>
                  <a:srgbClr val="0070C0"/>
                </a:solidFill>
              </a:rPr>
              <a:t>RECONNAÎTRE LES CONTRAINTES ET LES OCCASIONS</a:t>
            </a:r>
          </a:p>
          <a:p>
            <a:pPr algn="ctr"/>
            <a:r>
              <a:rPr lang="fr-CA" sz="3200" b="1">
                <a:solidFill>
                  <a:srgbClr val="0070C0"/>
                </a:solidFill>
              </a:rPr>
              <a:t>Atténuer les répercussions des biais</a:t>
            </a:r>
          </a:p>
        </p:txBody>
      </p:sp>
      <p:sp>
        <p:nvSpPr>
          <p:cNvPr id="4" name="Rectangle 3">
            <a:extLst>
              <a:ext uri="{FF2B5EF4-FFF2-40B4-BE49-F238E27FC236}">
                <a16:creationId xmlns:a16="http://schemas.microsoft.com/office/drawing/2014/main" id="{A2BA5B94-0B3C-4E60-9A3D-4900B58F1887}"/>
              </a:ext>
            </a:extLst>
          </p:cNvPr>
          <p:cNvSpPr/>
          <p:nvPr>
            <p:custDataLst>
              <p:tags r:id="rId2"/>
            </p:custDataLst>
          </p:nvPr>
        </p:nvSpPr>
        <p:spPr>
          <a:xfrm>
            <a:off x="789798" y="3081667"/>
            <a:ext cx="9972466" cy="2923877"/>
          </a:xfrm>
          <a:prstGeom prst="rect">
            <a:avLst/>
          </a:prstGeom>
        </p:spPr>
        <p:txBody>
          <a:bodyPr wrap="square">
            <a:spAutoFit/>
          </a:bodyPr>
          <a:lstStyle/>
          <a:p>
            <a:r>
              <a:rPr lang="fr-CA" sz="2400" dirty="0"/>
              <a:t>Regardez cette série de vidéos, puis répondez aux questions de réflexion de la page 14 et 15 du guide :</a:t>
            </a:r>
          </a:p>
          <a:p>
            <a:pPr lvl="1"/>
            <a:r>
              <a:rPr lang="fr-CA" sz="2400" b="1" u="sng" dirty="0">
                <a:highlight>
                  <a:srgbClr val="000000">
                    <a:alpha val="0"/>
                  </a:srgbClr>
                </a:highlight>
                <a:hlinkClick r:id="rId8"/>
                <a:hlinkMouseOver r:id="rId8"/>
              </a:rPr>
              <a:t>Implicit Bias: Peanut Butter, Jelly and Racism</a:t>
            </a:r>
            <a:r>
              <a:rPr lang="fr-CA" sz="2400" b="1" dirty="0"/>
              <a:t> </a:t>
            </a:r>
            <a:r>
              <a:rPr lang="fr-CA" sz="2400" dirty="0"/>
              <a:t>(2 min 26 s)</a:t>
            </a:r>
          </a:p>
          <a:p>
            <a:pPr lvl="1"/>
            <a:r>
              <a:rPr lang="fr-CA" sz="2400" b="1" u="sng" dirty="0">
                <a:highlight>
                  <a:srgbClr val="000000">
                    <a:alpha val="0"/>
                  </a:srgbClr>
                </a:highlight>
                <a:hlinkClick r:id="rId9"/>
                <a:hlinkMouseOver r:id="rId9"/>
              </a:rPr>
              <a:t>Implicit Bias: High Heels, Violins and a Warning</a:t>
            </a:r>
            <a:r>
              <a:rPr lang="fr-CA" sz="2400" b="1" dirty="0"/>
              <a:t> (1 min 22 s)</a:t>
            </a:r>
            <a:endParaRPr lang="fr-CA" sz="2400" dirty="0"/>
          </a:p>
          <a:p>
            <a:pPr lvl="1"/>
            <a:r>
              <a:rPr lang="fr-CA" sz="2400" u="sng" dirty="0">
                <a:highlight>
                  <a:srgbClr val="000000">
                    <a:alpha val="0"/>
                  </a:srgbClr>
                </a:highlight>
                <a:hlinkClick r:id="rId10"/>
                <a:hlinkMouseOver r:id="rId10"/>
              </a:rPr>
              <a:t>Implicit Bias: Check Our Bias to Wreck Our Bias</a:t>
            </a:r>
            <a:r>
              <a:rPr lang="fr-CA" sz="2400" dirty="0"/>
              <a:t> (3 min)</a:t>
            </a:r>
          </a:p>
          <a:p>
            <a:pPr lvl="1"/>
            <a:r>
              <a:rPr lang="fr-CA" sz="2400" u="sng" dirty="0">
                <a:highlight>
                  <a:srgbClr val="000000">
                    <a:alpha val="0"/>
                  </a:srgbClr>
                </a:highlight>
                <a:hlinkClick r:id="rId11"/>
                <a:hlinkMouseOver r:id="rId11"/>
              </a:rPr>
              <a:t>Implicit Bias: Snacks and Punishment</a:t>
            </a:r>
            <a:r>
              <a:rPr lang="fr-CA" sz="2400" dirty="0"/>
              <a:t> (2 min 5 s)</a:t>
            </a:r>
          </a:p>
          <a:p>
            <a:pPr lvl="1"/>
            <a:r>
              <a:rPr lang="fr-CA" sz="2400" u="sng" dirty="0">
                <a:highlight>
                  <a:srgbClr val="000000">
                    <a:alpha val="0"/>
                  </a:srgbClr>
                </a:highlight>
                <a:hlinkClick r:id="rId12"/>
                <a:hlinkMouseOver r:id="rId12"/>
              </a:rPr>
              <a:t>Implicit Bias: Why We’re Awkward</a:t>
            </a:r>
            <a:r>
              <a:rPr lang="fr-CA" sz="2400" dirty="0"/>
              <a:t> (2 min 41 s)</a:t>
            </a:r>
          </a:p>
          <a:p>
            <a:endParaRPr lang="fr-CA" sz="1600" dirty="0"/>
          </a:p>
        </p:txBody>
      </p:sp>
      <p:pic>
        <p:nvPicPr>
          <p:cNvPr id="8" name="Picture 6" descr="logo short">
            <a:extLst>
              <a:ext uri="{FF2B5EF4-FFF2-40B4-BE49-F238E27FC236}">
                <a16:creationId xmlns:a16="http://schemas.microsoft.com/office/drawing/2014/main" id="{6A29F81A-5D7F-4827-B8D5-EF835B8CE205}"/>
              </a:ext>
            </a:extLst>
          </p:cNvPr>
          <p:cNvPicPr>
            <a:picLocks noGrp="1" noChangeAspect="1" noChangeArrowheads="1"/>
          </p:cNvPicPr>
          <p:nvPr>
            <p:ph type="title"/>
            <p:custDataLst>
              <p:tags r:id="rId3"/>
            </p:custDataLst>
          </p:nvPr>
        </p:nvPicPr>
        <p:blipFill>
          <a:blip r:embed="rId13">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9" name="Text Box 7">
            <a:extLst>
              <a:ext uri="{FF2B5EF4-FFF2-40B4-BE49-F238E27FC236}">
                <a16:creationId xmlns:a16="http://schemas.microsoft.com/office/drawing/2014/main" id="{1E2626C5-E7AA-4904-B479-75B611C4F15C}"/>
              </a:ext>
            </a:extLst>
          </p:cNvPr>
          <p:cNvSpPr txBox="1">
            <a:spLocks noChangeArrowheads="1"/>
          </p:cNvSpPr>
          <p:nvPr>
            <p:custDataLst>
              <p:tags r:id="rId4"/>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srgbClr>
                </a:highlight>
              </a:rPr>
              <a:t>Institut de leadership en éducation de l’Ontario</a:t>
            </a:r>
          </a:p>
          <a:p>
            <a:pPr eaLnBrk="1" hangingPunct="1">
              <a:spcBef>
                <a:spcPct val="0"/>
              </a:spcBef>
              <a:buFontTx/>
              <a:buNone/>
            </a:pPr>
            <a:endParaRPr lang="fr-CA" altLang="en-US"/>
          </a:p>
        </p:txBody>
      </p:sp>
      <p:sp>
        <p:nvSpPr>
          <p:cNvPr id="10" name="Rectangle 4">
            <a:extLst>
              <a:ext uri="{FF2B5EF4-FFF2-40B4-BE49-F238E27FC236}">
                <a16:creationId xmlns:a16="http://schemas.microsoft.com/office/drawing/2014/main" id="{4BB39F86-4743-402A-882B-A92BD6EBA96D}"/>
              </a:ext>
            </a:extLst>
          </p:cNvPr>
          <p:cNvSpPr>
            <a:spLocks noChangeArrowheads="1"/>
          </p:cNvSpPr>
          <p:nvPr>
            <p:custDataLst>
              <p:tags r:id="rId5"/>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2300576564"/>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2BA5B94-0B3C-4E60-9A3D-4900B58F1887}"/>
              </a:ext>
            </a:extLst>
          </p:cNvPr>
          <p:cNvSpPr/>
          <p:nvPr>
            <p:custDataLst>
              <p:tags r:id="rId1"/>
            </p:custDataLst>
          </p:nvPr>
        </p:nvSpPr>
        <p:spPr>
          <a:xfrm>
            <a:off x="1031098" y="3183267"/>
            <a:ext cx="9972466" cy="2462725"/>
          </a:xfrm>
          <a:prstGeom prst="rect">
            <a:avLst/>
          </a:prstGeom>
        </p:spPr>
        <p:txBody>
          <a:bodyPr wrap="square">
            <a:spAutoFit/>
          </a:bodyPr>
          <a:lstStyle/>
          <a:p>
            <a:pPr lvl="0">
              <a:lnSpc>
                <a:spcPct val="90000"/>
              </a:lnSpc>
              <a:spcBef>
                <a:spcPts val="1000"/>
              </a:spcBef>
            </a:pPr>
            <a:r>
              <a:rPr lang="fr-CA" sz="2800" dirty="0">
                <a:solidFill>
                  <a:prstClr val="black"/>
                </a:solidFill>
                <a:highlight>
                  <a:srgbClr val="000000">
                    <a:alpha val="0"/>
                  </a:srgbClr>
                </a:highlight>
              </a:rPr>
              <a:t>Il existe deux types de biais :</a:t>
            </a:r>
          </a:p>
          <a:p>
            <a:pPr marL="685800" lvl="1" indent="-228600">
              <a:lnSpc>
                <a:spcPct val="90000"/>
              </a:lnSpc>
              <a:spcBef>
                <a:spcPts val="500"/>
              </a:spcBef>
              <a:buFont typeface="Arial" panose="020B0604020202020204" pitchFamily="34" charset="0"/>
              <a:buChar char="•"/>
            </a:pPr>
            <a:r>
              <a:rPr lang="fr-CA" sz="2400" dirty="0">
                <a:solidFill>
                  <a:prstClr val="black"/>
                </a:solidFill>
              </a:rPr>
              <a:t>Les biais explicites (conscients) – </a:t>
            </a:r>
            <a:r>
              <a:rPr lang="fr-CA" sz="2400" dirty="0"/>
              <a:t>attitudes ou système de croyances</a:t>
            </a:r>
            <a:endParaRPr lang="fr-CA" sz="2400" dirty="0">
              <a:solidFill>
                <a:prstClr val="black"/>
              </a:solidFill>
            </a:endParaRPr>
          </a:p>
          <a:p>
            <a:pPr marL="685800" lvl="1" indent="-228600">
              <a:lnSpc>
                <a:spcPct val="90000"/>
              </a:lnSpc>
              <a:spcBef>
                <a:spcPts val="500"/>
              </a:spcBef>
              <a:buFont typeface="Arial" panose="020B0604020202020204" pitchFamily="34" charset="0"/>
              <a:buChar char="•"/>
            </a:pPr>
            <a:r>
              <a:rPr lang="fr-CA" sz="2400" dirty="0">
                <a:solidFill>
                  <a:prstClr val="black"/>
                </a:solidFill>
              </a:rPr>
              <a:t>Les biais implicites (inconscients) – sous la surface</a:t>
            </a:r>
          </a:p>
          <a:p>
            <a:pPr marL="0" lvl="1">
              <a:lnSpc>
                <a:spcPct val="90000"/>
              </a:lnSpc>
              <a:spcBef>
                <a:spcPts val="500"/>
              </a:spcBef>
            </a:pPr>
            <a:endParaRPr lang="fr-CA" sz="2400" dirty="0">
              <a:solidFill>
                <a:prstClr val="black"/>
              </a:solidFill>
            </a:endParaRPr>
          </a:p>
          <a:p>
            <a:pPr marL="0" lvl="1">
              <a:lnSpc>
                <a:spcPct val="90000"/>
              </a:lnSpc>
              <a:spcBef>
                <a:spcPts val="500"/>
              </a:spcBef>
            </a:pPr>
            <a:r>
              <a:rPr lang="fr-CA" sz="2400" dirty="0">
                <a:highlight>
                  <a:srgbClr val="000000">
                    <a:alpha val="0"/>
                  </a:srgbClr>
                </a:highlight>
              </a:rPr>
              <a:t>Réalisez un ou plusieurs </a:t>
            </a:r>
            <a:r>
              <a:rPr lang="fr-CA" sz="2400" u="sng" dirty="0">
                <a:solidFill>
                  <a:srgbClr val="0563C1"/>
                </a:solidFill>
                <a:highlight>
                  <a:srgbClr val="000000">
                    <a:alpha val="0"/>
                  </a:srgbClr>
                </a:highlight>
                <a:ea typeface="Calibri" panose="020F0502020204030204" pitchFamily="34" charset="0"/>
                <a:cs typeface="Times New Roman" panose="02020603050405020304" pitchFamily="18" charset="0"/>
              </a:rPr>
              <a:t>tests d’association implicite</a:t>
            </a:r>
            <a:r>
              <a:rPr lang="fr-CA" sz="2400" dirty="0">
                <a:solidFill>
                  <a:prstClr val="black"/>
                </a:solidFill>
              </a:rPr>
              <a:t>.</a:t>
            </a:r>
            <a:endParaRPr lang="fr-CA" sz="2400" u="sng" dirty="0"/>
          </a:p>
          <a:p>
            <a:pPr marL="0" lvl="1">
              <a:lnSpc>
                <a:spcPct val="90000"/>
              </a:lnSpc>
              <a:spcBef>
                <a:spcPts val="500"/>
              </a:spcBef>
            </a:pPr>
            <a:endParaRPr lang="fr-CA" sz="2400" b="1" dirty="0"/>
          </a:p>
        </p:txBody>
      </p:sp>
      <p:pic>
        <p:nvPicPr>
          <p:cNvPr id="8" name="Picture 6" descr="logo short">
            <a:extLst>
              <a:ext uri="{FF2B5EF4-FFF2-40B4-BE49-F238E27FC236}">
                <a16:creationId xmlns:a16="http://schemas.microsoft.com/office/drawing/2014/main" id="{3114F265-1790-42DA-8C93-177818D0655D}"/>
              </a:ext>
            </a:extLst>
          </p:cNvPr>
          <p:cNvPicPr>
            <a:picLocks noGrp="1" noChangeAspect="1" noChangeArrowheads="1"/>
          </p:cNvPicPr>
          <p:nvPr>
            <p:ph type="title"/>
            <p:custDataLst>
              <p:tags r:id="rId2"/>
            </p:custDataLst>
          </p:nvPr>
        </p:nvPicPr>
        <p:blipFill>
          <a:blip r:embed="rId8">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9" name="Text Box 7">
            <a:extLst>
              <a:ext uri="{FF2B5EF4-FFF2-40B4-BE49-F238E27FC236}">
                <a16:creationId xmlns:a16="http://schemas.microsoft.com/office/drawing/2014/main" id="{1CD5246D-0B73-4A3A-9260-4C97C7EE20F4}"/>
              </a:ext>
            </a:extLst>
          </p:cNvPr>
          <p:cNvSpPr txBox="1">
            <a:spLocks noChangeArrowheads="1"/>
          </p:cNvSpPr>
          <p:nvPr>
            <p:custDataLst>
              <p:tags r:id="rId3"/>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srgbClr>
                </a:highlight>
              </a:rPr>
              <a:t>Institut de leadership en éducation de l’Ontario</a:t>
            </a:r>
          </a:p>
          <a:p>
            <a:pPr eaLnBrk="1" hangingPunct="1">
              <a:spcBef>
                <a:spcPct val="0"/>
              </a:spcBef>
              <a:buFontTx/>
              <a:buNone/>
            </a:pPr>
            <a:endParaRPr lang="fr-CA" altLang="en-US"/>
          </a:p>
        </p:txBody>
      </p:sp>
      <p:sp>
        <p:nvSpPr>
          <p:cNvPr id="10" name="Rectangle 4">
            <a:extLst>
              <a:ext uri="{FF2B5EF4-FFF2-40B4-BE49-F238E27FC236}">
                <a16:creationId xmlns:a16="http://schemas.microsoft.com/office/drawing/2014/main" id="{C3802939-EC77-42F9-8358-5ADCB7933220}"/>
              </a:ext>
            </a:extLst>
          </p:cNvPr>
          <p:cNvSpPr>
            <a:spLocks noChangeArrowheads="1"/>
          </p:cNvSpPr>
          <p:nvPr>
            <p:custDataLst>
              <p:tags r:id="rId4"/>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11" name="Rectangle 10">
            <a:extLst>
              <a:ext uri="{FF2B5EF4-FFF2-40B4-BE49-F238E27FC236}">
                <a16:creationId xmlns:a16="http://schemas.microsoft.com/office/drawing/2014/main" id="{EAF93F46-CB47-4878-8EF7-421D68B44EE1}"/>
              </a:ext>
            </a:extLst>
          </p:cNvPr>
          <p:cNvSpPr/>
          <p:nvPr>
            <p:custDataLst>
              <p:tags r:id="rId5"/>
            </p:custDataLst>
          </p:nvPr>
        </p:nvSpPr>
        <p:spPr>
          <a:xfrm>
            <a:off x="1246650" y="1774795"/>
            <a:ext cx="9058762" cy="1077218"/>
          </a:xfrm>
          <a:prstGeom prst="rect">
            <a:avLst/>
          </a:prstGeom>
        </p:spPr>
        <p:txBody>
          <a:bodyPr wrap="none">
            <a:spAutoFit/>
          </a:bodyPr>
          <a:lstStyle/>
          <a:p>
            <a:pPr algn="ctr"/>
            <a:r>
              <a:rPr lang="fr-CA" sz="3200" b="1">
                <a:solidFill>
                  <a:srgbClr val="0070C0"/>
                </a:solidFill>
              </a:rPr>
              <a:t>RECONNAÎTRE LES CONTRAINTES ET LES OCCASIONS</a:t>
            </a:r>
          </a:p>
          <a:p>
            <a:pPr algn="ctr"/>
            <a:r>
              <a:rPr lang="fr-CA" sz="3200" b="1">
                <a:solidFill>
                  <a:srgbClr val="0070C0"/>
                </a:solidFill>
              </a:rPr>
              <a:t>Atténuer les répercussions des biais</a:t>
            </a:r>
          </a:p>
        </p:txBody>
      </p:sp>
    </p:spTree>
    <p:extLst>
      <p:ext uri="{BB962C8B-B14F-4D97-AF65-F5344CB8AC3E}">
        <p14:creationId xmlns:p14="http://schemas.microsoft.com/office/powerpoint/2010/main" val="3175355047"/>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2BA5B94-0B3C-4E60-9A3D-4900B58F1887}"/>
              </a:ext>
            </a:extLst>
          </p:cNvPr>
          <p:cNvSpPr/>
          <p:nvPr>
            <p:custDataLst>
              <p:tags r:id="rId1"/>
            </p:custDataLst>
          </p:nvPr>
        </p:nvSpPr>
        <p:spPr>
          <a:xfrm>
            <a:off x="789798" y="3081667"/>
            <a:ext cx="9972466" cy="3582519"/>
          </a:xfrm>
          <a:prstGeom prst="rect">
            <a:avLst/>
          </a:prstGeom>
        </p:spPr>
        <p:txBody>
          <a:bodyPr wrap="square">
            <a:spAutoFit/>
          </a:bodyPr>
          <a:lstStyle/>
          <a:p>
            <a:pPr marL="0" lvl="1">
              <a:lnSpc>
                <a:spcPct val="90000"/>
              </a:lnSpc>
              <a:spcBef>
                <a:spcPts val="500"/>
              </a:spcBef>
            </a:pPr>
            <a:r>
              <a:rPr lang="fr-CA" sz="2800" i="1" dirty="0">
                <a:ea typeface="Calibri" panose="020F0502020204030204" pitchFamily="34" charset="0"/>
                <a:cs typeface="Times New Roman" panose="02020603050405020304" pitchFamily="18" charset="0"/>
              </a:rPr>
              <a:t>La surintendante d’une famille d’écoles rencontre les directions d’école et directions adjointes dans le cadre de leur réunion mensuelle. La discussion porte sur le décloisonnement des cours de 9</a:t>
            </a:r>
            <a:r>
              <a:rPr lang="fr-CA" sz="2800" i="1" baseline="30000" dirty="0">
                <a:ea typeface="Calibri" panose="020F0502020204030204" pitchFamily="34" charset="0"/>
                <a:cs typeface="Times New Roman" panose="02020603050405020304" pitchFamily="18" charset="0"/>
              </a:rPr>
              <a:t>e</a:t>
            </a:r>
            <a:r>
              <a:rPr lang="fr-CA" sz="2800" i="1" dirty="0">
                <a:ea typeface="Calibri" panose="020F0502020204030204" pitchFamily="34" charset="0"/>
                <a:cs typeface="Times New Roman" panose="02020603050405020304" pitchFamily="18" charset="0"/>
              </a:rPr>
              <a:t> année. La famille d’écoles comprend 3 écoles secondaires et 15 écoles élémentaires nourricières réparties en milieu rural et urbain. En tant que direction d’école, vous savez que le décloisonnement est une approche fondée sur des données probantes qui vise à promouvoir l’équité, l’inclusion et l’anti oppression.</a:t>
            </a:r>
            <a:r>
              <a:rPr lang="en-CA" sz="2800" dirty="0"/>
              <a:t> </a:t>
            </a:r>
            <a:endParaRPr lang="fr-CA" sz="2800" dirty="0"/>
          </a:p>
        </p:txBody>
      </p:sp>
      <p:pic>
        <p:nvPicPr>
          <p:cNvPr id="8" name="Picture 6" descr="logo short">
            <a:extLst>
              <a:ext uri="{FF2B5EF4-FFF2-40B4-BE49-F238E27FC236}">
                <a16:creationId xmlns:a16="http://schemas.microsoft.com/office/drawing/2014/main" id="{EE0CDA80-C5E6-4B43-9E98-168218AF1C4E}"/>
              </a:ext>
            </a:extLst>
          </p:cNvPr>
          <p:cNvPicPr>
            <a:picLocks noGrp="1" noChangeAspect="1" noChangeArrowheads="1"/>
          </p:cNvPicPr>
          <p:nvPr>
            <p:ph type="title"/>
            <p:custDataLst>
              <p:tags r:id="rId2"/>
            </p:custDataLst>
          </p:nvPr>
        </p:nvPicPr>
        <p:blipFill>
          <a:blip r:embed="rId8">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9" name="Text Box 7">
            <a:extLst>
              <a:ext uri="{FF2B5EF4-FFF2-40B4-BE49-F238E27FC236}">
                <a16:creationId xmlns:a16="http://schemas.microsoft.com/office/drawing/2014/main" id="{22F1122A-E672-448A-9CE3-E72BABF3B6F1}"/>
              </a:ext>
            </a:extLst>
          </p:cNvPr>
          <p:cNvSpPr txBox="1">
            <a:spLocks noChangeArrowheads="1"/>
          </p:cNvSpPr>
          <p:nvPr>
            <p:custDataLst>
              <p:tags r:id="rId3"/>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srgbClr>
                </a:highlight>
              </a:rPr>
              <a:t>Institut de leadership en éducation de l’Ontario</a:t>
            </a:r>
          </a:p>
          <a:p>
            <a:pPr eaLnBrk="1" hangingPunct="1">
              <a:spcBef>
                <a:spcPct val="0"/>
              </a:spcBef>
              <a:buFontTx/>
              <a:buNone/>
            </a:pPr>
            <a:endParaRPr lang="fr-CA" altLang="en-US"/>
          </a:p>
        </p:txBody>
      </p:sp>
      <p:sp>
        <p:nvSpPr>
          <p:cNvPr id="10" name="Rectangle 4">
            <a:extLst>
              <a:ext uri="{FF2B5EF4-FFF2-40B4-BE49-F238E27FC236}">
                <a16:creationId xmlns:a16="http://schemas.microsoft.com/office/drawing/2014/main" id="{96089AC3-3933-4ED3-8567-AC792D872BB2}"/>
              </a:ext>
            </a:extLst>
          </p:cNvPr>
          <p:cNvSpPr>
            <a:spLocks noChangeArrowheads="1"/>
          </p:cNvSpPr>
          <p:nvPr>
            <p:custDataLst>
              <p:tags r:id="rId4"/>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11" name="Rectangle 10">
            <a:extLst>
              <a:ext uri="{FF2B5EF4-FFF2-40B4-BE49-F238E27FC236}">
                <a16:creationId xmlns:a16="http://schemas.microsoft.com/office/drawing/2014/main" id="{C0C1738E-0875-458A-A701-DB17E5831294}"/>
              </a:ext>
            </a:extLst>
          </p:cNvPr>
          <p:cNvSpPr/>
          <p:nvPr>
            <p:custDataLst>
              <p:tags r:id="rId5"/>
            </p:custDataLst>
          </p:nvPr>
        </p:nvSpPr>
        <p:spPr>
          <a:xfrm>
            <a:off x="1246650" y="1774795"/>
            <a:ext cx="9058762" cy="1077218"/>
          </a:xfrm>
          <a:prstGeom prst="rect">
            <a:avLst/>
          </a:prstGeom>
        </p:spPr>
        <p:txBody>
          <a:bodyPr wrap="none">
            <a:spAutoFit/>
          </a:bodyPr>
          <a:lstStyle/>
          <a:p>
            <a:pPr algn="ctr"/>
            <a:r>
              <a:rPr lang="fr-CA" sz="3200" b="1">
                <a:solidFill>
                  <a:srgbClr val="0070C0"/>
                </a:solidFill>
              </a:rPr>
              <a:t>RECONNAÎTRE LES CONTRAINTES ET LES OCCASIONS</a:t>
            </a:r>
          </a:p>
          <a:p>
            <a:pPr algn="ctr"/>
            <a:r>
              <a:rPr lang="fr-CA" sz="3200" b="1">
                <a:solidFill>
                  <a:srgbClr val="0070C0"/>
                </a:solidFill>
              </a:rPr>
              <a:t>Atténuer les répercussions des biais</a:t>
            </a:r>
          </a:p>
        </p:txBody>
      </p:sp>
    </p:spTree>
    <p:extLst>
      <p:ext uri="{BB962C8B-B14F-4D97-AF65-F5344CB8AC3E}">
        <p14:creationId xmlns:p14="http://schemas.microsoft.com/office/powerpoint/2010/main" val="289428187"/>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0">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srgbClr>
                </a:highlight>
              </a:rPr>
              <a:t>Institut de leadership en éducation de l’Ontario</a:t>
            </a:r>
          </a:p>
          <a:p>
            <a:pPr eaLnBrk="1" hangingPunct="1">
              <a:spcBef>
                <a:spcPct val="0"/>
              </a:spcBef>
              <a:buFontTx/>
              <a:buNone/>
            </a:pPr>
            <a:endParaRPr lang="fr-CA" altLang="en-US"/>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10" name="TextBox 9">
            <a:extLst>
              <a:ext uri="{FF2B5EF4-FFF2-40B4-BE49-F238E27FC236}">
                <a16:creationId xmlns:a16="http://schemas.microsoft.com/office/drawing/2014/main" id="{1B2034FF-845B-3747-AE19-6DE4579FD84F}"/>
              </a:ext>
            </a:extLst>
          </p:cNvPr>
          <p:cNvSpPr txBox="1"/>
          <p:nvPr>
            <p:custDataLst>
              <p:tags r:id="rId7"/>
            </p:custDataLst>
          </p:nvPr>
        </p:nvSpPr>
        <p:spPr>
          <a:xfrm>
            <a:off x="720436" y="2331988"/>
            <a:ext cx="11236037" cy="3416320"/>
          </a:xfrm>
          <a:prstGeom prst="rect">
            <a:avLst/>
          </a:prstGeom>
          <a:noFill/>
        </p:spPr>
        <p:txBody>
          <a:bodyPr wrap="square" rtlCol="0">
            <a:spAutoFit/>
          </a:bodyPr>
          <a:lstStyle/>
          <a:p>
            <a:r>
              <a:rPr lang="fr-CA" sz="2400" dirty="0"/>
              <a:t>« Je dis souvent que les meilleurs leaders sont ceux qui excellent en résolution de problèmes. Ils ont la patience de prendre du recul pour étudier le problème et l’observer dans sa globalité, ou d’adopter une approche de vision circulaire. Ils le regardent sous tous ses angles, ne se limitent pas au seul problème et ne se contentent pas des évidences. Les leaders les plus efficaces abordent les problèmes sous l’angle des possibilités. » </a:t>
            </a:r>
          </a:p>
          <a:p>
            <a:pPr algn="r"/>
            <a:r>
              <a:rPr lang="en-CA" sz="2400" dirty="0"/>
              <a:t>[</a:t>
            </a:r>
            <a:r>
              <a:rPr lang="en-CA" sz="2400" dirty="0" err="1"/>
              <a:t>Traduction</a:t>
            </a:r>
            <a:r>
              <a:rPr lang="en-CA" sz="2400" dirty="0"/>
              <a:t> libre]</a:t>
            </a:r>
          </a:p>
          <a:p>
            <a:r>
              <a:rPr lang="en-CA" sz="2400" dirty="0"/>
              <a:t> </a:t>
            </a:r>
          </a:p>
          <a:p>
            <a:r>
              <a:rPr lang="en-CA" sz="2400" dirty="0"/>
              <a:t>Glenn </a:t>
            </a:r>
            <a:r>
              <a:rPr lang="en-CA" sz="2400" dirty="0" err="1"/>
              <a:t>Llopis</a:t>
            </a:r>
            <a:r>
              <a:rPr lang="en-CA" sz="2400" dirty="0"/>
              <a:t> (2013), </a:t>
            </a:r>
            <a:r>
              <a:rPr lang="en-US" sz="2400" i="1" u="sng" dirty="0">
                <a:hlinkClick r:id="rId11"/>
              </a:rPr>
              <a:t>The 4 Most Effective Ways Leaders Solve Problems</a:t>
            </a:r>
            <a:r>
              <a:rPr lang="en-US" sz="2400" u="sng" dirty="0">
                <a:hlinkClick r:id="rId11"/>
              </a:rPr>
              <a:t> (forbes.com)</a:t>
            </a:r>
            <a:endParaRPr lang="en-CA" sz="2400" dirty="0"/>
          </a:p>
        </p:txBody>
      </p:sp>
    </p:spTree>
    <p:extLst>
      <p:ext uri="{BB962C8B-B14F-4D97-AF65-F5344CB8AC3E}">
        <p14:creationId xmlns:p14="http://schemas.microsoft.com/office/powerpoint/2010/main" val="2812290464"/>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B41EDDE-C218-430D-89E0-2C69D4BD3B27}"/>
              </a:ext>
            </a:extLst>
          </p:cNvPr>
          <p:cNvSpPr/>
          <p:nvPr>
            <p:custDataLst>
              <p:tags r:id="rId1"/>
            </p:custDataLst>
          </p:nvPr>
        </p:nvSpPr>
        <p:spPr>
          <a:xfrm>
            <a:off x="378179" y="2766261"/>
            <a:ext cx="11435642" cy="3539430"/>
          </a:xfrm>
          <a:prstGeom prst="rect">
            <a:avLst/>
          </a:prstGeom>
        </p:spPr>
        <p:txBody>
          <a:bodyPr wrap="square">
            <a:spAutoFit/>
          </a:bodyPr>
          <a:lstStyle/>
          <a:p>
            <a:r>
              <a:rPr lang="fr-CA" sz="2800"/>
              <a:t>La </a:t>
            </a:r>
            <a:r>
              <a:rPr lang="fr-CA" sz="2800" b="1"/>
              <a:t>liste de vérification des six « M » pour déterminer les causes fondamentales</a:t>
            </a:r>
            <a:r>
              <a:rPr lang="fr-CA" sz="2800"/>
              <a:t> – Quels éléments nuisent ou pourraient nuire au processus?</a:t>
            </a:r>
            <a:endParaRPr lang="fr-CA" sz="3600"/>
          </a:p>
          <a:p>
            <a:pPr lvl="1"/>
            <a:r>
              <a:rPr lang="fr-CA" sz="2800" b="1">
                <a:highlight>
                  <a:srgbClr val="000000">
                    <a:alpha val="0"/>
                  </a:srgbClr>
                </a:highlight>
              </a:rPr>
              <a:t>M</a:t>
            </a:r>
            <a:r>
              <a:rPr lang="fr-CA" sz="2800">
                <a:highlight>
                  <a:srgbClr val="000000">
                    <a:alpha val="0"/>
                  </a:srgbClr>
                </a:highlight>
              </a:rPr>
              <a:t>onde (parties prenantes… y compris vous!)</a:t>
            </a:r>
            <a:endParaRPr lang="fr-CA" sz="3200"/>
          </a:p>
          <a:p>
            <a:pPr lvl="1"/>
            <a:r>
              <a:rPr lang="fr-CA" sz="2800" b="1">
                <a:highlight>
                  <a:srgbClr val="000000">
                    <a:alpha val="0"/>
                  </a:srgbClr>
                </a:highlight>
              </a:rPr>
              <a:t>M</a:t>
            </a:r>
            <a:r>
              <a:rPr lang="fr-CA" sz="2800">
                <a:highlight>
                  <a:srgbClr val="000000">
                    <a:alpha val="0"/>
                  </a:srgbClr>
                </a:highlight>
              </a:rPr>
              <a:t>achinerie (technologies)</a:t>
            </a:r>
            <a:endParaRPr lang="fr-CA" sz="3200"/>
          </a:p>
          <a:p>
            <a:pPr lvl="1"/>
            <a:r>
              <a:rPr lang="fr-CA" sz="2800" b="1">
                <a:highlight>
                  <a:srgbClr val="000000">
                    <a:alpha val="0"/>
                  </a:srgbClr>
                </a:highlight>
              </a:rPr>
              <a:t>M</a:t>
            </a:r>
            <a:r>
              <a:rPr lang="fr-CA" sz="2800">
                <a:highlight>
                  <a:srgbClr val="000000">
                    <a:alpha val="0"/>
                  </a:srgbClr>
                </a:highlight>
              </a:rPr>
              <a:t>atériel (ressources)</a:t>
            </a:r>
            <a:endParaRPr lang="fr-CA" sz="2800"/>
          </a:p>
          <a:p>
            <a:pPr lvl="1"/>
            <a:r>
              <a:rPr lang="fr-CA" sz="2800" b="1">
                <a:highlight>
                  <a:srgbClr val="000000">
                    <a:alpha val="0"/>
                  </a:srgbClr>
                </a:highlight>
              </a:rPr>
              <a:t>M</a:t>
            </a:r>
            <a:r>
              <a:rPr lang="fr-CA" sz="2800">
                <a:highlight>
                  <a:srgbClr val="000000">
                    <a:alpha val="0"/>
                  </a:srgbClr>
                </a:highlight>
              </a:rPr>
              <a:t>éthode (protocoles et procédures)</a:t>
            </a:r>
            <a:endParaRPr lang="fr-CA" sz="3200"/>
          </a:p>
          <a:p>
            <a:pPr lvl="1"/>
            <a:r>
              <a:rPr lang="fr-CA" sz="2800" b="1">
                <a:highlight>
                  <a:srgbClr val="000000">
                    <a:alpha val="0"/>
                  </a:srgbClr>
                </a:highlight>
              </a:rPr>
              <a:t>M</a:t>
            </a:r>
            <a:r>
              <a:rPr lang="fr-CA" sz="2800">
                <a:highlight>
                  <a:srgbClr val="000000">
                    <a:alpha val="0"/>
                  </a:srgbClr>
                </a:highlight>
              </a:rPr>
              <a:t>ère Nature (environnement)</a:t>
            </a:r>
            <a:endParaRPr lang="fr-CA" sz="3200"/>
          </a:p>
          <a:p>
            <a:pPr lvl="1"/>
            <a:r>
              <a:rPr lang="fr-CA" sz="2800" b="1">
                <a:highlight>
                  <a:srgbClr val="000000">
                    <a:alpha val="0"/>
                  </a:srgbClr>
                </a:highlight>
              </a:rPr>
              <a:t>M</a:t>
            </a:r>
            <a:r>
              <a:rPr lang="fr-CA" sz="2800"/>
              <a:t>esure (</a:t>
            </a:r>
            <a:r>
              <a:rPr lang="fr-CA" sz="2800">
                <a:highlight>
                  <a:srgbClr val="000000">
                    <a:alpha val="0"/>
                  </a:srgbClr>
                </a:highlight>
              </a:rPr>
              <a:t>sources de données</a:t>
            </a:r>
            <a:r>
              <a:rPr lang="fr-CA" sz="2800"/>
              <a:t>)</a:t>
            </a:r>
            <a:endParaRPr lang="fr-CA" sz="3200"/>
          </a:p>
        </p:txBody>
      </p:sp>
      <p:pic>
        <p:nvPicPr>
          <p:cNvPr id="8" name="Picture 6" descr="logo short">
            <a:extLst>
              <a:ext uri="{FF2B5EF4-FFF2-40B4-BE49-F238E27FC236}">
                <a16:creationId xmlns:a16="http://schemas.microsoft.com/office/drawing/2014/main" id="{D8A6035D-CB22-4312-B571-6F848B048407}"/>
              </a:ext>
            </a:extLst>
          </p:cNvPr>
          <p:cNvPicPr>
            <a:picLocks noGrp="1" noChangeAspect="1" noChangeArrowheads="1"/>
          </p:cNvPicPr>
          <p:nvPr>
            <p:ph type="title"/>
            <p:custDataLst>
              <p:tags r:id="rId2"/>
            </p:custDataLst>
          </p:nvPr>
        </p:nvPicPr>
        <p:blipFill>
          <a:blip r:embed="rId8">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0" name="Text Box 7">
            <a:extLst>
              <a:ext uri="{FF2B5EF4-FFF2-40B4-BE49-F238E27FC236}">
                <a16:creationId xmlns:a16="http://schemas.microsoft.com/office/drawing/2014/main" id="{35C35737-DDAF-4EBD-89B2-2DF6B138B42A}"/>
              </a:ext>
            </a:extLst>
          </p:cNvPr>
          <p:cNvSpPr txBox="1">
            <a:spLocks noChangeArrowheads="1"/>
          </p:cNvSpPr>
          <p:nvPr>
            <p:custDataLst>
              <p:tags r:id="rId3"/>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srgbClr>
                </a:highlight>
              </a:rPr>
              <a:t>Institut de leadership en éducation de l’Ontario</a:t>
            </a:r>
          </a:p>
          <a:p>
            <a:pPr eaLnBrk="1" hangingPunct="1">
              <a:spcBef>
                <a:spcPct val="0"/>
              </a:spcBef>
              <a:buFontTx/>
              <a:buNone/>
            </a:pPr>
            <a:endParaRPr lang="fr-CA" altLang="en-US"/>
          </a:p>
        </p:txBody>
      </p:sp>
      <p:sp>
        <p:nvSpPr>
          <p:cNvPr id="11" name="Rectangle 4">
            <a:extLst>
              <a:ext uri="{FF2B5EF4-FFF2-40B4-BE49-F238E27FC236}">
                <a16:creationId xmlns:a16="http://schemas.microsoft.com/office/drawing/2014/main" id="{B3F3F495-AFE0-4D02-B2B8-CAD46034DBD7}"/>
              </a:ext>
            </a:extLst>
          </p:cNvPr>
          <p:cNvSpPr>
            <a:spLocks noChangeArrowheads="1"/>
          </p:cNvSpPr>
          <p:nvPr>
            <p:custDataLst>
              <p:tags r:id="rId4"/>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12" name="Rectangle 11">
            <a:extLst>
              <a:ext uri="{FF2B5EF4-FFF2-40B4-BE49-F238E27FC236}">
                <a16:creationId xmlns:a16="http://schemas.microsoft.com/office/drawing/2014/main" id="{C71E8701-9750-47EE-AE06-569D0DD959D0}"/>
              </a:ext>
            </a:extLst>
          </p:cNvPr>
          <p:cNvSpPr/>
          <p:nvPr>
            <p:custDataLst>
              <p:tags r:id="rId5"/>
            </p:custDataLst>
          </p:nvPr>
        </p:nvSpPr>
        <p:spPr>
          <a:xfrm>
            <a:off x="1180512" y="1774795"/>
            <a:ext cx="9191041" cy="1077218"/>
          </a:xfrm>
          <a:prstGeom prst="rect">
            <a:avLst/>
          </a:prstGeom>
        </p:spPr>
        <p:txBody>
          <a:bodyPr wrap="none">
            <a:spAutoFit/>
          </a:bodyPr>
          <a:lstStyle/>
          <a:p>
            <a:pPr algn="ctr"/>
            <a:r>
              <a:rPr lang="fr-CA" sz="3200" b="1">
                <a:solidFill>
                  <a:srgbClr val="0070C0"/>
                </a:solidFill>
              </a:rPr>
              <a:t>RECONNAÎTRE LES CONTRAINTES ET LES OCCASIONS</a:t>
            </a:r>
          </a:p>
          <a:p>
            <a:pPr algn="ctr"/>
            <a:r>
              <a:rPr lang="fr-CA" sz="3200" b="1">
                <a:solidFill>
                  <a:srgbClr val="0070C0"/>
                </a:solidFill>
              </a:rPr>
              <a:t>Analyse des causes fondamentales</a:t>
            </a:r>
          </a:p>
        </p:txBody>
      </p:sp>
    </p:spTree>
    <p:extLst>
      <p:ext uri="{BB962C8B-B14F-4D97-AF65-F5344CB8AC3E}">
        <p14:creationId xmlns:p14="http://schemas.microsoft.com/office/powerpoint/2010/main" val="3206786346"/>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3">
            <a:extLst>
              <a:ext uri="{FF2B5EF4-FFF2-40B4-BE49-F238E27FC236}">
                <a16:creationId xmlns:a16="http://schemas.microsoft.com/office/drawing/2014/main" id="{13C7C43B-B6B5-459F-A1E3-D062830E44E4}"/>
              </a:ext>
            </a:extLst>
          </p:cNvPr>
          <p:cNvSpPr txBox="1"/>
          <p:nvPr>
            <p:custDataLst>
              <p:tags r:id="rId1"/>
            </p:custDataLst>
          </p:nvPr>
        </p:nvSpPr>
        <p:spPr>
          <a:xfrm>
            <a:off x="621792" y="2812953"/>
            <a:ext cx="10954511" cy="3318458"/>
          </a:xfrm>
          <a:prstGeom prst="rect">
            <a:avLst/>
          </a:prstGeom>
          <a:ln>
            <a:solidFill>
              <a:srgbClr val="0070C0"/>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fr-CA" i="1">
                <a:highlight>
                  <a:srgbClr val="000000">
                    <a:alpha val="0"/>
                  </a:srgbClr>
                </a:highlight>
              </a:rPr>
              <a:t>Scénario</a:t>
            </a:r>
          </a:p>
          <a:p>
            <a:pPr marL="0" indent="0">
              <a:buNone/>
            </a:pPr>
            <a:r>
              <a:rPr lang="fr-CA" i="1"/>
              <a:t>Les résultats des élèves aux examens de mathématiques de l’OQRE sont habituellement mauvais pour cette cohorte de 9</a:t>
            </a:r>
            <a:r>
              <a:rPr lang="fr-CA" i="1" baseline="30000"/>
              <a:t>e</a:t>
            </a:r>
            <a:r>
              <a:rPr lang="fr-CA" i="1"/>
              <a:t> année</a:t>
            </a:r>
            <a:r>
              <a:rPr lang="fr-CA">
                <a:highlight>
                  <a:srgbClr val="000000">
                    <a:alpha val="0"/>
                  </a:srgbClr>
                </a:highlight>
              </a:rPr>
              <a:t>.</a:t>
            </a:r>
          </a:p>
          <a:p>
            <a:pPr marL="514350" indent="-514350">
              <a:buFont typeface="Arial" panose="020B0604020202020204" pitchFamily="34" charset="0"/>
              <a:buAutoNum type="arabicPeriod"/>
            </a:pPr>
            <a:r>
              <a:rPr lang="fr-CA">
                <a:highlight>
                  <a:srgbClr val="000000">
                    <a:alpha val="0"/>
                  </a:srgbClr>
                </a:highlight>
              </a:rPr>
              <a:t>Qu’est-ce qui nuit potentiellement à la réussite des élèves?</a:t>
            </a:r>
          </a:p>
          <a:p>
            <a:pPr marL="514350" indent="-514350">
              <a:buFont typeface="Arial" panose="020B0604020202020204" pitchFamily="34" charset="0"/>
              <a:buAutoNum type="arabicPeriod"/>
            </a:pPr>
            <a:r>
              <a:rPr lang="fr-CA">
                <a:highlight>
                  <a:srgbClr val="000000">
                    <a:alpha val="0"/>
                  </a:srgbClr>
                </a:highlight>
              </a:rPr>
              <a:t>Faites l’exercice des pages 17 et 18 du guide.</a:t>
            </a:r>
            <a:endParaRPr lang="fr-CA">
              <a:highlight>
                <a:srgbClr val="C0C0C0"/>
              </a:highlight>
            </a:endParaRPr>
          </a:p>
        </p:txBody>
      </p:sp>
      <p:pic>
        <p:nvPicPr>
          <p:cNvPr id="8" name="Picture 6" descr="logo short">
            <a:extLst>
              <a:ext uri="{FF2B5EF4-FFF2-40B4-BE49-F238E27FC236}">
                <a16:creationId xmlns:a16="http://schemas.microsoft.com/office/drawing/2014/main" id="{4ABCF439-730F-46E0-8EFF-F880DD1323AC}"/>
              </a:ext>
            </a:extLst>
          </p:cNvPr>
          <p:cNvPicPr>
            <a:picLocks noGrp="1" noChangeAspect="1" noChangeArrowheads="1"/>
          </p:cNvPicPr>
          <p:nvPr>
            <p:ph type="title"/>
            <p:custDataLst>
              <p:tags r:id="rId2"/>
            </p:custDataLst>
          </p:nvPr>
        </p:nvPicPr>
        <p:blipFill>
          <a:blip r:embed="rId8">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9" name="Text Box 7">
            <a:extLst>
              <a:ext uri="{FF2B5EF4-FFF2-40B4-BE49-F238E27FC236}">
                <a16:creationId xmlns:a16="http://schemas.microsoft.com/office/drawing/2014/main" id="{19C8F3E4-44A3-4777-BEAF-85390BFF1F65}"/>
              </a:ext>
            </a:extLst>
          </p:cNvPr>
          <p:cNvSpPr txBox="1">
            <a:spLocks noChangeArrowheads="1"/>
          </p:cNvSpPr>
          <p:nvPr>
            <p:custDataLst>
              <p:tags r:id="rId3"/>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srgbClr>
                </a:highlight>
              </a:rPr>
              <a:t>Institut de leadership en éducation de l’Ontario</a:t>
            </a:r>
          </a:p>
          <a:p>
            <a:pPr eaLnBrk="1" hangingPunct="1">
              <a:spcBef>
                <a:spcPct val="0"/>
              </a:spcBef>
              <a:buFontTx/>
              <a:buNone/>
            </a:pPr>
            <a:endParaRPr lang="fr-CA" altLang="en-US"/>
          </a:p>
        </p:txBody>
      </p:sp>
      <p:sp>
        <p:nvSpPr>
          <p:cNvPr id="11" name="Rectangle 4">
            <a:extLst>
              <a:ext uri="{FF2B5EF4-FFF2-40B4-BE49-F238E27FC236}">
                <a16:creationId xmlns:a16="http://schemas.microsoft.com/office/drawing/2014/main" id="{0EC84F0F-2780-453B-B022-F06FF884007B}"/>
              </a:ext>
            </a:extLst>
          </p:cNvPr>
          <p:cNvSpPr>
            <a:spLocks noChangeArrowheads="1"/>
          </p:cNvSpPr>
          <p:nvPr>
            <p:custDataLst>
              <p:tags r:id="rId4"/>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12" name="Rectangle 11">
            <a:extLst>
              <a:ext uri="{FF2B5EF4-FFF2-40B4-BE49-F238E27FC236}">
                <a16:creationId xmlns:a16="http://schemas.microsoft.com/office/drawing/2014/main" id="{0FE4E962-C578-4732-BEFE-1432B7029386}"/>
              </a:ext>
            </a:extLst>
          </p:cNvPr>
          <p:cNvSpPr/>
          <p:nvPr>
            <p:custDataLst>
              <p:tags r:id="rId5"/>
            </p:custDataLst>
          </p:nvPr>
        </p:nvSpPr>
        <p:spPr>
          <a:xfrm>
            <a:off x="1180512" y="1774795"/>
            <a:ext cx="9191041" cy="1077218"/>
          </a:xfrm>
          <a:prstGeom prst="rect">
            <a:avLst/>
          </a:prstGeom>
        </p:spPr>
        <p:txBody>
          <a:bodyPr wrap="none">
            <a:spAutoFit/>
          </a:bodyPr>
          <a:lstStyle/>
          <a:p>
            <a:pPr algn="ctr"/>
            <a:r>
              <a:rPr lang="fr-CA" sz="3200" b="1">
                <a:solidFill>
                  <a:srgbClr val="0070C0"/>
                </a:solidFill>
              </a:rPr>
              <a:t>RECONNAÎTRE LES CONTRAINTES ET LES OCCASIONS</a:t>
            </a:r>
          </a:p>
          <a:p>
            <a:pPr algn="ctr"/>
            <a:r>
              <a:rPr lang="fr-CA" sz="3200" b="1">
                <a:solidFill>
                  <a:srgbClr val="0070C0"/>
                </a:solidFill>
              </a:rPr>
              <a:t>Analyse des causes fondamentales</a:t>
            </a:r>
          </a:p>
        </p:txBody>
      </p:sp>
    </p:spTree>
    <p:extLst>
      <p:ext uri="{BB962C8B-B14F-4D97-AF65-F5344CB8AC3E}">
        <p14:creationId xmlns:p14="http://schemas.microsoft.com/office/powerpoint/2010/main" val="1874977011"/>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67788841-D013-452E-9D2C-9A0DCB2A2CE1}"/>
              </a:ext>
            </a:extLst>
          </p:cNvPr>
          <p:cNvSpPr/>
          <p:nvPr>
            <p:custDataLst>
              <p:tags r:id="rId1"/>
            </p:custDataLst>
          </p:nvPr>
        </p:nvSpPr>
        <p:spPr>
          <a:xfrm>
            <a:off x="721896" y="1751058"/>
            <a:ext cx="10507942" cy="584775"/>
          </a:xfrm>
          <a:prstGeom prst="rect">
            <a:avLst/>
          </a:prstGeom>
        </p:spPr>
        <p:txBody>
          <a:bodyPr wrap="square">
            <a:spAutoFit/>
          </a:bodyPr>
          <a:lstStyle/>
          <a:p>
            <a:pPr algn="ctr"/>
            <a:r>
              <a:rPr lang="fr-CA" sz="3200" b="1">
                <a:solidFill>
                  <a:srgbClr val="0070C0"/>
                </a:solidFill>
              </a:rPr>
              <a:t>ÉLABORER UN PROCESSUS DE SOLUTION</a:t>
            </a:r>
          </a:p>
        </p:txBody>
      </p:sp>
      <p:sp>
        <p:nvSpPr>
          <p:cNvPr id="4" name="Rectangle 3">
            <a:extLst>
              <a:ext uri="{FF2B5EF4-FFF2-40B4-BE49-F238E27FC236}">
                <a16:creationId xmlns:a16="http://schemas.microsoft.com/office/drawing/2014/main" id="{A2BA5B94-0B3C-4E60-9A3D-4900B58F1887}"/>
              </a:ext>
            </a:extLst>
          </p:cNvPr>
          <p:cNvSpPr/>
          <p:nvPr>
            <p:custDataLst>
              <p:tags r:id="rId2"/>
            </p:custDataLst>
          </p:nvPr>
        </p:nvSpPr>
        <p:spPr>
          <a:xfrm>
            <a:off x="3001986" y="2690824"/>
            <a:ext cx="9031517" cy="3539430"/>
          </a:xfrm>
          <a:prstGeom prst="rect">
            <a:avLst/>
          </a:prstGeom>
        </p:spPr>
        <p:txBody>
          <a:bodyPr wrap="square">
            <a:spAutoFit/>
          </a:bodyPr>
          <a:lstStyle/>
          <a:p>
            <a:pPr marL="457200" lvl="0" indent="-457200">
              <a:buFont typeface="Arial" panose="020B0604020202020204" pitchFamily="34" charset="0"/>
              <a:buChar char="•"/>
            </a:pPr>
            <a:r>
              <a:rPr lang="fr-CA" sz="2800" b="1"/>
              <a:t>Liste de vérification des six « M »</a:t>
            </a:r>
            <a:endParaRPr lang="fr-CA" sz="2800" b="1">
              <a:highlight>
                <a:srgbClr val="808000"/>
              </a:highlight>
            </a:endParaRPr>
          </a:p>
          <a:p>
            <a:pPr marL="457200" lvl="0" indent="-457200">
              <a:buFont typeface="Arial" panose="020B0604020202020204" pitchFamily="34" charset="0"/>
              <a:buChar char="•"/>
            </a:pPr>
            <a:r>
              <a:rPr lang="fr-CA" sz="2800" b="1">
                <a:highlight>
                  <a:srgbClr val="000000">
                    <a:alpha val="0"/>
                  </a:srgbClr>
                </a:highlight>
              </a:rPr>
              <a:t>Approche des cinq « pourquoi »</a:t>
            </a:r>
          </a:p>
          <a:p>
            <a:pPr marL="457200" lvl="0" indent="-457200">
              <a:buFont typeface="Arial" panose="020B0604020202020204" pitchFamily="34" charset="0"/>
              <a:buChar char="•"/>
            </a:pPr>
            <a:r>
              <a:rPr lang="fr-CA" sz="2800" b="1"/>
              <a:t>Approche 3QPOC</a:t>
            </a:r>
          </a:p>
          <a:p>
            <a:pPr marL="457200" lvl="0" indent="-457200">
              <a:buFont typeface="Arial" panose="020B0604020202020204" pitchFamily="34" charset="0"/>
              <a:buChar char="•"/>
            </a:pPr>
            <a:r>
              <a:rPr lang="fr-CA" sz="2800" b="1">
                <a:highlight>
                  <a:srgbClr val="000000">
                    <a:alpha val="0"/>
                  </a:srgbClr>
                </a:highlight>
              </a:rPr>
              <a:t>Objectifs SMART</a:t>
            </a:r>
          </a:p>
          <a:p>
            <a:pPr marL="457200" lvl="0" indent="-457200">
              <a:buFont typeface="Arial" panose="020B0604020202020204" pitchFamily="34" charset="0"/>
              <a:buChar char="•"/>
            </a:pPr>
            <a:r>
              <a:rPr lang="fr-CA" sz="2800" b="1">
                <a:highlight>
                  <a:srgbClr val="000000">
                    <a:alpha val="0"/>
                  </a:srgbClr>
                </a:highlight>
              </a:rPr>
              <a:t>Exploration des pièges mentaux</a:t>
            </a:r>
          </a:p>
          <a:p>
            <a:pPr marL="457200" lvl="0" indent="-457200">
              <a:buFont typeface="Arial" panose="020B0604020202020204" pitchFamily="34" charset="0"/>
              <a:buChar char="•"/>
            </a:pPr>
            <a:r>
              <a:rPr lang="fr-CA" sz="2800" b="1">
                <a:highlight>
                  <a:srgbClr val="000000">
                    <a:alpha val="0"/>
                  </a:srgbClr>
                </a:highlight>
              </a:rPr>
              <a:t>Atténuer les biais</a:t>
            </a:r>
          </a:p>
          <a:p>
            <a:pPr marL="457200" lvl="0" indent="-457200">
              <a:buFont typeface="Arial" panose="020B0604020202020204" pitchFamily="34" charset="0"/>
              <a:buChar char="•"/>
            </a:pPr>
            <a:r>
              <a:rPr lang="fr-CA" sz="2800" b="1">
                <a:highlight>
                  <a:srgbClr val="000000">
                    <a:alpha val="0"/>
                  </a:srgbClr>
                </a:highlight>
              </a:rPr>
              <a:t>Valeurs fondamentales</a:t>
            </a:r>
          </a:p>
          <a:p>
            <a:pPr marL="457200" lvl="0" indent="-457200">
              <a:buFont typeface="Arial" panose="020B0604020202020204" pitchFamily="34" charset="0"/>
              <a:buChar char="•"/>
            </a:pPr>
            <a:r>
              <a:rPr lang="fr-CA" sz="2800" b="1">
                <a:highlight>
                  <a:srgbClr val="000000">
                    <a:alpha val="0"/>
                  </a:srgbClr>
                </a:highlight>
              </a:rPr>
              <a:t>Accroître sa capacité à rester calme et en confiance</a:t>
            </a:r>
          </a:p>
        </p:txBody>
      </p:sp>
      <p:pic>
        <p:nvPicPr>
          <p:cNvPr id="8" name="Picture 6" descr="logo short">
            <a:extLst>
              <a:ext uri="{FF2B5EF4-FFF2-40B4-BE49-F238E27FC236}">
                <a16:creationId xmlns:a16="http://schemas.microsoft.com/office/drawing/2014/main" id="{4B742213-A145-419C-9FF6-BFB41E1BD378}"/>
              </a:ext>
            </a:extLst>
          </p:cNvPr>
          <p:cNvPicPr>
            <a:picLocks noGrp="1" noChangeAspect="1" noChangeArrowheads="1"/>
          </p:cNvPicPr>
          <p:nvPr>
            <p:ph type="title"/>
            <p:custDataLst>
              <p:tags r:id="rId3"/>
            </p:custDataLst>
          </p:nvPr>
        </p:nvPicPr>
        <p:blipFill>
          <a:blip r:embed="rId8">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9" name="Text Box 7">
            <a:extLst>
              <a:ext uri="{FF2B5EF4-FFF2-40B4-BE49-F238E27FC236}">
                <a16:creationId xmlns:a16="http://schemas.microsoft.com/office/drawing/2014/main" id="{29CDC97F-1DB6-40D1-916E-312AB41B419B}"/>
              </a:ext>
            </a:extLst>
          </p:cNvPr>
          <p:cNvSpPr txBox="1">
            <a:spLocks noChangeArrowheads="1"/>
          </p:cNvSpPr>
          <p:nvPr>
            <p:custDataLst>
              <p:tags r:id="rId4"/>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srgbClr>
                </a:highlight>
              </a:rPr>
              <a:t>Institut de leadership en éducation de l’Ontario</a:t>
            </a:r>
          </a:p>
          <a:p>
            <a:pPr eaLnBrk="1" hangingPunct="1">
              <a:spcBef>
                <a:spcPct val="0"/>
              </a:spcBef>
              <a:buFontTx/>
              <a:buNone/>
            </a:pPr>
            <a:endParaRPr lang="fr-CA" altLang="en-US"/>
          </a:p>
        </p:txBody>
      </p:sp>
      <p:sp>
        <p:nvSpPr>
          <p:cNvPr id="10" name="Rectangle 4">
            <a:extLst>
              <a:ext uri="{FF2B5EF4-FFF2-40B4-BE49-F238E27FC236}">
                <a16:creationId xmlns:a16="http://schemas.microsoft.com/office/drawing/2014/main" id="{276760CF-BD3C-4123-80B4-80A79DECAEA7}"/>
              </a:ext>
            </a:extLst>
          </p:cNvPr>
          <p:cNvSpPr>
            <a:spLocks noChangeArrowheads="1"/>
          </p:cNvSpPr>
          <p:nvPr>
            <p:custDataLst>
              <p:tags r:id="rId5"/>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1120488693"/>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10" name="TextBox 9">
            <a:extLst>
              <a:ext uri="{FF2B5EF4-FFF2-40B4-BE49-F238E27FC236}">
                <a16:creationId xmlns:a16="http://schemas.microsoft.com/office/drawing/2014/main" id="{6E63CA45-4B90-B04D-9D02-2CD8F27CD3E5}"/>
              </a:ext>
            </a:extLst>
          </p:cNvPr>
          <p:cNvSpPr txBox="1"/>
          <p:nvPr>
            <p:custDataLst>
              <p:tags r:id="rId7"/>
            </p:custDataLst>
          </p:nvPr>
        </p:nvSpPr>
        <p:spPr>
          <a:xfrm>
            <a:off x="1" y="2486162"/>
            <a:ext cx="12191999" cy="2308324"/>
          </a:xfrm>
          <a:prstGeom prst="rect">
            <a:avLst/>
          </a:prstGeom>
          <a:noFill/>
        </p:spPr>
        <p:txBody>
          <a:bodyPr wrap="square" rtlCol="0">
            <a:spAutoFit/>
          </a:bodyPr>
          <a:lstStyle/>
          <a:p>
            <a:pPr algn="ctr"/>
            <a:r>
              <a:rPr lang="fr-CA" sz="3600">
                <a:highlight>
                  <a:srgbClr val="000000">
                    <a:alpha val="0"/>
                    <a:alpha val="0"/>
                  </a:srgbClr>
                </a:highlight>
              </a:rPr>
              <a:t>Ressources pour les leaders</a:t>
            </a:r>
          </a:p>
          <a:p>
            <a:pPr algn="ctr"/>
            <a:r>
              <a:rPr lang="fr-CA" sz="3600">
                <a:hlinkClick r:id="rId12"/>
              </a:rPr>
              <a:t>www.education-leadership-ontario.ca/fr</a:t>
            </a:r>
            <a:endParaRPr lang="fr-CA" sz="3600"/>
          </a:p>
          <a:p>
            <a:pPr algn="ctr"/>
            <a:r>
              <a:rPr lang="fr-CA" sz="3600">
                <a:hlinkClick r:id="rId13"/>
              </a:rPr>
              <a:t>https://twitter.com/IELOntario</a:t>
            </a:r>
            <a:endParaRPr lang="fr-CA" sz="3600" u="sng">
              <a:highlight>
                <a:srgbClr val="FFFF00"/>
              </a:highlight>
              <a:hlinkClick r:id="rId14"/>
              <a:hlinkMouseOver r:id="rId14"/>
            </a:endParaRPr>
          </a:p>
          <a:p>
            <a:pPr algn="ctr"/>
            <a:r>
              <a:rPr lang="fr-CA" sz="3600" u="sng">
                <a:highlight>
                  <a:srgbClr val="000000">
                    <a:alpha val="0"/>
                    <a:alpha val="0"/>
                  </a:srgbClr>
                </a:highlight>
                <a:hlinkClick r:id="rId14"/>
                <a:hlinkMouseOver r:id="rId14"/>
              </a:rPr>
              <a:t>communication@education-leadership-ontario.ca</a:t>
            </a:r>
            <a:r>
              <a:rPr lang="fr-CA" sz="3600"/>
              <a:t> </a:t>
            </a:r>
          </a:p>
        </p:txBody>
      </p:sp>
      <p:sp>
        <p:nvSpPr>
          <p:cNvPr id="9" name="TextBox 8">
            <a:extLst>
              <a:ext uri="{FF2B5EF4-FFF2-40B4-BE49-F238E27FC236}">
                <a16:creationId xmlns:a16="http://schemas.microsoft.com/office/drawing/2014/main" id="{2C7AD0CF-17FB-B94B-94F1-BB37E261CF8F}"/>
              </a:ext>
            </a:extLst>
          </p:cNvPr>
          <p:cNvSpPr txBox="1"/>
          <p:nvPr>
            <p:custDataLst>
              <p:tags r:id="rId8"/>
            </p:custDataLst>
          </p:nvPr>
        </p:nvSpPr>
        <p:spPr>
          <a:xfrm>
            <a:off x="119921" y="5605701"/>
            <a:ext cx="12072079" cy="769441"/>
          </a:xfrm>
          <a:prstGeom prst="rect">
            <a:avLst/>
          </a:prstGeom>
          <a:noFill/>
        </p:spPr>
        <p:txBody>
          <a:bodyPr wrap="square" rtlCol="0">
            <a:spAutoFit/>
          </a:bodyPr>
          <a:lstStyle/>
          <a:p>
            <a:pPr algn="ctr"/>
            <a:r>
              <a:rPr lang="fr-CA" sz="4400">
                <a:hlinkClick r:id="rId12"/>
              </a:rPr>
              <a:t>www.education-leadership-ontario.ca/fr</a:t>
            </a:r>
            <a:endParaRPr lang="fr-CA"/>
          </a:p>
        </p:txBody>
      </p:sp>
    </p:spTree>
    <p:extLst>
      <p:ext uri="{BB962C8B-B14F-4D97-AF65-F5344CB8AC3E}">
        <p14:creationId xmlns:p14="http://schemas.microsoft.com/office/powerpoint/2010/main" val="1243929998"/>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0">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8" name="Title 1">
            <a:extLst>
              <a:ext uri="{FF2B5EF4-FFF2-40B4-BE49-F238E27FC236}">
                <a16:creationId xmlns:a16="http://schemas.microsoft.com/office/drawing/2014/main" id="{D15F3C25-EABD-3049-BFB7-5144BF427FF2}"/>
              </a:ext>
            </a:extLst>
          </p:cNvPr>
          <p:cNvSpPr txBox="1">
            <a:spLocks/>
          </p:cNvSpPr>
          <p:nvPr>
            <p:custDataLst>
              <p:tags r:id="rId7"/>
            </p:custDataLst>
          </p:nvPr>
        </p:nvSpPr>
        <p:spPr>
          <a:xfrm>
            <a:off x="1031098" y="2010730"/>
            <a:ext cx="3831997" cy="350217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A" sz="3200" b="1" dirty="0">
                <a:solidFill>
                  <a:schemeClr val="accent1">
                    <a:lumMod val="75000"/>
                  </a:schemeClr>
                </a:solidFill>
                <a:latin typeface="+mn-lt"/>
              </a:rPr>
              <a:t>POURSUIVEZ VOTRE CHEMINEMENT</a:t>
            </a:r>
          </a:p>
          <a:p>
            <a:pPr algn="r"/>
            <a:endParaRPr lang="fr-CA" sz="3200" b="1" dirty="0">
              <a:solidFill>
                <a:schemeClr val="accent1">
                  <a:lumMod val="75000"/>
                </a:schemeClr>
              </a:solidFill>
              <a:latin typeface="+mn-lt"/>
            </a:endParaRPr>
          </a:p>
        </p:txBody>
      </p:sp>
      <p:pic>
        <p:nvPicPr>
          <p:cNvPr id="10" name="Picture 1">
            <a:extLst>
              <a:ext uri="{FF2B5EF4-FFF2-40B4-BE49-F238E27FC236}">
                <a16:creationId xmlns:a16="http://schemas.microsoft.com/office/drawing/2014/main" id="{9E30A061-A8DB-7849-81E7-D5D4C418E7BA}"/>
              </a:ext>
            </a:extLst>
          </p:cNvPr>
          <p:cNvPicPr>
            <a:picLocks noChangeAspect="1" noChangeArrowheads="1"/>
          </p:cNvPicPr>
          <p:nvPr/>
        </p:nvPicPr>
        <p:blipFill>
          <a:blip r:embed="rId11" r:link="rId12">
            <a:extLst>
              <a:ext uri="{28A0092B-C50C-407E-A947-70E740481C1C}">
                <a14:useLocalDpi xmlns:a14="http://schemas.microsoft.com/office/drawing/2010/main" val="0"/>
              </a:ext>
            </a:extLst>
          </a:blip>
          <a:srcRect/>
          <a:stretch>
            <a:fillRect/>
          </a:stretch>
        </p:blipFill>
        <p:spPr bwMode="auto">
          <a:xfrm>
            <a:off x="5872163" y="2714625"/>
            <a:ext cx="5643562" cy="36674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33878697"/>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2">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srgbClr>
                </a:highlight>
              </a:rPr>
              <a:t>Institut de leadership en éducation de l’Ontario</a:t>
            </a:r>
          </a:p>
          <a:p>
            <a:pPr eaLnBrk="1" hangingPunct="1">
              <a:spcBef>
                <a:spcPct val="0"/>
              </a:spcBef>
              <a:buFontTx/>
              <a:buNone/>
            </a:pPr>
            <a:endParaRPr lang="fr-CA" altLang="en-US"/>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10" name="Title 1">
            <a:extLst>
              <a:ext uri="{FF2B5EF4-FFF2-40B4-BE49-F238E27FC236}">
                <a16:creationId xmlns:a16="http://schemas.microsoft.com/office/drawing/2014/main" id="{B4BED15E-A78C-A049-B937-CA6787A9240B}"/>
              </a:ext>
            </a:extLst>
          </p:cNvPr>
          <p:cNvSpPr txBox="1"/>
          <p:nvPr>
            <p:custDataLst>
              <p:tags r:id="rId7"/>
            </p:custDataLst>
          </p:nvPr>
        </p:nvSpPr>
        <p:spPr>
          <a:xfrm>
            <a:off x="443948" y="1817195"/>
            <a:ext cx="8229600" cy="1143000"/>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A" b="1">
                <a:solidFill>
                  <a:srgbClr val="0070C0"/>
                </a:solidFill>
                <a:latin typeface="+mn-lt"/>
              </a:rPr>
              <a:t>Activité brise-glace : présentation</a:t>
            </a:r>
          </a:p>
        </p:txBody>
      </p:sp>
      <p:sp>
        <p:nvSpPr>
          <p:cNvPr id="11" name="Content Placeholder 2">
            <a:extLst>
              <a:ext uri="{FF2B5EF4-FFF2-40B4-BE49-F238E27FC236}">
                <a16:creationId xmlns:a16="http://schemas.microsoft.com/office/drawing/2014/main" id="{A3488F30-35F3-574C-BF4A-726F7B9FE7CD}"/>
              </a:ext>
            </a:extLst>
          </p:cNvPr>
          <p:cNvSpPr>
            <a:spLocks noGrp="1"/>
          </p:cNvSpPr>
          <p:nvPr>
            <p:ph idx="1"/>
            <p:custDataLst>
              <p:tags r:id="rId8"/>
            </p:custDataLst>
          </p:nvPr>
        </p:nvSpPr>
        <p:spPr>
          <a:xfrm>
            <a:off x="477217" y="2869380"/>
            <a:ext cx="6707088" cy="3500208"/>
          </a:xfrm>
        </p:spPr>
        <p:txBody>
          <a:bodyPr>
            <a:normAutofit/>
          </a:bodyPr>
          <a:lstStyle/>
          <a:p>
            <a:pPr marL="0" indent="0">
              <a:buNone/>
            </a:pPr>
            <a:r>
              <a:rPr lang="fr-CA" sz="2400">
                <a:highlight>
                  <a:srgbClr val="000000">
                    <a:alpha val="0"/>
                  </a:srgbClr>
                </a:highlight>
              </a:rPr>
              <a:t>Nous vous invitons à nous dire :</a:t>
            </a:r>
          </a:p>
          <a:p>
            <a:pPr marL="514350" indent="-514350">
              <a:buAutoNum type="arabicPeriod"/>
            </a:pPr>
            <a:r>
              <a:rPr lang="fr-CA" sz="2400">
                <a:highlight>
                  <a:srgbClr val="000000">
                    <a:alpha val="0"/>
                  </a:srgbClr>
                </a:highlight>
              </a:rPr>
              <a:t>votre nom;</a:t>
            </a:r>
          </a:p>
          <a:p>
            <a:pPr marL="514350" indent="-514350">
              <a:buAutoNum type="arabicPeriod"/>
            </a:pPr>
            <a:r>
              <a:rPr lang="fr-CA" sz="2400">
                <a:highlight>
                  <a:srgbClr val="000000">
                    <a:alpha val="0"/>
                  </a:srgbClr>
                </a:highlight>
              </a:rPr>
              <a:t>le nom de votre école;</a:t>
            </a:r>
          </a:p>
          <a:p>
            <a:pPr marL="514350" indent="-514350">
              <a:buAutoNum type="arabicPeriod"/>
            </a:pPr>
            <a:r>
              <a:rPr lang="fr-CA" sz="2400">
                <a:highlight>
                  <a:srgbClr val="000000">
                    <a:alpha val="0"/>
                  </a:srgbClr>
                </a:highlight>
              </a:rPr>
              <a:t>qui a été votre enseignante favorite ou votre enseignant favori, et pourquoi.</a:t>
            </a:r>
            <a:endParaRPr lang="fr-CA" sz="2400">
              <a:highlight>
                <a:srgbClr val="FFFF00"/>
              </a:highlight>
            </a:endParaRPr>
          </a:p>
          <a:p>
            <a:endParaRPr lang="fr-CA"/>
          </a:p>
        </p:txBody>
      </p:sp>
      <p:pic>
        <p:nvPicPr>
          <p:cNvPr id="12" name="Picture 11">
            <a:extLst>
              <a:ext uri="{FF2B5EF4-FFF2-40B4-BE49-F238E27FC236}">
                <a16:creationId xmlns:a16="http://schemas.microsoft.com/office/drawing/2014/main" id="{5CD902F1-BBB5-1C42-96FB-60D471030A61}"/>
              </a:ext>
            </a:extLst>
          </p:cNvPr>
          <p:cNvPicPr>
            <a:picLocks noChangeAspect="1"/>
          </p:cNvPicPr>
          <p:nvPr>
            <p:custDataLst>
              <p:tags r:id="rId9"/>
            </p:custDataLst>
          </p:nvPr>
        </p:nvPicPr>
        <p:blipFill>
          <a:blip r:embed="rId13">
            <a:extLst>
              <a:ext uri="{28A0092B-C50C-407E-A947-70E740481C1C}">
                <a14:useLocalDpi xmlns:a14="http://schemas.microsoft.com/office/drawing/2010/main" val="0"/>
              </a:ext>
            </a:extLst>
          </a:blip>
          <a:stretch>
            <a:fillRect/>
          </a:stretch>
        </p:blipFill>
        <p:spPr>
          <a:xfrm>
            <a:off x="7303028" y="2603260"/>
            <a:ext cx="4527660" cy="2016224"/>
          </a:xfrm>
          <a:prstGeom prst="rect">
            <a:avLst/>
          </a:prstGeom>
        </p:spPr>
      </p:pic>
    </p:spTree>
    <p:extLst>
      <p:ext uri="{BB962C8B-B14F-4D97-AF65-F5344CB8AC3E}">
        <p14:creationId xmlns:p14="http://schemas.microsoft.com/office/powerpoint/2010/main" val="586642262"/>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srgbClr>
                </a:highlight>
              </a:rPr>
              <a:t>Institut de leadership en éducation de l’Ontario</a:t>
            </a:r>
          </a:p>
          <a:p>
            <a:pPr eaLnBrk="1" hangingPunct="1">
              <a:spcBef>
                <a:spcPct val="0"/>
              </a:spcBef>
              <a:buFontTx/>
              <a:buNone/>
            </a:pPr>
            <a:endParaRPr lang="fr-CA" altLang="en-US"/>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custDataLst>
              <p:tags r:id="rId7"/>
            </p:custDataLst>
          </p:nvPr>
        </p:nvSpPr>
        <p:spPr>
          <a:xfrm>
            <a:off x="497304" y="1652337"/>
            <a:ext cx="9579383" cy="769441"/>
          </a:xfrm>
          <a:prstGeom prst="rect">
            <a:avLst/>
          </a:prstGeom>
        </p:spPr>
        <p:txBody>
          <a:bodyPr wrap="square">
            <a:spAutoFit/>
          </a:bodyPr>
          <a:lstStyle/>
          <a:p>
            <a:r>
              <a:rPr lang="fr-CA" sz="4400" b="1">
                <a:solidFill>
                  <a:srgbClr val="0070C0"/>
                </a:solidFill>
              </a:rPr>
              <a:t>Capacité de résolution de problèmes</a:t>
            </a:r>
          </a:p>
        </p:txBody>
      </p:sp>
      <p:sp>
        <p:nvSpPr>
          <p:cNvPr id="10" name="Content Placeholder 2">
            <a:extLst>
              <a:ext uri="{FF2B5EF4-FFF2-40B4-BE49-F238E27FC236}">
                <a16:creationId xmlns:a16="http://schemas.microsoft.com/office/drawing/2014/main" id="{9E884CE1-A35C-4241-BBED-6520FEF15C0D}"/>
              </a:ext>
            </a:extLst>
          </p:cNvPr>
          <p:cNvSpPr>
            <a:spLocks noGrp="1"/>
          </p:cNvSpPr>
          <p:nvPr>
            <p:ph sz="half" idx="1"/>
            <p:custDataLst>
              <p:tags r:id="rId8"/>
            </p:custDataLst>
          </p:nvPr>
        </p:nvSpPr>
        <p:spPr>
          <a:xfrm>
            <a:off x="517751" y="2329833"/>
            <a:ext cx="10129803" cy="4202922"/>
          </a:xfrm>
        </p:spPr>
        <p:txBody>
          <a:bodyPr>
            <a:normAutofit lnSpcReduction="10000"/>
          </a:bodyPr>
          <a:lstStyle/>
          <a:p>
            <a:pPr marL="514350" marR="54610" indent="-514350">
              <a:lnSpc>
                <a:spcPct val="104000"/>
              </a:lnSpc>
              <a:buClr>
                <a:srgbClr val="231F20"/>
              </a:buClr>
              <a:buSzTx/>
              <a:buFont typeface="+mj-lt"/>
              <a:buAutoNum type="arabicPeriod"/>
              <a:tabLst>
                <a:tab pos="161925" algn="l"/>
              </a:tabLst>
            </a:pPr>
            <a:r>
              <a:rPr lang="fr-CA" spc="10">
                <a:highlight>
                  <a:srgbClr val="000000">
                    <a:alpha val="0"/>
                  </a:srgbClr>
                </a:highlight>
                <a:latin typeface="Calibri" panose="020F0502020204030204" pitchFamily="34" charset="0"/>
                <a:ea typeface="Book Antiqua" panose="02040602050305030304" pitchFamily="18" charset="0"/>
                <a:cs typeface="Calibri" panose="020F0502020204030204" pitchFamily="34" charset="0"/>
              </a:rPr>
              <a:t>Comprendre et interpréter </a:t>
            </a:r>
            <a:r>
              <a:rPr lang="fr-CA" spc="10">
                <a:highlight>
                  <a:srgbClr val="000000">
                    <a:alpha val="0"/>
                  </a:srgbClr>
                </a:highlight>
                <a:ea typeface="Book Antiqua" panose="02040602050305030304" pitchFamily="18" charset="0"/>
                <a:cs typeface="Calibri" panose="020F0502020204030204" pitchFamily="34" charset="0"/>
              </a:rPr>
              <a:t>les problèmes</a:t>
            </a:r>
          </a:p>
          <a:p>
            <a:pPr marL="514350" marR="54610" indent="-514350">
              <a:lnSpc>
                <a:spcPct val="104000"/>
              </a:lnSpc>
              <a:buClr>
                <a:srgbClr val="231F20"/>
              </a:buClr>
              <a:buSzTx/>
              <a:buFont typeface="+mj-lt"/>
              <a:buAutoNum type="arabicPeriod"/>
              <a:tabLst>
                <a:tab pos="161925" algn="l"/>
              </a:tabLst>
            </a:pPr>
            <a:r>
              <a:rPr lang="fr-CA" spc="10">
                <a:highlight>
                  <a:srgbClr val="000000">
                    <a:alpha val="0"/>
                  </a:srgbClr>
                </a:highlight>
                <a:ea typeface="Book Antiqua" panose="02040602050305030304" pitchFamily="18" charset="0"/>
                <a:cs typeface="Calibri" panose="020F0502020204030204" pitchFamily="34" charset="0"/>
              </a:rPr>
              <a:t>Énoncer des principes et des valeurs</a:t>
            </a:r>
            <a:endParaRPr lang="fr-CA">
              <a:ea typeface="Book Antiqua" panose="02040602050305030304" pitchFamily="18" charset="0"/>
              <a:cs typeface="Times New Roman" panose="02020603050405020304" pitchFamily="18" charset="0"/>
            </a:endParaRPr>
          </a:p>
          <a:p>
            <a:pPr marL="514350" marR="54610" indent="-514350">
              <a:lnSpc>
                <a:spcPct val="104000"/>
              </a:lnSpc>
              <a:buClr>
                <a:srgbClr val="231F20"/>
              </a:buClr>
              <a:buSzTx/>
              <a:buFont typeface="+mj-lt"/>
              <a:buAutoNum type="arabicPeriod"/>
              <a:tabLst>
                <a:tab pos="161925" algn="l"/>
              </a:tabLst>
            </a:pPr>
            <a:r>
              <a:rPr lang="fr-CA" spc="10">
                <a:effectLst/>
                <a:highlight>
                  <a:srgbClr val="000000">
                    <a:alpha val="0"/>
                  </a:srgbClr>
                </a:highlight>
                <a:latin typeface="Calibri" panose="020F0502020204030204" pitchFamily="34" charset="0"/>
                <a:ea typeface="Calibri" panose="020F0502020204030204" pitchFamily="34" charset="0"/>
              </a:rPr>
              <a:t>Rester calme et en confiance en présence de problèmes difficiles</a:t>
            </a:r>
          </a:p>
          <a:p>
            <a:pPr marL="514350" marR="54610" indent="-514350">
              <a:lnSpc>
                <a:spcPct val="104000"/>
              </a:lnSpc>
              <a:buClr>
                <a:srgbClr val="231F20"/>
              </a:buClr>
              <a:buSzTx/>
              <a:buFont typeface="+mj-lt"/>
              <a:buAutoNum type="arabicPeriod"/>
              <a:tabLst>
                <a:tab pos="161925" algn="l"/>
              </a:tabLst>
            </a:pPr>
            <a:r>
              <a:rPr lang="fr-CA" spc="10">
                <a:highlight>
                  <a:srgbClr val="000000">
                    <a:alpha val="0"/>
                  </a:srgbClr>
                </a:highlight>
                <a:ea typeface="Book Antiqua" panose="02040602050305030304" pitchFamily="18" charset="0"/>
                <a:cs typeface="Calibri" panose="020F0502020204030204" pitchFamily="34" charset="0"/>
              </a:rPr>
              <a:t>Définir des objectifs</a:t>
            </a:r>
            <a:endParaRPr lang="fr-CA">
              <a:ea typeface="Book Antiqua" panose="02040602050305030304" pitchFamily="18" charset="0"/>
              <a:cs typeface="Times New Roman" panose="02020603050405020304" pitchFamily="18" charset="0"/>
            </a:endParaRPr>
          </a:p>
          <a:p>
            <a:pPr marL="514350" marR="54610" indent="-514350">
              <a:lnSpc>
                <a:spcPct val="104000"/>
              </a:lnSpc>
              <a:buClr>
                <a:srgbClr val="231F20"/>
              </a:buClr>
              <a:buSzTx/>
              <a:buFont typeface="+mj-lt"/>
              <a:buAutoNum type="arabicPeriod"/>
              <a:tabLst>
                <a:tab pos="161925" algn="l"/>
              </a:tabLst>
            </a:pPr>
            <a:r>
              <a:rPr lang="fr-CA" spc="10">
                <a:highlight>
                  <a:srgbClr val="000000">
                    <a:alpha val="0"/>
                  </a:srgbClr>
                </a:highlight>
                <a:ea typeface="Book Antiqua" panose="02040602050305030304" pitchFamily="18" charset="0"/>
                <a:cs typeface="Calibri" panose="020F0502020204030204" pitchFamily="34" charset="0"/>
              </a:rPr>
              <a:t>Reconnaître les contraintes</a:t>
            </a:r>
            <a:endParaRPr lang="fr-CA">
              <a:ea typeface="Book Antiqua" panose="02040602050305030304" pitchFamily="18" charset="0"/>
              <a:cs typeface="Times New Roman" panose="02020603050405020304" pitchFamily="18" charset="0"/>
            </a:endParaRPr>
          </a:p>
          <a:p>
            <a:pPr marL="514350" marR="54610" indent="-514350">
              <a:lnSpc>
                <a:spcPct val="104000"/>
              </a:lnSpc>
              <a:buClr>
                <a:srgbClr val="231F20"/>
              </a:buClr>
              <a:buSzTx/>
              <a:buFont typeface="+mj-lt"/>
              <a:buAutoNum type="arabicPeriod"/>
              <a:tabLst>
                <a:tab pos="161925" algn="l"/>
              </a:tabLst>
            </a:pPr>
            <a:r>
              <a:rPr lang="fr-CA" spc="10">
                <a:highlight>
                  <a:srgbClr val="000000">
                    <a:alpha val="0"/>
                  </a:srgbClr>
                </a:highlight>
                <a:ea typeface="Book Antiqua" panose="02040602050305030304" pitchFamily="18" charset="0"/>
                <a:cs typeface="Calibri" panose="020F0502020204030204" pitchFamily="34" charset="0"/>
              </a:rPr>
              <a:t>Élaborer des processus de solution</a:t>
            </a:r>
            <a:endParaRPr lang="fr-CA">
              <a:ea typeface="Book Antiqua" panose="02040602050305030304" pitchFamily="18" charset="0"/>
              <a:cs typeface="Times New Roman" panose="02020603050405020304" pitchFamily="18" charset="0"/>
            </a:endParaRPr>
          </a:p>
          <a:p>
            <a:pPr marL="0" marR="54610" indent="0" algn="r">
              <a:lnSpc>
                <a:spcPct val="104000"/>
              </a:lnSpc>
              <a:buClr>
                <a:srgbClr val="231F20"/>
              </a:buClr>
              <a:buSzPts val="1000"/>
              <a:buNone/>
              <a:tabLst>
                <a:tab pos="161925" algn="l"/>
              </a:tabLst>
            </a:pPr>
            <a:r>
              <a:rPr lang="fr-CA" sz="1600" i="1" spc="10">
                <a:highlight>
                  <a:srgbClr val="000000">
                    <a:alpha val="0"/>
                  </a:srgbClr>
                </a:highlight>
                <a:latin typeface="Calibri" panose="020F0502020204030204" pitchFamily="34" charset="0"/>
                <a:ea typeface="Book Antiqua" panose="02040602050305030304" pitchFamily="18" charset="0"/>
                <a:cs typeface="Calibri" panose="020F0502020204030204" pitchFamily="34" charset="0"/>
              </a:rPr>
              <a:t>Cadre de leadership de l’Ontario</a:t>
            </a:r>
            <a:r>
              <a:rPr lang="fr-CA" sz="1600" spc="10">
                <a:latin typeface="Calibri" panose="020F0502020204030204" pitchFamily="34" charset="0"/>
                <a:ea typeface="Book Antiqua" panose="02040602050305030304" pitchFamily="18" charset="0"/>
                <a:cs typeface="Calibri" panose="020F0502020204030204" pitchFamily="34" charset="0"/>
              </a:rPr>
              <a:t>, p. 22</a:t>
            </a:r>
            <a:endParaRPr lang="fr-CA" sz="1600">
              <a:latin typeface="Calibri" panose="020F0502020204030204" pitchFamily="34" charset="0"/>
              <a:ea typeface="Book Antiqua" panose="02040602050305030304" pitchFamily="18" charset="0"/>
              <a:cs typeface="Times New Roman" panose="02020603050405020304" pitchFamily="18" charset="0"/>
            </a:endParaRPr>
          </a:p>
          <a:p>
            <a:endParaRPr lang="fr-CA"/>
          </a:p>
        </p:txBody>
      </p:sp>
    </p:spTree>
    <p:extLst>
      <p:ext uri="{BB962C8B-B14F-4D97-AF65-F5344CB8AC3E}">
        <p14:creationId xmlns:p14="http://schemas.microsoft.com/office/powerpoint/2010/main" val="152124503"/>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srgbClr>
                </a:highlight>
              </a:rPr>
              <a:t>Institut de leadership en éducation de l’Ontario</a:t>
            </a:r>
          </a:p>
          <a:p>
            <a:pPr eaLnBrk="1" hangingPunct="1">
              <a:spcBef>
                <a:spcPct val="0"/>
              </a:spcBef>
              <a:buFontTx/>
              <a:buNone/>
            </a:pPr>
            <a:endParaRPr lang="fr-CA" altLang="en-US"/>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custDataLst>
              <p:tags r:id="rId7"/>
            </p:custDataLst>
          </p:nvPr>
        </p:nvSpPr>
        <p:spPr>
          <a:xfrm>
            <a:off x="628073" y="1962510"/>
            <a:ext cx="10880436" cy="461665"/>
          </a:xfrm>
          <a:prstGeom prst="rect">
            <a:avLst/>
          </a:prstGeom>
        </p:spPr>
        <p:txBody>
          <a:bodyPr wrap="square">
            <a:spAutoFit/>
          </a:bodyPr>
          <a:lstStyle/>
          <a:p>
            <a:pPr algn="ctr"/>
            <a:r>
              <a:rPr lang="fr-CA" sz="2400" b="1">
                <a:solidFill>
                  <a:srgbClr val="0070C0"/>
                </a:solidFill>
              </a:rPr>
              <a:t>COMPRENDRE ET INTERPRÉTER LES PROBLÈMES – PENSÉE RAPIDE ET PENSÉE LENTE</a:t>
            </a:r>
          </a:p>
        </p:txBody>
      </p:sp>
      <p:graphicFrame>
        <p:nvGraphicFramePr>
          <p:cNvPr id="7" name="Table 6">
            <a:extLst>
              <a:ext uri="{FF2B5EF4-FFF2-40B4-BE49-F238E27FC236}">
                <a16:creationId xmlns:a16="http://schemas.microsoft.com/office/drawing/2014/main" id="{F9F2F802-A307-44FF-BB32-A40E227A15EB}"/>
              </a:ext>
            </a:extLst>
          </p:cNvPr>
          <p:cNvGraphicFramePr>
            <a:graphicFrameLocks noGrp="1"/>
          </p:cNvGraphicFramePr>
          <p:nvPr>
            <p:custDataLst>
              <p:tags r:id="rId8"/>
            </p:custDataLst>
            <p:extLst>
              <p:ext uri="{D42A27DB-BD31-4B8C-83A1-F6EECF244321}">
                <p14:modId xmlns:p14="http://schemas.microsoft.com/office/powerpoint/2010/main" val="2106963436"/>
              </p:ext>
            </p:extLst>
          </p:nvPr>
        </p:nvGraphicFramePr>
        <p:xfrm>
          <a:off x="852433" y="2564637"/>
          <a:ext cx="10487134" cy="4114800"/>
        </p:xfrm>
        <a:graphic>
          <a:graphicData uri="http://schemas.openxmlformats.org/drawingml/2006/table">
            <a:tbl>
              <a:tblPr firstRow="1" bandRow="1">
                <a:tableStyleId>{B301B821-A1FF-4177-AEE7-76D212191A09}</a:tableStyleId>
              </a:tblPr>
              <a:tblGrid>
                <a:gridCol w="5243567">
                  <a:extLst>
                    <a:ext uri="{9D8B030D-6E8A-4147-A177-3AD203B41FA5}">
                      <a16:colId xmlns:a16="http://schemas.microsoft.com/office/drawing/2014/main" val="3832308729"/>
                    </a:ext>
                  </a:extLst>
                </a:gridCol>
                <a:gridCol w="5243567">
                  <a:extLst>
                    <a:ext uri="{9D8B030D-6E8A-4147-A177-3AD203B41FA5}">
                      <a16:colId xmlns:a16="http://schemas.microsoft.com/office/drawing/2014/main" val="3700251151"/>
                    </a:ext>
                  </a:extLst>
                </a:gridCol>
              </a:tblGrid>
              <a:tr h="315529">
                <a:tc>
                  <a:txBody>
                    <a:bodyPr/>
                    <a:lstStyle/>
                    <a:p>
                      <a:r>
                        <a:rPr lang="fr-CA" sz="2400" noProof="0">
                          <a:solidFill>
                            <a:schemeClr val="bg1"/>
                          </a:solidFill>
                        </a:rPr>
                        <a:t>Rapide (système 1)</a:t>
                      </a:r>
                    </a:p>
                  </a:txBody>
                  <a:tcPr/>
                </a:tc>
                <a:tc>
                  <a:txBody>
                    <a:bodyPr/>
                    <a:lstStyle/>
                    <a:p>
                      <a:r>
                        <a:rPr lang="fr-CA" sz="2400" noProof="0">
                          <a:solidFill>
                            <a:schemeClr val="bg1"/>
                          </a:solidFill>
                        </a:rPr>
                        <a:t>Lente (système 2)</a:t>
                      </a:r>
                    </a:p>
                  </a:txBody>
                  <a:tcPr/>
                </a:tc>
                <a:extLst>
                  <a:ext uri="{0D108BD9-81ED-4DB2-BD59-A6C34878D82A}">
                    <a16:rowId xmlns:a16="http://schemas.microsoft.com/office/drawing/2014/main" val="2963224900"/>
                  </a:ext>
                </a:extLst>
              </a:tr>
              <a:tr h="315529">
                <a:tc>
                  <a:txBody>
                    <a:bodyPr/>
                    <a:lstStyle/>
                    <a:p>
                      <a:r>
                        <a:rPr lang="fr-CA" sz="2400" noProof="0">
                          <a:solidFill>
                            <a:schemeClr val="tx1"/>
                          </a:solidFill>
                        </a:rPr>
                        <a:t>Spontanée, automatique</a:t>
                      </a:r>
                    </a:p>
                  </a:txBody>
                  <a:tcPr/>
                </a:tc>
                <a:tc>
                  <a:txBody>
                    <a:bodyPr/>
                    <a:lstStyle/>
                    <a:p>
                      <a:r>
                        <a:rPr lang="fr-CA" sz="2400" noProof="0">
                          <a:solidFill>
                            <a:schemeClr val="tx1"/>
                          </a:solidFill>
                        </a:rPr>
                        <a:t>Consciente, délibérément contrôlée</a:t>
                      </a:r>
                    </a:p>
                  </a:txBody>
                  <a:tcPr/>
                </a:tc>
                <a:extLst>
                  <a:ext uri="{0D108BD9-81ED-4DB2-BD59-A6C34878D82A}">
                    <a16:rowId xmlns:a16="http://schemas.microsoft.com/office/drawing/2014/main" val="304988367"/>
                  </a:ext>
                </a:extLst>
              </a:tr>
              <a:tr h="315529">
                <a:tc>
                  <a:txBody>
                    <a:bodyPr/>
                    <a:lstStyle/>
                    <a:p>
                      <a:r>
                        <a:rPr lang="fr-CA" sz="2400" noProof="0">
                          <a:solidFill>
                            <a:schemeClr val="tx1"/>
                          </a:solidFill>
                        </a:rPr>
                        <a:t>En fonction des habitudes et de l’expérience</a:t>
                      </a:r>
                    </a:p>
                  </a:txBody>
                  <a:tcPr/>
                </a:tc>
                <a:tc>
                  <a:txBody>
                    <a:bodyPr/>
                    <a:lstStyle/>
                    <a:p>
                      <a:r>
                        <a:rPr lang="fr-CA" sz="2400" noProof="0">
                          <a:solidFill>
                            <a:schemeClr val="tx1"/>
                          </a:solidFill>
                        </a:rPr>
                        <a:t>Nécessite des efforts</a:t>
                      </a:r>
                    </a:p>
                  </a:txBody>
                  <a:tcPr/>
                </a:tc>
                <a:extLst>
                  <a:ext uri="{0D108BD9-81ED-4DB2-BD59-A6C34878D82A}">
                    <a16:rowId xmlns:a16="http://schemas.microsoft.com/office/drawing/2014/main" val="616869688"/>
                  </a:ext>
                </a:extLst>
              </a:tr>
              <a:tr h="315529">
                <a:tc>
                  <a:txBody>
                    <a:bodyPr/>
                    <a:lstStyle/>
                    <a:p>
                      <a:r>
                        <a:rPr lang="fr-CA" sz="2400" noProof="0">
                          <a:solidFill>
                            <a:schemeClr val="tx1"/>
                          </a:solidFill>
                        </a:rPr>
                        <a:t>Utilisée pour prendre inconsciemment des décisions rapides</a:t>
                      </a:r>
                    </a:p>
                  </a:txBody>
                  <a:tcPr/>
                </a:tc>
                <a:tc>
                  <a:txBody>
                    <a:bodyPr/>
                    <a:lstStyle/>
                    <a:p>
                      <a:r>
                        <a:rPr lang="fr-CA" sz="2400" noProof="0">
                          <a:solidFill>
                            <a:schemeClr val="tx1"/>
                          </a:solidFill>
                          <a:highlight>
                            <a:srgbClr val="000000">
                              <a:alpha val="0"/>
                            </a:srgbClr>
                          </a:highlight>
                        </a:rPr>
                        <a:t>Utilisée si les enjeux sont importants ou si une analyse est requise et dans toute situation nouvelle ou inconnue</a:t>
                      </a:r>
                    </a:p>
                  </a:txBody>
                  <a:tcPr/>
                </a:tc>
                <a:extLst>
                  <a:ext uri="{0D108BD9-81ED-4DB2-BD59-A6C34878D82A}">
                    <a16:rowId xmlns:a16="http://schemas.microsoft.com/office/drawing/2014/main" val="690356927"/>
                  </a:ext>
                </a:extLst>
              </a:tr>
              <a:tr h="315529">
                <a:tc>
                  <a:txBody>
                    <a:bodyPr/>
                    <a:lstStyle/>
                    <a:p>
                      <a:r>
                        <a:rPr lang="fr-CA" sz="2400" noProof="0"/>
                        <a:t>Un usage trop fréquent peut mener à de mauvaises décisions en raison des angles morts.</a:t>
                      </a:r>
                    </a:p>
                  </a:txBody>
                  <a:tcPr/>
                </a:tc>
                <a:tc>
                  <a:txBody>
                    <a:bodyPr/>
                    <a:lstStyle/>
                    <a:p>
                      <a:r>
                        <a:rPr lang="fr-CA" sz="2400" noProof="0"/>
                        <a:t>Un usage trop fréquent peut affaiblir la volonté personnelle en raison des ressources sollicitées.</a:t>
                      </a:r>
                    </a:p>
                  </a:txBody>
                  <a:tcPr/>
                </a:tc>
                <a:extLst>
                  <a:ext uri="{0D108BD9-81ED-4DB2-BD59-A6C34878D82A}">
                    <a16:rowId xmlns:a16="http://schemas.microsoft.com/office/drawing/2014/main" val="475848554"/>
                  </a:ext>
                </a:extLst>
              </a:tr>
            </a:tbl>
          </a:graphicData>
        </a:graphic>
      </p:graphicFrame>
    </p:spTree>
    <p:extLst>
      <p:ext uri="{BB962C8B-B14F-4D97-AF65-F5344CB8AC3E}">
        <p14:creationId xmlns:p14="http://schemas.microsoft.com/office/powerpoint/2010/main" val="1030652556"/>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srgbClr>
                </a:highlight>
              </a:rPr>
              <a:t>Institut de leadership en éducation de l’Ontario</a:t>
            </a:r>
          </a:p>
          <a:p>
            <a:pPr eaLnBrk="1" hangingPunct="1">
              <a:spcBef>
                <a:spcPct val="0"/>
              </a:spcBef>
              <a:buFontTx/>
              <a:buNone/>
            </a:pPr>
            <a:endParaRPr lang="fr-CA" altLang="en-US"/>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custDataLst>
              <p:tags r:id="rId7"/>
            </p:custDataLst>
          </p:nvPr>
        </p:nvSpPr>
        <p:spPr>
          <a:xfrm>
            <a:off x="868612" y="2060183"/>
            <a:ext cx="6212908" cy="584775"/>
          </a:xfrm>
          <a:prstGeom prst="rect">
            <a:avLst/>
          </a:prstGeom>
        </p:spPr>
        <p:txBody>
          <a:bodyPr wrap="square">
            <a:spAutoFit/>
          </a:bodyPr>
          <a:lstStyle/>
          <a:p>
            <a:r>
              <a:rPr lang="fr-CA" sz="3200" b="1">
                <a:solidFill>
                  <a:srgbClr val="0070C0"/>
                </a:solidFill>
                <a:highlight>
                  <a:srgbClr val="000000">
                    <a:alpha val="0"/>
                  </a:srgbClr>
                </a:highlight>
              </a:rPr>
              <a:t>PENSÉE RAPIDE ou PENSÉE LENTE?</a:t>
            </a:r>
            <a:endParaRPr lang="fr-CA" sz="3200">
              <a:solidFill>
                <a:srgbClr val="0070C0"/>
              </a:solidFill>
            </a:endParaRPr>
          </a:p>
        </p:txBody>
      </p:sp>
      <p:sp>
        <p:nvSpPr>
          <p:cNvPr id="6" name="Rectangle 5">
            <a:extLst>
              <a:ext uri="{FF2B5EF4-FFF2-40B4-BE49-F238E27FC236}">
                <a16:creationId xmlns:a16="http://schemas.microsoft.com/office/drawing/2014/main" id="{7445937F-8B88-460B-9E2F-8B9E47721D22}"/>
              </a:ext>
            </a:extLst>
          </p:cNvPr>
          <p:cNvSpPr/>
          <p:nvPr>
            <p:custDataLst>
              <p:tags r:id="rId8"/>
            </p:custDataLst>
          </p:nvPr>
        </p:nvSpPr>
        <p:spPr>
          <a:xfrm>
            <a:off x="1129721" y="2851101"/>
            <a:ext cx="9020119" cy="3539430"/>
          </a:xfrm>
          <a:prstGeom prst="rect">
            <a:avLst/>
          </a:prstGeom>
        </p:spPr>
        <p:txBody>
          <a:bodyPr wrap="square">
            <a:spAutoFit/>
          </a:bodyPr>
          <a:lstStyle/>
          <a:p>
            <a:pPr marL="457200" indent="-457200">
              <a:buFont typeface="+mj-lt"/>
              <a:buAutoNum type="arabicPeriod"/>
            </a:pPr>
            <a:r>
              <a:rPr lang="fr-CA" sz="2800" dirty="0"/>
              <a:t>Une bataille sur le </a:t>
            </a:r>
            <a:r>
              <a:rPr lang="fr-CA" sz="2800" dirty="0">
                <a:highlight>
                  <a:srgbClr val="000000">
                    <a:alpha val="0"/>
                  </a:srgbClr>
                </a:highlight>
              </a:rPr>
              <a:t>terrain de jeux</a:t>
            </a:r>
            <a:r>
              <a:rPr lang="fr-CA" sz="2800" dirty="0"/>
              <a:t> ou dans le corridor</a:t>
            </a:r>
          </a:p>
          <a:p>
            <a:pPr marL="457200" indent="-457200">
              <a:buFont typeface="+mj-lt"/>
              <a:buAutoNum type="arabicPeriod"/>
            </a:pPr>
            <a:r>
              <a:rPr lang="fr-CA" sz="2800" dirty="0"/>
              <a:t>Une élève a une </a:t>
            </a:r>
            <a:r>
              <a:rPr lang="fr-CA" sz="2800" dirty="0">
                <a:highlight>
                  <a:srgbClr val="000000">
                    <a:alpha val="0"/>
                  </a:srgbClr>
                </a:highlight>
              </a:rPr>
              <a:t>réaction anaphylactique</a:t>
            </a:r>
          </a:p>
          <a:p>
            <a:pPr marL="457200" indent="-457200">
              <a:buFont typeface="+mj-lt"/>
              <a:buAutoNum type="arabicPeriod"/>
            </a:pPr>
            <a:r>
              <a:rPr lang="fr-CA" sz="2800" dirty="0"/>
              <a:t>De mauvais résultats aux examens de mathématiques de l’</a:t>
            </a:r>
            <a:r>
              <a:rPr lang="fr-CA" sz="2800" dirty="0">
                <a:highlight>
                  <a:srgbClr val="000000">
                    <a:alpha val="0"/>
                  </a:srgbClr>
                </a:highlight>
              </a:rPr>
              <a:t>OQRE</a:t>
            </a:r>
            <a:endParaRPr lang="fr-CA" sz="2800" dirty="0"/>
          </a:p>
          <a:p>
            <a:pPr marL="457200" indent="-457200">
              <a:buFont typeface="+mj-lt"/>
              <a:buAutoNum type="arabicPeriod"/>
            </a:pPr>
            <a:r>
              <a:rPr lang="fr-CA" sz="2800" dirty="0"/>
              <a:t>Un </a:t>
            </a:r>
            <a:r>
              <a:rPr lang="fr-CA" sz="2800" dirty="0">
                <a:highlight>
                  <a:srgbClr val="000000">
                    <a:alpha val="0"/>
                  </a:srgbClr>
                </a:highlight>
              </a:rPr>
              <a:t>parent</a:t>
            </a:r>
            <a:r>
              <a:rPr lang="fr-CA" sz="2800" dirty="0"/>
              <a:t> mécontent</a:t>
            </a:r>
            <a:endParaRPr lang="fr-CA" sz="2800" dirty="0">
              <a:highlight>
                <a:srgbClr val="808000"/>
              </a:highlight>
            </a:endParaRPr>
          </a:p>
          <a:p>
            <a:pPr marL="457200" indent="-457200">
              <a:buFont typeface="+mj-lt"/>
              <a:buAutoNum type="arabicPeriod"/>
            </a:pPr>
            <a:r>
              <a:rPr lang="fr-CA" sz="2800" dirty="0">
                <a:highlight>
                  <a:srgbClr val="000000">
                    <a:alpha val="0"/>
                  </a:srgbClr>
                </a:highlight>
              </a:rPr>
              <a:t>L’élaboration de l’horaire des récréations et des pauses</a:t>
            </a:r>
          </a:p>
          <a:p>
            <a:pPr marL="457200" indent="-457200">
              <a:buFont typeface="+mj-lt"/>
              <a:buAutoNum type="arabicPeriod"/>
            </a:pPr>
            <a:r>
              <a:rPr lang="fr-CA" sz="2800" dirty="0">
                <a:highlight>
                  <a:srgbClr val="000000">
                    <a:alpha val="0"/>
                  </a:srgbClr>
                </a:highlight>
              </a:rPr>
              <a:t>La présence de tensions raciales chez les élèves</a:t>
            </a:r>
          </a:p>
          <a:p>
            <a:pPr marL="457200" indent="-457200">
              <a:buFont typeface="+mj-lt"/>
              <a:buAutoNum type="arabicPeriod"/>
            </a:pPr>
            <a:r>
              <a:rPr lang="fr-CA" sz="2800" dirty="0">
                <a:highlight>
                  <a:srgbClr val="000000">
                    <a:alpha val="0"/>
                  </a:srgbClr>
                </a:highlight>
              </a:rPr>
              <a:t>La production d’un rapport au ministère</a:t>
            </a:r>
          </a:p>
        </p:txBody>
      </p:sp>
    </p:spTree>
    <p:extLst>
      <p:ext uri="{BB962C8B-B14F-4D97-AF65-F5344CB8AC3E}">
        <p14:creationId xmlns:p14="http://schemas.microsoft.com/office/powerpoint/2010/main" val="1501441835"/>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srgbClr>
                </a:highlight>
              </a:rPr>
              <a:t>Institut de leadership en éducation de l’Ontario</a:t>
            </a:r>
          </a:p>
          <a:p>
            <a:pPr eaLnBrk="1" hangingPunct="1">
              <a:spcBef>
                <a:spcPct val="0"/>
              </a:spcBef>
              <a:buFontTx/>
              <a:buNone/>
            </a:pPr>
            <a:endParaRPr lang="fr-CA" altLang="en-US"/>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custDataLst>
              <p:tags r:id="rId7"/>
            </p:custDataLst>
          </p:nvPr>
        </p:nvSpPr>
        <p:spPr>
          <a:xfrm>
            <a:off x="852432" y="1985107"/>
            <a:ext cx="10487134" cy="1384995"/>
          </a:xfrm>
          <a:prstGeom prst="rect">
            <a:avLst/>
          </a:prstGeom>
        </p:spPr>
        <p:txBody>
          <a:bodyPr wrap="square">
            <a:spAutoFit/>
          </a:bodyPr>
          <a:lstStyle/>
          <a:p>
            <a:pPr algn="ctr"/>
            <a:r>
              <a:rPr lang="fr-CA" sz="2800" b="1">
                <a:solidFill>
                  <a:srgbClr val="0070C0"/>
                </a:solidFill>
                <a:highlight>
                  <a:srgbClr val="000000">
                    <a:alpha val="0"/>
                  </a:srgbClr>
                </a:highlight>
              </a:rPr>
              <a:t>COMPRENDRE ET INTERPRÉTER LES PROBLÈMES</a:t>
            </a:r>
          </a:p>
          <a:p>
            <a:pPr algn="ctr"/>
            <a:r>
              <a:rPr lang="fr-CA" sz="2800" b="1">
                <a:solidFill>
                  <a:srgbClr val="0070C0"/>
                </a:solidFill>
                <a:highlight>
                  <a:srgbClr val="000000">
                    <a:alpha val="0"/>
                  </a:srgbClr>
                </a:highlight>
              </a:rPr>
              <a:t>DÉFINIR LE PROBLÈME</a:t>
            </a:r>
          </a:p>
          <a:p>
            <a:pPr algn="ctr"/>
            <a:r>
              <a:rPr lang="fr-CA" sz="2800" b="1">
                <a:solidFill>
                  <a:srgbClr val="0070C0"/>
                </a:solidFill>
              </a:rPr>
              <a:t>Les cinq « pourquoi »</a:t>
            </a:r>
          </a:p>
        </p:txBody>
      </p:sp>
      <p:sp>
        <p:nvSpPr>
          <p:cNvPr id="10" name="Content Placeholder 2">
            <a:extLst>
              <a:ext uri="{FF2B5EF4-FFF2-40B4-BE49-F238E27FC236}">
                <a16:creationId xmlns:a16="http://schemas.microsoft.com/office/drawing/2014/main" id="{17B59F3E-97C5-4768-80D1-6959B6FEA485}"/>
              </a:ext>
            </a:extLst>
          </p:cNvPr>
          <p:cNvSpPr>
            <a:spLocks noGrp="1"/>
          </p:cNvSpPr>
          <p:nvPr>
            <p:ph sz="half" idx="1"/>
            <p:custDataLst>
              <p:tags r:id="rId8"/>
            </p:custDataLst>
          </p:nvPr>
        </p:nvSpPr>
        <p:spPr>
          <a:xfrm>
            <a:off x="343711" y="3496273"/>
            <a:ext cx="11278794" cy="2044991"/>
          </a:xfrm>
        </p:spPr>
        <p:txBody>
          <a:bodyPr>
            <a:normAutofit/>
          </a:bodyPr>
          <a:lstStyle/>
          <a:p>
            <a:pPr marL="0" indent="0">
              <a:buNone/>
            </a:pPr>
            <a:r>
              <a:rPr lang="fr-CA" sz="4000"/>
              <a:t>Regarder la vidéo suivante : </a:t>
            </a:r>
            <a:br>
              <a:rPr lang="fr-CA" sz="4000"/>
            </a:br>
            <a:r>
              <a:rPr lang="fr-CA" sz="4000">
                <a:highlight>
                  <a:srgbClr val="000000">
                    <a:alpha val="0"/>
                  </a:srgbClr>
                </a:highlight>
                <a:hlinkClick r:id="rId12"/>
                <a:hlinkMouseOver r:id="rId12"/>
              </a:rPr>
              <a:t>The 5 Whys Problem-Solving Method</a:t>
            </a:r>
            <a:endParaRPr lang="fr-CA" sz="4000"/>
          </a:p>
        </p:txBody>
      </p:sp>
    </p:spTree>
    <p:extLst>
      <p:ext uri="{BB962C8B-B14F-4D97-AF65-F5344CB8AC3E}">
        <p14:creationId xmlns:p14="http://schemas.microsoft.com/office/powerpoint/2010/main" val="807401199"/>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srgbClr>
                </a:highlight>
              </a:rPr>
              <a:t>Institut de leadership en éducation de l’Ontario</a:t>
            </a:r>
          </a:p>
          <a:p>
            <a:pPr eaLnBrk="1" hangingPunct="1">
              <a:spcBef>
                <a:spcPct val="0"/>
              </a:spcBef>
              <a:buFontTx/>
              <a:buNone/>
            </a:pPr>
            <a:endParaRPr lang="fr-CA" altLang="en-US"/>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custDataLst>
              <p:tags r:id="rId7"/>
            </p:custDataLst>
          </p:nvPr>
        </p:nvSpPr>
        <p:spPr>
          <a:xfrm>
            <a:off x="852433" y="2004715"/>
            <a:ext cx="10487134" cy="1815882"/>
          </a:xfrm>
          <a:prstGeom prst="rect">
            <a:avLst/>
          </a:prstGeom>
        </p:spPr>
        <p:txBody>
          <a:bodyPr wrap="square">
            <a:spAutoFit/>
          </a:bodyPr>
          <a:lstStyle/>
          <a:p>
            <a:pPr algn="ctr"/>
            <a:r>
              <a:rPr lang="fr-CA" sz="2800" b="1">
                <a:solidFill>
                  <a:srgbClr val="0070C0"/>
                </a:solidFill>
                <a:highlight>
                  <a:srgbClr val="000000">
                    <a:alpha val="0"/>
                  </a:srgbClr>
                </a:highlight>
              </a:rPr>
              <a:t>COMPRENDRE ET INTERPRÉTER LES PROBLÈMES</a:t>
            </a:r>
          </a:p>
          <a:p>
            <a:pPr algn="ctr"/>
            <a:r>
              <a:rPr lang="fr-CA" sz="2800" b="1">
                <a:solidFill>
                  <a:srgbClr val="0070C0"/>
                </a:solidFill>
                <a:highlight>
                  <a:srgbClr val="000000">
                    <a:alpha val="0"/>
                  </a:srgbClr>
                </a:highlight>
              </a:rPr>
              <a:t>DÉFINIR LE PROBLÈME</a:t>
            </a:r>
          </a:p>
          <a:p>
            <a:pPr algn="ctr"/>
            <a:r>
              <a:rPr lang="fr-CA" sz="2800" b="1">
                <a:solidFill>
                  <a:srgbClr val="0070C0"/>
                </a:solidFill>
              </a:rPr>
              <a:t>Les cinq « pourquoi »</a:t>
            </a:r>
          </a:p>
          <a:p>
            <a:pPr algn="ctr"/>
            <a:endParaRPr lang="fr-CA" sz="2800">
              <a:solidFill>
                <a:srgbClr val="0070C0"/>
              </a:solidFill>
            </a:endParaRPr>
          </a:p>
        </p:txBody>
      </p:sp>
      <p:sp>
        <p:nvSpPr>
          <p:cNvPr id="6" name="Rectangle 5">
            <a:extLst>
              <a:ext uri="{FF2B5EF4-FFF2-40B4-BE49-F238E27FC236}">
                <a16:creationId xmlns:a16="http://schemas.microsoft.com/office/drawing/2014/main" id="{673215A4-6666-4914-B484-8E761253BB6B}"/>
              </a:ext>
            </a:extLst>
          </p:cNvPr>
          <p:cNvSpPr/>
          <p:nvPr>
            <p:custDataLst>
              <p:tags r:id="rId8"/>
            </p:custDataLst>
          </p:nvPr>
        </p:nvSpPr>
        <p:spPr>
          <a:xfrm>
            <a:off x="184731" y="3423243"/>
            <a:ext cx="11663558" cy="3564061"/>
          </a:xfrm>
          <a:prstGeom prst="rect">
            <a:avLst/>
          </a:prstGeom>
        </p:spPr>
        <p:txBody>
          <a:bodyPr wrap="square">
            <a:normAutofit lnSpcReduction="10000"/>
          </a:bodyPr>
          <a:lstStyle/>
          <a:p>
            <a:r>
              <a:rPr lang="fr-CA" sz="2300" b="1">
                <a:highlight>
                  <a:srgbClr val="000000">
                    <a:alpha val="0"/>
                  </a:srgbClr>
                </a:highlight>
              </a:rPr>
              <a:t>EXEMPLE : On note une hausse du nombre de rapports d’accidents chez les élèves ce mois-ci</a:t>
            </a:r>
            <a:r>
              <a:rPr lang="fr-CA" sz="2300">
                <a:highlight>
                  <a:srgbClr val="000000">
                    <a:alpha val="0"/>
                  </a:srgbClr>
                </a:highlight>
              </a:rPr>
              <a:t>.</a:t>
            </a:r>
          </a:p>
          <a:p>
            <a:r>
              <a:rPr lang="fr-CA" sz="2300">
                <a:highlight>
                  <a:srgbClr val="000000">
                    <a:alpha val="0"/>
                  </a:srgbClr>
                </a:highlight>
              </a:rPr>
              <a:t>Pourquoi les élèves se blessent-ils?</a:t>
            </a:r>
            <a:r>
              <a:rPr lang="fr-CA" sz="2300"/>
              <a:t> </a:t>
            </a:r>
            <a:r>
              <a:rPr lang="fr-CA" sz="2300" i="1">
                <a:highlight>
                  <a:srgbClr val="000000">
                    <a:alpha val="0"/>
                  </a:srgbClr>
                </a:highlight>
              </a:rPr>
              <a:t>Parce que davantage d’élèves glissent, trébuchent ou chutent.</a:t>
            </a:r>
          </a:p>
          <a:p>
            <a:r>
              <a:rPr lang="fr-CA" sz="2300">
                <a:highlight>
                  <a:srgbClr val="000000">
                    <a:alpha val="0"/>
                  </a:srgbClr>
                </a:highlight>
              </a:rPr>
              <a:t>Pourquoi les élèves glissent, trébuchent ou chutent-ils davantage?</a:t>
            </a:r>
            <a:r>
              <a:rPr lang="fr-CA" sz="2300"/>
              <a:t> </a:t>
            </a:r>
            <a:r>
              <a:rPr lang="fr-CA" sz="2300" i="1">
                <a:highlight>
                  <a:srgbClr val="000000">
                    <a:alpha val="0"/>
                  </a:srgbClr>
                </a:highlight>
              </a:rPr>
              <a:t>Parce que les planchers de l’entrée sont mouillés.</a:t>
            </a:r>
            <a:endParaRPr lang="fr-CA" sz="2300" i="1"/>
          </a:p>
          <a:p>
            <a:r>
              <a:rPr lang="fr-CA" sz="2300"/>
              <a:t>Pourquoi les planchers sont-ils mouillés? </a:t>
            </a:r>
            <a:r>
              <a:rPr lang="fr-CA" sz="2300" i="1"/>
              <a:t>Parce que les élèves traînent la neige à l’intérieur.</a:t>
            </a:r>
          </a:p>
          <a:p>
            <a:r>
              <a:rPr lang="fr-CA" sz="2300"/>
              <a:t>Pourquoi les élèves traînent-ils la neige à l’intérieur? </a:t>
            </a:r>
            <a:r>
              <a:rPr lang="fr-CA" sz="2300" i="1"/>
              <a:t>Parce qu’ils portent des bottes et que les tapis sont saturés.</a:t>
            </a:r>
            <a:endParaRPr lang="fr-CA" sz="2300" i="1">
              <a:highlight>
                <a:srgbClr val="C0C0C0"/>
              </a:highlight>
            </a:endParaRPr>
          </a:p>
          <a:p>
            <a:r>
              <a:rPr lang="fr-CA" sz="2300"/>
              <a:t>Pourquoi les tapis sont-ils saturés? </a:t>
            </a:r>
            <a:r>
              <a:rPr lang="fr-CA" sz="2300" i="1"/>
              <a:t>Parce que trop d’élèves entrent en même temps pour que le personnel d’entretien puisse garder les planchers secs.</a:t>
            </a:r>
            <a:endParaRPr lang="fr-CA" sz="2300" i="1">
              <a:highlight>
                <a:srgbClr val="C0C0C0"/>
              </a:highlight>
            </a:endParaRPr>
          </a:p>
        </p:txBody>
      </p:sp>
    </p:spTree>
    <p:extLst>
      <p:ext uri="{BB962C8B-B14F-4D97-AF65-F5344CB8AC3E}">
        <p14:creationId xmlns:p14="http://schemas.microsoft.com/office/powerpoint/2010/main" val="2300311047"/>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srgbClr>
                </a:highlight>
              </a:rPr>
              <a:t>Institut de leadership en éducation de l’Ontario</a:t>
            </a:r>
          </a:p>
          <a:p>
            <a:pPr eaLnBrk="1" hangingPunct="1">
              <a:spcBef>
                <a:spcPct val="0"/>
              </a:spcBef>
              <a:buFontTx/>
              <a:buNone/>
            </a:pPr>
            <a:endParaRPr lang="fr-CA" altLang="en-US"/>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custDataLst>
              <p:tags r:id="rId7"/>
            </p:custDataLst>
          </p:nvPr>
        </p:nvSpPr>
        <p:spPr>
          <a:xfrm>
            <a:off x="852432" y="1999453"/>
            <a:ext cx="10487134" cy="1384995"/>
          </a:xfrm>
          <a:prstGeom prst="rect">
            <a:avLst/>
          </a:prstGeom>
        </p:spPr>
        <p:txBody>
          <a:bodyPr wrap="square">
            <a:spAutoFit/>
          </a:bodyPr>
          <a:lstStyle/>
          <a:p>
            <a:pPr algn="ctr"/>
            <a:r>
              <a:rPr lang="fr-CA" sz="2800" b="1">
                <a:solidFill>
                  <a:srgbClr val="0070C0"/>
                </a:solidFill>
                <a:highlight>
                  <a:srgbClr val="000000">
                    <a:alpha val="0"/>
                  </a:srgbClr>
                </a:highlight>
              </a:rPr>
              <a:t>COMPRENDRE ET INTERPRÉTER LES PROBLÈMES</a:t>
            </a:r>
          </a:p>
          <a:p>
            <a:pPr algn="ctr"/>
            <a:r>
              <a:rPr lang="fr-CA" sz="2800" b="1">
                <a:solidFill>
                  <a:srgbClr val="0070C0"/>
                </a:solidFill>
              </a:rPr>
              <a:t>ÉVALUER LA PORTÉE D’UN PROBLÈME</a:t>
            </a:r>
          </a:p>
          <a:p>
            <a:pPr algn="ctr"/>
            <a:r>
              <a:rPr lang="fr-CA" sz="2800" b="1">
                <a:solidFill>
                  <a:srgbClr val="0070C0"/>
                </a:solidFill>
              </a:rPr>
              <a:t>L’approche 3QPOC</a:t>
            </a:r>
          </a:p>
        </p:txBody>
      </p:sp>
      <p:sp>
        <p:nvSpPr>
          <p:cNvPr id="13" name="Content Placeholder 2">
            <a:extLst>
              <a:ext uri="{FF2B5EF4-FFF2-40B4-BE49-F238E27FC236}">
                <a16:creationId xmlns:a16="http://schemas.microsoft.com/office/drawing/2014/main" id="{7FE6315C-C434-47C2-8F01-388E522D8A71}"/>
              </a:ext>
            </a:extLst>
          </p:cNvPr>
          <p:cNvSpPr>
            <a:spLocks noGrp="1"/>
          </p:cNvSpPr>
          <p:nvPr>
            <p:ph idx="1"/>
            <p:custDataLst>
              <p:tags r:id="rId8"/>
            </p:custDataLst>
          </p:nvPr>
        </p:nvSpPr>
        <p:spPr>
          <a:xfrm>
            <a:off x="1325495" y="3707347"/>
            <a:ext cx="9541009" cy="2402584"/>
          </a:xfrm>
        </p:spPr>
        <p:txBody>
          <a:bodyPr>
            <a:normAutofit fontScale="97500"/>
          </a:bodyPr>
          <a:lstStyle/>
          <a:p>
            <a:pPr marL="0" indent="0">
              <a:buNone/>
            </a:pPr>
            <a:r>
              <a:rPr lang="fr-CA"/>
              <a:t>L’</a:t>
            </a:r>
            <a:r>
              <a:rPr lang="fr-CA" b="1"/>
              <a:t>approche 3QPOC</a:t>
            </a:r>
            <a:r>
              <a:rPr lang="fr-CA"/>
              <a:t> (qui, quoi, quand, pourquoi, où et comment) est une excellente façon de préciser la nature d’un problème.</a:t>
            </a:r>
          </a:p>
          <a:p>
            <a:pPr marL="0" indent="0">
              <a:buNone/>
            </a:pPr>
            <a:endParaRPr lang="fr-CA"/>
          </a:p>
          <a:p>
            <a:pPr marL="0" indent="0">
              <a:buNone/>
            </a:pPr>
            <a:r>
              <a:rPr lang="fr-CA" sz="3600"/>
              <a:t>Regardez la vidéo suivante : </a:t>
            </a:r>
            <a:br>
              <a:rPr lang="fr-CA" sz="3600"/>
            </a:br>
            <a:r>
              <a:rPr lang="fr-CA" sz="3300">
                <a:solidFill>
                  <a:srgbClr val="0563C1"/>
                </a:solidFill>
                <a:hlinkClick r:id="rId12"/>
                <a:hlinkMouseOver r:id="rId12"/>
              </a:rPr>
              <a:t>How to Question with 5W1H</a:t>
            </a:r>
            <a:endParaRPr lang="fr-CA" sz="3300"/>
          </a:p>
          <a:p>
            <a:pPr marL="0" indent="0">
              <a:buNone/>
            </a:pPr>
            <a:endParaRPr lang="fr-CA"/>
          </a:p>
        </p:txBody>
      </p:sp>
    </p:spTree>
    <p:extLst>
      <p:ext uri="{BB962C8B-B14F-4D97-AF65-F5344CB8AC3E}">
        <p14:creationId xmlns:p14="http://schemas.microsoft.com/office/powerpoint/2010/main" val="3521878981"/>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S_OS" val="Unix 4.14 unknown"/>
  <p:tag name="AS_RELEASE_DATE" val="2020.02.29"/>
  <p:tag name="AS_TITLE" val="Aspose.Slides for Java"/>
  <p:tag name="AS_VERSION" val="20.2"/>
</p:tagLst>
</file>

<file path=ppt/tags/tag10.xml><?xml version="1.0" encoding="utf-8"?>
<p:tagLst xmlns:a="http://schemas.openxmlformats.org/drawingml/2006/main" xmlns:r="http://schemas.openxmlformats.org/officeDocument/2006/relationships" xmlns:p="http://schemas.openxmlformats.org/presentationml/2006/main">
  <p:tag name="NUM" val="5"/>
</p:tagLst>
</file>

<file path=ppt/tags/tag100.xml><?xml version="1.0" encoding="utf-8"?>
<p:tagLst xmlns:a="http://schemas.openxmlformats.org/drawingml/2006/main" xmlns:r="http://schemas.openxmlformats.org/officeDocument/2006/relationships" xmlns:p="http://schemas.openxmlformats.org/presentationml/2006/main">
  <p:tag name="NUM" val="1"/>
</p:tagLst>
</file>

<file path=ppt/tags/tag101.xml><?xml version="1.0" encoding="utf-8"?>
<p:tagLst xmlns:a="http://schemas.openxmlformats.org/drawingml/2006/main" xmlns:r="http://schemas.openxmlformats.org/officeDocument/2006/relationships" xmlns:p="http://schemas.openxmlformats.org/presentationml/2006/main">
  <p:tag name="NUM" val="2"/>
</p:tagLst>
</file>

<file path=ppt/tags/tag102.xml><?xml version="1.0" encoding="utf-8"?>
<p:tagLst xmlns:a="http://schemas.openxmlformats.org/drawingml/2006/main" xmlns:r="http://schemas.openxmlformats.org/officeDocument/2006/relationships" xmlns:p="http://schemas.openxmlformats.org/presentationml/2006/main">
  <p:tag name="NUM" val="3"/>
</p:tagLst>
</file>

<file path=ppt/tags/tag103.xml><?xml version="1.0" encoding="utf-8"?>
<p:tagLst xmlns:a="http://schemas.openxmlformats.org/drawingml/2006/main" xmlns:r="http://schemas.openxmlformats.org/officeDocument/2006/relationships" xmlns:p="http://schemas.openxmlformats.org/presentationml/2006/main">
  <p:tag name="NUM" val="4"/>
</p:tagLst>
</file>

<file path=ppt/tags/tag104.xml><?xml version="1.0" encoding="utf-8"?>
<p:tagLst xmlns:a="http://schemas.openxmlformats.org/drawingml/2006/main" xmlns:r="http://schemas.openxmlformats.org/officeDocument/2006/relationships" xmlns:p="http://schemas.openxmlformats.org/presentationml/2006/main">
  <p:tag name="NUM" val="5"/>
</p:tagLst>
</file>

<file path=ppt/tags/tag105.xml><?xml version="1.0" encoding="utf-8"?>
<p:tagLst xmlns:a="http://schemas.openxmlformats.org/drawingml/2006/main" xmlns:r="http://schemas.openxmlformats.org/officeDocument/2006/relationships" xmlns:p="http://schemas.openxmlformats.org/presentationml/2006/main">
  <p:tag name="NUM" val="1"/>
</p:tagLst>
</file>

<file path=ppt/tags/tag106.xml><?xml version="1.0" encoding="utf-8"?>
<p:tagLst xmlns:a="http://schemas.openxmlformats.org/drawingml/2006/main" xmlns:r="http://schemas.openxmlformats.org/officeDocument/2006/relationships" xmlns:p="http://schemas.openxmlformats.org/presentationml/2006/main">
  <p:tag name="NUM" val="2"/>
</p:tagLst>
</file>

<file path=ppt/tags/tag107.xml><?xml version="1.0" encoding="utf-8"?>
<p:tagLst xmlns:a="http://schemas.openxmlformats.org/drawingml/2006/main" xmlns:r="http://schemas.openxmlformats.org/officeDocument/2006/relationships" xmlns:p="http://schemas.openxmlformats.org/presentationml/2006/main">
  <p:tag name="NUM" val="3"/>
</p:tagLst>
</file>

<file path=ppt/tags/tag108.xml><?xml version="1.0" encoding="utf-8"?>
<p:tagLst xmlns:a="http://schemas.openxmlformats.org/drawingml/2006/main" xmlns:r="http://schemas.openxmlformats.org/officeDocument/2006/relationships" xmlns:p="http://schemas.openxmlformats.org/presentationml/2006/main">
  <p:tag name="NUM" val="4"/>
</p:tagLst>
</file>

<file path=ppt/tags/tag109.xml><?xml version="1.0" encoding="utf-8"?>
<p:tagLst xmlns:a="http://schemas.openxmlformats.org/drawingml/2006/main" xmlns:r="http://schemas.openxmlformats.org/officeDocument/2006/relationships" xmlns:p="http://schemas.openxmlformats.org/presentationml/2006/main">
  <p:tag name="NUM" val="5"/>
</p:tagLst>
</file>

<file path=ppt/tags/tag11.xml><?xml version="1.0" encoding="utf-8"?>
<p:tagLst xmlns:a="http://schemas.openxmlformats.org/drawingml/2006/main" xmlns:r="http://schemas.openxmlformats.org/officeDocument/2006/relationships" xmlns:p="http://schemas.openxmlformats.org/presentationml/2006/main">
  <p:tag name="NUM" val="6"/>
</p:tagLst>
</file>

<file path=ppt/tags/tag110.xml><?xml version="1.0" encoding="utf-8"?>
<p:tagLst xmlns:a="http://schemas.openxmlformats.org/drawingml/2006/main" xmlns:r="http://schemas.openxmlformats.org/officeDocument/2006/relationships" xmlns:p="http://schemas.openxmlformats.org/presentationml/2006/main">
  <p:tag name="NUM" val="1"/>
</p:tagLst>
</file>

<file path=ppt/tags/tag111.xml><?xml version="1.0" encoding="utf-8"?>
<p:tagLst xmlns:a="http://schemas.openxmlformats.org/drawingml/2006/main" xmlns:r="http://schemas.openxmlformats.org/officeDocument/2006/relationships" xmlns:p="http://schemas.openxmlformats.org/presentationml/2006/main">
  <p:tag name="NUM" val="2"/>
</p:tagLst>
</file>

<file path=ppt/tags/tag112.xml><?xml version="1.0" encoding="utf-8"?>
<p:tagLst xmlns:a="http://schemas.openxmlformats.org/drawingml/2006/main" xmlns:r="http://schemas.openxmlformats.org/officeDocument/2006/relationships" xmlns:p="http://schemas.openxmlformats.org/presentationml/2006/main">
  <p:tag name="NUM" val="3"/>
</p:tagLst>
</file>

<file path=ppt/tags/tag113.xml><?xml version="1.0" encoding="utf-8"?>
<p:tagLst xmlns:a="http://schemas.openxmlformats.org/drawingml/2006/main" xmlns:r="http://schemas.openxmlformats.org/officeDocument/2006/relationships" xmlns:p="http://schemas.openxmlformats.org/presentationml/2006/main">
  <p:tag name="NUM" val="4"/>
</p:tagLst>
</file>

<file path=ppt/tags/tag114.xml><?xml version="1.0" encoding="utf-8"?>
<p:tagLst xmlns:a="http://schemas.openxmlformats.org/drawingml/2006/main" xmlns:r="http://schemas.openxmlformats.org/officeDocument/2006/relationships" xmlns:p="http://schemas.openxmlformats.org/presentationml/2006/main">
  <p:tag name="NUM" val="5"/>
</p:tagLst>
</file>

<file path=ppt/tags/tag115.xml><?xml version="1.0" encoding="utf-8"?>
<p:tagLst xmlns:a="http://schemas.openxmlformats.org/drawingml/2006/main" xmlns:r="http://schemas.openxmlformats.org/officeDocument/2006/relationships" xmlns:p="http://schemas.openxmlformats.org/presentationml/2006/main">
  <p:tag name="NUM" val="6"/>
</p:tagLst>
</file>

<file path=ppt/tags/tag116.xml><?xml version="1.0" encoding="utf-8"?>
<p:tagLst xmlns:a="http://schemas.openxmlformats.org/drawingml/2006/main" xmlns:r="http://schemas.openxmlformats.org/officeDocument/2006/relationships" xmlns:p="http://schemas.openxmlformats.org/presentationml/2006/main">
  <p:tag name="NUM" val="7"/>
</p:tagLst>
</file>

<file path=ppt/tags/tag117.xml><?xml version="1.0" encoding="utf-8"?>
<p:tagLst xmlns:a="http://schemas.openxmlformats.org/drawingml/2006/main" xmlns:r="http://schemas.openxmlformats.org/officeDocument/2006/relationships" xmlns:p="http://schemas.openxmlformats.org/presentationml/2006/main">
  <p:tag name="NUM" val="1"/>
</p:tagLst>
</file>

<file path=ppt/tags/tag118.xml><?xml version="1.0" encoding="utf-8"?>
<p:tagLst xmlns:a="http://schemas.openxmlformats.org/drawingml/2006/main" xmlns:r="http://schemas.openxmlformats.org/officeDocument/2006/relationships" xmlns:p="http://schemas.openxmlformats.org/presentationml/2006/main">
  <p:tag name="NUM" val="2"/>
</p:tagLst>
</file>

<file path=ppt/tags/tag119.xml><?xml version="1.0" encoding="utf-8"?>
<p:tagLst xmlns:a="http://schemas.openxmlformats.org/drawingml/2006/main" xmlns:r="http://schemas.openxmlformats.org/officeDocument/2006/relationships" xmlns:p="http://schemas.openxmlformats.org/presentationml/2006/main">
  <p:tag name="NUM" val="3"/>
</p:tagLst>
</file>

<file path=ppt/tags/tag12.xml><?xml version="1.0" encoding="utf-8"?>
<p:tagLst xmlns:a="http://schemas.openxmlformats.org/drawingml/2006/main" xmlns:r="http://schemas.openxmlformats.org/officeDocument/2006/relationships" xmlns:p="http://schemas.openxmlformats.org/presentationml/2006/main">
  <p:tag name="NUM" val="8"/>
</p:tagLst>
</file>

<file path=ppt/tags/tag120.xml><?xml version="1.0" encoding="utf-8"?>
<p:tagLst xmlns:a="http://schemas.openxmlformats.org/drawingml/2006/main" xmlns:r="http://schemas.openxmlformats.org/officeDocument/2006/relationships" xmlns:p="http://schemas.openxmlformats.org/presentationml/2006/main">
  <p:tag name="NUM" val="4"/>
</p:tagLst>
</file>

<file path=ppt/tags/tag121.xml><?xml version="1.0" encoding="utf-8"?>
<p:tagLst xmlns:a="http://schemas.openxmlformats.org/drawingml/2006/main" xmlns:r="http://schemas.openxmlformats.org/officeDocument/2006/relationships" xmlns:p="http://schemas.openxmlformats.org/presentationml/2006/main">
  <p:tag name="NUM" val="5"/>
</p:tagLst>
</file>

<file path=ppt/tags/tag122.xml><?xml version="1.0" encoding="utf-8"?>
<p:tagLst xmlns:a="http://schemas.openxmlformats.org/drawingml/2006/main" xmlns:r="http://schemas.openxmlformats.org/officeDocument/2006/relationships" xmlns:p="http://schemas.openxmlformats.org/presentationml/2006/main">
  <p:tag name="NUM" val="1"/>
</p:tagLst>
</file>

<file path=ppt/tags/tag123.xml><?xml version="1.0" encoding="utf-8"?>
<p:tagLst xmlns:a="http://schemas.openxmlformats.org/drawingml/2006/main" xmlns:r="http://schemas.openxmlformats.org/officeDocument/2006/relationships" xmlns:p="http://schemas.openxmlformats.org/presentationml/2006/main">
  <p:tag name="NUM" val="2"/>
</p:tagLst>
</file>

<file path=ppt/tags/tag124.xml><?xml version="1.0" encoding="utf-8"?>
<p:tagLst xmlns:a="http://schemas.openxmlformats.org/drawingml/2006/main" xmlns:r="http://schemas.openxmlformats.org/officeDocument/2006/relationships" xmlns:p="http://schemas.openxmlformats.org/presentationml/2006/main">
  <p:tag name="NUM" val="3"/>
</p:tagLst>
</file>

<file path=ppt/tags/tag125.xml><?xml version="1.0" encoding="utf-8"?>
<p:tagLst xmlns:a="http://schemas.openxmlformats.org/drawingml/2006/main" xmlns:r="http://schemas.openxmlformats.org/officeDocument/2006/relationships" xmlns:p="http://schemas.openxmlformats.org/presentationml/2006/main">
  <p:tag name="NUM" val="4"/>
</p:tagLst>
</file>

<file path=ppt/tags/tag126.xml><?xml version="1.0" encoding="utf-8"?>
<p:tagLst xmlns:a="http://schemas.openxmlformats.org/drawingml/2006/main" xmlns:r="http://schemas.openxmlformats.org/officeDocument/2006/relationships" xmlns:p="http://schemas.openxmlformats.org/presentationml/2006/main">
  <p:tag name="NUM" val="5"/>
</p:tagLst>
</file>

<file path=ppt/tags/tag127.xml><?xml version="1.0" encoding="utf-8"?>
<p:tagLst xmlns:a="http://schemas.openxmlformats.org/drawingml/2006/main" xmlns:r="http://schemas.openxmlformats.org/officeDocument/2006/relationships" xmlns:p="http://schemas.openxmlformats.org/presentationml/2006/main">
  <p:tag name="NUM" val="1"/>
</p:tagLst>
</file>

<file path=ppt/tags/tag128.xml><?xml version="1.0" encoding="utf-8"?>
<p:tagLst xmlns:a="http://schemas.openxmlformats.org/drawingml/2006/main" xmlns:r="http://schemas.openxmlformats.org/officeDocument/2006/relationships" xmlns:p="http://schemas.openxmlformats.org/presentationml/2006/main">
  <p:tag name="NUM" val="2"/>
</p:tagLst>
</file>

<file path=ppt/tags/tag129.xml><?xml version="1.0" encoding="utf-8"?>
<p:tagLst xmlns:a="http://schemas.openxmlformats.org/drawingml/2006/main" xmlns:r="http://schemas.openxmlformats.org/officeDocument/2006/relationships" xmlns:p="http://schemas.openxmlformats.org/presentationml/2006/main">
  <p:tag name="NUM" val="3"/>
</p:tagLst>
</file>

<file path=ppt/tags/tag13.xml><?xml version="1.0" encoding="utf-8"?>
<p:tagLst xmlns:a="http://schemas.openxmlformats.org/drawingml/2006/main" xmlns:r="http://schemas.openxmlformats.org/officeDocument/2006/relationships" xmlns:p="http://schemas.openxmlformats.org/presentationml/2006/main">
  <p:tag name="NUM" val="1"/>
</p:tagLst>
</file>

<file path=ppt/tags/tag130.xml><?xml version="1.0" encoding="utf-8"?>
<p:tagLst xmlns:a="http://schemas.openxmlformats.org/drawingml/2006/main" xmlns:r="http://schemas.openxmlformats.org/officeDocument/2006/relationships" xmlns:p="http://schemas.openxmlformats.org/presentationml/2006/main">
  <p:tag name="NUM" val="4"/>
</p:tagLst>
</file>

<file path=ppt/tags/tag131.xml><?xml version="1.0" encoding="utf-8"?>
<p:tagLst xmlns:a="http://schemas.openxmlformats.org/drawingml/2006/main" xmlns:r="http://schemas.openxmlformats.org/officeDocument/2006/relationships" xmlns:p="http://schemas.openxmlformats.org/presentationml/2006/main">
  <p:tag name="NUM" val="5"/>
</p:tagLst>
</file>

<file path=ppt/tags/tag132.xml><?xml version="1.0" encoding="utf-8"?>
<p:tagLst xmlns:a="http://schemas.openxmlformats.org/drawingml/2006/main" xmlns:r="http://schemas.openxmlformats.org/officeDocument/2006/relationships" xmlns:p="http://schemas.openxmlformats.org/presentationml/2006/main">
  <p:tag name="NUM" val="1"/>
</p:tagLst>
</file>

<file path=ppt/tags/tag133.xml><?xml version="1.0" encoding="utf-8"?>
<p:tagLst xmlns:a="http://schemas.openxmlformats.org/drawingml/2006/main" xmlns:r="http://schemas.openxmlformats.org/officeDocument/2006/relationships" xmlns:p="http://schemas.openxmlformats.org/presentationml/2006/main">
  <p:tag name="NUM" val="2"/>
</p:tagLst>
</file>

<file path=ppt/tags/tag134.xml><?xml version="1.0" encoding="utf-8"?>
<p:tagLst xmlns:a="http://schemas.openxmlformats.org/drawingml/2006/main" xmlns:r="http://schemas.openxmlformats.org/officeDocument/2006/relationships" xmlns:p="http://schemas.openxmlformats.org/presentationml/2006/main">
  <p:tag name="NUM" val="3"/>
</p:tagLst>
</file>

<file path=ppt/tags/tag135.xml><?xml version="1.0" encoding="utf-8"?>
<p:tagLst xmlns:a="http://schemas.openxmlformats.org/drawingml/2006/main" xmlns:r="http://schemas.openxmlformats.org/officeDocument/2006/relationships" xmlns:p="http://schemas.openxmlformats.org/presentationml/2006/main">
  <p:tag name="NUM" val="4"/>
</p:tagLst>
</file>

<file path=ppt/tags/tag136.xml><?xml version="1.0" encoding="utf-8"?>
<p:tagLst xmlns:a="http://schemas.openxmlformats.org/drawingml/2006/main" xmlns:r="http://schemas.openxmlformats.org/officeDocument/2006/relationships" xmlns:p="http://schemas.openxmlformats.org/presentationml/2006/main">
  <p:tag name="NUM" val="5"/>
</p:tagLst>
</file>

<file path=ppt/tags/tag137.xml><?xml version="1.0" encoding="utf-8"?>
<p:tagLst xmlns:a="http://schemas.openxmlformats.org/drawingml/2006/main" xmlns:r="http://schemas.openxmlformats.org/officeDocument/2006/relationships" xmlns:p="http://schemas.openxmlformats.org/presentationml/2006/main">
  <p:tag name="NUM" val="1"/>
</p:tagLst>
</file>

<file path=ppt/tags/tag138.xml><?xml version="1.0" encoding="utf-8"?>
<p:tagLst xmlns:a="http://schemas.openxmlformats.org/drawingml/2006/main" xmlns:r="http://schemas.openxmlformats.org/officeDocument/2006/relationships" xmlns:p="http://schemas.openxmlformats.org/presentationml/2006/main">
  <p:tag name="NUM" val="2"/>
</p:tagLst>
</file>

<file path=ppt/tags/tag139.xml><?xml version="1.0" encoding="utf-8"?>
<p:tagLst xmlns:a="http://schemas.openxmlformats.org/drawingml/2006/main" xmlns:r="http://schemas.openxmlformats.org/officeDocument/2006/relationships" xmlns:p="http://schemas.openxmlformats.org/presentationml/2006/main">
  <p:tag name="NUM" val="3"/>
</p:tagLst>
</file>

<file path=ppt/tags/tag14.xml><?xml version="1.0" encoding="utf-8"?>
<p:tagLst xmlns:a="http://schemas.openxmlformats.org/drawingml/2006/main" xmlns:r="http://schemas.openxmlformats.org/officeDocument/2006/relationships" xmlns:p="http://schemas.openxmlformats.org/presentationml/2006/main">
  <p:tag name="NUM" val="2"/>
</p:tagLst>
</file>

<file path=ppt/tags/tag140.xml><?xml version="1.0" encoding="utf-8"?>
<p:tagLst xmlns:a="http://schemas.openxmlformats.org/drawingml/2006/main" xmlns:r="http://schemas.openxmlformats.org/officeDocument/2006/relationships" xmlns:p="http://schemas.openxmlformats.org/presentationml/2006/main">
  <p:tag name="NUM" val="4"/>
</p:tagLst>
</file>

<file path=ppt/tags/tag141.xml><?xml version="1.0" encoding="utf-8"?>
<p:tagLst xmlns:a="http://schemas.openxmlformats.org/drawingml/2006/main" xmlns:r="http://schemas.openxmlformats.org/officeDocument/2006/relationships" xmlns:p="http://schemas.openxmlformats.org/presentationml/2006/main">
  <p:tag name="NUM" val="5"/>
</p:tagLst>
</file>

<file path=ppt/tags/tag142.xml><?xml version="1.0" encoding="utf-8"?>
<p:tagLst xmlns:a="http://schemas.openxmlformats.org/drawingml/2006/main" xmlns:r="http://schemas.openxmlformats.org/officeDocument/2006/relationships" xmlns:p="http://schemas.openxmlformats.org/presentationml/2006/main">
  <p:tag name="NUM" val="1"/>
</p:tagLst>
</file>

<file path=ppt/tags/tag143.xml><?xml version="1.0" encoding="utf-8"?>
<p:tagLst xmlns:a="http://schemas.openxmlformats.org/drawingml/2006/main" xmlns:r="http://schemas.openxmlformats.org/officeDocument/2006/relationships" xmlns:p="http://schemas.openxmlformats.org/presentationml/2006/main">
  <p:tag name="NUM" val="2"/>
</p:tagLst>
</file>

<file path=ppt/tags/tag144.xml><?xml version="1.0" encoding="utf-8"?>
<p:tagLst xmlns:a="http://schemas.openxmlformats.org/drawingml/2006/main" xmlns:r="http://schemas.openxmlformats.org/officeDocument/2006/relationships" xmlns:p="http://schemas.openxmlformats.org/presentationml/2006/main">
  <p:tag name="NUM" val="3"/>
</p:tagLst>
</file>

<file path=ppt/tags/tag145.xml><?xml version="1.0" encoding="utf-8"?>
<p:tagLst xmlns:a="http://schemas.openxmlformats.org/drawingml/2006/main" xmlns:r="http://schemas.openxmlformats.org/officeDocument/2006/relationships" xmlns:p="http://schemas.openxmlformats.org/presentationml/2006/main">
  <p:tag name="NUM" val="4"/>
</p:tagLst>
</file>

<file path=ppt/tags/tag146.xml><?xml version="1.0" encoding="utf-8"?>
<p:tagLst xmlns:a="http://schemas.openxmlformats.org/drawingml/2006/main" xmlns:r="http://schemas.openxmlformats.org/officeDocument/2006/relationships" xmlns:p="http://schemas.openxmlformats.org/presentationml/2006/main">
  <p:tag name="NUM" val="5"/>
</p:tagLst>
</file>

<file path=ppt/tags/tag147.xml><?xml version="1.0" encoding="utf-8"?>
<p:tagLst xmlns:a="http://schemas.openxmlformats.org/drawingml/2006/main" xmlns:r="http://schemas.openxmlformats.org/officeDocument/2006/relationships" xmlns:p="http://schemas.openxmlformats.org/presentationml/2006/main">
  <p:tag name="NUM" val="1"/>
</p:tagLst>
</file>

<file path=ppt/tags/tag148.xml><?xml version="1.0" encoding="utf-8"?>
<p:tagLst xmlns:a="http://schemas.openxmlformats.org/drawingml/2006/main" xmlns:r="http://schemas.openxmlformats.org/officeDocument/2006/relationships" xmlns:p="http://schemas.openxmlformats.org/presentationml/2006/main">
  <p:tag name="NUM" val="2"/>
</p:tagLst>
</file>

<file path=ppt/tags/tag149.xml><?xml version="1.0" encoding="utf-8"?>
<p:tagLst xmlns:a="http://schemas.openxmlformats.org/drawingml/2006/main" xmlns:r="http://schemas.openxmlformats.org/officeDocument/2006/relationships" xmlns:p="http://schemas.openxmlformats.org/presentationml/2006/main">
  <p:tag name="NUM" val="3"/>
</p:tagLst>
</file>

<file path=ppt/tags/tag15.xml><?xml version="1.0" encoding="utf-8"?>
<p:tagLst xmlns:a="http://schemas.openxmlformats.org/drawingml/2006/main" xmlns:r="http://schemas.openxmlformats.org/officeDocument/2006/relationships" xmlns:p="http://schemas.openxmlformats.org/presentationml/2006/main">
  <p:tag name="NUM" val="3"/>
</p:tagLst>
</file>

<file path=ppt/tags/tag150.xml><?xml version="1.0" encoding="utf-8"?>
<p:tagLst xmlns:a="http://schemas.openxmlformats.org/drawingml/2006/main" xmlns:r="http://schemas.openxmlformats.org/officeDocument/2006/relationships" xmlns:p="http://schemas.openxmlformats.org/presentationml/2006/main">
  <p:tag name="NUM" val="4"/>
</p:tagLst>
</file>

<file path=ppt/tags/tag151.xml><?xml version="1.0" encoding="utf-8"?>
<p:tagLst xmlns:a="http://schemas.openxmlformats.org/drawingml/2006/main" xmlns:r="http://schemas.openxmlformats.org/officeDocument/2006/relationships" xmlns:p="http://schemas.openxmlformats.org/presentationml/2006/main">
  <p:tag name="NUM" val="5"/>
</p:tagLst>
</file>

<file path=ppt/tags/tag152.xml><?xml version="1.0" encoding="utf-8"?>
<p:tagLst xmlns:a="http://schemas.openxmlformats.org/drawingml/2006/main" xmlns:r="http://schemas.openxmlformats.org/officeDocument/2006/relationships" xmlns:p="http://schemas.openxmlformats.org/presentationml/2006/main">
  <p:tag name="NUM" val="6"/>
</p:tagLst>
</file>

<file path=ppt/tags/tag153.xml><?xml version="1.0" encoding="utf-8"?>
<p:tagLst xmlns:a="http://schemas.openxmlformats.org/drawingml/2006/main" xmlns:r="http://schemas.openxmlformats.org/officeDocument/2006/relationships" xmlns:p="http://schemas.openxmlformats.org/presentationml/2006/main">
  <p:tag name="NUM" val="7"/>
</p:tagLst>
</file>

<file path=ppt/tags/tag154.xml><?xml version="1.0" encoding="utf-8"?>
<p:tagLst xmlns:a="http://schemas.openxmlformats.org/drawingml/2006/main" xmlns:r="http://schemas.openxmlformats.org/officeDocument/2006/relationships" xmlns:p="http://schemas.openxmlformats.org/presentationml/2006/main">
  <p:tag name="NUM" val="8"/>
</p:tagLst>
</file>

<file path=ppt/tags/tag155.xml><?xml version="1.0" encoding="utf-8"?>
<p:tagLst xmlns:a="http://schemas.openxmlformats.org/drawingml/2006/main" xmlns:r="http://schemas.openxmlformats.org/officeDocument/2006/relationships" xmlns:p="http://schemas.openxmlformats.org/presentationml/2006/main">
  <p:tag name="NUM" val="1"/>
</p:tagLst>
</file>

<file path=ppt/tags/tag156.xml><?xml version="1.0" encoding="utf-8"?>
<p:tagLst xmlns:a="http://schemas.openxmlformats.org/drawingml/2006/main" xmlns:r="http://schemas.openxmlformats.org/officeDocument/2006/relationships" xmlns:p="http://schemas.openxmlformats.org/presentationml/2006/main">
  <p:tag name="NUM" val="2"/>
</p:tagLst>
</file>

<file path=ppt/tags/tag157.xml><?xml version="1.0" encoding="utf-8"?>
<p:tagLst xmlns:a="http://schemas.openxmlformats.org/drawingml/2006/main" xmlns:r="http://schemas.openxmlformats.org/officeDocument/2006/relationships" xmlns:p="http://schemas.openxmlformats.org/presentationml/2006/main">
  <p:tag name="NUM" val="3"/>
</p:tagLst>
</file>

<file path=ppt/tags/tag158.xml><?xml version="1.0" encoding="utf-8"?>
<p:tagLst xmlns:a="http://schemas.openxmlformats.org/drawingml/2006/main" xmlns:r="http://schemas.openxmlformats.org/officeDocument/2006/relationships" xmlns:p="http://schemas.openxmlformats.org/presentationml/2006/main">
  <p:tag name="NUM" val="4"/>
</p:tagLst>
</file>

<file path=ppt/tags/tag159.xml><?xml version="1.0" encoding="utf-8"?>
<p:tagLst xmlns:a="http://schemas.openxmlformats.org/drawingml/2006/main" xmlns:r="http://schemas.openxmlformats.org/officeDocument/2006/relationships" xmlns:p="http://schemas.openxmlformats.org/presentationml/2006/main">
  <p:tag name="NUM" val="5"/>
</p:tagLst>
</file>

<file path=ppt/tags/tag16.xml><?xml version="1.0" encoding="utf-8"?>
<p:tagLst xmlns:a="http://schemas.openxmlformats.org/drawingml/2006/main" xmlns:r="http://schemas.openxmlformats.org/officeDocument/2006/relationships" xmlns:p="http://schemas.openxmlformats.org/presentationml/2006/main">
  <p:tag name="NUM" val="4"/>
</p:tagLst>
</file>

<file path=ppt/tags/tag160.xml><?xml version="1.0" encoding="utf-8"?>
<p:tagLst xmlns:a="http://schemas.openxmlformats.org/drawingml/2006/main" xmlns:r="http://schemas.openxmlformats.org/officeDocument/2006/relationships" xmlns:p="http://schemas.openxmlformats.org/presentationml/2006/main">
  <p:tag name="NUM" val="6"/>
</p:tagLst>
</file>

<file path=ppt/tags/tag161.xml><?xml version="1.0" encoding="utf-8"?>
<p:tagLst xmlns:a="http://schemas.openxmlformats.org/drawingml/2006/main" xmlns:r="http://schemas.openxmlformats.org/officeDocument/2006/relationships" xmlns:p="http://schemas.openxmlformats.org/presentationml/2006/main">
  <p:tag name="NUM" val="7"/>
</p:tagLst>
</file>

<file path=ppt/tags/tag17.xml><?xml version="1.0" encoding="utf-8"?>
<p:tagLst xmlns:a="http://schemas.openxmlformats.org/drawingml/2006/main" xmlns:r="http://schemas.openxmlformats.org/officeDocument/2006/relationships" xmlns:p="http://schemas.openxmlformats.org/presentationml/2006/main">
  <p:tag name="NUM" val="5"/>
</p:tagLst>
</file>

<file path=ppt/tags/tag18.xml><?xml version="1.0" encoding="utf-8"?>
<p:tagLst xmlns:a="http://schemas.openxmlformats.org/drawingml/2006/main" xmlns:r="http://schemas.openxmlformats.org/officeDocument/2006/relationships" xmlns:p="http://schemas.openxmlformats.org/presentationml/2006/main">
  <p:tag name="NUM" val="6"/>
</p:tagLst>
</file>

<file path=ppt/tags/tag19.xml><?xml version="1.0" encoding="utf-8"?>
<p:tagLst xmlns:a="http://schemas.openxmlformats.org/drawingml/2006/main" xmlns:r="http://schemas.openxmlformats.org/officeDocument/2006/relationships" xmlns:p="http://schemas.openxmlformats.org/presentationml/2006/main">
  <p:tag name="NUM" val="7"/>
</p:tagLst>
</file>

<file path=ppt/tags/tag2.xml><?xml version="1.0" encoding="utf-8"?>
<p:tagLst xmlns:a="http://schemas.openxmlformats.org/drawingml/2006/main" xmlns:r="http://schemas.openxmlformats.org/officeDocument/2006/relationships" xmlns:p="http://schemas.openxmlformats.org/presentationml/2006/main">
  <p:tag name="NUM" val="1"/>
</p:tagLst>
</file>

<file path=ppt/tags/tag20.xml><?xml version="1.0" encoding="utf-8"?>
<p:tagLst xmlns:a="http://schemas.openxmlformats.org/drawingml/2006/main" xmlns:r="http://schemas.openxmlformats.org/officeDocument/2006/relationships" xmlns:p="http://schemas.openxmlformats.org/presentationml/2006/main">
  <p:tag name="NUM" val="8"/>
</p:tagLst>
</file>

<file path=ppt/tags/tag21.xml><?xml version="1.0" encoding="utf-8"?>
<p:tagLst xmlns:a="http://schemas.openxmlformats.org/drawingml/2006/main" xmlns:r="http://schemas.openxmlformats.org/officeDocument/2006/relationships" xmlns:p="http://schemas.openxmlformats.org/presentationml/2006/main">
  <p:tag name="NUM" val="9"/>
</p:tagLst>
</file>

<file path=ppt/tags/tag22.xml><?xml version="1.0" encoding="utf-8"?>
<p:tagLst xmlns:a="http://schemas.openxmlformats.org/drawingml/2006/main" xmlns:r="http://schemas.openxmlformats.org/officeDocument/2006/relationships" xmlns:p="http://schemas.openxmlformats.org/presentationml/2006/main">
  <p:tag name="NUM" val="1"/>
</p:tagLst>
</file>

<file path=ppt/tags/tag23.xml><?xml version="1.0" encoding="utf-8"?>
<p:tagLst xmlns:a="http://schemas.openxmlformats.org/drawingml/2006/main" xmlns:r="http://schemas.openxmlformats.org/officeDocument/2006/relationships" xmlns:p="http://schemas.openxmlformats.org/presentationml/2006/main">
  <p:tag name="NUM" val="2"/>
</p:tagLst>
</file>

<file path=ppt/tags/tag24.xml><?xml version="1.0" encoding="utf-8"?>
<p:tagLst xmlns:a="http://schemas.openxmlformats.org/drawingml/2006/main" xmlns:r="http://schemas.openxmlformats.org/officeDocument/2006/relationships" xmlns:p="http://schemas.openxmlformats.org/presentationml/2006/main">
  <p:tag name="NUM" val="3"/>
</p:tagLst>
</file>

<file path=ppt/tags/tag25.xml><?xml version="1.0" encoding="utf-8"?>
<p:tagLst xmlns:a="http://schemas.openxmlformats.org/drawingml/2006/main" xmlns:r="http://schemas.openxmlformats.org/officeDocument/2006/relationships" xmlns:p="http://schemas.openxmlformats.org/presentationml/2006/main">
  <p:tag name="NUM" val="4"/>
</p:tagLst>
</file>

<file path=ppt/tags/tag26.xml><?xml version="1.0" encoding="utf-8"?>
<p:tagLst xmlns:a="http://schemas.openxmlformats.org/drawingml/2006/main" xmlns:r="http://schemas.openxmlformats.org/officeDocument/2006/relationships" xmlns:p="http://schemas.openxmlformats.org/presentationml/2006/main">
  <p:tag name="NUM" val="5"/>
</p:tagLst>
</file>

<file path=ppt/tags/tag27.xml><?xml version="1.0" encoding="utf-8"?>
<p:tagLst xmlns:a="http://schemas.openxmlformats.org/drawingml/2006/main" xmlns:r="http://schemas.openxmlformats.org/officeDocument/2006/relationships" xmlns:p="http://schemas.openxmlformats.org/presentationml/2006/main">
  <p:tag name="NUM" val="6"/>
</p:tagLst>
</file>

<file path=ppt/tags/tag28.xml><?xml version="1.0" encoding="utf-8"?>
<p:tagLst xmlns:a="http://schemas.openxmlformats.org/drawingml/2006/main" xmlns:r="http://schemas.openxmlformats.org/officeDocument/2006/relationships" xmlns:p="http://schemas.openxmlformats.org/presentationml/2006/main">
  <p:tag name="NUM" val="7"/>
</p:tagLst>
</file>

<file path=ppt/tags/tag29.xml><?xml version="1.0" encoding="utf-8"?>
<p:tagLst xmlns:a="http://schemas.openxmlformats.org/drawingml/2006/main" xmlns:r="http://schemas.openxmlformats.org/officeDocument/2006/relationships" xmlns:p="http://schemas.openxmlformats.org/presentationml/2006/main">
  <p:tag name="NUM" val="8"/>
</p:tagLst>
</file>

<file path=ppt/tags/tag3.xml><?xml version="1.0" encoding="utf-8"?>
<p:tagLst xmlns:a="http://schemas.openxmlformats.org/drawingml/2006/main" xmlns:r="http://schemas.openxmlformats.org/officeDocument/2006/relationships" xmlns:p="http://schemas.openxmlformats.org/presentationml/2006/main">
  <p:tag name="NUM" val="2"/>
</p:tagLst>
</file>

<file path=ppt/tags/tag30.xml><?xml version="1.0" encoding="utf-8"?>
<p:tagLst xmlns:a="http://schemas.openxmlformats.org/drawingml/2006/main" xmlns:r="http://schemas.openxmlformats.org/officeDocument/2006/relationships" xmlns:p="http://schemas.openxmlformats.org/presentationml/2006/main">
  <p:tag name="NUM" val="1"/>
</p:tagLst>
</file>

<file path=ppt/tags/tag31.xml><?xml version="1.0" encoding="utf-8"?>
<p:tagLst xmlns:a="http://schemas.openxmlformats.org/drawingml/2006/main" xmlns:r="http://schemas.openxmlformats.org/officeDocument/2006/relationships" xmlns:p="http://schemas.openxmlformats.org/presentationml/2006/main">
  <p:tag name="NUM" val="2"/>
</p:tagLst>
</file>

<file path=ppt/tags/tag32.xml><?xml version="1.0" encoding="utf-8"?>
<p:tagLst xmlns:a="http://schemas.openxmlformats.org/drawingml/2006/main" xmlns:r="http://schemas.openxmlformats.org/officeDocument/2006/relationships" xmlns:p="http://schemas.openxmlformats.org/presentationml/2006/main">
  <p:tag name="NUM" val="3"/>
</p:tagLst>
</file>

<file path=ppt/tags/tag33.xml><?xml version="1.0" encoding="utf-8"?>
<p:tagLst xmlns:a="http://schemas.openxmlformats.org/drawingml/2006/main" xmlns:r="http://schemas.openxmlformats.org/officeDocument/2006/relationships" xmlns:p="http://schemas.openxmlformats.org/presentationml/2006/main">
  <p:tag name="NUM" val="4"/>
</p:tagLst>
</file>

<file path=ppt/tags/tag34.xml><?xml version="1.0" encoding="utf-8"?>
<p:tagLst xmlns:a="http://schemas.openxmlformats.org/drawingml/2006/main" xmlns:r="http://schemas.openxmlformats.org/officeDocument/2006/relationships" xmlns:p="http://schemas.openxmlformats.org/presentationml/2006/main">
  <p:tag name="NUM" val="5"/>
</p:tagLst>
</file>

<file path=ppt/tags/tag35.xml><?xml version="1.0" encoding="utf-8"?>
<p:tagLst xmlns:a="http://schemas.openxmlformats.org/drawingml/2006/main" xmlns:r="http://schemas.openxmlformats.org/officeDocument/2006/relationships" xmlns:p="http://schemas.openxmlformats.org/presentationml/2006/main">
  <p:tag name="NUM" val="6"/>
</p:tagLst>
</file>

<file path=ppt/tags/tag36.xml><?xml version="1.0" encoding="utf-8"?>
<p:tagLst xmlns:a="http://schemas.openxmlformats.org/drawingml/2006/main" xmlns:r="http://schemas.openxmlformats.org/officeDocument/2006/relationships" xmlns:p="http://schemas.openxmlformats.org/presentationml/2006/main">
  <p:tag name="NUM" val="7"/>
</p:tagLst>
</file>

<file path=ppt/tags/tag37.xml><?xml version="1.0" encoding="utf-8"?>
<p:tagLst xmlns:a="http://schemas.openxmlformats.org/drawingml/2006/main" xmlns:r="http://schemas.openxmlformats.org/officeDocument/2006/relationships" xmlns:p="http://schemas.openxmlformats.org/presentationml/2006/main">
  <p:tag name="NUM" val="8"/>
</p:tagLst>
</file>

<file path=ppt/tags/tag38.xml><?xml version="1.0" encoding="utf-8"?>
<p:tagLst xmlns:a="http://schemas.openxmlformats.org/drawingml/2006/main" xmlns:r="http://schemas.openxmlformats.org/officeDocument/2006/relationships" xmlns:p="http://schemas.openxmlformats.org/presentationml/2006/main">
  <p:tag name="NUM" val="1"/>
</p:tagLst>
</file>

<file path=ppt/tags/tag39.xml><?xml version="1.0" encoding="utf-8"?>
<p:tagLst xmlns:a="http://schemas.openxmlformats.org/drawingml/2006/main" xmlns:r="http://schemas.openxmlformats.org/officeDocument/2006/relationships" xmlns:p="http://schemas.openxmlformats.org/presentationml/2006/main">
  <p:tag name="NUM" val="2"/>
</p:tagLst>
</file>

<file path=ppt/tags/tag4.xml><?xml version="1.0" encoding="utf-8"?>
<p:tagLst xmlns:a="http://schemas.openxmlformats.org/drawingml/2006/main" xmlns:r="http://schemas.openxmlformats.org/officeDocument/2006/relationships" xmlns:p="http://schemas.openxmlformats.org/presentationml/2006/main">
  <p:tag name="NUM" val="3"/>
</p:tagLst>
</file>

<file path=ppt/tags/tag40.xml><?xml version="1.0" encoding="utf-8"?>
<p:tagLst xmlns:a="http://schemas.openxmlformats.org/drawingml/2006/main" xmlns:r="http://schemas.openxmlformats.org/officeDocument/2006/relationships" xmlns:p="http://schemas.openxmlformats.org/presentationml/2006/main">
  <p:tag name="NUM" val="3"/>
</p:tagLst>
</file>

<file path=ppt/tags/tag41.xml><?xml version="1.0" encoding="utf-8"?>
<p:tagLst xmlns:a="http://schemas.openxmlformats.org/drawingml/2006/main" xmlns:r="http://schemas.openxmlformats.org/officeDocument/2006/relationships" xmlns:p="http://schemas.openxmlformats.org/presentationml/2006/main">
  <p:tag name="NUM" val="4"/>
</p:tagLst>
</file>

<file path=ppt/tags/tag42.xml><?xml version="1.0" encoding="utf-8"?>
<p:tagLst xmlns:a="http://schemas.openxmlformats.org/drawingml/2006/main" xmlns:r="http://schemas.openxmlformats.org/officeDocument/2006/relationships" xmlns:p="http://schemas.openxmlformats.org/presentationml/2006/main">
  <p:tag name="NUM" val="5"/>
</p:tagLst>
</file>

<file path=ppt/tags/tag43.xml><?xml version="1.0" encoding="utf-8"?>
<p:tagLst xmlns:a="http://schemas.openxmlformats.org/drawingml/2006/main" xmlns:r="http://schemas.openxmlformats.org/officeDocument/2006/relationships" xmlns:p="http://schemas.openxmlformats.org/presentationml/2006/main">
  <p:tag name="NUM" val="6"/>
</p:tagLst>
</file>

<file path=ppt/tags/tag44.xml><?xml version="1.0" encoding="utf-8"?>
<p:tagLst xmlns:a="http://schemas.openxmlformats.org/drawingml/2006/main" xmlns:r="http://schemas.openxmlformats.org/officeDocument/2006/relationships" xmlns:p="http://schemas.openxmlformats.org/presentationml/2006/main">
  <p:tag name="NUM" val="7"/>
</p:tagLst>
</file>

<file path=ppt/tags/tag45.xml><?xml version="1.0" encoding="utf-8"?>
<p:tagLst xmlns:a="http://schemas.openxmlformats.org/drawingml/2006/main" xmlns:r="http://schemas.openxmlformats.org/officeDocument/2006/relationships" xmlns:p="http://schemas.openxmlformats.org/presentationml/2006/main">
  <p:tag name="NUM" val="8"/>
</p:tagLst>
</file>

<file path=ppt/tags/tag46.xml><?xml version="1.0" encoding="utf-8"?>
<p:tagLst xmlns:a="http://schemas.openxmlformats.org/drawingml/2006/main" xmlns:r="http://schemas.openxmlformats.org/officeDocument/2006/relationships" xmlns:p="http://schemas.openxmlformats.org/presentationml/2006/main">
  <p:tag name="NUM" val="1"/>
</p:tagLst>
</file>

<file path=ppt/tags/tag47.xml><?xml version="1.0" encoding="utf-8"?>
<p:tagLst xmlns:a="http://schemas.openxmlformats.org/drawingml/2006/main" xmlns:r="http://schemas.openxmlformats.org/officeDocument/2006/relationships" xmlns:p="http://schemas.openxmlformats.org/presentationml/2006/main">
  <p:tag name="NUM" val="2"/>
</p:tagLst>
</file>

<file path=ppt/tags/tag48.xml><?xml version="1.0" encoding="utf-8"?>
<p:tagLst xmlns:a="http://schemas.openxmlformats.org/drawingml/2006/main" xmlns:r="http://schemas.openxmlformats.org/officeDocument/2006/relationships" xmlns:p="http://schemas.openxmlformats.org/presentationml/2006/main">
  <p:tag name="NUM" val="3"/>
</p:tagLst>
</file>

<file path=ppt/tags/tag49.xml><?xml version="1.0" encoding="utf-8"?>
<p:tagLst xmlns:a="http://schemas.openxmlformats.org/drawingml/2006/main" xmlns:r="http://schemas.openxmlformats.org/officeDocument/2006/relationships" xmlns:p="http://schemas.openxmlformats.org/presentationml/2006/main">
  <p:tag name="NUM" val="4"/>
</p:tagLst>
</file>

<file path=ppt/tags/tag5.xml><?xml version="1.0" encoding="utf-8"?>
<p:tagLst xmlns:a="http://schemas.openxmlformats.org/drawingml/2006/main" xmlns:r="http://schemas.openxmlformats.org/officeDocument/2006/relationships" xmlns:p="http://schemas.openxmlformats.org/presentationml/2006/main">
  <p:tag name="NUM" val="4"/>
</p:tagLst>
</file>

<file path=ppt/tags/tag50.xml><?xml version="1.0" encoding="utf-8"?>
<p:tagLst xmlns:a="http://schemas.openxmlformats.org/drawingml/2006/main" xmlns:r="http://schemas.openxmlformats.org/officeDocument/2006/relationships" xmlns:p="http://schemas.openxmlformats.org/presentationml/2006/main">
  <p:tag name="NUM" val="5"/>
</p:tagLst>
</file>

<file path=ppt/tags/tag51.xml><?xml version="1.0" encoding="utf-8"?>
<p:tagLst xmlns:a="http://schemas.openxmlformats.org/drawingml/2006/main" xmlns:r="http://schemas.openxmlformats.org/officeDocument/2006/relationships" xmlns:p="http://schemas.openxmlformats.org/presentationml/2006/main">
  <p:tag name="NUM" val="6"/>
</p:tagLst>
</file>

<file path=ppt/tags/tag52.xml><?xml version="1.0" encoding="utf-8"?>
<p:tagLst xmlns:a="http://schemas.openxmlformats.org/drawingml/2006/main" xmlns:r="http://schemas.openxmlformats.org/officeDocument/2006/relationships" xmlns:p="http://schemas.openxmlformats.org/presentationml/2006/main">
  <p:tag name="NUM" val="7"/>
</p:tagLst>
</file>

<file path=ppt/tags/tag53.xml><?xml version="1.0" encoding="utf-8"?>
<p:tagLst xmlns:a="http://schemas.openxmlformats.org/drawingml/2006/main" xmlns:r="http://schemas.openxmlformats.org/officeDocument/2006/relationships" xmlns:p="http://schemas.openxmlformats.org/presentationml/2006/main">
  <p:tag name="NUM" val="8"/>
</p:tagLst>
</file>

<file path=ppt/tags/tag54.xml><?xml version="1.0" encoding="utf-8"?>
<p:tagLst xmlns:a="http://schemas.openxmlformats.org/drawingml/2006/main" xmlns:r="http://schemas.openxmlformats.org/officeDocument/2006/relationships" xmlns:p="http://schemas.openxmlformats.org/presentationml/2006/main">
  <p:tag name="NUM" val="1"/>
</p:tagLst>
</file>

<file path=ppt/tags/tag55.xml><?xml version="1.0" encoding="utf-8"?>
<p:tagLst xmlns:a="http://schemas.openxmlformats.org/drawingml/2006/main" xmlns:r="http://schemas.openxmlformats.org/officeDocument/2006/relationships" xmlns:p="http://schemas.openxmlformats.org/presentationml/2006/main">
  <p:tag name="NUM" val="2"/>
</p:tagLst>
</file>

<file path=ppt/tags/tag56.xml><?xml version="1.0" encoding="utf-8"?>
<p:tagLst xmlns:a="http://schemas.openxmlformats.org/drawingml/2006/main" xmlns:r="http://schemas.openxmlformats.org/officeDocument/2006/relationships" xmlns:p="http://schemas.openxmlformats.org/presentationml/2006/main">
  <p:tag name="NUM" val="3"/>
</p:tagLst>
</file>

<file path=ppt/tags/tag57.xml><?xml version="1.0" encoding="utf-8"?>
<p:tagLst xmlns:a="http://schemas.openxmlformats.org/drawingml/2006/main" xmlns:r="http://schemas.openxmlformats.org/officeDocument/2006/relationships" xmlns:p="http://schemas.openxmlformats.org/presentationml/2006/main">
  <p:tag name="NUM" val="4"/>
</p:tagLst>
</file>

<file path=ppt/tags/tag58.xml><?xml version="1.0" encoding="utf-8"?>
<p:tagLst xmlns:a="http://schemas.openxmlformats.org/drawingml/2006/main" xmlns:r="http://schemas.openxmlformats.org/officeDocument/2006/relationships" xmlns:p="http://schemas.openxmlformats.org/presentationml/2006/main">
  <p:tag name="NUM" val="5"/>
</p:tagLst>
</file>

<file path=ppt/tags/tag59.xml><?xml version="1.0" encoding="utf-8"?>
<p:tagLst xmlns:a="http://schemas.openxmlformats.org/drawingml/2006/main" xmlns:r="http://schemas.openxmlformats.org/officeDocument/2006/relationships" xmlns:p="http://schemas.openxmlformats.org/presentationml/2006/main">
  <p:tag name="NUM" val="6"/>
</p:tagLst>
</file>

<file path=ppt/tags/tag6.xml><?xml version="1.0" encoding="utf-8"?>
<p:tagLst xmlns:a="http://schemas.openxmlformats.org/drawingml/2006/main" xmlns:r="http://schemas.openxmlformats.org/officeDocument/2006/relationships" xmlns:p="http://schemas.openxmlformats.org/presentationml/2006/main">
  <p:tag name="NUM" val="1"/>
</p:tagLst>
</file>

<file path=ppt/tags/tag60.xml><?xml version="1.0" encoding="utf-8"?>
<p:tagLst xmlns:a="http://schemas.openxmlformats.org/drawingml/2006/main" xmlns:r="http://schemas.openxmlformats.org/officeDocument/2006/relationships" xmlns:p="http://schemas.openxmlformats.org/presentationml/2006/main">
  <p:tag name="NUM" val="7"/>
</p:tagLst>
</file>

<file path=ppt/tags/tag61.xml><?xml version="1.0" encoding="utf-8"?>
<p:tagLst xmlns:a="http://schemas.openxmlformats.org/drawingml/2006/main" xmlns:r="http://schemas.openxmlformats.org/officeDocument/2006/relationships" xmlns:p="http://schemas.openxmlformats.org/presentationml/2006/main">
  <p:tag name="NUM" val="8"/>
</p:tagLst>
</file>

<file path=ppt/tags/tag62.xml><?xml version="1.0" encoding="utf-8"?>
<p:tagLst xmlns:a="http://schemas.openxmlformats.org/drawingml/2006/main" xmlns:r="http://schemas.openxmlformats.org/officeDocument/2006/relationships" xmlns:p="http://schemas.openxmlformats.org/presentationml/2006/main">
  <p:tag name="NUM" val="1"/>
</p:tagLst>
</file>

<file path=ppt/tags/tag63.xml><?xml version="1.0" encoding="utf-8"?>
<p:tagLst xmlns:a="http://schemas.openxmlformats.org/drawingml/2006/main" xmlns:r="http://schemas.openxmlformats.org/officeDocument/2006/relationships" xmlns:p="http://schemas.openxmlformats.org/presentationml/2006/main">
  <p:tag name="NUM" val="2"/>
</p:tagLst>
</file>

<file path=ppt/tags/tag64.xml><?xml version="1.0" encoding="utf-8"?>
<p:tagLst xmlns:a="http://schemas.openxmlformats.org/drawingml/2006/main" xmlns:r="http://schemas.openxmlformats.org/officeDocument/2006/relationships" xmlns:p="http://schemas.openxmlformats.org/presentationml/2006/main">
  <p:tag name="NUM" val="3"/>
</p:tagLst>
</file>

<file path=ppt/tags/tag65.xml><?xml version="1.0" encoding="utf-8"?>
<p:tagLst xmlns:a="http://schemas.openxmlformats.org/drawingml/2006/main" xmlns:r="http://schemas.openxmlformats.org/officeDocument/2006/relationships" xmlns:p="http://schemas.openxmlformats.org/presentationml/2006/main">
  <p:tag name="NUM" val="4"/>
</p:tagLst>
</file>

<file path=ppt/tags/tag66.xml><?xml version="1.0" encoding="utf-8"?>
<p:tagLst xmlns:a="http://schemas.openxmlformats.org/drawingml/2006/main" xmlns:r="http://schemas.openxmlformats.org/officeDocument/2006/relationships" xmlns:p="http://schemas.openxmlformats.org/presentationml/2006/main">
  <p:tag name="NUM" val="5"/>
</p:tagLst>
</file>

<file path=ppt/tags/tag67.xml><?xml version="1.0" encoding="utf-8"?>
<p:tagLst xmlns:a="http://schemas.openxmlformats.org/drawingml/2006/main" xmlns:r="http://schemas.openxmlformats.org/officeDocument/2006/relationships" xmlns:p="http://schemas.openxmlformats.org/presentationml/2006/main">
  <p:tag name="NUM" val="6"/>
</p:tagLst>
</file>

<file path=ppt/tags/tag68.xml><?xml version="1.0" encoding="utf-8"?>
<p:tagLst xmlns:a="http://schemas.openxmlformats.org/drawingml/2006/main" xmlns:r="http://schemas.openxmlformats.org/officeDocument/2006/relationships" xmlns:p="http://schemas.openxmlformats.org/presentationml/2006/main">
  <p:tag name="NUM" val="7"/>
</p:tagLst>
</file>

<file path=ppt/tags/tag69.xml><?xml version="1.0" encoding="utf-8"?>
<p:tagLst xmlns:a="http://schemas.openxmlformats.org/drawingml/2006/main" xmlns:r="http://schemas.openxmlformats.org/officeDocument/2006/relationships" xmlns:p="http://schemas.openxmlformats.org/presentationml/2006/main">
  <p:tag name="NUM" val="8"/>
</p:tagLst>
</file>

<file path=ppt/tags/tag7.xml><?xml version="1.0" encoding="utf-8"?>
<p:tagLst xmlns:a="http://schemas.openxmlformats.org/drawingml/2006/main" xmlns:r="http://schemas.openxmlformats.org/officeDocument/2006/relationships" xmlns:p="http://schemas.openxmlformats.org/presentationml/2006/main">
  <p:tag name="NUM" val="2"/>
</p:tagLst>
</file>

<file path=ppt/tags/tag70.xml><?xml version="1.0" encoding="utf-8"?>
<p:tagLst xmlns:a="http://schemas.openxmlformats.org/drawingml/2006/main" xmlns:r="http://schemas.openxmlformats.org/officeDocument/2006/relationships" xmlns:p="http://schemas.openxmlformats.org/presentationml/2006/main">
  <p:tag name="NUM" val="1"/>
</p:tagLst>
</file>

<file path=ppt/tags/tag71.xml><?xml version="1.0" encoding="utf-8"?>
<p:tagLst xmlns:a="http://schemas.openxmlformats.org/drawingml/2006/main" xmlns:r="http://schemas.openxmlformats.org/officeDocument/2006/relationships" xmlns:p="http://schemas.openxmlformats.org/presentationml/2006/main">
  <p:tag name="NUM" val="2"/>
</p:tagLst>
</file>

<file path=ppt/tags/tag72.xml><?xml version="1.0" encoding="utf-8"?>
<p:tagLst xmlns:a="http://schemas.openxmlformats.org/drawingml/2006/main" xmlns:r="http://schemas.openxmlformats.org/officeDocument/2006/relationships" xmlns:p="http://schemas.openxmlformats.org/presentationml/2006/main">
  <p:tag name="NUM" val="3"/>
</p:tagLst>
</file>

<file path=ppt/tags/tag73.xml><?xml version="1.0" encoding="utf-8"?>
<p:tagLst xmlns:a="http://schemas.openxmlformats.org/drawingml/2006/main" xmlns:r="http://schemas.openxmlformats.org/officeDocument/2006/relationships" xmlns:p="http://schemas.openxmlformats.org/presentationml/2006/main">
  <p:tag name="NUM" val="4"/>
</p:tagLst>
</file>

<file path=ppt/tags/tag74.xml><?xml version="1.0" encoding="utf-8"?>
<p:tagLst xmlns:a="http://schemas.openxmlformats.org/drawingml/2006/main" xmlns:r="http://schemas.openxmlformats.org/officeDocument/2006/relationships" xmlns:p="http://schemas.openxmlformats.org/presentationml/2006/main">
  <p:tag name="NUM" val="5"/>
</p:tagLst>
</file>

<file path=ppt/tags/tag75.xml><?xml version="1.0" encoding="utf-8"?>
<p:tagLst xmlns:a="http://schemas.openxmlformats.org/drawingml/2006/main" xmlns:r="http://schemas.openxmlformats.org/officeDocument/2006/relationships" xmlns:p="http://schemas.openxmlformats.org/presentationml/2006/main">
  <p:tag name="NUM" val="6"/>
</p:tagLst>
</file>

<file path=ppt/tags/tag76.xml><?xml version="1.0" encoding="utf-8"?>
<p:tagLst xmlns:a="http://schemas.openxmlformats.org/drawingml/2006/main" xmlns:r="http://schemas.openxmlformats.org/officeDocument/2006/relationships" xmlns:p="http://schemas.openxmlformats.org/presentationml/2006/main">
  <p:tag name="NUM" val="7"/>
</p:tagLst>
</file>

<file path=ppt/tags/tag77.xml><?xml version="1.0" encoding="utf-8"?>
<p:tagLst xmlns:a="http://schemas.openxmlformats.org/drawingml/2006/main" xmlns:r="http://schemas.openxmlformats.org/officeDocument/2006/relationships" xmlns:p="http://schemas.openxmlformats.org/presentationml/2006/main">
  <p:tag name="NUM" val="8"/>
</p:tagLst>
</file>

<file path=ppt/tags/tag78.xml><?xml version="1.0" encoding="utf-8"?>
<p:tagLst xmlns:a="http://schemas.openxmlformats.org/drawingml/2006/main" xmlns:r="http://schemas.openxmlformats.org/officeDocument/2006/relationships" xmlns:p="http://schemas.openxmlformats.org/presentationml/2006/main">
  <p:tag name="NUM" val="1"/>
</p:tagLst>
</file>

<file path=ppt/tags/tag79.xml><?xml version="1.0" encoding="utf-8"?>
<p:tagLst xmlns:a="http://schemas.openxmlformats.org/drawingml/2006/main" xmlns:r="http://schemas.openxmlformats.org/officeDocument/2006/relationships" xmlns:p="http://schemas.openxmlformats.org/presentationml/2006/main">
  <p:tag name="NUM" val="2"/>
</p:tagLst>
</file>

<file path=ppt/tags/tag8.xml><?xml version="1.0" encoding="utf-8"?>
<p:tagLst xmlns:a="http://schemas.openxmlformats.org/drawingml/2006/main" xmlns:r="http://schemas.openxmlformats.org/officeDocument/2006/relationships" xmlns:p="http://schemas.openxmlformats.org/presentationml/2006/main">
  <p:tag name="NUM" val="3"/>
</p:tagLst>
</file>

<file path=ppt/tags/tag80.xml><?xml version="1.0" encoding="utf-8"?>
<p:tagLst xmlns:a="http://schemas.openxmlformats.org/drawingml/2006/main" xmlns:r="http://schemas.openxmlformats.org/officeDocument/2006/relationships" xmlns:p="http://schemas.openxmlformats.org/presentationml/2006/main">
  <p:tag name="NUM" val="3"/>
</p:tagLst>
</file>

<file path=ppt/tags/tag81.xml><?xml version="1.0" encoding="utf-8"?>
<p:tagLst xmlns:a="http://schemas.openxmlformats.org/drawingml/2006/main" xmlns:r="http://schemas.openxmlformats.org/officeDocument/2006/relationships" xmlns:p="http://schemas.openxmlformats.org/presentationml/2006/main">
  <p:tag name="NUM" val="4"/>
</p:tagLst>
</file>

<file path=ppt/tags/tag82.xml><?xml version="1.0" encoding="utf-8"?>
<p:tagLst xmlns:a="http://schemas.openxmlformats.org/drawingml/2006/main" xmlns:r="http://schemas.openxmlformats.org/officeDocument/2006/relationships" xmlns:p="http://schemas.openxmlformats.org/presentationml/2006/main">
  <p:tag name="NUM" val="5"/>
</p:tagLst>
</file>

<file path=ppt/tags/tag83.xml><?xml version="1.0" encoding="utf-8"?>
<p:tagLst xmlns:a="http://schemas.openxmlformats.org/drawingml/2006/main" xmlns:r="http://schemas.openxmlformats.org/officeDocument/2006/relationships" xmlns:p="http://schemas.openxmlformats.org/presentationml/2006/main">
  <p:tag name="NUM" val="6"/>
</p:tagLst>
</file>

<file path=ppt/tags/tag84.xml><?xml version="1.0" encoding="utf-8"?>
<p:tagLst xmlns:a="http://schemas.openxmlformats.org/drawingml/2006/main" xmlns:r="http://schemas.openxmlformats.org/officeDocument/2006/relationships" xmlns:p="http://schemas.openxmlformats.org/presentationml/2006/main">
  <p:tag name="NUM" val="7"/>
</p:tagLst>
</file>

<file path=ppt/tags/tag85.xml><?xml version="1.0" encoding="utf-8"?>
<p:tagLst xmlns:a="http://schemas.openxmlformats.org/drawingml/2006/main" xmlns:r="http://schemas.openxmlformats.org/officeDocument/2006/relationships" xmlns:p="http://schemas.openxmlformats.org/presentationml/2006/main">
  <p:tag name="NUM" val="8"/>
</p:tagLst>
</file>

<file path=ppt/tags/tag86.xml><?xml version="1.0" encoding="utf-8"?>
<p:tagLst xmlns:a="http://schemas.openxmlformats.org/drawingml/2006/main" xmlns:r="http://schemas.openxmlformats.org/officeDocument/2006/relationships" xmlns:p="http://schemas.openxmlformats.org/presentationml/2006/main">
  <p:tag name="NUM" val="1"/>
</p:tagLst>
</file>

<file path=ppt/tags/tag87.xml><?xml version="1.0" encoding="utf-8"?>
<p:tagLst xmlns:a="http://schemas.openxmlformats.org/drawingml/2006/main" xmlns:r="http://schemas.openxmlformats.org/officeDocument/2006/relationships" xmlns:p="http://schemas.openxmlformats.org/presentationml/2006/main">
  <p:tag name="NUM" val="2"/>
</p:tagLst>
</file>

<file path=ppt/tags/tag88.xml><?xml version="1.0" encoding="utf-8"?>
<p:tagLst xmlns:a="http://schemas.openxmlformats.org/drawingml/2006/main" xmlns:r="http://schemas.openxmlformats.org/officeDocument/2006/relationships" xmlns:p="http://schemas.openxmlformats.org/presentationml/2006/main">
  <p:tag name="NUM" val="3"/>
</p:tagLst>
</file>

<file path=ppt/tags/tag89.xml><?xml version="1.0" encoding="utf-8"?>
<p:tagLst xmlns:a="http://schemas.openxmlformats.org/drawingml/2006/main" xmlns:r="http://schemas.openxmlformats.org/officeDocument/2006/relationships" xmlns:p="http://schemas.openxmlformats.org/presentationml/2006/main">
  <p:tag name="NUM" val="4"/>
</p:tagLst>
</file>

<file path=ppt/tags/tag9.xml><?xml version="1.0" encoding="utf-8"?>
<p:tagLst xmlns:a="http://schemas.openxmlformats.org/drawingml/2006/main" xmlns:r="http://schemas.openxmlformats.org/officeDocument/2006/relationships" xmlns:p="http://schemas.openxmlformats.org/presentationml/2006/main">
  <p:tag name="NUM" val="4"/>
</p:tagLst>
</file>

<file path=ppt/tags/tag90.xml><?xml version="1.0" encoding="utf-8"?>
<p:tagLst xmlns:a="http://schemas.openxmlformats.org/drawingml/2006/main" xmlns:r="http://schemas.openxmlformats.org/officeDocument/2006/relationships" xmlns:p="http://schemas.openxmlformats.org/presentationml/2006/main">
  <p:tag name="NUM" val="5"/>
</p:tagLst>
</file>

<file path=ppt/tags/tag91.xml><?xml version="1.0" encoding="utf-8"?>
<p:tagLst xmlns:a="http://schemas.openxmlformats.org/drawingml/2006/main" xmlns:r="http://schemas.openxmlformats.org/officeDocument/2006/relationships" xmlns:p="http://schemas.openxmlformats.org/presentationml/2006/main">
  <p:tag name="NUM" val="6"/>
</p:tagLst>
</file>

<file path=ppt/tags/tag92.xml><?xml version="1.0" encoding="utf-8"?>
<p:tagLst xmlns:a="http://schemas.openxmlformats.org/drawingml/2006/main" xmlns:r="http://schemas.openxmlformats.org/officeDocument/2006/relationships" xmlns:p="http://schemas.openxmlformats.org/presentationml/2006/main">
  <p:tag name="NUM" val="7"/>
</p:tagLst>
</file>

<file path=ppt/tags/tag93.xml><?xml version="1.0" encoding="utf-8"?>
<p:tagLst xmlns:a="http://schemas.openxmlformats.org/drawingml/2006/main" xmlns:r="http://schemas.openxmlformats.org/officeDocument/2006/relationships" xmlns:p="http://schemas.openxmlformats.org/presentationml/2006/main">
  <p:tag name="NUM" val="8"/>
</p:tagLst>
</file>

<file path=ppt/tags/tag94.xml><?xml version="1.0" encoding="utf-8"?>
<p:tagLst xmlns:a="http://schemas.openxmlformats.org/drawingml/2006/main" xmlns:r="http://schemas.openxmlformats.org/officeDocument/2006/relationships" xmlns:p="http://schemas.openxmlformats.org/presentationml/2006/main">
  <p:tag name="NUM" val="1"/>
</p:tagLst>
</file>

<file path=ppt/tags/tag95.xml><?xml version="1.0" encoding="utf-8"?>
<p:tagLst xmlns:a="http://schemas.openxmlformats.org/drawingml/2006/main" xmlns:r="http://schemas.openxmlformats.org/officeDocument/2006/relationships" xmlns:p="http://schemas.openxmlformats.org/presentationml/2006/main">
  <p:tag name="NUM" val="2"/>
</p:tagLst>
</file>

<file path=ppt/tags/tag96.xml><?xml version="1.0" encoding="utf-8"?>
<p:tagLst xmlns:a="http://schemas.openxmlformats.org/drawingml/2006/main" xmlns:r="http://schemas.openxmlformats.org/officeDocument/2006/relationships" xmlns:p="http://schemas.openxmlformats.org/presentationml/2006/main">
  <p:tag name="NUM" val="3"/>
</p:tagLst>
</file>

<file path=ppt/tags/tag97.xml><?xml version="1.0" encoding="utf-8"?>
<p:tagLst xmlns:a="http://schemas.openxmlformats.org/drawingml/2006/main" xmlns:r="http://schemas.openxmlformats.org/officeDocument/2006/relationships" xmlns:p="http://schemas.openxmlformats.org/presentationml/2006/main">
  <p:tag name="NUM" val="4"/>
</p:tagLst>
</file>

<file path=ppt/tags/tag98.xml><?xml version="1.0" encoding="utf-8"?>
<p:tagLst xmlns:a="http://schemas.openxmlformats.org/drawingml/2006/main" xmlns:r="http://schemas.openxmlformats.org/officeDocument/2006/relationships" xmlns:p="http://schemas.openxmlformats.org/presentationml/2006/main">
  <p:tag name="NUM" val="5"/>
</p:tagLst>
</file>

<file path=ppt/tags/tag99.xml><?xml version="1.0" encoding="utf-8"?>
<p:tagLst xmlns:a="http://schemas.openxmlformats.org/drawingml/2006/main" xmlns:r="http://schemas.openxmlformats.org/officeDocument/2006/relationships" xmlns:p="http://schemas.openxmlformats.org/presentationml/2006/main">
  <p:tag name="NUM" val="6"/>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17147</TotalTime>
  <Words>6427</Words>
  <Application>Microsoft Macintosh PowerPoint</Application>
  <PresentationFormat>Widescreen</PresentationFormat>
  <Paragraphs>565</Paragraphs>
  <Slides>24</Slides>
  <Notes>24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24</vt:i4>
      </vt:variant>
    </vt:vector>
  </HeadingPairs>
  <TitlesOfParts>
    <vt:vector size="31" baseType="lpstr">
      <vt:lpstr>Arial</vt:lpstr>
      <vt:lpstr>Book Antiqua</vt:lpstr>
      <vt:lpstr>Calibri</vt:lpstr>
      <vt:lpstr>Calibri </vt:lpstr>
      <vt:lpstr>Calibri Light</vt:lpstr>
      <vt:lpstr>Gill Sans MT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Denise Duhaime</dc:creator>
  <cp:lastModifiedBy>Denise Duhaime</cp:lastModifiedBy>
  <cp:revision>167</cp:revision>
  <cp:lastPrinted>2021-04-25T18:01:59Z</cp:lastPrinted>
  <dcterms:created xsi:type="dcterms:W3CDTF">2019-11-01T17:17:10Z</dcterms:created>
  <dcterms:modified xsi:type="dcterms:W3CDTF">2021-10-26T17:54:27Z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034a106e-6316-442c-ad35-738afd673d2b_ActionId">
    <vt:lpwstr>7de5fffa-4db0-469c-8b60-fe0ff698ca12</vt:lpwstr>
  </property>
  <property fmtid="{D5CDD505-2E9C-101B-9397-08002B2CF9AE}" pid="3" name="MSIP_Label_034a106e-6316-442c-ad35-738afd673d2b_ContentBits">
    <vt:lpwstr>0</vt:lpwstr>
  </property>
  <property fmtid="{D5CDD505-2E9C-101B-9397-08002B2CF9AE}" pid="4" name="MSIP_Label_034a106e-6316-442c-ad35-738afd673d2b_Enabled">
    <vt:lpwstr>true</vt:lpwstr>
  </property>
  <property fmtid="{D5CDD505-2E9C-101B-9397-08002B2CF9AE}" pid="5" name="MSIP_Label_034a106e-6316-442c-ad35-738afd673d2b_Method">
    <vt:lpwstr>Standard</vt:lpwstr>
  </property>
  <property fmtid="{D5CDD505-2E9C-101B-9397-08002B2CF9AE}" pid="6" name="MSIP_Label_034a106e-6316-442c-ad35-738afd673d2b_Name">
    <vt:lpwstr>034a106e-6316-442c-ad35-738afd673d2b</vt:lpwstr>
  </property>
  <property fmtid="{D5CDD505-2E9C-101B-9397-08002B2CF9AE}" pid="7" name="MSIP_Label_034a106e-6316-442c-ad35-738afd673d2b_SetDate">
    <vt:lpwstr>2021-08-30T12:49:27Z</vt:lpwstr>
  </property>
  <property fmtid="{D5CDD505-2E9C-101B-9397-08002B2CF9AE}" pid="8" name="MSIP_Label_034a106e-6316-442c-ad35-738afd673d2b_SiteId">
    <vt:lpwstr>cddc1229-ac2a-4b97-b78a-0e5cacb5865c</vt:lpwstr>
  </property>
</Properties>
</file>