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28" r:id="rId2"/>
    <p:sldId id="316" r:id="rId3"/>
    <p:sldId id="329" r:id="rId4"/>
    <p:sldId id="396" r:id="rId5"/>
    <p:sldId id="330" r:id="rId6"/>
    <p:sldId id="380" r:id="rId7"/>
    <p:sldId id="419" r:id="rId8"/>
    <p:sldId id="420" r:id="rId9"/>
    <p:sldId id="409" r:id="rId10"/>
    <p:sldId id="410" r:id="rId11"/>
    <p:sldId id="411" r:id="rId12"/>
    <p:sldId id="412" r:id="rId13"/>
    <p:sldId id="414" r:id="rId14"/>
    <p:sldId id="413" r:id="rId15"/>
    <p:sldId id="417" r:id="rId16"/>
    <p:sldId id="418" r:id="rId17"/>
    <p:sldId id="320" r:id="rId18"/>
    <p:sldId id="348"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p:restoredTop sz="68842" autoAdjust="0"/>
  </p:normalViewPr>
  <p:slideViewPr>
    <p:cSldViewPr snapToGrid="0" snapToObjects="1">
      <p:cViewPr varScale="1">
        <p:scale>
          <a:sx n="88" d="100"/>
          <a:sy n="88" d="100"/>
        </p:scale>
        <p:origin x="205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Julie (EDU)" userId="15a137fc-bd75-466f-8551-3fc289523e33" providerId="ADAL" clId="{82B15F82-54B2-4D4E-A490-D562878885D0}"/>
    <pc:docChg chg="undo custSel modSld">
      <pc:chgData name="Reid, Julie (EDU)" userId="15a137fc-bd75-466f-8551-3fc289523e33" providerId="ADAL" clId="{82B15F82-54B2-4D4E-A490-D562878885D0}" dt="2021-08-31T00:37:03.921" v="543" actId="114"/>
      <pc:docMkLst>
        <pc:docMk/>
      </pc:docMkLst>
      <pc:sldChg chg="modNotesTx">
        <pc:chgData name="Reid, Julie (EDU)" userId="15a137fc-bd75-466f-8551-3fc289523e33" providerId="ADAL" clId="{82B15F82-54B2-4D4E-A490-D562878885D0}" dt="2021-08-31T00:12:18.346" v="4" actId="20577"/>
        <pc:sldMkLst>
          <pc:docMk/>
          <pc:sldMk cId="152124503" sldId="380"/>
        </pc:sldMkLst>
      </pc:sldChg>
      <pc:sldChg chg="modSp mod modNotesTx">
        <pc:chgData name="Reid, Julie (EDU)" userId="15a137fc-bd75-466f-8551-3fc289523e33" providerId="ADAL" clId="{82B15F82-54B2-4D4E-A490-D562878885D0}" dt="2021-08-31T00:16:43.206" v="300" actId="114"/>
        <pc:sldMkLst>
          <pc:docMk/>
          <pc:sldMk cId="3528806580" sldId="409"/>
        </pc:sldMkLst>
        <pc:spChg chg="mod">
          <ac:chgData name="Reid, Julie (EDU)" userId="15a137fc-bd75-466f-8551-3fc289523e33" providerId="ADAL" clId="{82B15F82-54B2-4D4E-A490-D562878885D0}" dt="2021-08-31T00:16:26.826" v="262" actId="13926"/>
          <ac:spMkLst>
            <pc:docMk/>
            <pc:sldMk cId="3528806580" sldId="409"/>
            <ac:spMk id="6" creationId="{00000000-0000-0000-0000-000000000000}"/>
          </ac:spMkLst>
        </pc:spChg>
      </pc:sldChg>
      <pc:sldChg chg="modSp mod modNotesTx">
        <pc:chgData name="Reid, Julie (EDU)" userId="15a137fc-bd75-466f-8551-3fc289523e33" providerId="ADAL" clId="{82B15F82-54B2-4D4E-A490-D562878885D0}" dt="2021-08-31T00:18:44.493" v="335" actId="114"/>
        <pc:sldMkLst>
          <pc:docMk/>
          <pc:sldMk cId="3628876068" sldId="411"/>
        </pc:sldMkLst>
        <pc:spChg chg="mod">
          <ac:chgData name="Reid, Julie (EDU)" userId="15a137fc-bd75-466f-8551-3fc289523e33" providerId="ADAL" clId="{82B15F82-54B2-4D4E-A490-D562878885D0}" dt="2021-08-31T00:17:52.519" v="332" actId="20577"/>
          <ac:spMkLst>
            <pc:docMk/>
            <pc:sldMk cId="3628876068" sldId="411"/>
            <ac:spMk id="6" creationId="{00000000-0000-0000-0000-000000000000}"/>
          </ac:spMkLst>
        </pc:spChg>
      </pc:sldChg>
      <pc:sldChg chg="modNotesTx">
        <pc:chgData name="Reid, Julie (EDU)" userId="15a137fc-bd75-466f-8551-3fc289523e33" providerId="ADAL" clId="{82B15F82-54B2-4D4E-A490-D562878885D0}" dt="2021-08-31T00:20:26.874" v="427" actId="20577"/>
        <pc:sldMkLst>
          <pc:docMk/>
          <pc:sldMk cId="3937027012" sldId="412"/>
        </pc:sldMkLst>
      </pc:sldChg>
      <pc:sldChg chg="modNotesTx">
        <pc:chgData name="Reid, Julie (EDU)" userId="15a137fc-bd75-466f-8551-3fc289523e33" providerId="ADAL" clId="{82B15F82-54B2-4D4E-A490-D562878885D0}" dt="2021-08-31T00:37:03.921" v="543" actId="114"/>
        <pc:sldMkLst>
          <pc:docMk/>
          <pc:sldMk cId="1871318381" sldId="418"/>
        </pc:sldMkLst>
      </pc:sldChg>
      <pc:sldChg chg="modNotesTx">
        <pc:chgData name="Reid, Julie (EDU)" userId="15a137fc-bd75-466f-8551-3fc289523e33" providerId="ADAL" clId="{82B15F82-54B2-4D4E-A490-D562878885D0}" dt="2021-08-31T00:15:37.800" v="221" actId="20577"/>
        <pc:sldMkLst>
          <pc:docMk/>
          <pc:sldMk cId="1565594341" sldId="42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85170-F996-4B4E-8277-FC03F41EB2E1}"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en-CA"/>
        </a:p>
      </dgm:t>
    </dgm:pt>
    <dgm:pt modelId="{71FC710A-A1C9-4BFA-9F1F-616954C11C3B}">
      <dgm:prSet phldrT="[Text]" custT="1"/>
      <dgm:spPr/>
      <dgm:t>
        <a:bodyPr/>
        <a:lstStyle/>
        <a:p>
          <a:r>
            <a:rPr lang="en-CA" sz="3600"/>
            <a:t>School Board</a:t>
          </a:r>
        </a:p>
      </dgm:t>
    </dgm:pt>
    <dgm:pt modelId="{C4A583C7-3FAA-44DB-B6A9-535D4302EFBE}" type="parTrans" cxnId="{77C4683D-336C-4B56-AD29-FA0148E088A2}">
      <dgm:prSet/>
      <dgm:spPr/>
      <dgm:t>
        <a:bodyPr/>
        <a:lstStyle/>
        <a:p>
          <a:endParaRPr lang="en-CA" sz="3600"/>
        </a:p>
      </dgm:t>
    </dgm:pt>
    <dgm:pt modelId="{2266726B-CCB2-4841-B295-F150EC4C5EBB}" type="sibTrans" cxnId="{77C4683D-336C-4B56-AD29-FA0148E088A2}">
      <dgm:prSet/>
      <dgm:spPr/>
      <dgm:t>
        <a:bodyPr/>
        <a:lstStyle/>
        <a:p>
          <a:endParaRPr lang="en-CA" sz="3600"/>
        </a:p>
      </dgm:t>
    </dgm:pt>
    <dgm:pt modelId="{CEBE8722-49A4-4012-9B31-E492CCF03E22}">
      <dgm:prSet phldrT="[Text]" custT="1"/>
      <dgm:spPr/>
      <dgm:t>
        <a:bodyPr/>
        <a:lstStyle/>
        <a:p>
          <a:r>
            <a:rPr lang="en-CA" sz="3600" b="0"/>
            <a:t>School</a:t>
          </a:r>
        </a:p>
      </dgm:t>
    </dgm:pt>
    <dgm:pt modelId="{594F730F-C45F-449E-B223-2B8AE67B727C}" type="parTrans" cxnId="{491235E6-3FCB-42C7-A411-381F6F3AD3C4}">
      <dgm:prSet/>
      <dgm:spPr/>
      <dgm:t>
        <a:bodyPr/>
        <a:lstStyle/>
        <a:p>
          <a:endParaRPr lang="en-CA" sz="3600"/>
        </a:p>
      </dgm:t>
    </dgm:pt>
    <dgm:pt modelId="{13AFA45C-B70C-479A-8CE4-C528E7519D33}" type="sibTrans" cxnId="{491235E6-3FCB-42C7-A411-381F6F3AD3C4}">
      <dgm:prSet/>
      <dgm:spPr/>
      <dgm:t>
        <a:bodyPr/>
        <a:lstStyle/>
        <a:p>
          <a:endParaRPr lang="en-CA" sz="3600"/>
        </a:p>
      </dgm:t>
    </dgm:pt>
    <dgm:pt modelId="{C1B69674-C808-406F-9117-E6C394B9BAB9}">
      <dgm:prSet phldrT="[Text]" custT="1"/>
      <dgm:spPr/>
      <dgm:t>
        <a:bodyPr/>
        <a:lstStyle/>
        <a:p>
          <a:r>
            <a:rPr lang="en-CA" sz="3600"/>
            <a:t>Division or Department</a:t>
          </a:r>
        </a:p>
      </dgm:t>
    </dgm:pt>
    <dgm:pt modelId="{012799AC-2C1B-4DF4-BE12-3C66F398CE35}" type="parTrans" cxnId="{B82E8724-DD6F-4EBA-BE27-0B12A59A6B57}">
      <dgm:prSet/>
      <dgm:spPr/>
      <dgm:t>
        <a:bodyPr/>
        <a:lstStyle/>
        <a:p>
          <a:endParaRPr lang="en-CA" sz="3600"/>
        </a:p>
      </dgm:t>
    </dgm:pt>
    <dgm:pt modelId="{83F538C7-04C2-4374-B618-FE44D3026E1E}" type="sibTrans" cxnId="{B82E8724-DD6F-4EBA-BE27-0B12A59A6B57}">
      <dgm:prSet/>
      <dgm:spPr/>
      <dgm:t>
        <a:bodyPr/>
        <a:lstStyle/>
        <a:p>
          <a:endParaRPr lang="en-CA" sz="3600"/>
        </a:p>
      </dgm:t>
    </dgm:pt>
    <dgm:pt modelId="{5FFBD717-1A4C-42A5-9EE6-A30B8B8CE764}">
      <dgm:prSet phldrT="[Text]" custT="1"/>
      <dgm:spPr/>
      <dgm:t>
        <a:bodyPr/>
        <a:lstStyle/>
        <a:p>
          <a:r>
            <a:rPr lang="en-CA" sz="3600"/>
            <a:t>Classroom</a:t>
          </a:r>
        </a:p>
      </dgm:t>
    </dgm:pt>
    <dgm:pt modelId="{F77FF71A-D398-4A12-9B1D-5C31018D735D}" type="parTrans" cxnId="{8AEE134A-0A02-459C-970E-B7BA7D35134C}">
      <dgm:prSet/>
      <dgm:spPr/>
      <dgm:t>
        <a:bodyPr/>
        <a:lstStyle/>
        <a:p>
          <a:endParaRPr lang="en-CA" sz="3600"/>
        </a:p>
      </dgm:t>
    </dgm:pt>
    <dgm:pt modelId="{923D6C45-9A95-4C3C-8E4E-D179231C0223}" type="sibTrans" cxnId="{8AEE134A-0A02-459C-970E-B7BA7D35134C}">
      <dgm:prSet/>
      <dgm:spPr/>
      <dgm:t>
        <a:bodyPr/>
        <a:lstStyle/>
        <a:p>
          <a:endParaRPr lang="en-CA" sz="3600"/>
        </a:p>
      </dgm:t>
    </dgm:pt>
    <dgm:pt modelId="{C47D7BA3-F459-4997-A64D-9FD400311F30}">
      <dgm:prSet phldrT="[Text]" custT="1"/>
      <dgm:spPr/>
      <dgm:t>
        <a:bodyPr/>
        <a:lstStyle/>
        <a:p>
          <a:r>
            <a:rPr lang="en-CA" sz="3600" dirty="0"/>
            <a:t>Ministry of Education</a:t>
          </a:r>
        </a:p>
      </dgm:t>
    </dgm:pt>
    <dgm:pt modelId="{B3D0AFDF-31D4-44FD-A51D-77C24C08E5B9}" type="parTrans" cxnId="{8CDCEB80-E5CD-421E-A425-AE646891F486}">
      <dgm:prSet/>
      <dgm:spPr/>
      <dgm:t>
        <a:bodyPr/>
        <a:lstStyle/>
        <a:p>
          <a:endParaRPr lang="en-CA" sz="3600"/>
        </a:p>
      </dgm:t>
    </dgm:pt>
    <dgm:pt modelId="{0DC0AE66-F1A9-4353-A3B3-C550C153CA10}" type="sibTrans" cxnId="{8CDCEB80-E5CD-421E-A425-AE646891F486}">
      <dgm:prSet/>
      <dgm:spPr/>
      <dgm:t>
        <a:bodyPr/>
        <a:lstStyle/>
        <a:p>
          <a:endParaRPr lang="en-CA" sz="3600"/>
        </a:p>
      </dgm:t>
    </dgm:pt>
    <dgm:pt modelId="{4E6288E1-64CA-4487-86AC-CB29F31BB71B}" type="pres">
      <dgm:prSet presAssocID="{91285170-F996-4B4E-8277-FC03F41EB2E1}" presName="Name0" presStyleCnt="0">
        <dgm:presLayoutVars>
          <dgm:dir/>
          <dgm:animLvl val="lvl"/>
          <dgm:resizeHandles val="exact"/>
        </dgm:presLayoutVars>
      </dgm:prSet>
      <dgm:spPr/>
    </dgm:pt>
    <dgm:pt modelId="{55F7035F-AD22-46D4-90F2-E2F857CC0F3C}" type="pres">
      <dgm:prSet presAssocID="{5FFBD717-1A4C-42A5-9EE6-A30B8B8CE764}" presName="boxAndChildren" presStyleCnt="0"/>
      <dgm:spPr/>
    </dgm:pt>
    <dgm:pt modelId="{AC7351DF-970D-4EAA-8B8B-C7880BC6DFF6}" type="pres">
      <dgm:prSet presAssocID="{5FFBD717-1A4C-42A5-9EE6-A30B8B8CE764}" presName="parentTextBox" presStyleLbl="node1" presStyleIdx="0" presStyleCnt="5"/>
      <dgm:spPr/>
    </dgm:pt>
    <dgm:pt modelId="{5C6DE152-5E73-4C82-A713-7C1E15D4AFC8}" type="pres">
      <dgm:prSet presAssocID="{83F538C7-04C2-4374-B618-FE44D3026E1E}" presName="sp" presStyleCnt="0"/>
      <dgm:spPr/>
    </dgm:pt>
    <dgm:pt modelId="{D4978DE7-926B-4F45-AFC4-F7BC76C0C094}" type="pres">
      <dgm:prSet presAssocID="{C1B69674-C808-406F-9117-E6C394B9BAB9}" presName="arrowAndChildren" presStyleCnt="0"/>
      <dgm:spPr/>
    </dgm:pt>
    <dgm:pt modelId="{08363635-5BEB-4909-9E6A-BC8490AA39BF}" type="pres">
      <dgm:prSet presAssocID="{C1B69674-C808-406F-9117-E6C394B9BAB9}" presName="parentTextArrow" presStyleLbl="node1" presStyleIdx="1" presStyleCnt="5"/>
      <dgm:spPr/>
    </dgm:pt>
    <dgm:pt modelId="{25107889-7A27-42DB-AD9D-83D58809D226}" type="pres">
      <dgm:prSet presAssocID="{13AFA45C-B70C-479A-8CE4-C528E7519D33}" presName="sp" presStyleCnt="0"/>
      <dgm:spPr/>
    </dgm:pt>
    <dgm:pt modelId="{FE16750C-F9CF-4CFA-ADFA-B1B5E9133BBC}" type="pres">
      <dgm:prSet presAssocID="{CEBE8722-49A4-4012-9B31-E492CCF03E22}" presName="arrowAndChildren" presStyleCnt="0"/>
      <dgm:spPr/>
    </dgm:pt>
    <dgm:pt modelId="{7194C784-0998-4F17-B350-3D63DA543090}" type="pres">
      <dgm:prSet presAssocID="{CEBE8722-49A4-4012-9B31-E492CCF03E22}" presName="parentTextArrow" presStyleLbl="node1" presStyleIdx="2" presStyleCnt="5"/>
      <dgm:spPr/>
    </dgm:pt>
    <dgm:pt modelId="{514819A0-66EA-4828-A156-A9E4FEBE929C}" type="pres">
      <dgm:prSet presAssocID="{2266726B-CCB2-4841-B295-F150EC4C5EBB}" presName="sp" presStyleCnt="0"/>
      <dgm:spPr/>
    </dgm:pt>
    <dgm:pt modelId="{12DAAE16-6834-499F-A2B6-6BF987654731}" type="pres">
      <dgm:prSet presAssocID="{71FC710A-A1C9-4BFA-9F1F-616954C11C3B}" presName="arrowAndChildren" presStyleCnt="0"/>
      <dgm:spPr/>
    </dgm:pt>
    <dgm:pt modelId="{C0D84357-D5A6-478E-84C0-1DE812E7D53B}" type="pres">
      <dgm:prSet presAssocID="{71FC710A-A1C9-4BFA-9F1F-616954C11C3B}" presName="parentTextArrow" presStyleLbl="node1" presStyleIdx="3" presStyleCnt="5" custLinFactNeighborY="671"/>
      <dgm:spPr/>
    </dgm:pt>
    <dgm:pt modelId="{14BC9C52-6027-48A5-AECC-1D05AB5B0375}" type="pres">
      <dgm:prSet presAssocID="{0DC0AE66-F1A9-4353-A3B3-C550C153CA10}" presName="sp" presStyleCnt="0"/>
      <dgm:spPr/>
    </dgm:pt>
    <dgm:pt modelId="{DDE8325C-5C8A-4903-89DE-840EB59C83ED}" type="pres">
      <dgm:prSet presAssocID="{C47D7BA3-F459-4997-A64D-9FD400311F30}" presName="arrowAndChildren" presStyleCnt="0"/>
      <dgm:spPr/>
    </dgm:pt>
    <dgm:pt modelId="{5DDBFCE9-8618-4935-ACE6-2CBBF18B1276}" type="pres">
      <dgm:prSet presAssocID="{C47D7BA3-F459-4997-A64D-9FD400311F30}" presName="parentTextArrow" presStyleLbl="node1" presStyleIdx="4" presStyleCnt="5" custLinFactNeighborY="-23677"/>
      <dgm:spPr/>
    </dgm:pt>
  </dgm:ptLst>
  <dgm:cxnLst>
    <dgm:cxn modelId="{620E9E1A-0BB4-459F-9525-B982D56D67B8}" type="presOf" srcId="{C1B69674-C808-406F-9117-E6C394B9BAB9}" destId="{08363635-5BEB-4909-9E6A-BC8490AA39BF}" srcOrd="0" destOrd="0" presId="urn:microsoft.com/office/officeart/2005/8/layout/process4"/>
    <dgm:cxn modelId="{B82E8724-DD6F-4EBA-BE27-0B12A59A6B57}" srcId="{91285170-F996-4B4E-8277-FC03F41EB2E1}" destId="{C1B69674-C808-406F-9117-E6C394B9BAB9}" srcOrd="3" destOrd="0" parTransId="{012799AC-2C1B-4DF4-BE12-3C66F398CE35}" sibTransId="{83F538C7-04C2-4374-B618-FE44D3026E1E}"/>
    <dgm:cxn modelId="{81BCDC2A-72AC-4FE6-A1D3-ECA9FAA5DEE6}" type="presOf" srcId="{71FC710A-A1C9-4BFA-9F1F-616954C11C3B}" destId="{C0D84357-D5A6-478E-84C0-1DE812E7D53B}" srcOrd="0" destOrd="0" presId="urn:microsoft.com/office/officeart/2005/8/layout/process4"/>
    <dgm:cxn modelId="{0BED9E33-FC56-457B-9928-874C995CE8C7}" type="presOf" srcId="{5FFBD717-1A4C-42A5-9EE6-A30B8B8CE764}" destId="{AC7351DF-970D-4EAA-8B8B-C7880BC6DFF6}" srcOrd="0" destOrd="0" presId="urn:microsoft.com/office/officeart/2005/8/layout/process4"/>
    <dgm:cxn modelId="{77C4683D-336C-4B56-AD29-FA0148E088A2}" srcId="{91285170-F996-4B4E-8277-FC03F41EB2E1}" destId="{71FC710A-A1C9-4BFA-9F1F-616954C11C3B}" srcOrd="1" destOrd="0" parTransId="{C4A583C7-3FAA-44DB-B6A9-535D4302EFBE}" sibTransId="{2266726B-CCB2-4841-B295-F150EC4C5EBB}"/>
    <dgm:cxn modelId="{8AEE134A-0A02-459C-970E-B7BA7D35134C}" srcId="{91285170-F996-4B4E-8277-FC03F41EB2E1}" destId="{5FFBD717-1A4C-42A5-9EE6-A30B8B8CE764}" srcOrd="4" destOrd="0" parTransId="{F77FF71A-D398-4A12-9B1D-5C31018D735D}" sibTransId="{923D6C45-9A95-4C3C-8E4E-D179231C0223}"/>
    <dgm:cxn modelId="{8CDCEB80-E5CD-421E-A425-AE646891F486}" srcId="{91285170-F996-4B4E-8277-FC03F41EB2E1}" destId="{C47D7BA3-F459-4997-A64D-9FD400311F30}" srcOrd="0" destOrd="0" parTransId="{B3D0AFDF-31D4-44FD-A51D-77C24C08E5B9}" sibTransId="{0DC0AE66-F1A9-4353-A3B3-C550C153CA10}"/>
    <dgm:cxn modelId="{D06D6FAD-EC93-4AAF-B45C-D568083BEC35}" type="presOf" srcId="{91285170-F996-4B4E-8277-FC03F41EB2E1}" destId="{4E6288E1-64CA-4487-86AC-CB29F31BB71B}" srcOrd="0" destOrd="0" presId="urn:microsoft.com/office/officeart/2005/8/layout/process4"/>
    <dgm:cxn modelId="{54C302BF-740F-4B7B-8DFB-7B7E53FA48F7}" type="presOf" srcId="{C47D7BA3-F459-4997-A64D-9FD400311F30}" destId="{5DDBFCE9-8618-4935-ACE6-2CBBF18B1276}" srcOrd="0" destOrd="0" presId="urn:microsoft.com/office/officeart/2005/8/layout/process4"/>
    <dgm:cxn modelId="{A3F120C6-ACEC-40BB-B6E3-123A2B5F8B10}" type="presOf" srcId="{CEBE8722-49A4-4012-9B31-E492CCF03E22}" destId="{7194C784-0998-4F17-B350-3D63DA543090}" srcOrd="0" destOrd="0" presId="urn:microsoft.com/office/officeart/2005/8/layout/process4"/>
    <dgm:cxn modelId="{491235E6-3FCB-42C7-A411-381F6F3AD3C4}" srcId="{91285170-F996-4B4E-8277-FC03F41EB2E1}" destId="{CEBE8722-49A4-4012-9B31-E492CCF03E22}" srcOrd="2" destOrd="0" parTransId="{594F730F-C45F-449E-B223-2B8AE67B727C}" sibTransId="{13AFA45C-B70C-479A-8CE4-C528E7519D33}"/>
    <dgm:cxn modelId="{03017443-BCD2-49DF-8194-AEACEA43D2BA}" type="presParOf" srcId="{4E6288E1-64CA-4487-86AC-CB29F31BB71B}" destId="{55F7035F-AD22-46D4-90F2-E2F857CC0F3C}" srcOrd="0" destOrd="0" presId="urn:microsoft.com/office/officeart/2005/8/layout/process4"/>
    <dgm:cxn modelId="{AFC5B032-E47C-4FA1-A9E1-E34F044DE7D6}" type="presParOf" srcId="{55F7035F-AD22-46D4-90F2-E2F857CC0F3C}" destId="{AC7351DF-970D-4EAA-8B8B-C7880BC6DFF6}" srcOrd="0" destOrd="0" presId="urn:microsoft.com/office/officeart/2005/8/layout/process4"/>
    <dgm:cxn modelId="{199203F8-E051-4618-97A5-225D04BF7AE0}" type="presParOf" srcId="{4E6288E1-64CA-4487-86AC-CB29F31BB71B}" destId="{5C6DE152-5E73-4C82-A713-7C1E15D4AFC8}" srcOrd="1" destOrd="0" presId="urn:microsoft.com/office/officeart/2005/8/layout/process4"/>
    <dgm:cxn modelId="{F9144611-9948-4924-B1F8-856AE205C44D}" type="presParOf" srcId="{4E6288E1-64CA-4487-86AC-CB29F31BB71B}" destId="{D4978DE7-926B-4F45-AFC4-F7BC76C0C094}" srcOrd="2" destOrd="0" presId="urn:microsoft.com/office/officeart/2005/8/layout/process4"/>
    <dgm:cxn modelId="{EE7E78E5-719F-45D4-BBCB-757229043A3B}" type="presParOf" srcId="{D4978DE7-926B-4F45-AFC4-F7BC76C0C094}" destId="{08363635-5BEB-4909-9E6A-BC8490AA39BF}" srcOrd="0" destOrd="0" presId="urn:microsoft.com/office/officeart/2005/8/layout/process4"/>
    <dgm:cxn modelId="{712C017B-FDCC-4544-AEB1-F1CA0738C85B}" type="presParOf" srcId="{4E6288E1-64CA-4487-86AC-CB29F31BB71B}" destId="{25107889-7A27-42DB-AD9D-83D58809D226}" srcOrd="3" destOrd="0" presId="urn:microsoft.com/office/officeart/2005/8/layout/process4"/>
    <dgm:cxn modelId="{6D5D7F2F-B5C0-4326-BE39-44D6A75E47CB}" type="presParOf" srcId="{4E6288E1-64CA-4487-86AC-CB29F31BB71B}" destId="{FE16750C-F9CF-4CFA-ADFA-B1B5E9133BBC}" srcOrd="4" destOrd="0" presId="urn:microsoft.com/office/officeart/2005/8/layout/process4"/>
    <dgm:cxn modelId="{AF5B6399-87CF-45B2-BBCD-6974061653EC}" type="presParOf" srcId="{FE16750C-F9CF-4CFA-ADFA-B1B5E9133BBC}" destId="{7194C784-0998-4F17-B350-3D63DA543090}" srcOrd="0" destOrd="0" presId="urn:microsoft.com/office/officeart/2005/8/layout/process4"/>
    <dgm:cxn modelId="{58431A5B-3CED-47AB-9A3F-EC8948DCE510}" type="presParOf" srcId="{4E6288E1-64CA-4487-86AC-CB29F31BB71B}" destId="{514819A0-66EA-4828-A156-A9E4FEBE929C}" srcOrd="5" destOrd="0" presId="urn:microsoft.com/office/officeart/2005/8/layout/process4"/>
    <dgm:cxn modelId="{CDEB3CEE-43EC-4605-81AF-4B28AEF115BF}" type="presParOf" srcId="{4E6288E1-64CA-4487-86AC-CB29F31BB71B}" destId="{12DAAE16-6834-499F-A2B6-6BF987654731}" srcOrd="6" destOrd="0" presId="urn:microsoft.com/office/officeart/2005/8/layout/process4"/>
    <dgm:cxn modelId="{B5AE216F-DB5D-48EE-B545-AA1D943D0C37}" type="presParOf" srcId="{12DAAE16-6834-499F-A2B6-6BF987654731}" destId="{C0D84357-D5A6-478E-84C0-1DE812E7D53B}" srcOrd="0" destOrd="0" presId="urn:microsoft.com/office/officeart/2005/8/layout/process4"/>
    <dgm:cxn modelId="{3A575AF5-9A78-4719-ABD4-023EA66148F8}" type="presParOf" srcId="{4E6288E1-64CA-4487-86AC-CB29F31BB71B}" destId="{14BC9C52-6027-48A5-AECC-1D05AB5B0375}" srcOrd="7" destOrd="0" presId="urn:microsoft.com/office/officeart/2005/8/layout/process4"/>
    <dgm:cxn modelId="{8B9EA7E8-5680-45F8-A4CA-1CEF13996EE1}" type="presParOf" srcId="{4E6288E1-64CA-4487-86AC-CB29F31BB71B}" destId="{DDE8325C-5C8A-4903-89DE-840EB59C83ED}" srcOrd="8" destOrd="0" presId="urn:microsoft.com/office/officeart/2005/8/layout/process4"/>
    <dgm:cxn modelId="{6D0CA761-DDEE-4556-ABDB-CDDEF12848E3}" type="presParOf" srcId="{DDE8325C-5C8A-4903-89DE-840EB59C83ED}" destId="{5DDBFCE9-8618-4935-ACE6-2CBBF18B1276}"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69873A-049B-491F-8F03-0B03188D1FE3}" type="doc">
      <dgm:prSet loTypeId="urn:microsoft.com/office/officeart/2005/8/layout/hList6" loCatId="list" qsTypeId="urn:microsoft.com/office/officeart/2005/8/quickstyle/3d2" qsCatId="3D" csTypeId="urn:microsoft.com/office/officeart/2005/8/colors/accent0_1" csCatId="mainScheme" phldr="1"/>
      <dgm:spPr/>
      <dgm:t>
        <a:bodyPr/>
        <a:lstStyle/>
        <a:p>
          <a:endParaRPr lang="en-CA"/>
        </a:p>
      </dgm:t>
    </dgm:pt>
    <dgm:pt modelId="{6B7F0949-3620-404F-9606-28731B811BB0}">
      <dgm:prSet phldrT="[Text]"/>
      <dgm:spPr/>
      <dgm:t>
        <a:bodyPr/>
        <a:lstStyle/>
        <a:p>
          <a:r>
            <a:rPr lang="en-CA" dirty="0"/>
            <a:t>“A discipline for seeing wholes.”</a:t>
          </a:r>
        </a:p>
      </dgm:t>
    </dgm:pt>
    <dgm:pt modelId="{0EBC898F-461A-443C-B98F-CF3855B91D17}" type="parTrans" cxnId="{4B798A43-51FE-4F5F-8C01-A1B3D837B99C}">
      <dgm:prSet/>
      <dgm:spPr/>
      <dgm:t>
        <a:bodyPr/>
        <a:lstStyle/>
        <a:p>
          <a:endParaRPr lang="en-CA"/>
        </a:p>
      </dgm:t>
    </dgm:pt>
    <dgm:pt modelId="{B44E24D1-69F7-4BE5-9850-0D5046D474DB}" type="sibTrans" cxnId="{4B798A43-51FE-4F5F-8C01-A1B3D837B99C}">
      <dgm:prSet/>
      <dgm:spPr/>
      <dgm:t>
        <a:bodyPr/>
        <a:lstStyle/>
        <a:p>
          <a:endParaRPr lang="en-CA"/>
        </a:p>
      </dgm:t>
    </dgm:pt>
    <dgm:pt modelId="{A0622355-1DE4-402E-A26D-3B7C7CE4CBF7}">
      <dgm:prSet phldrT="[Text]"/>
      <dgm:spPr/>
      <dgm:t>
        <a:bodyPr/>
        <a:lstStyle/>
        <a:p>
          <a:r>
            <a:rPr lang="en-CA" dirty="0"/>
            <a:t>“A framework for seeing interrelationships rather than things.”</a:t>
          </a:r>
        </a:p>
      </dgm:t>
    </dgm:pt>
    <dgm:pt modelId="{5A8B2C91-C3FA-49F6-ABD8-524EF021120E}" type="parTrans" cxnId="{033E8FF1-184B-4C1D-9174-D9DD5671D72C}">
      <dgm:prSet/>
      <dgm:spPr/>
      <dgm:t>
        <a:bodyPr/>
        <a:lstStyle/>
        <a:p>
          <a:endParaRPr lang="en-CA"/>
        </a:p>
      </dgm:t>
    </dgm:pt>
    <dgm:pt modelId="{7C4E5608-5691-44EE-9A1B-27C8367DE29E}" type="sibTrans" cxnId="{033E8FF1-184B-4C1D-9174-D9DD5671D72C}">
      <dgm:prSet/>
      <dgm:spPr/>
      <dgm:t>
        <a:bodyPr/>
        <a:lstStyle/>
        <a:p>
          <a:endParaRPr lang="en-CA"/>
        </a:p>
      </dgm:t>
    </dgm:pt>
    <dgm:pt modelId="{474CF462-BCBA-4787-98A9-9E44CBFC202A}">
      <dgm:prSet phldrT="[Text]"/>
      <dgm:spPr/>
      <dgm:t>
        <a:bodyPr/>
        <a:lstStyle/>
        <a:p>
          <a:r>
            <a:rPr lang="en-CA" dirty="0"/>
            <a:t>The ability to see “patterns of change rather than static snapshots.”</a:t>
          </a:r>
        </a:p>
      </dgm:t>
    </dgm:pt>
    <dgm:pt modelId="{16173360-99D7-484B-A52E-58FD97891B9E}" type="parTrans" cxnId="{81F85F30-D4CC-430C-B035-823687F68CAD}">
      <dgm:prSet/>
      <dgm:spPr/>
      <dgm:t>
        <a:bodyPr/>
        <a:lstStyle/>
        <a:p>
          <a:endParaRPr lang="en-CA"/>
        </a:p>
      </dgm:t>
    </dgm:pt>
    <dgm:pt modelId="{02A70BE1-AD3C-425D-9BA4-70F91C51E94A}" type="sibTrans" cxnId="{81F85F30-D4CC-430C-B035-823687F68CAD}">
      <dgm:prSet/>
      <dgm:spPr/>
      <dgm:t>
        <a:bodyPr/>
        <a:lstStyle/>
        <a:p>
          <a:endParaRPr lang="en-CA"/>
        </a:p>
      </dgm:t>
    </dgm:pt>
    <dgm:pt modelId="{F0FACF12-25FD-4B30-BB7F-55527CCCC40C}" type="pres">
      <dgm:prSet presAssocID="{0E69873A-049B-491F-8F03-0B03188D1FE3}" presName="Name0" presStyleCnt="0">
        <dgm:presLayoutVars>
          <dgm:dir/>
          <dgm:resizeHandles val="exact"/>
        </dgm:presLayoutVars>
      </dgm:prSet>
      <dgm:spPr/>
    </dgm:pt>
    <dgm:pt modelId="{A8906261-493A-4DB2-A0FF-2C21094FDC69}" type="pres">
      <dgm:prSet presAssocID="{6B7F0949-3620-404F-9606-28731B811BB0}" presName="node" presStyleLbl="node1" presStyleIdx="0" presStyleCnt="3">
        <dgm:presLayoutVars>
          <dgm:bulletEnabled val="1"/>
        </dgm:presLayoutVars>
      </dgm:prSet>
      <dgm:spPr/>
    </dgm:pt>
    <dgm:pt modelId="{C0C94AF0-304E-4AF7-BF32-82F93D565E41}" type="pres">
      <dgm:prSet presAssocID="{B44E24D1-69F7-4BE5-9850-0D5046D474DB}" presName="sibTrans" presStyleCnt="0"/>
      <dgm:spPr/>
    </dgm:pt>
    <dgm:pt modelId="{3DBA66A8-65F3-492D-A347-FC8263D1B093}" type="pres">
      <dgm:prSet presAssocID="{A0622355-1DE4-402E-A26D-3B7C7CE4CBF7}" presName="node" presStyleLbl="node1" presStyleIdx="1" presStyleCnt="3">
        <dgm:presLayoutVars>
          <dgm:bulletEnabled val="1"/>
        </dgm:presLayoutVars>
      </dgm:prSet>
      <dgm:spPr/>
    </dgm:pt>
    <dgm:pt modelId="{EE56D42A-E797-4E0A-AD0C-9353AC2E985C}" type="pres">
      <dgm:prSet presAssocID="{7C4E5608-5691-44EE-9A1B-27C8367DE29E}" presName="sibTrans" presStyleCnt="0"/>
      <dgm:spPr/>
    </dgm:pt>
    <dgm:pt modelId="{B1C7E66E-3920-4ED0-B05A-59CC2DFE3079}" type="pres">
      <dgm:prSet presAssocID="{474CF462-BCBA-4787-98A9-9E44CBFC202A}" presName="node" presStyleLbl="node1" presStyleIdx="2" presStyleCnt="3">
        <dgm:presLayoutVars>
          <dgm:bulletEnabled val="1"/>
        </dgm:presLayoutVars>
      </dgm:prSet>
      <dgm:spPr/>
    </dgm:pt>
  </dgm:ptLst>
  <dgm:cxnLst>
    <dgm:cxn modelId="{81F85F30-D4CC-430C-B035-823687F68CAD}" srcId="{0E69873A-049B-491F-8F03-0B03188D1FE3}" destId="{474CF462-BCBA-4787-98A9-9E44CBFC202A}" srcOrd="2" destOrd="0" parTransId="{16173360-99D7-484B-A52E-58FD97891B9E}" sibTransId="{02A70BE1-AD3C-425D-9BA4-70F91C51E94A}"/>
    <dgm:cxn modelId="{4B798A43-51FE-4F5F-8C01-A1B3D837B99C}" srcId="{0E69873A-049B-491F-8F03-0B03188D1FE3}" destId="{6B7F0949-3620-404F-9606-28731B811BB0}" srcOrd="0" destOrd="0" parTransId="{0EBC898F-461A-443C-B98F-CF3855B91D17}" sibTransId="{B44E24D1-69F7-4BE5-9850-0D5046D474DB}"/>
    <dgm:cxn modelId="{EFD7C580-D396-4BCB-8F50-5A209E57B706}" type="presOf" srcId="{6B7F0949-3620-404F-9606-28731B811BB0}" destId="{A8906261-493A-4DB2-A0FF-2C21094FDC69}" srcOrd="0" destOrd="0" presId="urn:microsoft.com/office/officeart/2005/8/layout/hList6"/>
    <dgm:cxn modelId="{82E6B4A5-E1D7-433C-96B5-239A8D4FE49B}" type="presOf" srcId="{A0622355-1DE4-402E-A26D-3B7C7CE4CBF7}" destId="{3DBA66A8-65F3-492D-A347-FC8263D1B093}" srcOrd="0" destOrd="0" presId="urn:microsoft.com/office/officeart/2005/8/layout/hList6"/>
    <dgm:cxn modelId="{8B22F3B6-A8BF-4D63-9F6E-7B7ED9AD76AC}" type="presOf" srcId="{0E69873A-049B-491F-8F03-0B03188D1FE3}" destId="{F0FACF12-25FD-4B30-BB7F-55527CCCC40C}" srcOrd="0" destOrd="0" presId="urn:microsoft.com/office/officeart/2005/8/layout/hList6"/>
    <dgm:cxn modelId="{033E8FF1-184B-4C1D-9174-D9DD5671D72C}" srcId="{0E69873A-049B-491F-8F03-0B03188D1FE3}" destId="{A0622355-1DE4-402E-A26D-3B7C7CE4CBF7}" srcOrd="1" destOrd="0" parTransId="{5A8B2C91-C3FA-49F6-ABD8-524EF021120E}" sibTransId="{7C4E5608-5691-44EE-9A1B-27C8367DE29E}"/>
    <dgm:cxn modelId="{0E42C4FF-A69C-44E1-AD03-3EB50CA95414}" type="presOf" srcId="{474CF462-BCBA-4787-98A9-9E44CBFC202A}" destId="{B1C7E66E-3920-4ED0-B05A-59CC2DFE3079}" srcOrd="0" destOrd="0" presId="urn:microsoft.com/office/officeart/2005/8/layout/hList6"/>
    <dgm:cxn modelId="{02D8B6E1-1235-4CCD-A6ED-652D59E3A89F}" type="presParOf" srcId="{F0FACF12-25FD-4B30-BB7F-55527CCCC40C}" destId="{A8906261-493A-4DB2-A0FF-2C21094FDC69}" srcOrd="0" destOrd="0" presId="urn:microsoft.com/office/officeart/2005/8/layout/hList6"/>
    <dgm:cxn modelId="{66FCE3E6-4D39-4B00-B9C0-B51634A48D70}" type="presParOf" srcId="{F0FACF12-25FD-4B30-BB7F-55527CCCC40C}" destId="{C0C94AF0-304E-4AF7-BF32-82F93D565E41}" srcOrd="1" destOrd="0" presId="urn:microsoft.com/office/officeart/2005/8/layout/hList6"/>
    <dgm:cxn modelId="{37792683-8206-42D7-9EC6-62B89F608DBA}" type="presParOf" srcId="{F0FACF12-25FD-4B30-BB7F-55527CCCC40C}" destId="{3DBA66A8-65F3-492D-A347-FC8263D1B093}" srcOrd="2" destOrd="0" presId="urn:microsoft.com/office/officeart/2005/8/layout/hList6"/>
    <dgm:cxn modelId="{D131D2D0-977C-425C-BC4A-4978F6D7230C}" type="presParOf" srcId="{F0FACF12-25FD-4B30-BB7F-55527CCCC40C}" destId="{EE56D42A-E797-4E0A-AD0C-9353AC2E985C}" srcOrd="3" destOrd="0" presId="urn:microsoft.com/office/officeart/2005/8/layout/hList6"/>
    <dgm:cxn modelId="{4C19D9CB-68EB-4755-9F86-D90560BFF195}" type="presParOf" srcId="{F0FACF12-25FD-4B30-BB7F-55527CCCC40C}" destId="{B1C7E66E-3920-4ED0-B05A-59CC2DFE3079}"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060F35CE-919D-4DA1-AF2F-1440BA23A7A7}">
      <dgm:prSet phldrT="[Text]"/>
      <dgm:spPr/>
      <dgm:t>
        <a:bodyPr/>
        <a:lstStyle/>
        <a:p>
          <a:pPr algn="ctr"/>
          <a:r>
            <a:rPr lang="en-CA"/>
            <a:t>The Fifth Discipline</a:t>
          </a:r>
        </a:p>
      </dgm:t>
    </dgm:pt>
    <dgm:pt modelId="{214C441F-AA01-403F-8CB9-199AF6393B0F}" type="parTrans" cxnId="{8DDD9C1B-E4F9-4E4F-9791-98C003977370}">
      <dgm:prSet/>
      <dgm:spPr/>
      <dgm:t>
        <a:bodyPr/>
        <a:lstStyle/>
        <a:p>
          <a:pPr algn="ctr"/>
          <a:endParaRPr lang="en-CA"/>
        </a:p>
      </dgm:t>
    </dgm:pt>
    <dgm:pt modelId="{62A323BB-FB4F-43F2-A8CF-306DCFDA78B7}" type="sibTrans" cxnId="{8DDD9C1B-E4F9-4E4F-9791-98C003977370}">
      <dgm:prSet/>
      <dgm:spPr/>
      <dgm:t>
        <a:bodyPr/>
        <a:lstStyle/>
        <a:p>
          <a:pPr algn="ctr"/>
          <a:endParaRPr lang="en-CA"/>
        </a:p>
      </dgm:t>
    </dgm:pt>
    <dgm:pt modelId="{137A090E-E73F-4167-94E1-D7BC8DC4B879}">
      <dgm:prSet phldrT="[Text]"/>
      <dgm:spPr/>
      <dgm:t>
        <a:bodyPr/>
        <a:lstStyle/>
        <a:p>
          <a:pPr algn="ctr"/>
          <a:r>
            <a:rPr lang="en-CA"/>
            <a:t>Personal Mastery</a:t>
          </a:r>
        </a:p>
      </dgm:t>
    </dgm:pt>
    <dgm:pt modelId="{7D250BA1-8376-41D2-95B9-CA6265E898BE}" type="parTrans" cxnId="{19503340-6708-425D-9216-510E84BFDB38}">
      <dgm:prSet/>
      <dgm:spPr/>
      <dgm:t>
        <a:bodyPr/>
        <a:lstStyle/>
        <a:p>
          <a:pPr algn="ctr"/>
          <a:endParaRPr lang="en-CA"/>
        </a:p>
      </dgm:t>
    </dgm:pt>
    <dgm:pt modelId="{FB9AC1B9-DAE5-4AD2-A2F9-7B40F0486AB5}" type="sibTrans" cxnId="{19503340-6708-425D-9216-510E84BFDB38}">
      <dgm:prSet/>
      <dgm:spPr/>
      <dgm:t>
        <a:bodyPr/>
        <a:lstStyle/>
        <a:p>
          <a:pPr algn="ctr"/>
          <a:endParaRPr lang="en-CA"/>
        </a:p>
      </dgm:t>
    </dgm:pt>
    <dgm:pt modelId="{5C39631D-2324-424E-8376-3732F4D0FCBC}">
      <dgm:prSet phldrT="[Text]"/>
      <dgm:spPr/>
      <dgm:t>
        <a:bodyPr/>
        <a:lstStyle/>
        <a:p>
          <a:pPr algn="ctr"/>
          <a:r>
            <a:rPr lang="en-CA"/>
            <a:t>Mental Models</a:t>
          </a:r>
        </a:p>
      </dgm:t>
    </dgm:pt>
    <dgm:pt modelId="{C4F302A0-ABB2-4951-B5E6-D1554A7FC56F}" type="parTrans" cxnId="{C3EDFD67-428F-4C69-96FF-F96D4F0C2AD1}">
      <dgm:prSet/>
      <dgm:spPr/>
      <dgm:t>
        <a:bodyPr/>
        <a:lstStyle/>
        <a:p>
          <a:pPr algn="ctr"/>
          <a:endParaRPr lang="en-CA"/>
        </a:p>
      </dgm:t>
    </dgm:pt>
    <dgm:pt modelId="{1D657244-21D9-4247-A45E-59BC99C960C8}" type="sibTrans" cxnId="{C3EDFD67-428F-4C69-96FF-F96D4F0C2AD1}">
      <dgm:prSet/>
      <dgm:spPr/>
      <dgm:t>
        <a:bodyPr/>
        <a:lstStyle/>
        <a:p>
          <a:pPr algn="ctr"/>
          <a:endParaRPr lang="en-CA"/>
        </a:p>
      </dgm:t>
    </dgm:pt>
    <dgm:pt modelId="{FB762FA0-6B22-42CE-A15A-0C05DBECC6FA}">
      <dgm:prSet phldrT="[Text]"/>
      <dgm:spPr/>
      <dgm:t>
        <a:bodyPr/>
        <a:lstStyle/>
        <a:p>
          <a:pPr algn="ctr"/>
          <a:r>
            <a:rPr lang="en-CA"/>
            <a:t>Building Shared Vision</a:t>
          </a:r>
        </a:p>
      </dgm:t>
    </dgm:pt>
    <dgm:pt modelId="{08B9395F-ABBF-4131-A818-E3676CA83AC6}" type="parTrans" cxnId="{3F0A4EC9-2EF7-4A4D-AF17-1A7E90CD3636}">
      <dgm:prSet/>
      <dgm:spPr/>
      <dgm:t>
        <a:bodyPr/>
        <a:lstStyle/>
        <a:p>
          <a:pPr algn="ctr"/>
          <a:endParaRPr lang="en-CA"/>
        </a:p>
      </dgm:t>
    </dgm:pt>
    <dgm:pt modelId="{47D0E608-CB34-434C-B2D3-8A2BC04B24E7}" type="sibTrans" cxnId="{3F0A4EC9-2EF7-4A4D-AF17-1A7E90CD3636}">
      <dgm:prSet/>
      <dgm:spPr/>
      <dgm:t>
        <a:bodyPr/>
        <a:lstStyle/>
        <a:p>
          <a:pPr algn="ctr"/>
          <a:endParaRPr lang="en-CA"/>
        </a:p>
      </dgm:t>
    </dgm:pt>
    <dgm:pt modelId="{80458958-C500-4C85-A345-0C819C55F37A}">
      <dgm:prSet phldrT="[Text]"/>
      <dgm:spPr/>
      <dgm:t>
        <a:bodyPr/>
        <a:lstStyle/>
        <a:p>
          <a:pPr algn="ctr"/>
          <a:r>
            <a:rPr lang="en-CA"/>
            <a:t>Team Learning</a:t>
          </a:r>
        </a:p>
      </dgm:t>
    </dgm:pt>
    <dgm:pt modelId="{D6B8ED5C-FE50-4485-91A5-47B30E1735F0}" type="parTrans" cxnId="{8D7F16D7-2893-4BC5-B9FE-027774635C12}">
      <dgm:prSet/>
      <dgm:spPr/>
      <dgm:t>
        <a:bodyPr/>
        <a:lstStyle/>
        <a:p>
          <a:pPr algn="ctr"/>
          <a:endParaRPr lang="en-CA"/>
        </a:p>
      </dgm:t>
    </dgm:pt>
    <dgm:pt modelId="{87A856F2-4A6D-498D-9137-705453F7F411}" type="sibTrans" cxnId="{8D7F16D7-2893-4BC5-B9FE-027774635C12}">
      <dgm:prSet/>
      <dgm:spPr/>
      <dgm:t>
        <a:bodyPr/>
        <a:lstStyle/>
        <a:p>
          <a:pPr algn="ctr"/>
          <a:endParaRPr lang="en-CA"/>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8DDD9C1B-E4F9-4E4F-9791-98C003977370}" srcId="{7858C893-EA8D-4C6B-88A8-88F6413C1600}" destId="{060F35CE-919D-4DA1-AF2F-1440BA23A7A7}" srcOrd="0" destOrd="0" parTransId="{214C441F-AA01-403F-8CB9-199AF6393B0F}" sibTransId="{62A323BB-FB4F-43F2-A8CF-306DCFDA78B7}"/>
    <dgm:cxn modelId="{84ABC31B-5E9B-429B-B535-8DF6AFFB0B2A}" type="presOf" srcId="{137A090E-E73F-4167-94E1-D7BC8DC4B879}" destId="{EA2F02BB-2928-47A3-9F11-F6525D8799D6}" srcOrd="0" destOrd="0" presId="urn:microsoft.com/office/officeart/2009/3/layout/SubStepProcess"/>
    <dgm:cxn modelId="{FCDE2E34-D008-4E2E-B5F5-A5FB8364DB23}" type="presOf" srcId="{060F35CE-919D-4DA1-AF2F-1440BA23A7A7}" destId="{47325586-636E-4206-AC0E-98A548F47B23}" srcOrd="0" destOrd="0" presId="urn:microsoft.com/office/officeart/2009/3/layout/SubStepProcess"/>
    <dgm:cxn modelId="{19503340-6708-425D-9216-510E84BFDB38}" srcId="{060F35CE-919D-4DA1-AF2F-1440BA23A7A7}" destId="{137A090E-E73F-4167-94E1-D7BC8DC4B879}" srcOrd="0" destOrd="0" parTransId="{7D250BA1-8376-41D2-95B9-CA6265E898BE}" sibTransId="{FB9AC1B9-DAE5-4AD2-A2F9-7B40F0486AB5}"/>
    <dgm:cxn modelId="{4E840556-31B0-427E-A385-67C4572F757D}" type="presOf" srcId="{5C39631D-2324-424E-8376-3732F4D0FCBC}" destId="{F16A0B38-2E0A-4AEA-8462-949E0B722EBE}" srcOrd="0" destOrd="0" presId="urn:microsoft.com/office/officeart/2009/3/layout/SubStepProcess"/>
    <dgm:cxn modelId="{C3EDFD67-428F-4C69-96FF-F96D4F0C2AD1}" srcId="{060F35CE-919D-4DA1-AF2F-1440BA23A7A7}" destId="{5C39631D-2324-424E-8376-3732F4D0FCBC}" srcOrd="1" destOrd="0" parTransId="{C4F302A0-ABB2-4951-B5E6-D1554A7FC56F}" sibTransId="{1D657244-21D9-4247-A45E-59BC99C960C8}"/>
    <dgm:cxn modelId="{3F0A4EC9-2EF7-4A4D-AF17-1A7E90CD3636}" srcId="{060F35CE-919D-4DA1-AF2F-1440BA23A7A7}" destId="{FB762FA0-6B22-42CE-A15A-0C05DBECC6FA}" srcOrd="2" destOrd="0" parTransId="{08B9395F-ABBF-4131-A818-E3676CA83AC6}" sibTransId="{47D0E608-CB34-434C-B2D3-8A2BC04B24E7}"/>
    <dgm:cxn modelId="{2C6983D2-6814-4B2E-BFAF-3DD756F849A2}" type="presOf" srcId="{7858C893-EA8D-4C6B-88A8-88F6413C1600}" destId="{C24F4EB4-2E15-4ACE-9650-C05935499D2C}" srcOrd="0" destOrd="0" presId="urn:microsoft.com/office/officeart/2009/3/layout/SubStepProcess"/>
    <dgm:cxn modelId="{8D7F16D7-2893-4BC5-B9FE-027774635C12}" srcId="{060F35CE-919D-4DA1-AF2F-1440BA23A7A7}" destId="{80458958-C500-4C85-A345-0C819C55F37A}" srcOrd="3" destOrd="0" parTransId="{D6B8ED5C-FE50-4485-91A5-47B30E1735F0}" sibTransId="{87A856F2-4A6D-498D-9137-705453F7F411}"/>
    <dgm:cxn modelId="{87CCD0E8-2053-4407-BD93-1BD3091139A4}" type="presOf" srcId="{80458958-C500-4C85-A345-0C819C55F37A}" destId="{A646965C-60B4-44E4-B630-965C74D6E4AE}" srcOrd="0" destOrd="0" presId="urn:microsoft.com/office/officeart/2009/3/layout/SubStepProcess"/>
    <dgm:cxn modelId="{B4759FF6-E488-4A0C-A810-DA0A01F1A768}" type="presOf" srcId="{FB762FA0-6B22-42CE-A15A-0C05DBECC6FA}" destId="{5B6AA78E-14EC-4C5A-9382-04771EF425D8}" srcOrd="0" destOrd="0" presId="urn:microsoft.com/office/officeart/2009/3/layout/SubStepProcess"/>
    <dgm:cxn modelId="{EDAC7E91-95D4-4A5C-89B8-88CAC7E02D8F}" type="presParOf" srcId="{C24F4EB4-2E15-4ACE-9650-C05935499D2C}" destId="{47325586-636E-4206-AC0E-98A548F47B23}" srcOrd="0" destOrd="0" presId="urn:microsoft.com/office/officeart/2009/3/layout/SubStepProcess"/>
    <dgm:cxn modelId="{B2610271-D91D-450D-84AD-095F510EE8BE}" type="presParOf" srcId="{C24F4EB4-2E15-4ACE-9650-C05935499D2C}" destId="{99069DB1-4B7F-4AFC-9762-BB59757BBCF1}" srcOrd="1" destOrd="0" presId="urn:microsoft.com/office/officeart/2009/3/layout/SubStepProcess"/>
    <dgm:cxn modelId="{FE2DBE54-DA37-4D4F-83FF-746CACE047CE}" type="presParOf" srcId="{C24F4EB4-2E15-4ACE-9650-C05935499D2C}" destId="{5A08453F-51E7-41C0-A503-EE6F85CC8152}" srcOrd="2" destOrd="0" presId="urn:microsoft.com/office/officeart/2009/3/layout/SubStepProcess"/>
    <dgm:cxn modelId="{2AA0F92F-3332-403B-AB72-6C36FB99FDC9}" type="presParOf" srcId="{5A08453F-51E7-41C0-A503-EE6F85CC8152}" destId="{075401BF-E870-4D38-8777-033BF50404DC}" srcOrd="0" destOrd="0" presId="urn:microsoft.com/office/officeart/2009/3/layout/SubStepProcess"/>
    <dgm:cxn modelId="{156D6695-CB40-4C6E-8117-F18877CA711A}" type="presParOf" srcId="{5A08453F-51E7-41C0-A503-EE6F85CC8152}" destId="{FC009F64-F94E-4E3C-A816-F94CA9B81CEC}" srcOrd="1" destOrd="0" presId="urn:microsoft.com/office/officeart/2009/3/layout/SubStepProcess"/>
    <dgm:cxn modelId="{B3C1030C-8BEF-4166-A590-44285BC22233}" type="presParOf" srcId="{FC009F64-F94E-4E3C-A816-F94CA9B81CEC}" destId="{70128AF3-3B27-4068-9690-587123A7CE1A}" srcOrd="0" destOrd="0" presId="urn:microsoft.com/office/officeart/2009/3/layout/SubStepProcess"/>
    <dgm:cxn modelId="{B8BD48FB-7FDA-405F-8164-1071735C341C}" type="presParOf" srcId="{FC009F64-F94E-4E3C-A816-F94CA9B81CEC}" destId="{33996AB2-244C-4122-924B-BE1F711AC6A8}" srcOrd="1" destOrd="0" presId="urn:microsoft.com/office/officeart/2009/3/layout/SubStepProcess"/>
    <dgm:cxn modelId="{D232B1CC-0458-42E3-9445-6DECA7F4414D}" type="presParOf" srcId="{FC009F64-F94E-4E3C-A816-F94CA9B81CEC}" destId="{81C98581-DE44-4F5B-9A65-1408D3BCEC28}" srcOrd="2" destOrd="0" presId="urn:microsoft.com/office/officeart/2009/3/layout/SubStepProcess"/>
    <dgm:cxn modelId="{772BA35E-CAB8-4822-9922-0181C9493CAD}" type="presParOf" srcId="{FC009F64-F94E-4E3C-A816-F94CA9B81CEC}" destId="{EA2F02BB-2928-47A3-9F11-F6525D8799D6}" srcOrd="3" destOrd="0" presId="urn:microsoft.com/office/officeart/2009/3/layout/SubStepProcess"/>
    <dgm:cxn modelId="{D2C46160-8B4D-44BF-8B20-3A665B64F5C8}" type="presParOf" srcId="{5A08453F-51E7-41C0-A503-EE6F85CC8152}" destId="{24A1A049-969E-47D5-BF93-A30619ED0FBD}" srcOrd="2" destOrd="0" presId="urn:microsoft.com/office/officeart/2009/3/layout/SubStepProcess"/>
    <dgm:cxn modelId="{D6C62EA5-F3C8-4DB9-B91F-CA9F066F4848}" type="presParOf" srcId="{5A08453F-51E7-41C0-A503-EE6F85CC8152}" destId="{C3B3B4FD-F388-428E-BB7B-2F08586D71AE}" srcOrd="3" destOrd="0" presId="urn:microsoft.com/office/officeart/2009/3/layout/SubStepProcess"/>
    <dgm:cxn modelId="{86A17736-3EBD-4560-B9AD-033F5D181D45}" type="presParOf" srcId="{C3B3B4FD-F388-428E-BB7B-2F08586D71AE}" destId="{7A78F6EA-F819-4974-845E-869EE54C4567}" srcOrd="0" destOrd="0" presId="urn:microsoft.com/office/officeart/2009/3/layout/SubStepProcess"/>
    <dgm:cxn modelId="{A3A4C847-07E4-4DD2-A79F-773E2C43223C}" type="presParOf" srcId="{C3B3B4FD-F388-428E-BB7B-2F08586D71AE}" destId="{68801A0B-CEFE-4205-9E2E-1F4451C943C4}" srcOrd="1" destOrd="0" presId="urn:microsoft.com/office/officeart/2009/3/layout/SubStepProcess"/>
    <dgm:cxn modelId="{4B05E4D8-7DDD-4F43-A0F4-5A20F6EB064B}" type="presParOf" srcId="{C3B3B4FD-F388-428E-BB7B-2F08586D71AE}" destId="{DCF54FF9-14A1-4712-B25E-348C75AB85E9}" srcOrd="2" destOrd="0" presId="urn:microsoft.com/office/officeart/2009/3/layout/SubStepProcess"/>
    <dgm:cxn modelId="{8240FAD8-A36F-472E-8255-AF48AF8143E4}" type="presParOf" srcId="{C3B3B4FD-F388-428E-BB7B-2F08586D71AE}" destId="{F16A0B38-2E0A-4AEA-8462-949E0B722EBE}" srcOrd="3" destOrd="0" presId="urn:microsoft.com/office/officeart/2009/3/layout/SubStepProcess"/>
    <dgm:cxn modelId="{89BA3334-6C54-450E-9BFC-EA1B1D96F545}" type="presParOf" srcId="{5A08453F-51E7-41C0-A503-EE6F85CC8152}" destId="{D45146B5-A444-4927-8B28-C397EF95F331}" srcOrd="4" destOrd="0" presId="urn:microsoft.com/office/officeart/2009/3/layout/SubStepProcess"/>
    <dgm:cxn modelId="{940AFD61-5335-4E97-B782-90B8241D465F}" type="presParOf" srcId="{5A08453F-51E7-41C0-A503-EE6F85CC8152}" destId="{307645BB-0510-4DA3-8997-6B94750579D6}" srcOrd="5" destOrd="0" presId="urn:microsoft.com/office/officeart/2009/3/layout/SubStepProcess"/>
    <dgm:cxn modelId="{31F43CC9-B949-4728-A7EF-7BB47547C0A1}" type="presParOf" srcId="{307645BB-0510-4DA3-8997-6B94750579D6}" destId="{935ED219-3CEF-44D7-9FDE-A806748F19B5}" srcOrd="0" destOrd="0" presId="urn:microsoft.com/office/officeart/2009/3/layout/SubStepProcess"/>
    <dgm:cxn modelId="{27DCD79C-7F83-4656-BDF5-2110CB5D4EE1}" type="presParOf" srcId="{307645BB-0510-4DA3-8997-6B94750579D6}" destId="{45C34D54-F87D-4079-86C2-2FFBAF9ABAB7}" srcOrd="1" destOrd="0" presId="urn:microsoft.com/office/officeart/2009/3/layout/SubStepProcess"/>
    <dgm:cxn modelId="{7D01F274-A24F-4EFD-8395-A8118A62297D}" type="presParOf" srcId="{307645BB-0510-4DA3-8997-6B94750579D6}" destId="{4A1B9329-39F2-48AB-AAD7-178D5A2260E0}" srcOrd="2" destOrd="0" presId="urn:microsoft.com/office/officeart/2009/3/layout/SubStepProcess"/>
    <dgm:cxn modelId="{4F0DF55C-AF1A-431D-A0E9-AB4DAFAE539B}" type="presParOf" srcId="{307645BB-0510-4DA3-8997-6B94750579D6}" destId="{5B6AA78E-14EC-4C5A-9382-04771EF425D8}" srcOrd="3" destOrd="0" presId="urn:microsoft.com/office/officeart/2009/3/layout/SubStepProcess"/>
    <dgm:cxn modelId="{A15AB932-8B07-4F26-9EF2-B7076DC86A6F}" type="presParOf" srcId="{5A08453F-51E7-41C0-A503-EE6F85CC8152}" destId="{C02CA10B-7D96-440E-B8F1-DAE6FAD1FE3B}" srcOrd="6" destOrd="0" presId="urn:microsoft.com/office/officeart/2009/3/layout/SubStepProcess"/>
    <dgm:cxn modelId="{4FE7BB60-1BD3-4C5F-8D04-6E239FD5383E}" type="presParOf" srcId="{5A08453F-51E7-41C0-A503-EE6F85CC8152}" destId="{F96F0D08-7648-4992-937D-44AE01275B12}" srcOrd="7" destOrd="0" presId="urn:microsoft.com/office/officeart/2009/3/layout/SubStepProcess"/>
    <dgm:cxn modelId="{E93935D3-173F-4A05-962A-75EBF1CB8BFC}" type="presParOf" srcId="{F96F0D08-7648-4992-937D-44AE01275B12}" destId="{4944997B-DA00-488F-888E-60DA05BA4009}" srcOrd="0" destOrd="0" presId="urn:microsoft.com/office/officeart/2009/3/layout/SubStepProcess"/>
    <dgm:cxn modelId="{B6DAE95A-9020-4013-AD7E-83F0BC01C210}" type="presParOf" srcId="{F96F0D08-7648-4992-937D-44AE01275B12}" destId="{356407E9-2BA2-48D7-9973-D3D10047D779}" srcOrd="1" destOrd="0" presId="urn:microsoft.com/office/officeart/2009/3/layout/SubStepProcess"/>
    <dgm:cxn modelId="{784185EC-CA37-4C14-99C9-93269B0EEC41}" type="presParOf" srcId="{F96F0D08-7648-4992-937D-44AE01275B12}" destId="{D389BB40-8A95-49EE-B702-AFF6337D18D2}" srcOrd="2" destOrd="0" presId="urn:microsoft.com/office/officeart/2009/3/layout/SubStepProcess"/>
    <dgm:cxn modelId="{DA47E262-B193-417F-AE2C-DF59DDB79E1E}"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060F35CE-919D-4DA1-AF2F-1440BA23A7A7}">
      <dgm:prSet phldrT="[Text]"/>
      <dgm:spPr/>
      <dgm:t>
        <a:bodyPr/>
        <a:lstStyle/>
        <a:p>
          <a:pPr algn="ctr"/>
          <a:r>
            <a:rPr lang="en-CA"/>
            <a:t>The Fifth Discipline</a:t>
          </a:r>
        </a:p>
      </dgm:t>
    </dgm:pt>
    <dgm:pt modelId="{214C441F-AA01-403F-8CB9-199AF6393B0F}" type="parTrans" cxnId="{8DDD9C1B-E4F9-4E4F-9791-98C003977370}">
      <dgm:prSet/>
      <dgm:spPr/>
      <dgm:t>
        <a:bodyPr/>
        <a:lstStyle/>
        <a:p>
          <a:pPr algn="ctr"/>
          <a:endParaRPr lang="en-CA"/>
        </a:p>
      </dgm:t>
    </dgm:pt>
    <dgm:pt modelId="{62A323BB-FB4F-43F2-A8CF-306DCFDA78B7}" type="sibTrans" cxnId="{8DDD9C1B-E4F9-4E4F-9791-98C003977370}">
      <dgm:prSet/>
      <dgm:spPr/>
      <dgm:t>
        <a:bodyPr/>
        <a:lstStyle/>
        <a:p>
          <a:pPr algn="ctr"/>
          <a:endParaRPr lang="en-CA"/>
        </a:p>
      </dgm:t>
    </dgm:pt>
    <dgm:pt modelId="{137A090E-E73F-4167-94E1-D7BC8DC4B879}">
      <dgm:prSet phldrT="[Text]"/>
      <dgm:spPr/>
      <dgm:t>
        <a:bodyPr/>
        <a:lstStyle/>
        <a:p>
          <a:pPr algn="ctr"/>
          <a:r>
            <a:rPr lang="en-CA"/>
            <a:t>Personal Mastery</a:t>
          </a:r>
        </a:p>
      </dgm:t>
    </dgm:pt>
    <dgm:pt modelId="{7D250BA1-8376-41D2-95B9-CA6265E898BE}" type="parTrans" cxnId="{19503340-6708-425D-9216-510E84BFDB38}">
      <dgm:prSet/>
      <dgm:spPr/>
      <dgm:t>
        <a:bodyPr/>
        <a:lstStyle/>
        <a:p>
          <a:pPr algn="ctr"/>
          <a:endParaRPr lang="en-CA"/>
        </a:p>
      </dgm:t>
    </dgm:pt>
    <dgm:pt modelId="{FB9AC1B9-DAE5-4AD2-A2F9-7B40F0486AB5}" type="sibTrans" cxnId="{19503340-6708-425D-9216-510E84BFDB38}">
      <dgm:prSet/>
      <dgm:spPr/>
      <dgm:t>
        <a:bodyPr/>
        <a:lstStyle/>
        <a:p>
          <a:pPr algn="ctr"/>
          <a:endParaRPr lang="en-CA"/>
        </a:p>
      </dgm:t>
    </dgm:pt>
    <dgm:pt modelId="{5C39631D-2324-424E-8376-3732F4D0FCBC}">
      <dgm:prSet phldrT="[Text]"/>
      <dgm:spPr/>
      <dgm:t>
        <a:bodyPr/>
        <a:lstStyle/>
        <a:p>
          <a:pPr algn="ctr"/>
          <a:r>
            <a:rPr lang="en-CA"/>
            <a:t>Mental Models</a:t>
          </a:r>
        </a:p>
      </dgm:t>
    </dgm:pt>
    <dgm:pt modelId="{C4F302A0-ABB2-4951-B5E6-D1554A7FC56F}" type="parTrans" cxnId="{C3EDFD67-428F-4C69-96FF-F96D4F0C2AD1}">
      <dgm:prSet/>
      <dgm:spPr/>
      <dgm:t>
        <a:bodyPr/>
        <a:lstStyle/>
        <a:p>
          <a:pPr algn="ctr"/>
          <a:endParaRPr lang="en-CA"/>
        </a:p>
      </dgm:t>
    </dgm:pt>
    <dgm:pt modelId="{1D657244-21D9-4247-A45E-59BC99C960C8}" type="sibTrans" cxnId="{C3EDFD67-428F-4C69-96FF-F96D4F0C2AD1}">
      <dgm:prSet/>
      <dgm:spPr/>
      <dgm:t>
        <a:bodyPr/>
        <a:lstStyle/>
        <a:p>
          <a:pPr algn="ctr"/>
          <a:endParaRPr lang="en-CA"/>
        </a:p>
      </dgm:t>
    </dgm:pt>
    <dgm:pt modelId="{FB762FA0-6B22-42CE-A15A-0C05DBECC6FA}">
      <dgm:prSet phldrT="[Text]"/>
      <dgm:spPr/>
      <dgm:t>
        <a:bodyPr/>
        <a:lstStyle/>
        <a:p>
          <a:pPr algn="ctr"/>
          <a:r>
            <a:rPr lang="en-CA"/>
            <a:t>Building Shared Vision</a:t>
          </a:r>
        </a:p>
      </dgm:t>
    </dgm:pt>
    <dgm:pt modelId="{08B9395F-ABBF-4131-A818-E3676CA83AC6}" type="parTrans" cxnId="{3F0A4EC9-2EF7-4A4D-AF17-1A7E90CD3636}">
      <dgm:prSet/>
      <dgm:spPr/>
      <dgm:t>
        <a:bodyPr/>
        <a:lstStyle/>
        <a:p>
          <a:pPr algn="ctr"/>
          <a:endParaRPr lang="en-CA"/>
        </a:p>
      </dgm:t>
    </dgm:pt>
    <dgm:pt modelId="{47D0E608-CB34-434C-B2D3-8A2BC04B24E7}" type="sibTrans" cxnId="{3F0A4EC9-2EF7-4A4D-AF17-1A7E90CD3636}">
      <dgm:prSet/>
      <dgm:spPr/>
      <dgm:t>
        <a:bodyPr/>
        <a:lstStyle/>
        <a:p>
          <a:pPr algn="ctr"/>
          <a:endParaRPr lang="en-CA"/>
        </a:p>
      </dgm:t>
    </dgm:pt>
    <dgm:pt modelId="{80458958-C500-4C85-A345-0C819C55F37A}">
      <dgm:prSet phldrT="[Text]"/>
      <dgm:spPr/>
      <dgm:t>
        <a:bodyPr/>
        <a:lstStyle/>
        <a:p>
          <a:pPr algn="ctr"/>
          <a:r>
            <a:rPr lang="en-CA" dirty="0"/>
            <a:t>Team Learning</a:t>
          </a:r>
        </a:p>
      </dgm:t>
    </dgm:pt>
    <dgm:pt modelId="{D6B8ED5C-FE50-4485-91A5-47B30E1735F0}" type="parTrans" cxnId="{8D7F16D7-2893-4BC5-B9FE-027774635C12}">
      <dgm:prSet/>
      <dgm:spPr/>
      <dgm:t>
        <a:bodyPr/>
        <a:lstStyle/>
        <a:p>
          <a:pPr algn="ctr"/>
          <a:endParaRPr lang="en-CA"/>
        </a:p>
      </dgm:t>
    </dgm:pt>
    <dgm:pt modelId="{87A856F2-4A6D-498D-9137-705453F7F411}" type="sibTrans" cxnId="{8D7F16D7-2893-4BC5-B9FE-027774635C12}">
      <dgm:prSet/>
      <dgm:spPr/>
      <dgm:t>
        <a:bodyPr/>
        <a:lstStyle/>
        <a:p>
          <a:pPr algn="ctr"/>
          <a:endParaRPr lang="en-CA"/>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8DDD9C1B-E4F9-4E4F-9791-98C003977370}" srcId="{7858C893-EA8D-4C6B-88A8-88F6413C1600}" destId="{060F35CE-919D-4DA1-AF2F-1440BA23A7A7}" srcOrd="0" destOrd="0" parTransId="{214C441F-AA01-403F-8CB9-199AF6393B0F}" sibTransId="{62A323BB-FB4F-43F2-A8CF-306DCFDA78B7}"/>
    <dgm:cxn modelId="{84ABC31B-5E9B-429B-B535-8DF6AFFB0B2A}" type="presOf" srcId="{137A090E-E73F-4167-94E1-D7BC8DC4B879}" destId="{EA2F02BB-2928-47A3-9F11-F6525D8799D6}" srcOrd="0" destOrd="0" presId="urn:microsoft.com/office/officeart/2009/3/layout/SubStepProcess"/>
    <dgm:cxn modelId="{FCDE2E34-D008-4E2E-B5F5-A5FB8364DB23}" type="presOf" srcId="{060F35CE-919D-4DA1-AF2F-1440BA23A7A7}" destId="{47325586-636E-4206-AC0E-98A548F47B23}" srcOrd="0" destOrd="0" presId="urn:microsoft.com/office/officeart/2009/3/layout/SubStepProcess"/>
    <dgm:cxn modelId="{19503340-6708-425D-9216-510E84BFDB38}" srcId="{060F35CE-919D-4DA1-AF2F-1440BA23A7A7}" destId="{137A090E-E73F-4167-94E1-D7BC8DC4B879}" srcOrd="0" destOrd="0" parTransId="{7D250BA1-8376-41D2-95B9-CA6265E898BE}" sibTransId="{FB9AC1B9-DAE5-4AD2-A2F9-7B40F0486AB5}"/>
    <dgm:cxn modelId="{4E840556-31B0-427E-A385-67C4572F757D}" type="presOf" srcId="{5C39631D-2324-424E-8376-3732F4D0FCBC}" destId="{F16A0B38-2E0A-4AEA-8462-949E0B722EBE}" srcOrd="0" destOrd="0" presId="urn:microsoft.com/office/officeart/2009/3/layout/SubStepProcess"/>
    <dgm:cxn modelId="{C3EDFD67-428F-4C69-96FF-F96D4F0C2AD1}" srcId="{060F35CE-919D-4DA1-AF2F-1440BA23A7A7}" destId="{5C39631D-2324-424E-8376-3732F4D0FCBC}" srcOrd="1" destOrd="0" parTransId="{C4F302A0-ABB2-4951-B5E6-D1554A7FC56F}" sibTransId="{1D657244-21D9-4247-A45E-59BC99C960C8}"/>
    <dgm:cxn modelId="{3F0A4EC9-2EF7-4A4D-AF17-1A7E90CD3636}" srcId="{060F35CE-919D-4DA1-AF2F-1440BA23A7A7}" destId="{FB762FA0-6B22-42CE-A15A-0C05DBECC6FA}" srcOrd="2" destOrd="0" parTransId="{08B9395F-ABBF-4131-A818-E3676CA83AC6}" sibTransId="{47D0E608-CB34-434C-B2D3-8A2BC04B24E7}"/>
    <dgm:cxn modelId="{2C6983D2-6814-4B2E-BFAF-3DD756F849A2}" type="presOf" srcId="{7858C893-EA8D-4C6B-88A8-88F6413C1600}" destId="{C24F4EB4-2E15-4ACE-9650-C05935499D2C}" srcOrd="0" destOrd="0" presId="urn:microsoft.com/office/officeart/2009/3/layout/SubStepProcess"/>
    <dgm:cxn modelId="{8D7F16D7-2893-4BC5-B9FE-027774635C12}" srcId="{060F35CE-919D-4DA1-AF2F-1440BA23A7A7}" destId="{80458958-C500-4C85-A345-0C819C55F37A}" srcOrd="3" destOrd="0" parTransId="{D6B8ED5C-FE50-4485-91A5-47B30E1735F0}" sibTransId="{87A856F2-4A6D-498D-9137-705453F7F411}"/>
    <dgm:cxn modelId="{87CCD0E8-2053-4407-BD93-1BD3091139A4}" type="presOf" srcId="{80458958-C500-4C85-A345-0C819C55F37A}" destId="{A646965C-60B4-44E4-B630-965C74D6E4AE}" srcOrd="0" destOrd="0" presId="urn:microsoft.com/office/officeart/2009/3/layout/SubStepProcess"/>
    <dgm:cxn modelId="{B4759FF6-E488-4A0C-A810-DA0A01F1A768}" type="presOf" srcId="{FB762FA0-6B22-42CE-A15A-0C05DBECC6FA}" destId="{5B6AA78E-14EC-4C5A-9382-04771EF425D8}" srcOrd="0" destOrd="0" presId="urn:microsoft.com/office/officeart/2009/3/layout/SubStepProcess"/>
    <dgm:cxn modelId="{EDAC7E91-95D4-4A5C-89B8-88CAC7E02D8F}" type="presParOf" srcId="{C24F4EB4-2E15-4ACE-9650-C05935499D2C}" destId="{47325586-636E-4206-AC0E-98A548F47B23}" srcOrd="0" destOrd="0" presId="urn:microsoft.com/office/officeart/2009/3/layout/SubStepProcess"/>
    <dgm:cxn modelId="{B2610271-D91D-450D-84AD-095F510EE8BE}" type="presParOf" srcId="{C24F4EB4-2E15-4ACE-9650-C05935499D2C}" destId="{99069DB1-4B7F-4AFC-9762-BB59757BBCF1}" srcOrd="1" destOrd="0" presId="urn:microsoft.com/office/officeart/2009/3/layout/SubStepProcess"/>
    <dgm:cxn modelId="{FE2DBE54-DA37-4D4F-83FF-746CACE047CE}" type="presParOf" srcId="{C24F4EB4-2E15-4ACE-9650-C05935499D2C}" destId="{5A08453F-51E7-41C0-A503-EE6F85CC8152}" srcOrd="2" destOrd="0" presId="urn:microsoft.com/office/officeart/2009/3/layout/SubStepProcess"/>
    <dgm:cxn modelId="{2AA0F92F-3332-403B-AB72-6C36FB99FDC9}" type="presParOf" srcId="{5A08453F-51E7-41C0-A503-EE6F85CC8152}" destId="{075401BF-E870-4D38-8777-033BF50404DC}" srcOrd="0" destOrd="0" presId="urn:microsoft.com/office/officeart/2009/3/layout/SubStepProcess"/>
    <dgm:cxn modelId="{156D6695-CB40-4C6E-8117-F18877CA711A}" type="presParOf" srcId="{5A08453F-51E7-41C0-A503-EE6F85CC8152}" destId="{FC009F64-F94E-4E3C-A816-F94CA9B81CEC}" srcOrd="1" destOrd="0" presId="urn:microsoft.com/office/officeart/2009/3/layout/SubStepProcess"/>
    <dgm:cxn modelId="{B3C1030C-8BEF-4166-A590-44285BC22233}" type="presParOf" srcId="{FC009F64-F94E-4E3C-A816-F94CA9B81CEC}" destId="{70128AF3-3B27-4068-9690-587123A7CE1A}" srcOrd="0" destOrd="0" presId="urn:microsoft.com/office/officeart/2009/3/layout/SubStepProcess"/>
    <dgm:cxn modelId="{B8BD48FB-7FDA-405F-8164-1071735C341C}" type="presParOf" srcId="{FC009F64-F94E-4E3C-A816-F94CA9B81CEC}" destId="{33996AB2-244C-4122-924B-BE1F711AC6A8}" srcOrd="1" destOrd="0" presId="urn:microsoft.com/office/officeart/2009/3/layout/SubStepProcess"/>
    <dgm:cxn modelId="{D232B1CC-0458-42E3-9445-6DECA7F4414D}" type="presParOf" srcId="{FC009F64-F94E-4E3C-A816-F94CA9B81CEC}" destId="{81C98581-DE44-4F5B-9A65-1408D3BCEC28}" srcOrd="2" destOrd="0" presId="urn:microsoft.com/office/officeart/2009/3/layout/SubStepProcess"/>
    <dgm:cxn modelId="{772BA35E-CAB8-4822-9922-0181C9493CAD}" type="presParOf" srcId="{FC009F64-F94E-4E3C-A816-F94CA9B81CEC}" destId="{EA2F02BB-2928-47A3-9F11-F6525D8799D6}" srcOrd="3" destOrd="0" presId="urn:microsoft.com/office/officeart/2009/3/layout/SubStepProcess"/>
    <dgm:cxn modelId="{D2C46160-8B4D-44BF-8B20-3A665B64F5C8}" type="presParOf" srcId="{5A08453F-51E7-41C0-A503-EE6F85CC8152}" destId="{24A1A049-969E-47D5-BF93-A30619ED0FBD}" srcOrd="2" destOrd="0" presId="urn:microsoft.com/office/officeart/2009/3/layout/SubStepProcess"/>
    <dgm:cxn modelId="{D6C62EA5-F3C8-4DB9-B91F-CA9F066F4848}" type="presParOf" srcId="{5A08453F-51E7-41C0-A503-EE6F85CC8152}" destId="{C3B3B4FD-F388-428E-BB7B-2F08586D71AE}" srcOrd="3" destOrd="0" presId="urn:microsoft.com/office/officeart/2009/3/layout/SubStepProcess"/>
    <dgm:cxn modelId="{86A17736-3EBD-4560-B9AD-033F5D181D45}" type="presParOf" srcId="{C3B3B4FD-F388-428E-BB7B-2F08586D71AE}" destId="{7A78F6EA-F819-4974-845E-869EE54C4567}" srcOrd="0" destOrd="0" presId="urn:microsoft.com/office/officeart/2009/3/layout/SubStepProcess"/>
    <dgm:cxn modelId="{A3A4C847-07E4-4DD2-A79F-773E2C43223C}" type="presParOf" srcId="{C3B3B4FD-F388-428E-BB7B-2F08586D71AE}" destId="{68801A0B-CEFE-4205-9E2E-1F4451C943C4}" srcOrd="1" destOrd="0" presId="urn:microsoft.com/office/officeart/2009/3/layout/SubStepProcess"/>
    <dgm:cxn modelId="{4B05E4D8-7DDD-4F43-A0F4-5A20F6EB064B}" type="presParOf" srcId="{C3B3B4FD-F388-428E-BB7B-2F08586D71AE}" destId="{DCF54FF9-14A1-4712-B25E-348C75AB85E9}" srcOrd="2" destOrd="0" presId="urn:microsoft.com/office/officeart/2009/3/layout/SubStepProcess"/>
    <dgm:cxn modelId="{8240FAD8-A36F-472E-8255-AF48AF8143E4}" type="presParOf" srcId="{C3B3B4FD-F388-428E-BB7B-2F08586D71AE}" destId="{F16A0B38-2E0A-4AEA-8462-949E0B722EBE}" srcOrd="3" destOrd="0" presId="urn:microsoft.com/office/officeart/2009/3/layout/SubStepProcess"/>
    <dgm:cxn modelId="{89BA3334-6C54-450E-9BFC-EA1B1D96F545}" type="presParOf" srcId="{5A08453F-51E7-41C0-A503-EE6F85CC8152}" destId="{D45146B5-A444-4927-8B28-C397EF95F331}" srcOrd="4" destOrd="0" presId="urn:microsoft.com/office/officeart/2009/3/layout/SubStepProcess"/>
    <dgm:cxn modelId="{940AFD61-5335-4E97-B782-90B8241D465F}" type="presParOf" srcId="{5A08453F-51E7-41C0-A503-EE6F85CC8152}" destId="{307645BB-0510-4DA3-8997-6B94750579D6}" srcOrd="5" destOrd="0" presId="urn:microsoft.com/office/officeart/2009/3/layout/SubStepProcess"/>
    <dgm:cxn modelId="{31F43CC9-B949-4728-A7EF-7BB47547C0A1}" type="presParOf" srcId="{307645BB-0510-4DA3-8997-6B94750579D6}" destId="{935ED219-3CEF-44D7-9FDE-A806748F19B5}" srcOrd="0" destOrd="0" presId="urn:microsoft.com/office/officeart/2009/3/layout/SubStepProcess"/>
    <dgm:cxn modelId="{27DCD79C-7F83-4656-BDF5-2110CB5D4EE1}" type="presParOf" srcId="{307645BB-0510-4DA3-8997-6B94750579D6}" destId="{45C34D54-F87D-4079-86C2-2FFBAF9ABAB7}" srcOrd="1" destOrd="0" presId="urn:microsoft.com/office/officeart/2009/3/layout/SubStepProcess"/>
    <dgm:cxn modelId="{7D01F274-A24F-4EFD-8395-A8118A62297D}" type="presParOf" srcId="{307645BB-0510-4DA3-8997-6B94750579D6}" destId="{4A1B9329-39F2-48AB-AAD7-178D5A2260E0}" srcOrd="2" destOrd="0" presId="urn:microsoft.com/office/officeart/2009/3/layout/SubStepProcess"/>
    <dgm:cxn modelId="{4F0DF55C-AF1A-431D-A0E9-AB4DAFAE539B}" type="presParOf" srcId="{307645BB-0510-4DA3-8997-6B94750579D6}" destId="{5B6AA78E-14EC-4C5A-9382-04771EF425D8}" srcOrd="3" destOrd="0" presId="urn:microsoft.com/office/officeart/2009/3/layout/SubStepProcess"/>
    <dgm:cxn modelId="{A15AB932-8B07-4F26-9EF2-B7076DC86A6F}" type="presParOf" srcId="{5A08453F-51E7-41C0-A503-EE6F85CC8152}" destId="{C02CA10B-7D96-440E-B8F1-DAE6FAD1FE3B}" srcOrd="6" destOrd="0" presId="urn:microsoft.com/office/officeart/2009/3/layout/SubStepProcess"/>
    <dgm:cxn modelId="{4FE7BB60-1BD3-4C5F-8D04-6E239FD5383E}" type="presParOf" srcId="{5A08453F-51E7-41C0-A503-EE6F85CC8152}" destId="{F96F0D08-7648-4992-937D-44AE01275B12}" srcOrd="7" destOrd="0" presId="urn:microsoft.com/office/officeart/2009/3/layout/SubStepProcess"/>
    <dgm:cxn modelId="{E93935D3-173F-4A05-962A-75EBF1CB8BFC}" type="presParOf" srcId="{F96F0D08-7648-4992-937D-44AE01275B12}" destId="{4944997B-DA00-488F-888E-60DA05BA4009}" srcOrd="0" destOrd="0" presId="urn:microsoft.com/office/officeart/2009/3/layout/SubStepProcess"/>
    <dgm:cxn modelId="{B6DAE95A-9020-4013-AD7E-83F0BC01C210}" type="presParOf" srcId="{F96F0D08-7648-4992-937D-44AE01275B12}" destId="{356407E9-2BA2-48D7-9973-D3D10047D779}" srcOrd="1" destOrd="0" presId="urn:microsoft.com/office/officeart/2009/3/layout/SubStepProcess"/>
    <dgm:cxn modelId="{784185EC-CA37-4C14-99C9-93269B0EEC41}" type="presParOf" srcId="{F96F0D08-7648-4992-937D-44AE01275B12}" destId="{D389BB40-8A95-49EE-B702-AFF6337D18D2}" srcOrd="2" destOrd="0" presId="urn:microsoft.com/office/officeart/2009/3/layout/SubStepProcess"/>
    <dgm:cxn modelId="{DA47E262-B193-417F-AE2C-DF59DDB79E1E}"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351DF-970D-4EAA-8B8B-C7880BC6DFF6}">
      <dsp:nvSpPr>
        <dsp:cNvPr id="0" name=""/>
        <dsp:cNvSpPr/>
      </dsp:nvSpPr>
      <dsp:spPr>
        <a:xfrm>
          <a:off x="0" y="2683421"/>
          <a:ext cx="4903788" cy="4402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Classroom</a:t>
          </a:r>
        </a:p>
      </dsp:txBody>
      <dsp:txXfrm>
        <a:off x="0" y="2683421"/>
        <a:ext cx="4903788" cy="440237"/>
      </dsp:txXfrm>
    </dsp:sp>
    <dsp:sp modelId="{08363635-5BEB-4909-9E6A-BC8490AA39BF}">
      <dsp:nvSpPr>
        <dsp:cNvPr id="0" name=""/>
        <dsp:cNvSpPr/>
      </dsp:nvSpPr>
      <dsp:spPr>
        <a:xfrm rot="10800000">
          <a:off x="0" y="201293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Division or Department</a:t>
          </a:r>
        </a:p>
      </dsp:txBody>
      <dsp:txXfrm rot="10800000">
        <a:off x="0" y="2012939"/>
        <a:ext cx="4903788" cy="439950"/>
      </dsp:txXfrm>
    </dsp:sp>
    <dsp:sp modelId="{7194C784-0998-4F17-B350-3D63DA543090}">
      <dsp:nvSpPr>
        <dsp:cNvPr id="0" name=""/>
        <dsp:cNvSpPr/>
      </dsp:nvSpPr>
      <dsp:spPr>
        <a:xfrm rot="10800000">
          <a:off x="0" y="1342457"/>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b="0" kern="1200"/>
            <a:t>School</a:t>
          </a:r>
        </a:p>
      </dsp:txBody>
      <dsp:txXfrm rot="10800000">
        <a:off x="0" y="1342457"/>
        <a:ext cx="4903788" cy="439950"/>
      </dsp:txXfrm>
    </dsp:sp>
    <dsp:sp modelId="{C0D84357-D5A6-478E-84C0-1DE812E7D53B}">
      <dsp:nvSpPr>
        <dsp:cNvPr id="0" name=""/>
        <dsp:cNvSpPr/>
      </dsp:nvSpPr>
      <dsp:spPr>
        <a:xfrm rot="10800000">
          <a:off x="0" y="67651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School Board</a:t>
          </a:r>
        </a:p>
      </dsp:txBody>
      <dsp:txXfrm rot="10800000">
        <a:off x="0" y="676519"/>
        <a:ext cx="4903788" cy="439950"/>
      </dsp:txXfrm>
    </dsp:sp>
    <dsp:sp modelId="{5DDBFCE9-8618-4935-ACE6-2CBBF18B1276}">
      <dsp:nvSpPr>
        <dsp:cNvPr id="0" name=""/>
        <dsp:cNvSpPr/>
      </dsp:nvSpPr>
      <dsp:spPr>
        <a:xfrm rot="10800000">
          <a:off x="0" y="0"/>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dirty="0"/>
            <a:t>Ministry of Education</a:t>
          </a:r>
        </a:p>
      </dsp:txBody>
      <dsp:txXfrm rot="10800000">
        <a:off x="0" y="0"/>
        <a:ext cx="4903788" cy="439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06261-493A-4DB2-A0FF-2C21094FDC69}">
      <dsp:nvSpPr>
        <dsp:cNvPr id="0" name=""/>
        <dsp:cNvSpPr/>
      </dsp:nvSpPr>
      <dsp:spPr>
        <a:xfrm rot="16200000">
          <a:off x="-214497"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“A discipline for seeing wholes.”</a:t>
          </a:r>
        </a:p>
      </dsp:txBody>
      <dsp:txXfrm rot="5400000">
        <a:off x="1225" y="722947"/>
        <a:ext cx="3183294" cy="2168842"/>
      </dsp:txXfrm>
    </dsp:sp>
    <dsp:sp modelId="{3DBA66A8-65F3-492D-A347-FC8263D1B093}">
      <dsp:nvSpPr>
        <dsp:cNvPr id="0" name=""/>
        <dsp:cNvSpPr/>
      </dsp:nvSpPr>
      <dsp:spPr>
        <a:xfrm rot="16200000">
          <a:off x="3207543"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“A framework for seeing interrelationships rather than things.”</a:t>
          </a:r>
        </a:p>
      </dsp:txBody>
      <dsp:txXfrm rot="5400000">
        <a:off x="3423265" y="722947"/>
        <a:ext cx="3183294" cy="2168842"/>
      </dsp:txXfrm>
    </dsp:sp>
    <dsp:sp modelId="{B1C7E66E-3920-4ED0-B05A-59CC2DFE3079}">
      <dsp:nvSpPr>
        <dsp:cNvPr id="0" name=""/>
        <dsp:cNvSpPr/>
      </dsp:nvSpPr>
      <dsp:spPr>
        <a:xfrm rot="16200000">
          <a:off x="6629584"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The ability to see “patterns of change rather than static snapshots.”</a:t>
          </a:r>
        </a:p>
      </dsp:txBody>
      <dsp:txXfrm rot="5400000">
        <a:off x="6845306" y="722947"/>
        <a:ext cx="3183294" cy="2168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469775" y="0"/>
          <a:ext cx="3275013" cy="327501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r>
            <a:rPr lang="en-CA" sz="4600" kern="1200"/>
            <a:t>The Fifth Discipline</a:t>
          </a:r>
        </a:p>
      </dsp:txBody>
      <dsp:txXfrm>
        <a:off x="949390" y="479615"/>
        <a:ext cx="2315783" cy="2315783"/>
      </dsp:txXfrm>
    </dsp:sp>
    <dsp:sp modelId="{075401BF-E870-4D38-8777-033BF50404DC}">
      <dsp:nvSpPr>
        <dsp:cNvPr id="0" name=""/>
        <dsp:cNvSpPr/>
      </dsp:nvSpPr>
      <dsp:spPr>
        <a:xfrm rot="18768812">
          <a:off x="3631326" y="95631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4881883" y="410137"/>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374145" y="1014"/>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Personal Mastery</a:t>
          </a:r>
        </a:p>
      </dsp:txBody>
      <dsp:txXfrm>
        <a:off x="5374145" y="1014"/>
        <a:ext cx="3490579" cy="818246"/>
      </dsp:txXfrm>
    </dsp:sp>
    <dsp:sp modelId="{24A1A049-969E-47D5-BF93-A30619ED0FBD}">
      <dsp:nvSpPr>
        <dsp:cNvPr id="0" name=""/>
        <dsp:cNvSpPr/>
      </dsp:nvSpPr>
      <dsp:spPr>
        <a:xfrm rot="20412686">
          <a:off x="3838113" y="1410443"/>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4881883" y="1228383"/>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374145" y="819260"/>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Mental Models</a:t>
          </a:r>
        </a:p>
      </dsp:txBody>
      <dsp:txXfrm>
        <a:off x="5374145" y="819260"/>
        <a:ext cx="3490579" cy="818246"/>
      </dsp:txXfrm>
    </dsp:sp>
    <dsp:sp modelId="{D45146B5-A444-4927-8B28-C397EF95F331}">
      <dsp:nvSpPr>
        <dsp:cNvPr id="0" name=""/>
        <dsp:cNvSpPr/>
      </dsp:nvSpPr>
      <dsp:spPr>
        <a:xfrm rot="1187314">
          <a:off x="3838113" y="1864569"/>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4881883" y="204662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374145" y="1637506"/>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Building Shared Vision</a:t>
          </a:r>
        </a:p>
      </dsp:txBody>
      <dsp:txXfrm>
        <a:off x="5374145" y="1637506"/>
        <a:ext cx="3490579" cy="818246"/>
      </dsp:txXfrm>
    </dsp:sp>
    <dsp:sp modelId="{C02CA10B-7D96-440E-B8F1-DAE6FAD1FE3B}">
      <dsp:nvSpPr>
        <dsp:cNvPr id="0" name=""/>
        <dsp:cNvSpPr/>
      </dsp:nvSpPr>
      <dsp:spPr>
        <a:xfrm rot="2831188">
          <a:off x="3631326" y="231869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4881883" y="2864875"/>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374145" y="2455752"/>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Team Learning</a:t>
          </a:r>
        </a:p>
      </dsp:txBody>
      <dsp:txXfrm>
        <a:off x="5374145" y="2455752"/>
        <a:ext cx="3490579" cy="818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1550" y="15168"/>
          <a:ext cx="4211463" cy="421146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0">
            <a:lnSpc>
              <a:spcPct val="90000"/>
            </a:lnSpc>
            <a:spcBef>
              <a:spcPct val="0"/>
            </a:spcBef>
            <a:spcAft>
              <a:spcPct val="35000"/>
            </a:spcAft>
            <a:buNone/>
          </a:pPr>
          <a:r>
            <a:rPr lang="en-CA" sz="6000" kern="1200"/>
            <a:t>The Fifth Discipline</a:t>
          </a:r>
        </a:p>
      </dsp:txBody>
      <dsp:txXfrm>
        <a:off x="618304" y="631922"/>
        <a:ext cx="2977955" cy="2977955"/>
      </dsp:txXfrm>
    </dsp:sp>
    <dsp:sp modelId="{075401BF-E870-4D38-8777-033BF50404DC}">
      <dsp:nvSpPr>
        <dsp:cNvPr id="0" name=""/>
        <dsp:cNvSpPr/>
      </dsp:nvSpPr>
      <dsp:spPr>
        <a:xfrm rot="18334789">
          <a:off x="3974429" y="1238749"/>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5350109" y="53143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842370" y="161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Personal Mastery</a:t>
          </a:r>
        </a:p>
      </dsp:txBody>
      <dsp:txXfrm>
        <a:off x="5842370" y="1619"/>
        <a:ext cx="3490579" cy="1059640"/>
      </dsp:txXfrm>
    </dsp:sp>
    <dsp:sp modelId="{24A1A049-969E-47D5-BF93-A30619ED0FBD}">
      <dsp:nvSpPr>
        <dsp:cNvPr id="0" name=""/>
        <dsp:cNvSpPr/>
      </dsp:nvSpPr>
      <dsp:spPr>
        <a:xfrm rot="20101034">
          <a:off x="4285862" y="1826849"/>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5350109" y="159107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842370" y="106125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Mental Models</a:t>
          </a:r>
        </a:p>
      </dsp:txBody>
      <dsp:txXfrm>
        <a:off x="5842370" y="1061259"/>
        <a:ext cx="3490579" cy="1059640"/>
      </dsp:txXfrm>
    </dsp:sp>
    <dsp:sp modelId="{D45146B5-A444-4927-8B28-C397EF95F331}">
      <dsp:nvSpPr>
        <dsp:cNvPr id="0" name=""/>
        <dsp:cNvSpPr/>
      </dsp:nvSpPr>
      <dsp:spPr>
        <a:xfrm rot="1498966">
          <a:off x="4285862" y="2414950"/>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5350109" y="265072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842370" y="212090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Building Shared Vision</a:t>
          </a:r>
        </a:p>
      </dsp:txBody>
      <dsp:txXfrm>
        <a:off x="5842370" y="2120900"/>
        <a:ext cx="3490579" cy="1059640"/>
      </dsp:txXfrm>
    </dsp:sp>
    <dsp:sp modelId="{C02CA10B-7D96-440E-B8F1-DAE6FAD1FE3B}">
      <dsp:nvSpPr>
        <dsp:cNvPr id="0" name=""/>
        <dsp:cNvSpPr/>
      </dsp:nvSpPr>
      <dsp:spPr>
        <a:xfrm rot="3265211">
          <a:off x="3974429" y="3003050"/>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5350109" y="371036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842370" y="318054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dirty="0"/>
            <a:t>Team Learning</a:t>
          </a:r>
        </a:p>
      </dsp:txBody>
      <dsp:txXfrm>
        <a:off x="5842370" y="3180540"/>
        <a:ext cx="3490579" cy="105964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download_file/view/363/174" TargetMode="External"/><Relationship Id="rId4" Type="http://schemas.openxmlformats.org/officeDocument/2006/relationships/hyperlink" Target="https://www.education-leadership-ontario.ca/download_file/view/2198/176"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HYiprDK6Wk"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amanet.org/articles/for-a-fresh-perspective-stop-dancing-and-get-out-on-the-balcony/"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K8xNCySfwC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2198/176"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sfiReUu3o0"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_vS_b7cJn2A"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rDxOyJxgJe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MQMRMAmT2gg"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MQMRMAmT2g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gettingsmart.com/2016/03/school-system-leaders-need-systems-thinker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CA" dirty="0"/>
              <a:t>This session focuses</a:t>
            </a:r>
            <a:r>
              <a:rPr lang="en-CA" baseline="0" dirty="0"/>
              <a:t> on </a:t>
            </a:r>
            <a:r>
              <a:rPr lang="en-CA" sz="1200" dirty="0">
                <a:solidFill>
                  <a:srgbClr val="00B050"/>
                </a:solidFill>
              </a:rPr>
              <a:t>Systems Thinking.</a:t>
            </a:r>
          </a:p>
          <a:p>
            <a:endParaRPr lang="en-CA" sz="1200" dirty="0">
              <a:solidFill>
                <a:srgbClr val="00B050"/>
              </a:solidFill>
            </a:endParaRPr>
          </a:p>
          <a:p>
            <a:r>
              <a:rPr lang="en-CA" sz="1200" dirty="0">
                <a:solidFill>
                  <a:srgbClr val="00B050"/>
                </a:solidFill>
              </a:rPr>
              <a:t>The</a:t>
            </a:r>
            <a:r>
              <a:rPr lang="en-CA" sz="1200" baseline="0" dirty="0">
                <a:solidFill>
                  <a:srgbClr val="00B050"/>
                </a:solidFill>
              </a:rPr>
              <a:t> following resources will be helpful to increase understanding of this session: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CA" sz="1200" baseline="0" dirty="0">
                <a:solidFill>
                  <a:srgbClr val="00B050"/>
                </a:solidFill>
              </a:rPr>
              <a:t>Ideas into Action, </a:t>
            </a:r>
            <a:r>
              <a:rPr lang="en-CA" b="1" i="1" dirty="0">
                <a:hlinkClick r:id="rId4"/>
              </a:rPr>
              <a:t>Exploring the “Cognitive” Personal Leadership Resources: Problem-Solving Expertise, Role-Specific Knowledge &amp; Systems Thinking</a:t>
            </a:r>
            <a:r>
              <a:rPr lang="en-CA" sz="1200" b="1" i="1" baseline="0" dirty="0">
                <a:solidFill>
                  <a:schemeClr val="tx1"/>
                </a:solidFill>
              </a:rPr>
              <a:t>,</a:t>
            </a:r>
            <a:r>
              <a:rPr lang="en-CA" sz="1200" baseline="0" dirty="0">
                <a:solidFill>
                  <a:srgbClr val="00B050"/>
                </a:solidFill>
              </a:rPr>
              <a:t> (pp. 8-12, 25-36)     </a:t>
            </a:r>
          </a:p>
          <a:p>
            <a:pPr marL="228600" indent="-228600">
              <a:buAutoNum type="arabicPeriod"/>
            </a:pPr>
            <a:r>
              <a:rPr lang="en-CA" dirty="0">
                <a:highlight>
                  <a:srgbClr val="FFFF00"/>
                </a:highlight>
                <a:hlinkClick r:id="rId5"/>
              </a:rPr>
              <a:t>The Ontario Leadership Framework 2012 - with a Discussion of the Research Foundations</a:t>
            </a:r>
            <a:r>
              <a:rPr lang="en-CA" sz="1200" baseline="0" dirty="0">
                <a:solidFill>
                  <a:srgbClr val="00B050"/>
                </a:solidFill>
              </a:rPr>
              <a:t>(pp. 46-47)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As we progress within an organization, the balcony perspective becomes more significant to us. The basis of this concept is that when we are on the ground floor, it is difficult to see the full depth of what is happening. When we watch from the balcony, our perspective shifts and we can see more aspect of the situation unfolding. Being able to see beyond that which is in front of us is a key skill in helping us see the impact of our decisions on the whole of the organization.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View: </a:t>
            </a:r>
            <a:r>
              <a:rPr lang="en-CA" sz="1200" b="0" u="sng" kern="1200" dirty="0">
                <a:solidFill>
                  <a:schemeClr val="tx1"/>
                </a:solidFill>
                <a:effectLst/>
                <a:latin typeface="+mn-lt"/>
                <a:ea typeface="+mn-ea"/>
                <a:cs typeface="+mn-cs"/>
                <a:hlinkClick r:id="rId3"/>
              </a:rPr>
              <a:t>Dance Floor to the Balcony</a:t>
            </a:r>
            <a:r>
              <a:rPr lang="en-CA" sz="1200" b="0" u="sng" kern="1200" dirty="0">
                <a:solidFill>
                  <a:schemeClr val="tx1"/>
                </a:solidFill>
                <a:effectLst/>
                <a:latin typeface="+mn-lt"/>
                <a:ea typeface="+mn-ea"/>
                <a:cs typeface="+mn-cs"/>
              </a:rPr>
              <a:t> (1m25s)</a:t>
            </a:r>
            <a:endParaRPr lang="en-CA" sz="1200" b="1"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Read </a:t>
            </a:r>
            <a:r>
              <a:rPr lang="en-CA" sz="1200" b="1" u="sng" kern="1200" dirty="0">
                <a:solidFill>
                  <a:schemeClr val="tx1"/>
                </a:solidFill>
                <a:effectLst/>
                <a:latin typeface="+mn-lt"/>
                <a:ea typeface="+mn-ea"/>
                <a:cs typeface="+mn-cs"/>
                <a:hlinkClick r:id="rId4"/>
              </a:rPr>
              <a:t>For a Fresh Perspective, Stop Dancing and Get Out on the Balcony</a:t>
            </a:r>
            <a:endParaRPr lang="en-CA" sz="1200" b="1" kern="1200" dirty="0">
              <a:solidFill>
                <a:schemeClr val="tx1"/>
              </a:solidFill>
              <a:effectLst/>
              <a:latin typeface="+mn-lt"/>
              <a:ea typeface="+mn-ea"/>
              <a:cs typeface="+mn-cs"/>
            </a:endParaRPr>
          </a:p>
          <a:p>
            <a:endParaRPr lang="en-CA" sz="1200" b="0" kern="1200" dirty="0">
              <a:solidFill>
                <a:schemeClr val="tx1"/>
              </a:solidFill>
              <a:effectLst/>
              <a:latin typeface="+mn-lt"/>
              <a:ea typeface="+mn-ea"/>
              <a:cs typeface="+mn-cs"/>
            </a:endParaRPr>
          </a:p>
          <a:p>
            <a:r>
              <a:rPr lang="en-CA" sz="1200" b="0" kern="1200" dirty="0">
                <a:solidFill>
                  <a:schemeClr val="tx1"/>
                </a:solidFill>
                <a:effectLst/>
                <a:latin typeface="+mn-lt"/>
                <a:ea typeface="+mn-ea"/>
                <a:cs typeface="+mn-cs"/>
              </a:rPr>
              <a:t>Complete the following questions: page 28 </a:t>
            </a:r>
            <a:r>
              <a:rPr lang="en-CA" sz="1200" b="0" kern="1200" baseline="0" dirty="0">
                <a:solidFill>
                  <a:schemeClr val="tx1"/>
                </a:solidFill>
                <a:effectLst/>
                <a:latin typeface="+mn-lt"/>
                <a:ea typeface="+mn-ea"/>
                <a:cs typeface="+mn-cs"/>
              </a:rPr>
              <a:t>of the Reflective Manual</a:t>
            </a:r>
            <a:endParaRPr lang="en-CA" sz="1200" b="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In your present role, where do you spend most of your time, on the dance floor</a:t>
            </a:r>
            <a:r>
              <a:rPr lang="en-CA" sz="1200" kern="1200" baseline="300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or on the balcony? </a:t>
            </a:r>
          </a:p>
          <a:p>
            <a:pPr marL="0" lvl="0" indent="0">
              <a:buNone/>
            </a:pPr>
            <a:r>
              <a:rPr lang="en-US" dirty="0"/>
              <a:t>When you are implementing or supporting the implementation of a new strategy or paradigm, how do you take into account how others with a different vantage point perceive the situation?</a:t>
            </a:r>
            <a:endParaRPr lang="en-CA"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Discuss your reflections with a partner.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20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271250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In a small group or with a partner, using the scenario provided, discuss the following questions:</a:t>
            </a:r>
          </a:p>
          <a:p>
            <a:pPr marL="0" indent="0">
              <a:buNone/>
            </a:pPr>
            <a:endParaRPr lang="en-CA" dirty="0"/>
          </a:p>
          <a:p>
            <a:pPr marL="0" indent="0">
              <a:buNone/>
            </a:pPr>
            <a:r>
              <a:rPr lang="en-CA" dirty="0"/>
              <a:t>SCENARIO: </a:t>
            </a:r>
            <a:r>
              <a:rPr lang="en-CA" i="1" dirty="0"/>
              <a:t>The Ministry of Education </a:t>
            </a:r>
            <a:r>
              <a:rPr lang="en-CA" b="0" i="1" dirty="0"/>
              <a:t>released a PPM that requires </a:t>
            </a:r>
            <a:r>
              <a:rPr lang="en-CA" i="1" dirty="0"/>
              <a:t>all boards to implement a plan to introduce Trauma-Informed Practices. You have agreed to have your school participate in a pilot project to explore implementation and need to find allies to support this important initiative.</a:t>
            </a:r>
            <a:endParaRPr lang="en-CA"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None/>
            </a:pPr>
            <a:endParaRPr lang="en-CA" dirty="0"/>
          </a:p>
          <a:p>
            <a:pPr marL="0" indent="0">
              <a:buNone/>
            </a:pPr>
            <a:r>
              <a:rPr lang="en-CA" baseline="0" dirty="0"/>
              <a:t>(Page 29 of the Reflective Manual)</a:t>
            </a:r>
            <a:endParaRPr lang="en-CA"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What reactions might you get from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do you use the “balcony view” to support your colleagues and the initiative?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do you help your staff see from different vantage points?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will this make the initiative successful?</a:t>
            </a: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4016385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6000"/>
              </a:lnSpc>
              <a:spcAft>
                <a:spcPts val="800"/>
              </a:spcAft>
            </a:pPr>
            <a:r>
              <a:rPr lang="en-CA" b="0" i="1" dirty="0">
                <a:latin typeface="Book Antiqua" panose="02040602050305030304" pitchFamily="18" charset="0"/>
                <a:ea typeface="Calibri" panose="020F0502020204030204" pitchFamily="34" charset="0"/>
                <a:cs typeface="Times New Roman" panose="02020603050405020304" pitchFamily="18" charset="0"/>
              </a:rPr>
              <a:t>Refer to page 29 of the Reflective Manual</a:t>
            </a:r>
          </a:p>
          <a:p>
            <a:pPr>
              <a:lnSpc>
                <a:spcPct val="106000"/>
              </a:lnSpc>
              <a:spcAft>
                <a:spcPts val="800"/>
              </a:spcAft>
            </a:pPr>
            <a:endParaRPr lang="en-CA" b="1" dirty="0">
              <a:latin typeface="Book Antiqua" panose="02040602050305030304" pitchFamily="18" charset="0"/>
              <a:ea typeface="Calibri" panose="020F0502020204030204" pitchFamily="34" charset="0"/>
              <a:cs typeface="Times New Roman" panose="02020603050405020304" pitchFamily="18" charset="0"/>
            </a:endParaRPr>
          </a:p>
          <a:p>
            <a:pPr>
              <a:lnSpc>
                <a:spcPct val="106000"/>
              </a:lnSpc>
              <a:spcAft>
                <a:spcPts val="800"/>
              </a:spcAft>
            </a:pPr>
            <a:r>
              <a:rPr lang="en-CA" b="1" dirty="0">
                <a:latin typeface="Book Antiqua" panose="02040602050305030304" pitchFamily="18" charset="0"/>
                <a:ea typeface="Calibri" panose="020F0502020204030204" pitchFamily="34" charset="0"/>
                <a:cs typeface="Times New Roman" panose="02020603050405020304" pitchFamily="18" charset="0"/>
              </a:rPr>
              <a:t>The Iceberg Model</a:t>
            </a:r>
            <a:r>
              <a:rPr lang="en-CA" dirty="0">
                <a:latin typeface="Book Antiqua" panose="02040602050305030304" pitchFamily="18" charset="0"/>
                <a:ea typeface="Calibri" panose="020F0502020204030204" pitchFamily="34" charset="0"/>
                <a:cs typeface="Times New Roman" panose="02020603050405020304" pitchFamily="18" charset="0"/>
              </a:rPr>
              <a:t> encourages us to go below the surface to help facilitate growth and change.</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Events</a:t>
            </a:r>
            <a:r>
              <a:rPr lang="en-CA" dirty="0">
                <a:latin typeface="Book Antiqua" panose="02040602050305030304" pitchFamily="18" charset="0"/>
                <a:ea typeface="Calibri" panose="020F0502020204030204" pitchFamily="34" charset="0"/>
                <a:cs typeface="Times New Roman" panose="02020603050405020304" pitchFamily="18" charset="0"/>
              </a:rPr>
              <a:t> – This is what is above the surface. Everyone can see it.</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Trends</a:t>
            </a:r>
            <a:r>
              <a:rPr lang="en-CA" dirty="0">
                <a:latin typeface="Book Antiqua" panose="02040602050305030304" pitchFamily="18" charset="0"/>
                <a:ea typeface="Calibri" panose="020F0502020204030204" pitchFamily="34" charset="0"/>
                <a:cs typeface="Times New Roman" panose="02020603050405020304" pitchFamily="18" charset="0"/>
              </a:rPr>
              <a:t> – This is just below the surface. This is the data that reveals patterns.</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Underlying Structures</a:t>
            </a:r>
            <a:r>
              <a:rPr lang="en-CA" dirty="0">
                <a:latin typeface="Book Antiqua" panose="02040602050305030304" pitchFamily="18" charset="0"/>
                <a:ea typeface="Calibri" panose="020F0502020204030204" pitchFamily="34" charset="0"/>
                <a:cs typeface="Times New Roman" panose="02020603050405020304" pitchFamily="18" charset="0"/>
              </a:rPr>
              <a:t> – This step asks us to review the aspects of the system which have influenced the trends.</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Mental Models</a:t>
            </a:r>
            <a:r>
              <a:rPr lang="en-CA" dirty="0">
                <a:latin typeface="Book Antiqua" panose="02040602050305030304" pitchFamily="18" charset="0"/>
                <a:ea typeface="Calibri" panose="020F0502020204030204" pitchFamily="34" charset="0"/>
                <a:cs typeface="Times New Roman" panose="02020603050405020304" pitchFamily="18" charset="0"/>
              </a:rPr>
              <a:t> – This step encourages us to look at attitudes and beliefs that need to be brought to the surface.</a:t>
            </a:r>
          </a:p>
          <a:p>
            <a:pPr marL="342900" lvl="0" indent="-342900">
              <a:lnSpc>
                <a:spcPct val="106000"/>
              </a:lnSpc>
              <a:spcAft>
                <a:spcPts val="800"/>
              </a:spcAft>
              <a:buFont typeface="+mj-lt"/>
              <a:buAutoNum type="arabicPeriod"/>
            </a:pPr>
            <a:endParaRPr lang="en-CA" sz="1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dirty="0">
                <a:latin typeface="Book Antiqua" panose="02040602050305030304" pitchFamily="18" charset="0"/>
                <a:ea typeface="Calibri" panose="020F0502020204030204" pitchFamily="34" charset="0"/>
              </a:rPr>
              <a:t>To gain a better understanding of the Iceberg Model and how to apply the Iceberg Model, view </a:t>
            </a:r>
            <a:r>
              <a:rPr lang="en-CA" sz="1200" u="sng" dirty="0">
                <a:solidFill>
                  <a:srgbClr val="0563C1"/>
                </a:solidFill>
                <a:latin typeface="Book Antiqua" panose="02040602050305030304" pitchFamily="18" charset="0"/>
                <a:ea typeface="Times New Roman" panose="02020603050405020304" pitchFamily="18" charset="0"/>
                <a:hlinkClick r:id="rId3"/>
              </a:rPr>
              <a:t>Iceberg Model - Systems Thinking - Business Leadership - Education series. Chancellor University</a:t>
            </a:r>
            <a:r>
              <a:rPr lang="en-CA" sz="1200" dirty="0">
                <a:latin typeface="Book Antiqua" panose="02040602050305030304" pitchFamily="18" charset="0"/>
                <a:ea typeface="Times New Roman" panose="02020603050405020304" pitchFamily="18" charset="0"/>
              </a:rPr>
              <a:t> (6m46s)</a:t>
            </a:r>
            <a:endParaRPr lang="en-CA" sz="2400" b="1" dirty="0">
              <a:effectLst/>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816521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r>
              <a:rPr lang="en-CA" baseline="0" dirty="0"/>
              <a:t>Ask participants to refer to page 30 of the Reflective Manual.</a:t>
            </a:r>
          </a:p>
          <a:p>
            <a:pPr marL="0" indent="0">
              <a:buFont typeface="Arial" panose="020B0604020202020204" pitchFamily="34" charset="0"/>
              <a:buNone/>
            </a:pPr>
            <a:endParaRPr lang="en-CA" baseline="0" dirty="0"/>
          </a:p>
          <a:p>
            <a:pPr marL="0" indent="0">
              <a:buFont typeface="Arial" panose="020B0604020202020204" pitchFamily="34" charset="0"/>
              <a:buNone/>
            </a:pPr>
            <a:r>
              <a:rPr lang="en-CA" baseline="0" dirty="0"/>
              <a:t>Use slides 12 and 13 to guide participants towards a process for applying the Iceberg Model.</a:t>
            </a:r>
          </a:p>
          <a:p>
            <a:pPr marL="0" indent="0">
              <a:buFont typeface="Arial" panose="020B0604020202020204" pitchFamily="34" charset="0"/>
              <a:buNone/>
            </a:pPr>
            <a:r>
              <a:rPr lang="en-CA" baseline="0" dirty="0"/>
              <a:t>The thoughts provided are to be used as prompts to initiate further discussion.</a:t>
            </a:r>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718395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686625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Using the scenario, participants will be asked to apply their learning. (page 30 of the Reflective Manual)</a:t>
            </a:r>
          </a:p>
          <a:p>
            <a:pPr marL="0" indent="0">
              <a:buNone/>
            </a:pPr>
            <a:endParaRPr lang="en-CA" dirty="0"/>
          </a:p>
          <a:p>
            <a:pPr marL="0" indent="0">
              <a:buNone/>
            </a:pPr>
            <a:r>
              <a:rPr lang="en-CA" dirty="0"/>
              <a:t>Read the scenario:</a:t>
            </a:r>
          </a:p>
          <a:p>
            <a:pPr marL="0" indent="0">
              <a:buNone/>
            </a:pPr>
            <a:r>
              <a:rPr lang="en-CA" sz="1200" i="1" kern="1200" dirty="0">
                <a:solidFill>
                  <a:schemeClr val="tx1"/>
                </a:solidFill>
                <a:effectLst/>
                <a:latin typeface="+mn-lt"/>
                <a:ea typeface="+mn-ea"/>
                <a:cs typeface="+mn-cs"/>
              </a:rPr>
              <a:t>You have been appointed the System Principal of Indigenous Education and Equity. One of the goals of the Board Action Plan for Indigenous Education is to increase graduation rates of students who identify as Indigenous. </a:t>
            </a:r>
          </a:p>
          <a:p>
            <a:pPr marL="0" indent="0">
              <a:buNone/>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Using the previous example, apply the Iceberg Model to explore solutions for positive outcomes. Refer to pages 30 and 31 of the Reflective Manual.</a:t>
            </a:r>
          </a:p>
          <a:p>
            <a:pPr marL="0" indent="0">
              <a:buNone/>
            </a:pPr>
            <a:endParaRPr lang="en-CA" dirty="0"/>
          </a:p>
          <a:p>
            <a:pPr marL="514350" indent="-514350">
              <a:buFont typeface="+mj-lt"/>
              <a:buAutoNum type="arabicPeriod"/>
            </a:pPr>
            <a:r>
              <a:rPr lang="en-CA" dirty="0"/>
              <a:t>What are the events, trends, structures, and mental models?</a:t>
            </a:r>
          </a:p>
          <a:p>
            <a:pPr marL="514350" indent="-514350">
              <a:buFont typeface="+mj-lt"/>
              <a:buAutoNum type="arabicPeriod"/>
            </a:pPr>
            <a:r>
              <a:rPr lang="en-CA" sz="1200" kern="1200" dirty="0">
                <a:solidFill>
                  <a:schemeClr val="tx1"/>
                </a:solidFill>
                <a:effectLst/>
                <a:latin typeface="+mn-lt"/>
                <a:ea typeface="+mn-ea"/>
                <a:cs typeface="+mn-cs"/>
              </a:rPr>
              <a:t>What steps do you need to take to ensure there is an increase in graduation rates? </a:t>
            </a:r>
          </a:p>
          <a:p>
            <a:pPr marL="0" indent="0">
              <a:buFontTx/>
              <a:buNone/>
            </a:pPr>
            <a:r>
              <a:rPr lang="en-CA" baseline="0" dirty="0"/>
              <a:t>Share your thoughts with a partner.</a:t>
            </a:r>
          </a:p>
          <a:p>
            <a:pPr marL="0" indent="0">
              <a:buFont typeface="+mj-lt"/>
              <a:buNone/>
            </a:pPr>
            <a:endParaRPr lang="en-CA" baseline="0" dirty="0"/>
          </a:p>
          <a:p>
            <a:pPr marL="0" indent="0">
              <a:buFont typeface="+mj-lt"/>
              <a:buNone/>
            </a:pPr>
            <a:r>
              <a:rPr lang="en-CA" baseline="0" dirty="0"/>
              <a:t>Suggested Timing: 20 minutes</a:t>
            </a: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7199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Refer to page 31 of the Reflective Manual.</a:t>
            </a:r>
          </a:p>
          <a:p>
            <a:r>
              <a:rPr lang="en-CA" sz="1200" b="1" kern="1200" dirty="0">
                <a:solidFill>
                  <a:schemeClr val="tx1"/>
                </a:solidFill>
                <a:effectLst/>
                <a:latin typeface="+mn-lt"/>
                <a:ea typeface="+mn-ea"/>
                <a:cs typeface="+mn-cs"/>
              </a:rPr>
              <a:t>Work with a partner to help you gather tools and strategies to deepen and strengthen your Cognitive PLRs.</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kern="1200" dirty="0">
                <a:solidFill>
                  <a:schemeClr val="tx1"/>
                </a:solidFill>
                <a:effectLst/>
                <a:latin typeface="+mn-lt"/>
                <a:ea typeface="+mn-ea"/>
                <a:cs typeface="+mn-cs"/>
              </a:rPr>
              <a:t>Revisit your </a:t>
            </a:r>
            <a:r>
              <a:rPr lang="en-CA" sz="1200" u="sng" kern="1200" dirty="0">
                <a:solidFill>
                  <a:schemeClr val="tx1"/>
                </a:solidFill>
                <a:effectLst/>
                <a:latin typeface="+mn-lt"/>
                <a:ea typeface="+mn-ea"/>
                <a:cs typeface="+mn-cs"/>
                <a:hlinkClick r:id="rId3"/>
              </a:rPr>
              <a:t>Self-Assessment</a:t>
            </a:r>
            <a:r>
              <a:rPr lang="en-CA" sz="1200" kern="1200" dirty="0">
                <a:solidFill>
                  <a:schemeClr val="tx1"/>
                </a:solidFill>
                <a:effectLst/>
                <a:latin typeface="+mn-lt"/>
                <a:ea typeface="+mn-ea"/>
                <a:cs typeface="+mn-cs"/>
              </a:rPr>
              <a:t> on the Cognitive PLRs and update your reflections if necessary. </a:t>
            </a:r>
          </a:p>
          <a:p>
            <a:pPr marL="228600" lvl="0" indent="-228600">
              <a:buFont typeface="+mj-lt"/>
              <a:buAutoNum type="arabicPeriod"/>
            </a:pPr>
            <a:r>
              <a:rPr lang="en-CA" sz="1200" kern="1200" dirty="0">
                <a:solidFill>
                  <a:schemeClr val="tx1"/>
                </a:solidFill>
                <a:effectLst/>
                <a:latin typeface="+mn-lt"/>
                <a:ea typeface="+mn-ea"/>
                <a:cs typeface="+mn-cs"/>
              </a:rPr>
              <a:t>Choose a trait from each PLR (problem-solving expertise, role-specific knowledge, and systems thinking) in which you would like to focus.</a:t>
            </a:r>
          </a:p>
          <a:p>
            <a:pPr marL="228600" lvl="0" indent="-228600">
              <a:buFont typeface="+mj-lt"/>
              <a:buAutoNum type="arabicPeriod"/>
            </a:pPr>
            <a:r>
              <a:rPr lang="en-CA" sz="1200" kern="1200" dirty="0">
                <a:solidFill>
                  <a:schemeClr val="tx1"/>
                </a:solidFill>
                <a:effectLst/>
                <a:latin typeface="+mn-lt"/>
                <a:ea typeface="+mn-ea"/>
                <a:cs typeface="+mn-cs"/>
              </a:rPr>
              <a:t>When choosing your tools, refer to</a:t>
            </a:r>
            <a:r>
              <a:rPr lang="en-CA" sz="1200" i="1" kern="1200" dirty="0">
                <a:solidFill>
                  <a:schemeClr val="tx1"/>
                </a:solidFill>
                <a:effectLst/>
                <a:latin typeface="+mn-lt"/>
                <a:ea typeface="+mn-ea"/>
                <a:cs typeface="+mn-cs"/>
              </a:rPr>
              <a:t> </a:t>
            </a:r>
            <a:r>
              <a:rPr lang="en-CA" sz="1200" b="1" i="1" u="sng" kern="1200" dirty="0">
                <a:solidFill>
                  <a:schemeClr val="tx1"/>
                </a:solidFill>
                <a:effectLst/>
                <a:latin typeface="+mn-lt"/>
                <a:ea typeface="+mn-ea"/>
                <a:cs typeface="+mn-cs"/>
                <a:hlinkClick r:id="rId4"/>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the information in this Reflective Manual, activities from the Onward Workbook, and personal experience.</a:t>
            </a:r>
          </a:p>
          <a:p>
            <a:pPr marL="228600" lvl="0" indent="-228600">
              <a:buFont typeface="+mj-lt"/>
              <a:buAutoNum type="arabicPeriod"/>
            </a:pPr>
            <a:r>
              <a:rPr lang="en-CA" sz="1200" kern="1200" dirty="0">
                <a:solidFill>
                  <a:schemeClr val="tx1"/>
                </a:solidFill>
                <a:effectLst/>
                <a:latin typeface="+mn-lt"/>
                <a:ea typeface="+mn-ea"/>
                <a:cs typeface="+mn-cs"/>
              </a:rPr>
              <a:t>Consider working with a coach or mentor or critical friend to help foster continued growth in these areas.</a:t>
            </a:r>
          </a:p>
          <a:p>
            <a:pPr marL="228600" lvl="0" indent="-228600">
              <a:buFont typeface="+mj-lt"/>
              <a:buAutoNum type="arabicPeriod"/>
            </a:pPr>
            <a:r>
              <a:rPr lang="en-CA" sz="1200" kern="1200" dirty="0">
                <a:solidFill>
                  <a:schemeClr val="tx1"/>
                </a:solidFill>
                <a:effectLst/>
                <a:latin typeface="+mn-lt"/>
                <a:ea typeface="+mn-ea"/>
                <a:cs typeface="+mn-cs"/>
              </a:rPr>
              <a:t>Use the example to guide your thinking and complete the activity using the template provided on pages 32, 33 and 34 of the Reflective Manual.</a:t>
            </a:r>
            <a:endParaRPr lang="en-CA" baseline="0" dirty="0"/>
          </a:p>
          <a:p>
            <a:pPr marL="0" indent="0">
              <a:buFont typeface="+mj-lt"/>
              <a:buNone/>
            </a:pPr>
            <a:endParaRPr lang="en-CA" baseline="0" dirty="0"/>
          </a:p>
          <a:p>
            <a:pPr marL="0" indent="0">
              <a:buFont typeface="+mj-lt"/>
              <a:buNone/>
            </a:pPr>
            <a:r>
              <a:rPr lang="en-CA" baseline="0" dirty="0"/>
              <a:t>Suggested Timing: 30 minutes</a:t>
            </a: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4278039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3823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14350" indent="-514350">
              <a:buAutoNum type="arabicPeriod"/>
            </a:pPr>
            <a:r>
              <a:rPr lang="en-US" sz="1200" dirty="0"/>
              <a:t>Name a person you think is a “change-maker.” Explain why.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Systems Thinking takes us out of our comfort zones to help us lead with empathy and compassion.</a:t>
            </a:r>
            <a:r>
              <a:rPr lang="en-CA" dirty="0">
                <a:effectLst/>
              </a:rPr>
              <a:t>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School systems are sometimes seen as linear, having a top-down approach. A hierarchical structure has a purpose. For example, it would be difficult for a student to transfer schools without The Ontario Curriculum expectations which help build a common set of knowledge, skills and assessment. In</a:t>
            </a:r>
            <a:r>
              <a:rPr lang="en-CA" sz="1200" kern="1200" baseline="0" dirty="0">
                <a:solidFill>
                  <a:schemeClr val="tx1"/>
                </a:solidFill>
                <a:effectLst/>
                <a:latin typeface="+mn-lt"/>
                <a:ea typeface="+mn-ea"/>
                <a:cs typeface="+mn-cs"/>
              </a:rPr>
              <a:t> our schools, we need a framework (policies, procedures, guiding documents). However, sometimes an approach fails. That’s where the importance of systems thinking enters.</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When taking a systems thinking approach, it is essential to understand the hierarchical aspects of the organization and also consider how each of these aspects are interconnected. </a:t>
            </a:r>
          </a:p>
          <a:p>
            <a:r>
              <a:rPr lang="en-CA" sz="1200" kern="1200" dirty="0">
                <a:solidFill>
                  <a:schemeClr val="tx1"/>
                </a:solidFill>
                <a:effectLst/>
                <a:latin typeface="+mn-lt"/>
                <a:ea typeface="+mn-ea"/>
                <a:cs typeface="+mn-cs"/>
              </a:rPr>
              <a:t>Take a few moments to view the following videos:</a:t>
            </a:r>
          </a:p>
          <a:p>
            <a:r>
              <a:rPr lang="en-CA" sz="1200" u="sng" kern="1200" dirty="0">
                <a:solidFill>
                  <a:schemeClr val="tx1"/>
                </a:solidFill>
                <a:effectLst/>
                <a:latin typeface="+mn-lt"/>
                <a:ea typeface="+mn-ea"/>
                <a:cs typeface="+mn-cs"/>
                <a:hlinkClick r:id="rId3"/>
              </a:rPr>
              <a:t>Systems-thinking: A Little Film About a Big Idea</a:t>
            </a:r>
            <a:r>
              <a:rPr lang="en-CA" sz="1200" kern="1200" dirty="0">
                <a:solidFill>
                  <a:schemeClr val="tx1"/>
                </a:solidFill>
                <a:effectLst/>
                <a:latin typeface="+mn-lt"/>
                <a:ea typeface="+mn-ea"/>
                <a:cs typeface="+mn-cs"/>
              </a:rPr>
              <a:t> (11m55s)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You may want to experience an exercise in system thinking by viewing </a:t>
            </a:r>
            <a:r>
              <a:rPr lang="en-CA" sz="1200" u="sng" kern="1200" dirty="0">
                <a:solidFill>
                  <a:schemeClr val="tx1"/>
                </a:solidFill>
                <a:effectLst/>
                <a:latin typeface="+mn-lt"/>
                <a:ea typeface="+mn-ea"/>
                <a:cs typeface="+mn-cs"/>
                <a:hlinkClick r:id="rId4"/>
              </a:rPr>
              <a:t>Tom Wujec: Got a wicked problem? First, tell me how you make toast</a:t>
            </a:r>
            <a:r>
              <a:rPr lang="en-CA" sz="1200" kern="1200" dirty="0">
                <a:solidFill>
                  <a:schemeClr val="tx1"/>
                </a:solidFill>
                <a:effectLst/>
                <a:latin typeface="+mn-lt"/>
                <a:ea typeface="+mn-ea"/>
                <a:cs typeface="+mn-cs"/>
              </a:rPr>
              <a:t> (9m05s)</a:t>
            </a:r>
          </a:p>
        </p:txBody>
      </p:sp>
    </p:spTree>
    <p:extLst>
      <p:ext uri="{BB962C8B-B14F-4D97-AF65-F5344CB8AC3E}">
        <p14:creationId xmlns:p14="http://schemas.microsoft.com/office/powerpoint/2010/main" val="266936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US" altLang="en-US" dirty="0">
                <a:highlight>
                  <a:srgbClr val="FFFF00"/>
                </a:highlight>
                <a:latin typeface="Arial" panose="020B0604020202020204" pitchFamily="34" charset="0"/>
                <a:ea typeface="ＭＳ Ｐゴシック" panose="020B0600070205080204" pitchFamily="34" charset="-128"/>
              </a:rPr>
              <a:t>According to Peter Senge, in The Fifth Discipline, systems thinking is: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 discipline for seeing wholes;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 framework for seeing interrelationships rather than things; and</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The ability to see patterns of change rather than static snapshots.</a:t>
            </a:r>
          </a:p>
          <a:p>
            <a:pPr marL="171450" lvl="0" indent="-171450">
              <a:buFont typeface="Arial" panose="020B0604020202020204" pitchFamily="34" charset="0"/>
              <a:buChar char="•"/>
            </a:pPr>
            <a:endParaRPr lang="en-CA" sz="1200" kern="1200" dirty="0">
              <a:solidFill>
                <a:schemeClr val="tx1"/>
              </a:solidFill>
              <a:effectLst/>
              <a:latin typeface="+mn-lt"/>
              <a:ea typeface="+mn-ea"/>
              <a:cs typeface="+mn-cs"/>
            </a:endParaRPr>
          </a:p>
          <a:p>
            <a:pPr marL="0" lvl="0" indent="0">
              <a:buFont typeface="Arial" panose="020B0604020202020204" pitchFamily="34" charset="0"/>
              <a:buNone/>
            </a:pPr>
            <a:r>
              <a:rPr lang="en-CA" sz="1200" kern="1200" dirty="0">
                <a:solidFill>
                  <a:schemeClr val="tx1"/>
                </a:solidFill>
                <a:effectLst/>
                <a:latin typeface="+mn-lt"/>
                <a:ea typeface="+mn-ea"/>
                <a:cs typeface="+mn-cs"/>
              </a:rPr>
              <a:t>View this video:</a:t>
            </a:r>
          </a:p>
          <a:p>
            <a:pPr marL="0" lvl="0" indent="0">
              <a:buFont typeface="Arial" panose="020B0604020202020204" pitchFamily="34" charset="0"/>
              <a:buNone/>
            </a:pPr>
            <a:r>
              <a:rPr lang="en-CA" sz="1200" u="sng" kern="1200" dirty="0">
                <a:solidFill>
                  <a:schemeClr val="tx1"/>
                </a:solidFill>
                <a:effectLst/>
                <a:latin typeface="+mn-lt"/>
                <a:ea typeface="+mn-ea"/>
                <a:cs typeface="+mn-cs"/>
                <a:hlinkClick r:id="rId3"/>
              </a:rPr>
              <a:t>A Systems Story (Systems Thinking)</a:t>
            </a:r>
            <a:r>
              <a:rPr lang="en-CA" sz="1200" kern="1200" dirty="0">
                <a:solidFill>
                  <a:schemeClr val="tx1"/>
                </a:solidFill>
                <a:effectLst/>
                <a:latin typeface="+mn-lt"/>
                <a:ea typeface="+mn-ea"/>
                <a:cs typeface="+mn-cs"/>
              </a:rPr>
              <a:t> (4m45s) </a:t>
            </a:r>
          </a:p>
          <a:p>
            <a:pPr defTabSz="931774">
              <a:lnSpc>
                <a:spcPct val="80000"/>
              </a:lnSpc>
              <a:defRPr/>
            </a:pPr>
            <a:endParaRPr lang="en-US"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What is the Fifth</a:t>
            </a:r>
            <a:r>
              <a:rPr lang="en-CA" baseline="0" dirty="0"/>
              <a:t> Discipline?</a:t>
            </a:r>
          </a:p>
          <a:p>
            <a:endParaRPr lang="en-CA" baseline="0" dirty="0"/>
          </a:p>
          <a:p>
            <a:r>
              <a:rPr lang="en-CA" baseline="0" dirty="0"/>
              <a:t>It is a concept by Peter Senge who says there are five disciplines of a healthy organization.</a:t>
            </a:r>
          </a:p>
          <a:p>
            <a:endParaRPr lang="en-CA" baseline="0" dirty="0"/>
          </a:p>
          <a:p>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a:t>
            </a:r>
            <a:r>
              <a:rPr lang="en-CA" baseline="0" dirty="0"/>
              <a:t>page 12-13 provides the following summary:</a:t>
            </a:r>
          </a:p>
          <a:p>
            <a:endParaRPr lang="en-CA" baseline="0" dirty="0"/>
          </a:p>
          <a:p>
            <a:pPr marL="171450" indent="-171450">
              <a:buFont typeface="Arial" panose="020B0604020202020204" pitchFamily="34" charset="0"/>
              <a:buChar char="•"/>
            </a:pPr>
            <a:r>
              <a:rPr lang="en-US" dirty="0"/>
              <a:t>Personal mastery moves beyond personal competence to a genuine sense of calling, constantly deepening our vision. </a:t>
            </a:r>
          </a:p>
          <a:p>
            <a:pPr marL="171450" indent="-171450">
              <a:buFont typeface="Arial" panose="020B0604020202020204" pitchFamily="34" charset="0"/>
              <a:buChar char="•"/>
            </a:pPr>
            <a:r>
              <a:rPr lang="en-US" dirty="0"/>
              <a:t>Mental models comprise our own assumptions and generalizations which we must keep open to scrutiny.</a:t>
            </a:r>
          </a:p>
          <a:p>
            <a:pPr marL="171450" indent="-171450">
              <a:buFont typeface="Arial" panose="020B0604020202020204" pitchFamily="34" charset="0"/>
              <a:buChar char="•"/>
            </a:pPr>
            <a:r>
              <a:rPr lang="en-US" dirty="0"/>
              <a:t>Building shared vision has us moving forward not because we are told to but because we want to. </a:t>
            </a:r>
          </a:p>
          <a:p>
            <a:pPr marL="171450" indent="-171450">
              <a:buFont typeface="Arial" panose="020B0604020202020204" pitchFamily="34" charset="0"/>
              <a:buChar char="•"/>
            </a:pPr>
            <a:r>
              <a:rPr lang="en-US" dirty="0"/>
              <a:t>Team learning requires that we act together and develop our capacities as a team, rather than have individual interests distract us.</a:t>
            </a:r>
          </a:p>
          <a:p>
            <a:pPr marL="171450" indent="-171450">
              <a:buFont typeface="Arial" panose="020B0604020202020204" pitchFamily="34" charset="0"/>
              <a:buChar char="•"/>
            </a:pPr>
            <a:r>
              <a:rPr lang="en-US" baseline="0" dirty="0"/>
              <a:t>The Fifth Discipline is Systems Thinking – the discipline that integrates the other four disciplines</a:t>
            </a:r>
          </a:p>
          <a:p>
            <a:pPr marL="171450" indent="-171450">
              <a:buFont typeface="Arial" panose="020B0604020202020204" pitchFamily="34" charset="0"/>
              <a:buChar cha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View </a:t>
            </a:r>
            <a:r>
              <a:rPr lang="en-CA" sz="1200" u="sng" kern="1200" dirty="0">
                <a:solidFill>
                  <a:schemeClr val="tx1"/>
                </a:solidFill>
                <a:effectLst/>
                <a:latin typeface="+mn-lt"/>
                <a:ea typeface="+mn-ea"/>
                <a:cs typeface="+mn-cs"/>
                <a:hlinkClick r:id="rId4"/>
              </a:rPr>
              <a:t>The Fifth Discipline in Three Minutes</a:t>
            </a:r>
            <a:r>
              <a:rPr lang="en-CA" sz="1200" u="sng"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(2m24s)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Complete</a:t>
            </a:r>
            <a:r>
              <a:rPr lang="en-CA" sz="1200" kern="1200" baseline="0" dirty="0">
                <a:solidFill>
                  <a:schemeClr val="tx1"/>
                </a:solidFill>
                <a:effectLst/>
                <a:latin typeface="+mn-lt"/>
                <a:ea typeface="+mn-ea"/>
                <a:cs typeface="+mn-cs"/>
              </a:rPr>
              <a:t> the reflection on page 25 of the Reflective Manual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View </a:t>
            </a:r>
            <a:r>
              <a:rPr lang="en-CA" sz="1200" u="sng" kern="1200" dirty="0">
                <a:solidFill>
                  <a:schemeClr val="tx1"/>
                </a:solidFill>
                <a:effectLst/>
                <a:latin typeface="+mn-lt"/>
                <a:ea typeface="+mn-ea"/>
                <a:cs typeface="+mn-cs"/>
                <a:hlinkClick r:id="rId3"/>
              </a:rPr>
              <a:t>The Fifth Discipline in Three Minutes</a:t>
            </a:r>
            <a:r>
              <a:rPr lang="en-CA" sz="1200" u="sng"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(2m24s)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Using the Fifth Discipline, complete</a:t>
            </a:r>
            <a:r>
              <a:rPr lang="en-CA" sz="1200" kern="1200" baseline="0" dirty="0">
                <a:solidFill>
                  <a:schemeClr val="tx1"/>
                </a:solidFill>
                <a:effectLst/>
                <a:latin typeface="+mn-lt"/>
                <a:ea typeface="+mn-ea"/>
                <a:cs typeface="+mn-cs"/>
              </a:rPr>
              <a:t> the reflection on page 25 of the Reflective Manual:</a:t>
            </a:r>
          </a:p>
          <a:p>
            <a:pPr lvl="0"/>
            <a:r>
              <a:rPr lang="en-CA" sz="1200" b="1" kern="1200" dirty="0">
                <a:solidFill>
                  <a:schemeClr val="tx1"/>
                </a:solidFill>
                <a:effectLst/>
                <a:latin typeface="+mn-lt"/>
                <a:ea typeface="+mn-ea"/>
                <a:cs typeface="+mn-cs"/>
              </a:rPr>
              <a:t>Personal Mastery: </a:t>
            </a:r>
            <a:r>
              <a:rPr lang="en-CA" sz="1200" kern="1200" dirty="0">
                <a:solidFill>
                  <a:schemeClr val="tx1"/>
                </a:solidFill>
                <a:effectLst/>
                <a:latin typeface="+mn-lt"/>
                <a:ea typeface="+mn-ea"/>
                <a:cs typeface="+mn-cs"/>
              </a:rPr>
              <a:t>a reflective practice, where we identify personal and organizational needs to help us meet personal and professional goals </a:t>
            </a:r>
          </a:p>
          <a:p>
            <a:r>
              <a:rPr lang="en-CA" sz="1200" b="1" kern="1200" dirty="0">
                <a:solidFill>
                  <a:schemeClr val="tx1"/>
                </a:solidFill>
                <a:effectLst/>
                <a:latin typeface="+mn-lt"/>
                <a:ea typeface="+mn-ea"/>
                <a:cs typeface="+mn-cs"/>
              </a:rPr>
              <a:t>Mental Models: </a:t>
            </a:r>
            <a:r>
              <a:rPr lang="en-CA" sz="1200" kern="1200" dirty="0">
                <a:solidFill>
                  <a:schemeClr val="tx1"/>
                </a:solidFill>
                <a:effectLst/>
                <a:latin typeface="+mn-lt"/>
                <a:ea typeface="+mn-ea"/>
                <a:cs typeface="+mn-cs"/>
              </a:rPr>
              <a:t>awareness of the way our biases and assumptions contribute to the organization</a:t>
            </a:r>
          </a:p>
          <a:p>
            <a:r>
              <a:rPr lang="en-CA" sz="1200" b="1" kern="1200" dirty="0">
                <a:solidFill>
                  <a:schemeClr val="tx1"/>
                </a:solidFill>
                <a:effectLst/>
                <a:latin typeface="+mn-lt"/>
                <a:ea typeface="+mn-ea"/>
                <a:cs typeface="+mn-cs"/>
              </a:rPr>
              <a:t>Building Shared Vision: </a:t>
            </a:r>
            <a:r>
              <a:rPr lang="en-CA" sz="1200" kern="1200" dirty="0">
                <a:solidFill>
                  <a:schemeClr val="tx1"/>
                </a:solidFill>
                <a:effectLst/>
                <a:latin typeface="+mn-lt"/>
                <a:ea typeface="+mn-ea"/>
                <a:cs typeface="+mn-cs"/>
              </a:rPr>
              <a:t>the connection between our values and the values of our organization</a:t>
            </a:r>
          </a:p>
          <a:p>
            <a:r>
              <a:rPr lang="en-CA" sz="1200" b="1" kern="1200" dirty="0">
                <a:solidFill>
                  <a:schemeClr val="tx1"/>
                </a:solidFill>
                <a:effectLst/>
                <a:latin typeface="+mn-lt"/>
                <a:ea typeface="+mn-ea"/>
                <a:cs typeface="+mn-cs"/>
              </a:rPr>
              <a:t>Team Learning: </a:t>
            </a:r>
            <a:r>
              <a:rPr lang="en-CA" sz="1200" kern="1200" dirty="0">
                <a:solidFill>
                  <a:schemeClr val="tx1"/>
                </a:solidFill>
                <a:effectLst/>
                <a:latin typeface="+mn-lt"/>
                <a:ea typeface="+mn-ea"/>
                <a:cs typeface="+mn-cs"/>
              </a:rPr>
              <a:t>our ability to build capacity in our organization through support and collaboration</a:t>
            </a:r>
          </a:p>
          <a:p>
            <a:r>
              <a:rPr lang="en-CA" sz="1200" b="1" kern="1200" dirty="0">
                <a:solidFill>
                  <a:schemeClr val="tx1"/>
                </a:solidFill>
                <a:effectLst/>
                <a:latin typeface="+mn-lt"/>
                <a:ea typeface="+mn-ea"/>
                <a:cs typeface="+mn-cs"/>
              </a:rPr>
              <a:t>The Fifth Discipline = Systems Thinking: </a:t>
            </a:r>
            <a:r>
              <a:rPr lang="en-CA" sz="1200" kern="1200" dirty="0">
                <a:solidFill>
                  <a:schemeClr val="tx1"/>
                </a:solidFill>
                <a:effectLst/>
                <a:latin typeface="+mn-lt"/>
                <a:ea typeface="+mn-ea"/>
                <a:cs typeface="+mn-cs"/>
              </a:rPr>
              <a:t>the interconnectedness of all aspects of an organization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15888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Refer to the example of organizational mapping on page 26 of the Reflective Manual.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Organizational mapping is an excellent tool used to understand Systems Thinking and its interconnectedness. It helps us see how decisions and policies cast a wide net over various aspects of the organization.</a:t>
            </a:r>
          </a:p>
          <a:p>
            <a:pPr marL="0" indent="0">
              <a:buNone/>
            </a:pPr>
            <a:r>
              <a:rPr lang="en-CA" sz="1200" kern="1200" dirty="0">
                <a:solidFill>
                  <a:schemeClr val="tx1"/>
                </a:solidFill>
                <a:effectLst/>
                <a:latin typeface="+mn-lt"/>
                <a:ea typeface="+mn-ea"/>
                <a:cs typeface="+mn-cs"/>
              </a:rPr>
              <a:t>Read:</a:t>
            </a:r>
          </a:p>
          <a:p>
            <a:pPr marL="0" indent="0">
              <a:buNone/>
            </a:pPr>
            <a:r>
              <a:rPr lang="en-CA" sz="1200" kern="1200" dirty="0">
                <a:solidFill>
                  <a:schemeClr val="tx1"/>
                </a:solidFill>
                <a:effectLst/>
                <a:latin typeface="+mn-lt"/>
                <a:ea typeface="+mn-ea"/>
                <a:cs typeface="+mn-cs"/>
              </a:rPr>
              <a:t>Jason Ribeiro</a:t>
            </a:r>
            <a:r>
              <a:rPr lang="en-CA" sz="1200" kern="1200" baseline="0" dirty="0">
                <a:solidFill>
                  <a:schemeClr val="tx1"/>
                </a:solidFill>
                <a:effectLst/>
                <a:latin typeface="+mn-lt"/>
                <a:ea typeface="+mn-ea"/>
                <a:cs typeface="+mn-cs"/>
              </a:rPr>
              <a:t> </a:t>
            </a:r>
            <a:r>
              <a:rPr lang="en-CA" u="sng" dirty="0">
                <a:hlinkClick r:id="rId3"/>
              </a:rPr>
              <a:t>Why School System Leaders Need to be Systems Thinkers</a:t>
            </a:r>
            <a:r>
              <a:rPr lang="en-CA" u="sng" dirty="0"/>
              <a:t>.</a:t>
            </a:r>
          </a:p>
          <a:p>
            <a:pPr marL="0" indent="0">
              <a:buNone/>
            </a:pPr>
            <a:r>
              <a:rPr lang="en-CA" u="none" baseline="0" dirty="0"/>
              <a:t>Ribeiro suggests </a:t>
            </a:r>
            <a:r>
              <a:rPr lang="en-CA" dirty="0"/>
              <a:t>to “visually map your system beyond the traditional organizational chart. Get to know the system and the relationships that uphold many of the functions stakeholders take for granted. When you are making decisions, weigh how the outcomes of your thinking impact not only the structure of your organization, but the actors and the relationships that underpin it. Be sure to regularly update this map and track the impacts decisions, interventions (internal or external), etc. are having on your organization.” </a:t>
            </a:r>
          </a:p>
          <a:p>
            <a:pPr marL="0" indent="0">
              <a:buNone/>
            </a:pPr>
            <a:endParaRPr lang="en-CA" u="none" dirty="0"/>
          </a:p>
          <a:p>
            <a:pPr marL="0" indent="0">
              <a:buNone/>
            </a:pPr>
            <a:r>
              <a:rPr lang="en-CA" u="none" dirty="0"/>
              <a:t>When</a:t>
            </a:r>
            <a:r>
              <a:rPr lang="en-CA" u="none" baseline="0" dirty="0"/>
              <a:t> creating an organizational map, it is essential to consider the structures and the relationships.</a:t>
            </a:r>
          </a:p>
          <a:p>
            <a:pPr marL="0" indent="0">
              <a:buNone/>
            </a:pPr>
            <a:r>
              <a:rPr lang="en-CA" u="none" baseline="0" dirty="0"/>
              <a:t>Structures include: policies, procedures and facilities.</a:t>
            </a:r>
          </a:p>
          <a:p>
            <a:pPr marL="0" indent="0">
              <a:buNone/>
            </a:pPr>
            <a:r>
              <a:rPr lang="en-CA" u="none" baseline="0" dirty="0"/>
              <a:t>In the area of relationships you must consider all stakeholders.</a:t>
            </a:r>
          </a:p>
          <a:p>
            <a:endParaRPr lang="en-CA" sz="1200" b="1"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EXAMPLE </a:t>
            </a:r>
            <a:r>
              <a:rPr lang="en-CA" sz="1200" b="0" kern="1200" dirty="0">
                <a:solidFill>
                  <a:schemeClr val="tx1"/>
                </a:solidFill>
                <a:effectLst/>
                <a:latin typeface="+mn-lt"/>
                <a:ea typeface="+mn-ea"/>
                <a:cs typeface="+mn-cs"/>
              </a:rPr>
              <a:t>(refer to page 26 of the Reflective Manual)</a:t>
            </a:r>
          </a:p>
          <a:p>
            <a:r>
              <a:rPr lang="en-CA" sz="1200" kern="1200" dirty="0">
                <a:solidFill>
                  <a:schemeClr val="tx1"/>
                </a:solidFill>
                <a:effectLst/>
                <a:latin typeface="+mn-lt"/>
                <a:ea typeface="+mn-ea"/>
                <a:cs typeface="+mn-cs"/>
              </a:rPr>
              <a:t>SCENARIO: </a:t>
            </a:r>
            <a:r>
              <a:rPr lang="en-CA" sz="1200" i="1" kern="1200" dirty="0">
                <a:solidFill>
                  <a:schemeClr val="tx1"/>
                </a:solidFill>
                <a:effectLst/>
                <a:latin typeface="+mn-lt"/>
                <a:ea typeface="+mn-ea"/>
                <a:cs typeface="+mn-cs"/>
              </a:rPr>
              <a:t>There has been an increase in students arriving at school late and in response the school is considering a later start to the day. Map the potential impacts of this decision.</a:t>
            </a:r>
          </a:p>
          <a:p>
            <a:r>
              <a:rPr lang="en-CA" sz="1200" i="0" kern="1200" dirty="0">
                <a:solidFill>
                  <a:schemeClr val="tx1"/>
                </a:solidFill>
                <a:effectLst/>
                <a:latin typeface="+mn-lt"/>
                <a:ea typeface="+mn-ea"/>
                <a:cs typeface="+mn-cs"/>
              </a:rPr>
              <a:t>Examples of the</a:t>
            </a:r>
            <a:r>
              <a:rPr lang="en-CA" sz="1200" i="0" u="none" kern="1200" dirty="0">
                <a:solidFill>
                  <a:schemeClr val="tx1"/>
                </a:solidFill>
                <a:effectLst/>
                <a:latin typeface="+mn-lt"/>
                <a:ea typeface="+mn-ea"/>
                <a:cs typeface="+mn-cs"/>
              </a:rPr>
              <a:t> structures </a:t>
            </a:r>
            <a:r>
              <a:rPr lang="en-CA" sz="1200" i="0" kern="1200" dirty="0">
                <a:solidFill>
                  <a:schemeClr val="tx1"/>
                </a:solidFill>
                <a:effectLst/>
                <a:latin typeface="+mn-lt"/>
                <a:ea typeface="+mn-ea"/>
                <a:cs typeface="+mn-cs"/>
              </a:rPr>
              <a:t>that must be considered 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i="0" kern="1200" dirty="0">
                <a:solidFill>
                  <a:schemeClr val="tx1"/>
                </a:solidFill>
                <a:effectLst/>
                <a:latin typeface="+mn-lt"/>
                <a:ea typeface="+mn-ea"/>
                <a:cs typeface="+mn-cs"/>
              </a:rPr>
              <a:t>Buses: </a:t>
            </a:r>
            <a:r>
              <a:rPr lang="en-CA" dirty="0"/>
              <a:t>increased costs, driver availability, can bus time be changed, what would be the impact on other schools?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Supervision Schedules: can students be properly supervised, which collective agreement must be respected and how will you accomplish that?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Start and end school times: approvals needed - parent council, superintendent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Before/After School Care: staff availability, times, costs</a:t>
            </a:r>
          </a:p>
          <a:p>
            <a:pPr marL="171450" lvl="0" indent="-171450">
              <a:buFont typeface="Arial" panose="020B0604020202020204" pitchFamily="34" charset="0"/>
              <a:buChar char="•"/>
            </a:pPr>
            <a:r>
              <a:rPr lang="en-CA" dirty="0"/>
              <a:t>Relationships that to be maintained:</a:t>
            </a:r>
          </a:p>
          <a:p>
            <a:pPr marL="171450" lvl="0" indent="-171450">
              <a:buFont typeface="Arial" panose="020B0604020202020204" pitchFamily="34" charset="0"/>
              <a:buChar char="•"/>
            </a:pPr>
            <a:r>
              <a:rPr lang="en-CA" dirty="0"/>
              <a:t>Staff: logistics - child care, transportation</a:t>
            </a:r>
          </a:p>
          <a:p>
            <a:pPr marL="171450" lvl="0" indent="-171450">
              <a:buFont typeface="Arial" panose="020B0604020202020204" pitchFamily="34" charset="0"/>
              <a:buChar char="•"/>
            </a:pPr>
            <a:r>
              <a:rPr lang="en-CA" dirty="0"/>
              <a:t>Parents: impact on work hours due to drop offs or needing child care, increased child care costs</a:t>
            </a:r>
          </a:p>
          <a:p>
            <a:pPr marL="171450" lvl="0" indent="-171450">
              <a:buFont typeface="Arial" panose="020B0604020202020204" pitchFamily="34" charset="0"/>
              <a:buChar char="•"/>
            </a:pPr>
            <a:r>
              <a:rPr lang="en-CA" dirty="0"/>
              <a:t>Students: on time, more sleep = possible increased achievement, impact on after school activities.</a:t>
            </a:r>
          </a:p>
          <a:p>
            <a:endParaRPr lang="en-CA" sz="1200" i="0" kern="1200" dirty="0">
              <a:solidFill>
                <a:schemeClr val="tx1"/>
              </a:solidFill>
              <a:effectLst/>
              <a:latin typeface="+mn-lt"/>
              <a:ea typeface="+mn-ea"/>
              <a:cs typeface="+mn-cs"/>
            </a:endParaRPr>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535479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r>
              <a:rPr lang="en-CA" sz="1200" b="0" kern="1200" dirty="0">
                <a:solidFill>
                  <a:schemeClr val="tx1"/>
                </a:solidFill>
                <a:effectLst/>
                <a:latin typeface="+mn-lt"/>
                <a:ea typeface="+mn-ea"/>
                <a:cs typeface="+mn-cs"/>
              </a:rPr>
              <a:t>Using the Organizational Mapping Model template on page 27 of the Reflective Manual, chart the impact of making the following decisions for the scenario:</a:t>
            </a:r>
          </a:p>
          <a:p>
            <a:r>
              <a:rPr lang="en-CA" sz="1200" kern="1200" dirty="0">
                <a:solidFill>
                  <a:schemeClr val="tx1"/>
                </a:solidFill>
                <a:effectLst/>
                <a:latin typeface="+mn-lt"/>
                <a:ea typeface="+mn-ea"/>
                <a:cs typeface="+mn-cs"/>
              </a:rPr>
              <a:t>Scenario: </a:t>
            </a:r>
            <a:r>
              <a:rPr lang="en-CA" sz="1200" i="1" kern="1200" dirty="0">
                <a:solidFill>
                  <a:schemeClr val="tx1"/>
                </a:solidFill>
                <a:effectLst/>
                <a:latin typeface="+mn-lt"/>
                <a:ea typeface="+mn-ea"/>
                <a:cs typeface="+mn-cs"/>
              </a:rPr>
              <a:t>You have a student who just transferred to your school. She has a service animal that will alert her educational assistant when the student is going to have a seizure. This is the first time a service animal has been in your school.</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kern="1200" dirty="0">
                <a:solidFill>
                  <a:schemeClr val="tx1"/>
                </a:solidFill>
                <a:effectLst/>
                <a:latin typeface="+mn-lt"/>
                <a:ea typeface="+mn-ea"/>
                <a:cs typeface="+mn-cs"/>
              </a:rPr>
              <a:t>What structures need to be considered? </a:t>
            </a:r>
          </a:p>
          <a:p>
            <a:pPr marL="228600" lvl="0" indent="-228600">
              <a:buFont typeface="+mj-lt"/>
              <a:buAutoNum type="arabicPeriod"/>
            </a:pPr>
            <a:r>
              <a:rPr lang="en-CA" dirty="0"/>
              <a:t>What are the potential impacts on relationships </a:t>
            </a:r>
            <a:r>
              <a:rPr lang="en-CA" b="0" i="0" dirty="0"/>
              <a:t>with other students and staff?</a:t>
            </a:r>
          </a:p>
          <a:p>
            <a:pPr marL="228600" lvl="0" indent="-228600">
              <a:buFont typeface="+mj-lt"/>
              <a:buAutoNum type="arabicPeriod"/>
            </a:pP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Complete the reflective question on page 27 of the Reflective Manual:</a:t>
            </a:r>
          </a:p>
          <a:p>
            <a:r>
              <a:rPr lang="en-CA" sz="1200" kern="1200" dirty="0">
                <a:solidFill>
                  <a:schemeClr val="tx1"/>
                </a:solidFill>
                <a:effectLst/>
                <a:latin typeface="+mn-lt"/>
                <a:ea typeface="+mn-ea"/>
                <a:cs typeface="+mn-cs"/>
              </a:rPr>
              <a:t>What will your greatest challenges be in supporting this situation? What potential issues will you avert by being proactive?</a:t>
            </a:r>
          </a:p>
          <a:p>
            <a:r>
              <a:rPr lang="en-CA" sz="1200" kern="1200" dirty="0">
                <a:solidFill>
                  <a:schemeClr val="tx1"/>
                </a:solidFill>
                <a:effectLst/>
                <a:latin typeface="+mn-lt"/>
                <a:ea typeface="+mn-ea"/>
                <a:cs typeface="+mn-cs"/>
              </a:rPr>
              <a:t>Share your thoughts.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20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621184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youtube.com/watch?v=SHYiprDK6Wk"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cpco.on.ca/files/9115/1820/8179/1._A_Prayer_for_Leaders_in_Catholic_Education.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019602"/>
            <a:ext cx="12011025" cy="45243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a:spcBef>
                <a:spcPct val="0"/>
              </a:spcBef>
              <a:buNone/>
              <a:defRPr/>
            </a:pPr>
            <a:r>
              <a:rPr lang="en-US" altLang="en-US" sz="4800" b="1" kern="0" dirty="0">
                <a:latin typeface="Gill Sans MT" panose="020B0502020104020203" pitchFamily="34" charset="77"/>
              </a:rPr>
              <a:t>For Catholic School Leaders</a:t>
            </a:r>
          </a:p>
          <a:p>
            <a:pPr algn="ctr" eaLnBrk="1" hangingPunct="1">
              <a:spcBef>
                <a:spcPct val="0"/>
              </a:spcBef>
              <a:buFontTx/>
              <a:buNone/>
              <a:defRPr/>
            </a:pPr>
            <a:endParaRPr lang="en-US" altLang="en-US" sz="4800" kern="0" dirty="0">
              <a:latin typeface="Gill Sans MT" panose="020B0502020104020203" pitchFamily="34" charset="0"/>
            </a:endParaRPr>
          </a:p>
          <a:p>
            <a:pPr algn="ctr" eaLnBrk="1" hangingPunct="1">
              <a:spcBef>
                <a:spcPct val="0"/>
              </a:spcBef>
              <a:buFontTx/>
              <a:buNone/>
              <a:defRPr/>
            </a:pPr>
            <a:r>
              <a:rPr lang="en-US" altLang="en-US" sz="4800" kern="0" dirty="0">
                <a:latin typeface="Gill Sans MT" panose="020B0502020104020203" pitchFamily="34" charset="0"/>
              </a:rPr>
              <a:t>Cognitive PLRs </a:t>
            </a:r>
          </a:p>
          <a:p>
            <a:pPr algn="ctr" eaLnBrk="1" hangingPunct="1">
              <a:spcBef>
                <a:spcPct val="0"/>
              </a:spcBef>
              <a:buFontTx/>
              <a:buNone/>
              <a:defRPr/>
            </a:pPr>
            <a:r>
              <a:rPr lang="en-US" altLang="en-US" sz="4800" kern="0" dirty="0">
                <a:latin typeface="Gill Sans MT" panose="020B0502020104020203" pitchFamily="34" charset="0"/>
              </a:rPr>
              <a:t>Session Four - </a:t>
            </a:r>
            <a:r>
              <a:rPr lang="en-CA" sz="4800" dirty="0">
                <a:latin typeface="Gill Sans MT" panose="020B0502020104020203" pitchFamily="34" charset="0"/>
              </a:rPr>
              <a:t>Systems Thinking</a:t>
            </a: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33412" y="1878552"/>
            <a:ext cx="11287125" cy="523220"/>
          </a:xfrm>
          <a:prstGeom prst="rect">
            <a:avLst/>
          </a:prstGeom>
        </p:spPr>
        <p:txBody>
          <a:bodyPr wrap="square">
            <a:spAutoFit/>
          </a:bodyPr>
          <a:lstStyle/>
          <a:p>
            <a:r>
              <a:rPr lang="en-CA" sz="2800" b="1" dirty="0">
                <a:solidFill>
                  <a:srgbClr val="0070C0"/>
                </a:solidFill>
              </a:rPr>
              <a:t>THE BALCONY VIEW</a:t>
            </a:r>
          </a:p>
        </p:txBody>
      </p:sp>
      <p:sp>
        <p:nvSpPr>
          <p:cNvPr id="6" name="Content Placeholder 5"/>
          <p:cNvSpPr>
            <a:spLocks noGrp="1"/>
          </p:cNvSpPr>
          <p:nvPr>
            <p:ph idx="1"/>
          </p:nvPr>
        </p:nvSpPr>
        <p:spPr>
          <a:xfrm>
            <a:off x="472282" y="2792786"/>
            <a:ext cx="10948193" cy="3595034"/>
          </a:xfrm>
        </p:spPr>
        <p:txBody>
          <a:bodyPr numCol="1">
            <a:normAutofit fontScale="92500" lnSpcReduction="10000"/>
          </a:bodyPr>
          <a:lstStyle/>
          <a:p>
            <a:pPr marL="0" indent="0">
              <a:buNone/>
            </a:pPr>
            <a:r>
              <a:rPr lang="en-CA" dirty="0"/>
              <a:t>View: </a:t>
            </a:r>
          </a:p>
          <a:p>
            <a:pPr marL="0" indent="0">
              <a:buNone/>
            </a:pPr>
            <a:r>
              <a:rPr lang="en-CA" u="sng" dirty="0">
                <a:solidFill>
                  <a:srgbClr val="0563C1"/>
                </a:solidFill>
                <a:hlinkClick r:id="rId4">
                  <a:extLst>
                    <a:ext uri="{A12FA001-AC4F-418D-AE19-62706E023703}">
                      <ahyp:hlinkClr xmlns:ahyp="http://schemas.microsoft.com/office/drawing/2018/hyperlinkcolor" val="tx"/>
                    </a:ext>
                  </a:extLst>
                </a:hlinkClick>
              </a:rPr>
              <a:t>Dance Floor to the Balcony</a:t>
            </a:r>
            <a:r>
              <a:rPr lang="en-CA" u="sng" dirty="0"/>
              <a:t> (1m25s)</a:t>
            </a:r>
            <a:endParaRPr lang="en-CA" b="1" dirty="0"/>
          </a:p>
          <a:p>
            <a:pPr marL="0" indent="0">
              <a:buNone/>
            </a:pPr>
            <a:endParaRPr lang="en-CA" dirty="0"/>
          </a:p>
          <a:p>
            <a:pPr marL="0" lvl="0" indent="0">
              <a:buNone/>
            </a:pPr>
            <a:r>
              <a:rPr lang="en-US" dirty="0"/>
              <a:t>In your present role, where do you spend most of your time, on the dance floor or on the balcony? </a:t>
            </a:r>
          </a:p>
          <a:p>
            <a:pPr marL="0" lvl="0" indent="0">
              <a:buNone/>
            </a:pPr>
            <a:r>
              <a:rPr lang="en-US" dirty="0"/>
              <a:t>When you are implementing or supporting the implementation of a new strategy or paradigm, how do you take into account how others with a different vantage point perceive the situation?</a:t>
            </a:r>
            <a:endParaRPr lang="en-CA" dirty="0"/>
          </a:p>
          <a:p>
            <a:pPr marL="0" lvl="0" indent="0">
              <a:buNone/>
            </a:pPr>
            <a:r>
              <a:rPr lang="en-CA" dirty="0"/>
              <a:t>			</a:t>
            </a:r>
          </a:p>
        </p:txBody>
      </p:sp>
    </p:spTree>
    <p:extLst>
      <p:ext uri="{BB962C8B-B14F-4D97-AF65-F5344CB8AC3E}">
        <p14:creationId xmlns:p14="http://schemas.microsoft.com/office/powerpoint/2010/main" val="400434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5524500" cy="523220"/>
          </a:xfrm>
          <a:prstGeom prst="rect">
            <a:avLst/>
          </a:prstGeom>
        </p:spPr>
        <p:txBody>
          <a:bodyPr wrap="square">
            <a:spAutoFit/>
          </a:bodyPr>
          <a:lstStyle/>
          <a:p>
            <a:pPr algn="ctr"/>
            <a:r>
              <a:rPr lang="en-CA" sz="2800" b="1" dirty="0">
                <a:solidFill>
                  <a:srgbClr val="0070C0"/>
                </a:solidFill>
              </a:rPr>
              <a:t>APPLYING THE BALCONY VIEW</a:t>
            </a:r>
          </a:p>
        </p:txBody>
      </p:sp>
      <p:sp>
        <p:nvSpPr>
          <p:cNvPr id="6" name="Content Placeholder 5"/>
          <p:cNvSpPr>
            <a:spLocks noGrp="1"/>
          </p:cNvSpPr>
          <p:nvPr>
            <p:ph idx="1"/>
          </p:nvPr>
        </p:nvSpPr>
        <p:spPr>
          <a:xfrm>
            <a:off x="472282" y="2792786"/>
            <a:ext cx="10948193" cy="3595034"/>
          </a:xfrm>
        </p:spPr>
        <p:txBody>
          <a:bodyPr numCol="1">
            <a:normAutofit/>
          </a:bodyPr>
          <a:lstStyle/>
          <a:p>
            <a:pPr marL="0" indent="0">
              <a:buNone/>
            </a:pPr>
            <a:r>
              <a:rPr lang="en-CA" dirty="0"/>
              <a:t>SCENARIO: </a:t>
            </a:r>
          </a:p>
          <a:p>
            <a:pPr marL="0" indent="0">
              <a:buNone/>
            </a:pPr>
            <a:r>
              <a:rPr lang="en-CA" i="1" dirty="0"/>
              <a:t>The Ministry of Education released a PPM that requires all boards to implement a plan to introduce Trauma-Informed Practices. You have agreed to have your school participate in a pilot project to explore implementation and need to find allies to support this important initiative.</a:t>
            </a:r>
            <a:endParaRPr lang="en-CA" dirty="0"/>
          </a:p>
          <a:p>
            <a:pPr marL="0" indent="0">
              <a:buNone/>
            </a:pPr>
            <a:r>
              <a:rPr lang="en-CA" dirty="0"/>
              <a:t>			</a:t>
            </a:r>
          </a:p>
        </p:txBody>
      </p:sp>
    </p:spTree>
    <p:extLst>
      <p:ext uri="{BB962C8B-B14F-4D97-AF65-F5344CB8AC3E}">
        <p14:creationId xmlns:p14="http://schemas.microsoft.com/office/powerpoint/2010/main" val="3628876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4" name="Content Placeholder 4"/>
          <p:cNvPicPr>
            <a:picLocks noGrp="1" noChangeAspect="1"/>
          </p:cNvPicPr>
          <p:nvPr>
            <p:ph idx="1"/>
          </p:nvPr>
        </p:nvPicPr>
        <p:blipFill>
          <a:blip r:embed="rId4" cstate="email">
            <a:extLst>
              <a:ext uri="{28A0092B-C50C-407E-A947-70E740481C1C}">
                <a14:useLocalDpi xmlns:a14="http://schemas.microsoft.com/office/drawing/2010/main" val="0"/>
              </a:ext>
            </a:extLst>
          </a:blip>
          <a:stretch>
            <a:fillRect/>
          </a:stretch>
        </p:blipFill>
        <p:spPr>
          <a:xfrm>
            <a:off x="3661728" y="1878552"/>
            <a:ext cx="6556329" cy="4860000"/>
          </a:xfrm>
        </p:spPr>
      </p:pic>
      <p:sp>
        <p:nvSpPr>
          <p:cNvPr id="12" name="Rectangle 11">
            <a:extLst>
              <a:ext uri="{FF2B5EF4-FFF2-40B4-BE49-F238E27FC236}">
                <a16:creationId xmlns:a16="http://schemas.microsoft.com/office/drawing/2014/main" id="{4522205C-F011-5E4C-9488-25762EE7B1EB}"/>
              </a:ext>
            </a:extLst>
          </p:cNvPr>
          <p:cNvSpPr/>
          <p:nvPr/>
        </p:nvSpPr>
        <p:spPr>
          <a:xfrm>
            <a:off x="-197401" y="3666709"/>
            <a:ext cx="4158343" cy="523220"/>
          </a:xfrm>
          <a:prstGeom prst="rect">
            <a:avLst/>
          </a:prstGeom>
        </p:spPr>
        <p:txBody>
          <a:bodyPr wrap="square">
            <a:spAutoFit/>
          </a:bodyPr>
          <a:lstStyle/>
          <a:p>
            <a:pPr algn="ctr"/>
            <a:r>
              <a:rPr lang="en-CA" sz="2800" b="1" dirty="0">
                <a:solidFill>
                  <a:srgbClr val="0070C0"/>
                </a:solidFill>
              </a:rPr>
              <a:t>The Iceberg Model</a:t>
            </a:r>
          </a:p>
        </p:txBody>
      </p:sp>
    </p:spTree>
    <p:extLst>
      <p:ext uri="{BB962C8B-B14F-4D97-AF65-F5344CB8AC3E}">
        <p14:creationId xmlns:p14="http://schemas.microsoft.com/office/powerpoint/2010/main" val="3937027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23924" y="1851073"/>
            <a:ext cx="5419725" cy="523220"/>
          </a:xfrm>
          <a:prstGeom prst="rect">
            <a:avLst/>
          </a:prstGeom>
        </p:spPr>
        <p:txBody>
          <a:bodyPr wrap="square">
            <a:spAutoFit/>
          </a:bodyPr>
          <a:lstStyle/>
          <a:p>
            <a:pPr algn="ctr"/>
            <a:r>
              <a:rPr lang="en-CA" sz="2800" b="1" dirty="0">
                <a:solidFill>
                  <a:srgbClr val="0070C0"/>
                </a:solidFill>
              </a:rPr>
              <a:t>THE ICEBERG MODEL IN ACTION</a:t>
            </a:r>
          </a:p>
        </p:txBody>
      </p:sp>
      <p:pic>
        <p:nvPicPr>
          <p:cNvPr id="7" name="Content Placeholder 6"/>
          <p:cNvPicPr>
            <a:picLocks noGrp="1" noChangeAspect="1"/>
          </p:cNvPicPr>
          <p:nvPr>
            <p:ph idx="1"/>
          </p:nvPr>
        </p:nvPicPr>
        <p:blipFill>
          <a:blip r:embed="rId4"/>
          <a:stretch>
            <a:fillRect/>
          </a:stretch>
        </p:blipFill>
        <p:spPr>
          <a:xfrm>
            <a:off x="6724460" y="2731543"/>
            <a:ext cx="5123829" cy="1273720"/>
          </a:xfrm>
          <a:prstGeom prst="rect">
            <a:avLst/>
          </a:prstGeom>
        </p:spPr>
      </p:pic>
      <p:sp>
        <p:nvSpPr>
          <p:cNvPr id="8" name="Rectangle 7"/>
          <p:cNvSpPr/>
          <p:nvPr/>
        </p:nvSpPr>
        <p:spPr>
          <a:xfrm>
            <a:off x="562557" y="2503251"/>
            <a:ext cx="6096000" cy="4095929"/>
          </a:xfrm>
          <a:prstGeom prst="rect">
            <a:avLst/>
          </a:prstGeom>
        </p:spPr>
        <p:txBody>
          <a:bodyPr>
            <a:spAutoFit/>
          </a:bodyPr>
          <a:lstStyle/>
          <a:p>
            <a:pPr>
              <a:lnSpc>
                <a:spcPct val="106000"/>
              </a:lnSpc>
              <a:spcAft>
                <a:spcPts val="800"/>
              </a:spcAft>
            </a:pPr>
            <a:r>
              <a:rPr lang="en-CA" b="1" dirty="0">
                <a:ea typeface="Calibri" panose="020F0502020204030204" pitchFamily="34" charset="0"/>
                <a:cs typeface="Times New Roman" panose="02020603050405020304" pitchFamily="18" charset="0"/>
              </a:rPr>
              <a:t>Events</a:t>
            </a:r>
            <a:r>
              <a:rPr lang="en-CA" dirty="0">
                <a:ea typeface="Calibri" panose="020F0502020204030204" pitchFamily="34" charset="0"/>
                <a:cs typeface="Times New Roman" panose="02020603050405020304" pitchFamily="18" charset="0"/>
              </a:rPr>
              <a:t>:</a:t>
            </a:r>
            <a:r>
              <a:rPr lang="en-CA" b="1" dirty="0">
                <a:ea typeface="Calibri" panose="020F0502020204030204" pitchFamily="34" charset="0"/>
                <a:cs typeface="Times New Roman" panose="02020603050405020304" pitchFamily="18" charset="0"/>
              </a:rPr>
              <a:t>  </a:t>
            </a:r>
            <a:r>
              <a:rPr lang="en-CA" dirty="0">
                <a:ea typeface="Calibri" panose="020F0502020204030204" pitchFamily="34" charset="0"/>
                <a:cs typeface="Times New Roman" panose="02020603050405020304" pitchFamily="18" charset="0"/>
              </a:rPr>
              <a:t>There have been numerous events which have heightened awareness of systemic racism toward people of black race and Indigenous backgrounds.  </a:t>
            </a:r>
          </a:p>
          <a:p>
            <a:pPr>
              <a:lnSpc>
                <a:spcPct val="106000"/>
              </a:lnSpc>
              <a:spcAft>
                <a:spcPts val="800"/>
              </a:spcAft>
            </a:pPr>
            <a:r>
              <a:rPr lang="en-CA" i="1" dirty="0">
                <a:ea typeface="Calibri" panose="020F0502020204030204" pitchFamily="34" charset="0"/>
                <a:cs typeface="Times New Roman" panose="02020603050405020304" pitchFamily="18" charset="0"/>
              </a:rPr>
              <a:t>THOUGHTS: What have we done about this? Why is this a problem? How are we seeing it manifest itself in our system?</a:t>
            </a:r>
            <a:r>
              <a:rPr lang="en-CA" b="1" dirty="0">
                <a:ea typeface="Calibri" panose="020F0502020204030204" pitchFamily="34" charset="0"/>
                <a:cs typeface="Times New Roman" panose="02020603050405020304" pitchFamily="18" charset="0"/>
              </a:rPr>
              <a:t> </a:t>
            </a:r>
          </a:p>
          <a:p>
            <a:pPr>
              <a:lnSpc>
                <a:spcPct val="106000"/>
              </a:lnSpc>
              <a:spcAft>
                <a:spcPts val="800"/>
              </a:spcAft>
            </a:pPr>
            <a:endParaRPr lang="en-CA" b="1" dirty="0">
              <a:ea typeface="Calibri" panose="020F0502020204030204" pitchFamily="34" charset="0"/>
              <a:cs typeface="Times New Roman" panose="02020603050405020304" pitchFamily="18" charset="0"/>
            </a:endParaRPr>
          </a:p>
          <a:p>
            <a:pPr>
              <a:lnSpc>
                <a:spcPct val="106000"/>
              </a:lnSpc>
              <a:spcAft>
                <a:spcPts val="800"/>
              </a:spcAft>
            </a:pPr>
            <a:r>
              <a:rPr lang="en-CA" b="1" dirty="0">
                <a:ea typeface="Calibri" panose="020F0502020204030204" pitchFamily="34" charset="0"/>
                <a:cs typeface="Times New Roman" panose="02020603050405020304" pitchFamily="18" charset="0"/>
              </a:rPr>
              <a:t>Trends</a:t>
            </a:r>
            <a:r>
              <a:rPr lang="en-CA" dirty="0">
                <a:ea typeface="Calibri" panose="020F0502020204030204" pitchFamily="34" charset="0"/>
                <a:cs typeface="Times New Roman" panose="02020603050405020304" pitchFamily="18" charset="0"/>
              </a:rPr>
              <a:t>:</a:t>
            </a:r>
            <a:r>
              <a:rPr lang="en-CA" b="1" dirty="0">
                <a:ea typeface="Calibri" panose="020F0502020204030204" pitchFamily="34" charset="0"/>
                <a:cs typeface="Times New Roman" panose="02020603050405020304" pitchFamily="18" charset="0"/>
              </a:rPr>
              <a:t> </a:t>
            </a:r>
            <a:r>
              <a:rPr lang="en-CA" dirty="0">
                <a:ea typeface="Calibri" panose="020F0502020204030204" pitchFamily="34" charset="0"/>
                <a:cs typeface="Times New Roman" panose="02020603050405020304" pitchFamily="18" charset="0"/>
              </a:rPr>
              <a:t>The data says students who are racialized have lower graduation rates, higher incidences of suspensions, and greater number of absences. </a:t>
            </a:r>
          </a:p>
          <a:p>
            <a:pPr>
              <a:lnSpc>
                <a:spcPct val="106000"/>
              </a:lnSpc>
              <a:spcAft>
                <a:spcPts val="800"/>
              </a:spcAft>
            </a:pPr>
            <a:r>
              <a:rPr lang="en-CA" i="1" dirty="0">
                <a:ea typeface="Calibri" panose="020F0502020204030204" pitchFamily="34" charset="0"/>
                <a:cs typeface="Times New Roman" panose="02020603050405020304" pitchFamily="18" charset="0"/>
              </a:rPr>
              <a:t>THOUGHTS: Let’s graph this out over time. What patterns do we see? </a:t>
            </a:r>
            <a:endParaRPr lang="en-CA" dirty="0">
              <a:ea typeface="Calibri" panose="020F0502020204030204" pitchFamily="34" charset="0"/>
              <a:cs typeface="Times New Roman" panose="02020603050405020304" pitchFamily="18" charset="0"/>
            </a:endParaRPr>
          </a:p>
          <a:p>
            <a:pPr>
              <a:lnSpc>
                <a:spcPct val="106000"/>
              </a:lnSpc>
              <a:spcAft>
                <a:spcPts val="800"/>
              </a:spcAft>
            </a:pP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p:cNvPicPr>
            <a:picLocks noChangeAspect="1"/>
          </p:cNvPicPr>
          <p:nvPr/>
        </p:nvPicPr>
        <p:blipFill>
          <a:blip r:embed="rId5"/>
          <a:stretch>
            <a:fillRect/>
          </a:stretch>
        </p:blipFill>
        <p:spPr>
          <a:xfrm>
            <a:off x="6724460" y="4580323"/>
            <a:ext cx="5123829" cy="1071083"/>
          </a:xfrm>
          <a:prstGeom prst="rect">
            <a:avLst/>
          </a:prstGeom>
        </p:spPr>
      </p:pic>
    </p:spTree>
    <p:extLst>
      <p:ext uri="{BB962C8B-B14F-4D97-AF65-F5344CB8AC3E}">
        <p14:creationId xmlns:p14="http://schemas.microsoft.com/office/powerpoint/2010/main" val="3773602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23924" y="1851073"/>
            <a:ext cx="5419725" cy="523220"/>
          </a:xfrm>
          <a:prstGeom prst="rect">
            <a:avLst/>
          </a:prstGeom>
        </p:spPr>
        <p:txBody>
          <a:bodyPr wrap="square">
            <a:spAutoFit/>
          </a:bodyPr>
          <a:lstStyle/>
          <a:p>
            <a:pPr algn="ctr"/>
            <a:r>
              <a:rPr lang="en-CA" sz="2800" b="1" dirty="0">
                <a:solidFill>
                  <a:srgbClr val="0070C0"/>
                </a:solidFill>
              </a:rPr>
              <a:t>THE ICEBERG MODEL IN ACTION</a:t>
            </a:r>
          </a:p>
        </p:txBody>
      </p:sp>
      <p:sp>
        <p:nvSpPr>
          <p:cNvPr id="8" name="Rectangle 7"/>
          <p:cNvSpPr/>
          <p:nvPr/>
        </p:nvSpPr>
        <p:spPr>
          <a:xfrm>
            <a:off x="409866" y="2458758"/>
            <a:ext cx="6096000" cy="3416320"/>
          </a:xfrm>
          <a:prstGeom prst="rect">
            <a:avLst/>
          </a:prstGeom>
        </p:spPr>
        <p:txBody>
          <a:bodyPr>
            <a:spAutoFit/>
          </a:bodyPr>
          <a:lstStyle/>
          <a:p>
            <a:r>
              <a:rPr lang="en-CA" b="1" dirty="0"/>
              <a:t>Structures:</a:t>
            </a:r>
            <a:r>
              <a:rPr lang="en-CA" dirty="0"/>
              <a:t> There are several forces which may have created the trends listed above including Eurocentric Curriculum and lack of diversity in staffing. </a:t>
            </a:r>
          </a:p>
          <a:p>
            <a:r>
              <a:rPr lang="en-CA" i="1" dirty="0"/>
              <a:t>THOUGHTS: What policies/procedures do we need to examine that have contributed to this problem?</a:t>
            </a:r>
            <a:endParaRPr lang="en-CA" dirty="0"/>
          </a:p>
          <a:p>
            <a:r>
              <a:rPr lang="en-CA" b="1" dirty="0"/>
              <a:t>  </a:t>
            </a:r>
            <a:endParaRPr lang="en-CA" dirty="0"/>
          </a:p>
          <a:p>
            <a:r>
              <a:rPr lang="en-CA" b="1" dirty="0"/>
              <a:t>Mental Models: </a:t>
            </a:r>
            <a:r>
              <a:rPr lang="en-CA" dirty="0"/>
              <a:t>There are several attitudes or beliefs that have led us to this juncture. </a:t>
            </a:r>
          </a:p>
          <a:p>
            <a:r>
              <a:rPr lang="en-CA" i="1" dirty="0"/>
              <a:t>THOUGHTS: How can we bring these attitudes or beliefs to the surface in a respectful way? Are any of my biases preventing me from seeing the whole picture? Do we need a major paradigm shift?</a:t>
            </a:r>
            <a:endParaRPr lang="en-CA" dirty="0"/>
          </a:p>
        </p:txBody>
      </p:sp>
      <p:pic>
        <p:nvPicPr>
          <p:cNvPr id="15" name="Content Placeholder 14"/>
          <p:cNvPicPr>
            <a:picLocks noGrp="1" noChangeAspect="1"/>
          </p:cNvPicPr>
          <p:nvPr>
            <p:ph idx="1"/>
          </p:nvPr>
        </p:nvPicPr>
        <p:blipFill>
          <a:blip r:embed="rId4"/>
          <a:stretch>
            <a:fillRect/>
          </a:stretch>
        </p:blipFill>
        <p:spPr>
          <a:xfrm>
            <a:off x="6746895" y="2646346"/>
            <a:ext cx="5123829" cy="1174251"/>
          </a:xfrm>
          <a:prstGeom prst="rect">
            <a:avLst/>
          </a:prstGeom>
        </p:spPr>
      </p:pic>
      <p:pic>
        <p:nvPicPr>
          <p:cNvPr id="16" name="Picture 15"/>
          <p:cNvPicPr>
            <a:picLocks noChangeAspect="1"/>
          </p:cNvPicPr>
          <p:nvPr/>
        </p:nvPicPr>
        <p:blipFill>
          <a:blip r:embed="rId5"/>
          <a:stretch>
            <a:fillRect/>
          </a:stretch>
        </p:blipFill>
        <p:spPr>
          <a:xfrm>
            <a:off x="6773884" y="4357688"/>
            <a:ext cx="5096840" cy="1334200"/>
          </a:xfrm>
          <a:prstGeom prst="rect">
            <a:avLst/>
          </a:prstGeom>
        </p:spPr>
      </p:pic>
    </p:spTree>
    <p:extLst>
      <p:ext uri="{BB962C8B-B14F-4D97-AF65-F5344CB8AC3E}">
        <p14:creationId xmlns:p14="http://schemas.microsoft.com/office/powerpoint/2010/main" val="1305027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5524500" cy="523220"/>
          </a:xfrm>
          <a:prstGeom prst="rect">
            <a:avLst/>
          </a:prstGeom>
        </p:spPr>
        <p:txBody>
          <a:bodyPr wrap="square">
            <a:spAutoFit/>
          </a:bodyPr>
          <a:lstStyle/>
          <a:p>
            <a:pPr algn="ctr"/>
            <a:r>
              <a:rPr lang="en-CA" sz="2800" b="1" dirty="0">
                <a:solidFill>
                  <a:srgbClr val="0070C0"/>
                </a:solidFill>
              </a:rPr>
              <a:t>APPLYING THE ICEBERG MODEL</a:t>
            </a:r>
          </a:p>
        </p:txBody>
      </p:sp>
      <p:sp>
        <p:nvSpPr>
          <p:cNvPr id="6" name="Content Placeholder 5"/>
          <p:cNvSpPr>
            <a:spLocks noGrp="1"/>
          </p:cNvSpPr>
          <p:nvPr>
            <p:ph idx="1"/>
          </p:nvPr>
        </p:nvSpPr>
        <p:spPr>
          <a:xfrm>
            <a:off x="472282" y="2659436"/>
            <a:ext cx="10948193" cy="3595034"/>
          </a:xfrm>
        </p:spPr>
        <p:txBody>
          <a:bodyPr numCol="1">
            <a:normAutofit lnSpcReduction="10000"/>
          </a:bodyPr>
          <a:lstStyle/>
          <a:p>
            <a:pPr marL="0" indent="0">
              <a:buNone/>
            </a:pPr>
            <a:r>
              <a:rPr lang="en-CA" dirty="0"/>
              <a:t>SCENARIO: </a:t>
            </a:r>
            <a:r>
              <a:rPr lang="en-CA" i="1" dirty="0"/>
              <a:t>You have been appointed the System Principal of Indigenous Education and Equity. One of the goals of the Board Action Plan for Indigenous Education is to increase graduation rates of students who identify as Indigenous. </a:t>
            </a:r>
            <a:endParaRPr lang="en-CA" dirty="0"/>
          </a:p>
          <a:p>
            <a:pPr marL="0" indent="0">
              <a:buNone/>
            </a:pPr>
            <a:r>
              <a:rPr lang="en-CA" dirty="0"/>
              <a:t>Using the previous example, apply the Iceberg Model to explore solutions for positive outcomes. </a:t>
            </a:r>
          </a:p>
          <a:p>
            <a:pPr marL="514350" indent="-514350">
              <a:buFont typeface="+mj-lt"/>
              <a:buAutoNum type="arabicPeriod"/>
            </a:pPr>
            <a:r>
              <a:rPr lang="en-CA" dirty="0"/>
              <a:t>What are the events, trends, structures, and mental models?</a:t>
            </a:r>
          </a:p>
          <a:p>
            <a:pPr marL="514350" indent="-514350">
              <a:buFont typeface="+mj-lt"/>
              <a:buAutoNum type="arabicPeriod"/>
            </a:pPr>
            <a:r>
              <a:rPr lang="en-CA" dirty="0"/>
              <a:t>What steps do you need to take to ensure there is an increase in graduation rates?			</a:t>
            </a:r>
          </a:p>
        </p:txBody>
      </p:sp>
    </p:spTree>
    <p:extLst>
      <p:ext uri="{BB962C8B-B14F-4D97-AF65-F5344CB8AC3E}">
        <p14:creationId xmlns:p14="http://schemas.microsoft.com/office/powerpoint/2010/main" val="1155013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52388" y="3270461"/>
            <a:ext cx="3776662" cy="954107"/>
          </a:xfrm>
          <a:prstGeom prst="rect">
            <a:avLst/>
          </a:prstGeom>
        </p:spPr>
        <p:txBody>
          <a:bodyPr wrap="square">
            <a:spAutoFit/>
          </a:bodyPr>
          <a:lstStyle/>
          <a:p>
            <a:pPr algn="ctr"/>
            <a:r>
              <a:rPr lang="en-CA" sz="2800" b="1" dirty="0">
                <a:solidFill>
                  <a:srgbClr val="0070C0"/>
                </a:solidFill>
              </a:rPr>
              <a:t>DEVELOP YOUR </a:t>
            </a:r>
          </a:p>
          <a:p>
            <a:pPr algn="ctr"/>
            <a:r>
              <a:rPr lang="en-CA" sz="2800" b="1" dirty="0">
                <a:solidFill>
                  <a:srgbClr val="0070C0"/>
                </a:solidFill>
              </a:rPr>
              <a:t>ACTION PLAN</a:t>
            </a:r>
          </a:p>
        </p:txBody>
      </p:sp>
      <p:sp>
        <p:nvSpPr>
          <p:cNvPr id="6" name="Content Placeholder 5"/>
          <p:cNvSpPr>
            <a:spLocks noGrp="1"/>
          </p:cNvSpPr>
          <p:nvPr>
            <p:ph idx="1"/>
          </p:nvPr>
        </p:nvSpPr>
        <p:spPr>
          <a:xfrm>
            <a:off x="472282" y="2659436"/>
            <a:ext cx="10948193" cy="3595034"/>
          </a:xfrm>
        </p:spPr>
        <p:txBody>
          <a:bodyPr numCol="1">
            <a:normAutofit/>
          </a:bodyPr>
          <a:lstStyle/>
          <a:p>
            <a:pPr marL="0" indent="0">
              <a:buNone/>
            </a:pPr>
            <a:r>
              <a:rPr lang="en-CA" dirty="0"/>
              <a:t>			</a:t>
            </a:r>
          </a:p>
        </p:txBody>
      </p:sp>
      <p:graphicFrame>
        <p:nvGraphicFramePr>
          <p:cNvPr id="10" name="Content Placeholder 3"/>
          <p:cNvGraphicFramePr>
            <a:graphicFrameLocks/>
          </p:cNvGraphicFramePr>
          <p:nvPr>
            <p:extLst>
              <p:ext uri="{D42A27DB-BD31-4B8C-83A1-F6EECF244321}">
                <p14:modId xmlns:p14="http://schemas.microsoft.com/office/powerpoint/2010/main" val="853404301"/>
              </p:ext>
            </p:extLst>
          </p:nvPr>
        </p:nvGraphicFramePr>
        <p:xfrm>
          <a:off x="3138852" y="1755460"/>
          <a:ext cx="8454434" cy="5031768"/>
        </p:xfrm>
        <a:graphic>
          <a:graphicData uri="http://schemas.openxmlformats.org/drawingml/2006/table">
            <a:tbl>
              <a:tblPr firstRow="1" firstCol="1" bandRow="1"/>
              <a:tblGrid>
                <a:gridCol w="2145457">
                  <a:extLst>
                    <a:ext uri="{9D8B030D-6E8A-4147-A177-3AD203B41FA5}">
                      <a16:colId xmlns:a16="http://schemas.microsoft.com/office/drawing/2014/main" val="20000"/>
                    </a:ext>
                  </a:extLst>
                </a:gridCol>
                <a:gridCol w="1204414">
                  <a:extLst>
                    <a:ext uri="{9D8B030D-6E8A-4147-A177-3AD203B41FA5}">
                      <a16:colId xmlns:a16="http://schemas.microsoft.com/office/drawing/2014/main" val="20001"/>
                    </a:ext>
                  </a:extLst>
                </a:gridCol>
                <a:gridCol w="5104563">
                  <a:extLst>
                    <a:ext uri="{9D8B030D-6E8A-4147-A177-3AD203B41FA5}">
                      <a16:colId xmlns:a16="http://schemas.microsoft.com/office/drawing/2014/main" val="20002"/>
                    </a:ext>
                  </a:extLst>
                </a:gridCol>
              </a:tblGrid>
              <a:tr h="993454">
                <a:tc>
                  <a:txBody>
                    <a:bodyPr/>
                    <a:lstStyle/>
                    <a:p>
                      <a:pPr algn="ctr">
                        <a:lnSpc>
                          <a:spcPct val="107000"/>
                        </a:lnSpc>
                        <a:spcAft>
                          <a:spcPts val="0"/>
                        </a:spcAft>
                      </a:pPr>
                      <a:r>
                        <a:rPr lang="en-CA" sz="2400" b="1" dirty="0">
                          <a:solidFill>
                            <a:srgbClr val="FFFFFF"/>
                          </a:solidFill>
                          <a:effectLst/>
                          <a:latin typeface="Calibri Light" panose="020F0302020204030204" pitchFamily="34" charset="0"/>
                          <a:ea typeface="Calibri" panose="020F0502020204030204" pitchFamily="34" charset="0"/>
                          <a:cs typeface="Times New Roman" panose="02020603050405020304" pitchFamily="18" charset="0"/>
                        </a:rPr>
                        <a:t>LEADERSHIP RESOURCE</a:t>
                      </a:r>
                      <a:endParaRPr lang="en-C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lnSpc>
                          <a:spcPct val="107000"/>
                        </a:lnSpc>
                        <a:spcAft>
                          <a:spcPts val="0"/>
                        </a:spcAft>
                      </a:pPr>
                      <a:r>
                        <a:rPr lang="en-CA" sz="2400" b="1" dirty="0">
                          <a:solidFill>
                            <a:srgbClr val="FFFFFF"/>
                          </a:solidFill>
                          <a:effectLst/>
                          <a:latin typeface="Calibri Light" panose="020F0302020204030204" pitchFamily="34" charset="0"/>
                          <a:ea typeface="Calibri" panose="020F0502020204030204" pitchFamily="34" charset="0"/>
                          <a:cs typeface="Times New Roman" panose="02020603050405020304" pitchFamily="18" charset="0"/>
                        </a:rPr>
                        <a:t>IDEAS TO EXPLORE</a:t>
                      </a:r>
                      <a:endParaRPr lang="en-C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CA"/>
                    </a:p>
                  </a:txBody>
                  <a:tcPr/>
                </a:tc>
                <a:extLst>
                  <a:ext uri="{0D108BD9-81ED-4DB2-BD59-A6C34878D82A}">
                    <a16:rowId xmlns:a16="http://schemas.microsoft.com/office/drawing/2014/main" val="10000"/>
                  </a:ext>
                </a:extLst>
              </a:tr>
              <a:tr h="440838">
                <a:tc rowSpan="3">
                  <a:txBody>
                    <a:bodyPr/>
                    <a:lstStyle/>
                    <a:p>
                      <a:pPr algn="ctr">
                        <a:lnSpc>
                          <a:spcPct val="107000"/>
                        </a:lnSpc>
                        <a:spcAft>
                          <a:spcPts val="0"/>
                        </a:spcAft>
                      </a:pPr>
                      <a:r>
                        <a:rPr lang="en-CA" sz="1600" b="1" dirty="0">
                          <a:effectLst/>
                          <a:latin typeface="Calibri Light" panose="020F0302020204030204" pitchFamily="34" charset="0"/>
                          <a:ea typeface="Calibri" panose="020F0502020204030204" pitchFamily="34" charset="0"/>
                          <a:cs typeface="Times New Roman" panose="02020603050405020304" pitchFamily="18" charset="0"/>
                        </a:rPr>
                        <a:t>Problem-solving expertise</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CA" sz="1600" b="1" dirty="0">
                          <a:effectLst/>
                          <a:latin typeface="Calibri Light" panose="020F0302020204030204" pitchFamily="34" charset="0"/>
                          <a:ea typeface="Calibri" panose="020F0502020204030204" pitchFamily="34" charset="0"/>
                          <a:cs typeface="Times New Roman" panose="02020603050405020304" pitchFamily="18" charset="0"/>
                        </a:rPr>
                        <a:t>(CHOOSE 1)</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understanding/ interpreting problems</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identifying goals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articulating principles &amp; values </a:t>
                      </a:r>
                      <a:r>
                        <a:rPr lang="en-CA" sz="2000" dirty="0">
                          <a:effectLst/>
                          <a:latin typeface="Calibri Light" panose="020F0302020204030204" pitchFamily="34" charset="0"/>
                          <a:cs typeface="Times New Roman" panose="02020603050405020304" pitchFamily="18" charset="0"/>
                        </a:rPr>
                        <a:t>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identifying constraints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developing solution processes  </a:t>
                      </a: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maintaining calm/ confidence in the face of challenging problems</a:t>
                      </a:r>
                      <a:endParaRPr lang="en-CA"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800" dirty="0">
                          <a:effectLst/>
                          <a:latin typeface="Calibri Light" panose="020F0302020204030204" pitchFamily="34" charset="0"/>
                          <a:ea typeface="Calibri" panose="020F0502020204030204" pitchFamily="34" charset="0"/>
                          <a:cs typeface="Times New Roman" panose="02020603050405020304" pitchFamily="18" charset="0"/>
                        </a:rPr>
                        <a:t>FOCUS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400" dirty="0">
                          <a:effectLst/>
                          <a:latin typeface="Segoe Script" panose="030B0504020000000003" pitchFamily="66" charset="0"/>
                          <a:ea typeface="Calibri" panose="020F0502020204030204" pitchFamily="34" charset="0"/>
                          <a:cs typeface="Calibri Light" panose="020F0302020204030204" pitchFamily="34" charset="0"/>
                        </a:rPr>
                        <a:t>I want to be more confident when I am faced with challenging issues.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42933">
                <a:tc vMerge="1">
                  <a:txBody>
                    <a:bodyPr/>
                    <a:lstStyle/>
                    <a:p>
                      <a:endParaRPr lang="en-CA"/>
                    </a:p>
                  </a:txBody>
                  <a:tcPr/>
                </a:tc>
                <a:tc>
                  <a:txBody>
                    <a:bodyPr/>
                    <a:lstStyle/>
                    <a:p>
                      <a:pPr algn="l">
                        <a:lnSpc>
                          <a:spcPct val="107000"/>
                        </a:lnSpc>
                        <a:spcAft>
                          <a:spcPts val="0"/>
                        </a:spcAft>
                      </a:pPr>
                      <a:r>
                        <a:rPr lang="en-CA" sz="1800">
                          <a:effectLst/>
                          <a:latin typeface="Calibri Light" panose="020F0302020204030204" pitchFamily="34" charset="0"/>
                          <a:ea typeface="Calibri" panose="020F0502020204030204" pitchFamily="34" charset="0"/>
                          <a:cs typeface="Times New Roman" panose="02020603050405020304" pitchFamily="18" charset="0"/>
                        </a:rPr>
                        <a:t>CONCERN</a:t>
                      </a:r>
                      <a:endParaRPr lang="en-C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400" dirty="0">
                          <a:effectLst/>
                          <a:latin typeface="Segoe Script" panose="020B0804020000000003" pitchFamily="34" charset="0"/>
                          <a:ea typeface="Calibri" panose="020F0502020204030204" pitchFamily="34" charset="0"/>
                          <a:cs typeface="Calibri Light" panose="020F0302020204030204" pitchFamily="34" charset="0"/>
                        </a:rPr>
                        <a:t>I work with some excellent educators who have strong personalities. I find that when I get push-back, I get a bit tongue-tied and have difficulty articulating my views in a way that inspires confidence in others. I have to find a way to build my own confidence, so that when I encounter divergent thinkers, I have a more solid foundation.</a:t>
                      </a:r>
                      <a:r>
                        <a:rPr lang="en-CA" sz="1400" dirty="0">
                          <a:effectLst/>
                        </a:rPr>
                        <a:t>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83771">
                <a:tc vMerge="1">
                  <a:txBody>
                    <a:bodyPr/>
                    <a:lstStyle/>
                    <a:p>
                      <a:endParaRPr lang="en-CA"/>
                    </a:p>
                  </a:txBody>
                  <a:tcPr/>
                </a:tc>
                <a:tc>
                  <a:txBody>
                    <a:bodyPr/>
                    <a:lstStyle/>
                    <a:p>
                      <a:pPr algn="l">
                        <a:lnSpc>
                          <a:spcPct val="107000"/>
                        </a:lnSpc>
                        <a:spcAft>
                          <a:spcPts val="0"/>
                        </a:spcAft>
                      </a:pPr>
                      <a:r>
                        <a:rPr lang="en-CA" sz="1800">
                          <a:effectLst/>
                          <a:latin typeface="Calibri Light" panose="020F0302020204030204" pitchFamily="34" charset="0"/>
                          <a:ea typeface="Calibri" panose="020F0502020204030204" pitchFamily="34" charset="0"/>
                          <a:cs typeface="Times New Roman" panose="02020603050405020304" pitchFamily="18" charset="0"/>
                        </a:rPr>
                        <a:t>TOOL</a:t>
                      </a:r>
                      <a:endParaRPr lang="en-C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CA" sz="1400" dirty="0">
                          <a:effectLst/>
                          <a:latin typeface="Segoe Script" panose="030B0504020000000003" pitchFamily="66" charset="0"/>
                          <a:ea typeface="Calibri" panose="020F0502020204030204" pitchFamily="34" charset="0"/>
                          <a:cs typeface="Calibri Light" panose="020F0302020204030204" pitchFamily="34" charset="0"/>
                        </a:rPr>
                        <a:t>In Section c-1 (Ideas into Action - p.15) there is a section called, </a:t>
                      </a:r>
                      <a:r>
                        <a:rPr lang="en-CA" sz="1400" dirty="0">
                          <a:effectLst/>
                          <a:latin typeface="Segoe Script" panose="020B0804020000000003" pitchFamily="34" charset="0"/>
                          <a:ea typeface="Calibri" panose="020F0502020204030204" pitchFamily="34" charset="0"/>
                          <a:cs typeface="Calibri Light" panose="020F0302020204030204" pitchFamily="34" charset="0"/>
                        </a:rPr>
                        <a:t>“Keep a Decision Diary.” Keeping a log of my decisions and the outcomes will help me learn to recognize patterns where my decisions are successful, keep a record of my risks, and show me how much I have learned. With this data, I have something concrete to go back to, helping me build confidence.</a:t>
                      </a:r>
                      <a:r>
                        <a:rPr lang="en-CA" sz="1400" dirty="0">
                          <a:effectLst/>
                        </a:rPr>
                        <a:t>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71318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
        <p:nvSpPr>
          <p:cNvPr id="2" name="TextBox 1">
            <a:extLst>
              <a:ext uri="{FF2B5EF4-FFF2-40B4-BE49-F238E27FC236}">
                <a16:creationId xmlns:a16="http://schemas.microsoft.com/office/drawing/2014/main" id="{45609045-2221-DB41-82AA-D37A078FF387}"/>
              </a:ext>
            </a:extLst>
          </p:cNvPr>
          <p:cNvSpPr txBox="1"/>
          <p:nvPr/>
        </p:nvSpPr>
        <p:spPr>
          <a:xfrm>
            <a:off x="599202" y="2195312"/>
            <a:ext cx="4371902" cy="2677656"/>
          </a:xfrm>
          <a:prstGeom prst="rect">
            <a:avLst/>
          </a:prstGeom>
          <a:noFill/>
        </p:spPr>
        <p:txBody>
          <a:bodyPr wrap="none" rtlCol="0">
            <a:spAutoFit/>
          </a:bodyPr>
          <a:lstStyle/>
          <a:p>
            <a:r>
              <a:rPr lang="en-US" sz="4800" dirty="0"/>
              <a:t>KEEP GROWING!</a:t>
            </a:r>
          </a:p>
          <a:p>
            <a:endParaRPr lang="en-US" sz="4800" dirty="0"/>
          </a:p>
          <a:p>
            <a:endParaRPr lang="en-US" sz="2000" dirty="0"/>
          </a:p>
          <a:p>
            <a:pPr lvl="4"/>
            <a:r>
              <a:rPr lang="en-US" sz="4800" dirty="0"/>
              <a:t>	and</a:t>
            </a:r>
          </a:p>
        </p:txBody>
      </p:sp>
    </p:spTree>
    <p:extLst>
      <p:ext uri="{BB962C8B-B14F-4D97-AF65-F5344CB8AC3E}">
        <p14:creationId xmlns:p14="http://schemas.microsoft.com/office/powerpoint/2010/main" val="1558007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78496" y="2060183"/>
            <a:ext cx="8843799" cy="3170099"/>
          </a:xfrm>
          <a:prstGeom prst="rect">
            <a:avLst/>
          </a:prstGeom>
          <a:noFill/>
        </p:spPr>
        <p:txBody>
          <a:bodyPr wrap="square" rtlCol="0">
            <a:spAutoFit/>
          </a:bodyPr>
          <a:lstStyle/>
          <a:p>
            <a:pPr algn="ctr"/>
            <a:r>
              <a:rPr lang="en-CA" sz="3200" dirty="0">
                <a:hlinkClick r:id="rId4"/>
              </a:rPr>
              <a:t>A Prayer for Leaders in Catholic Education</a:t>
            </a:r>
            <a:endParaRPr lang="en-CA" sz="3200" dirty="0"/>
          </a:p>
          <a:p>
            <a:r>
              <a:rPr lang="en-US" sz="2400" dirty="0"/>
              <a:t>Lord, we thank You for the marvelous call to educate in the light of the Catholic faith.</a:t>
            </a:r>
          </a:p>
          <a:p>
            <a:r>
              <a:rPr lang="en-US" sz="2400" dirty="0"/>
              <a:t>Illumine our hearts and minds with the wisdom of Your Spirit,</a:t>
            </a:r>
          </a:p>
          <a:p>
            <a:r>
              <a:rPr lang="en-US" sz="2400" dirty="0"/>
              <a:t>That our work today might help Catholic educators spread the truth of your Son’s Gospel in all that they do.</a:t>
            </a:r>
          </a:p>
          <a:p>
            <a:r>
              <a:rPr lang="en-US" sz="2400" dirty="0"/>
              <a:t>We ask You this through Christ our Teacher and Lord.</a:t>
            </a:r>
          </a:p>
          <a:p>
            <a:r>
              <a:rPr lang="en-US" sz="2400" dirty="0"/>
              <a:t>Amen</a:t>
            </a: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dirty="0">
                <a:solidFill>
                  <a:srgbClr val="0070C0"/>
                </a:solidFill>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Name a person you think is a “change-maker.” Explain why.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63799" y="3453597"/>
            <a:ext cx="7096293" cy="646331"/>
          </a:xfrm>
          <a:prstGeom prst="rect">
            <a:avLst/>
          </a:prstGeom>
        </p:spPr>
        <p:txBody>
          <a:bodyPr wrap="square">
            <a:spAutoFit/>
          </a:bodyPr>
          <a:lstStyle/>
          <a:p>
            <a:r>
              <a:rPr lang="en-CA" sz="3600" b="1" dirty="0">
                <a:solidFill>
                  <a:srgbClr val="0070C0"/>
                </a:solidFill>
              </a:rPr>
              <a:t>Our School System</a:t>
            </a:r>
            <a:endParaRPr lang="en-CA" sz="3600" dirty="0">
              <a:solidFill>
                <a:srgbClr val="0070C0"/>
              </a:solidFill>
            </a:endParaRPr>
          </a:p>
        </p:txBody>
      </p:sp>
      <p:graphicFrame>
        <p:nvGraphicFramePr>
          <p:cNvPr id="13" name="Diagram 12"/>
          <p:cNvGraphicFramePr/>
          <p:nvPr>
            <p:extLst>
              <p:ext uri="{D42A27DB-BD31-4B8C-83A1-F6EECF244321}">
                <p14:modId xmlns:p14="http://schemas.microsoft.com/office/powerpoint/2010/main" val="941501252"/>
              </p:ext>
            </p:extLst>
          </p:nvPr>
        </p:nvGraphicFramePr>
        <p:xfrm>
          <a:off x="4645026" y="2356379"/>
          <a:ext cx="4903788" cy="31251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42214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006974" y="1833563"/>
            <a:ext cx="7096293" cy="584775"/>
          </a:xfrm>
          <a:prstGeom prst="rect">
            <a:avLst/>
          </a:prstGeom>
        </p:spPr>
        <p:txBody>
          <a:bodyPr wrap="square">
            <a:spAutoFit/>
          </a:bodyPr>
          <a:lstStyle/>
          <a:p>
            <a:r>
              <a:rPr lang="en-CA" sz="3200" b="1" dirty="0">
                <a:solidFill>
                  <a:srgbClr val="0070C0"/>
                </a:solidFill>
              </a:rPr>
              <a:t>WHAT IS SYSTEMS THINKING?</a:t>
            </a:r>
            <a:endParaRPr lang="en-CA" sz="3200" dirty="0">
              <a:solidFill>
                <a:srgbClr val="0070C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617287871"/>
              </p:ext>
            </p:extLst>
          </p:nvPr>
        </p:nvGraphicFramePr>
        <p:xfrm>
          <a:off x="838200" y="2562225"/>
          <a:ext cx="10029825" cy="36147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01441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5" y="1652337"/>
            <a:ext cx="5085348" cy="523220"/>
          </a:xfrm>
          <a:prstGeom prst="rect">
            <a:avLst/>
          </a:prstGeom>
        </p:spPr>
        <p:txBody>
          <a:bodyPr wrap="square">
            <a:spAutoFit/>
          </a:bodyPr>
          <a:lstStyle/>
          <a:p>
            <a:r>
              <a:rPr lang="en-CA" sz="2800" b="1" dirty="0">
                <a:solidFill>
                  <a:srgbClr val="0070C0"/>
                </a:solidFill>
              </a:rPr>
              <a:t>THE FIFTH DISCIPLINE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139760360"/>
              </p:ext>
            </p:extLst>
          </p:nvPr>
        </p:nvGraphicFramePr>
        <p:xfrm>
          <a:off x="915403" y="2282825"/>
          <a:ext cx="9334500" cy="327501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2124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5" y="1652337"/>
            <a:ext cx="5085348" cy="523220"/>
          </a:xfrm>
          <a:prstGeom prst="rect">
            <a:avLst/>
          </a:prstGeom>
        </p:spPr>
        <p:txBody>
          <a:bodyPr wrap="square">
            <a:spAutoFit/>
          </a:bodyPr>
          <a:lstStyle/>
          <a:p>
            <a:r>
              <a:rPr lang="en-CA" sz="2800" b="1" dirty="0">
                <a:solidFill>
                  <a:srgbClr val="0070C0"/>
                </a:solidFill>
              </a:rPr>
              <a:t>THE FIFTH DISCIPLINE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80341401"/>
              </p:ext>
            </p:extLst>
          </p:nvPr>
        </p:nvGraphicFramePr>
        <p:xfrm>
          <a:off x="915403" y="2282825"/>
          <a:ext cx="9334500" cy="4241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3645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2143091"/>
            <a:ext cx="12192000" cy="523220"/>
          </a:xfrm>
          <a:prstGeom prst="rect">
            <a:avLst/>
          </a:prstGeom>
        </p:spPr>
        <p:txBody>
          <a:bodyPr wrap="square">
            <a:spAutoFit/>
          </a:bodyPr>
          <a:lstStyle/>
          <a:p>
            <a:pPr algn="ctr"/>
            <a:r>
              <a:rPr lang="en-CA" sz="2800" b="1" dirty="0">
                <a:solidFill>
                  <a:srgbClr val="0070C0"/>
                </a:solidFill>
              </a:rPr>
              <a:t>ORGANIZATIONAL MAPPING</a:t>
            </a:r>
          </a:p>
        </p:txBody>
      </p:sp>
      <p:sp>
        <p:nvSpPr>
          <p:cNvPr id="6" name="Content Placeholder 5"/>
          <p:cNvSpPr>
            <a:spLocks noGrp="1"/>
          </p:cNvSpPr>
          <p:nvPr>
            <p:ph idx="1"/>
          </p:nvPr>
        </p:nvSpPr>
        <p:spPr>
          <a:xfrm>
            <a:off x="343711" y="3087994"/>
            <a:ext cx="11848289" cy="2203870"/>
          </a:xfrm>
        </p:spPr>
        <p:txBody>
          <a:bodyPr numCol="1">
            <a:normAutofit fontScale="92500" lnSpcReduction="20000"/>
          </a:bodyPr>
          <a:lstStyle/>
          <a:p>
            <a:pPr marL="0" indent="0">
              <a:buNone/>
            </a:pPr>
            <a:r>
              <a:rPr lang="en-CA" dirty="0"/>
              <a:t>Refer to the example of organizational mapping on page 26 of the Reflective Manual. </a:t>
            </a:r>
          </a:p>
          <a:p>
            <a:pPr marL="0" indent="0">
              <a:buNone/>
            </a:pPr>
            <a:endParaRPr lang="en-CA" dirty="0"/>
          </a:p>
          <a:p>
            <a:pPr marL="0" indent="0">
              <a:buNone/>
            </a:pPr>
            <a:r>
              <a:rPr lang="en-CA" dirty="0"/>
              <a:t>SCENARIO: </a:t>
            </a:r>
            <a:endParaRPr lang="en-CA" i="1" dirty="0"/>
          </a:p>
          <a:p>
            <a:pPr marL="0" indent="0">
              <a:buNone/>
            </a:pPr>
            <a:r>
              <a:rPr lang="en-CA" i="1" dirty="0"/>
              <a:t>There has been an increase in students arriving at school late and in response the school is considering a later start to the day. Map the potential impacts of this decision.</a:t>
            </a:r>
            <a:r>
              <a:rPr lang="en-CA" dirty="0"/>
              <a:t> 			</a:t>
            </a:r>
          </a:p>
        </p:txBody>
      </p:sp>
    </p:spTree>
    <p:extLst>
      <p:ext uri="{BB962C8B-B14F-4D97-AF65-F5344CB8AC3E}">
        <p14:creationId xmlns:p14="http://schemas.microsoft.com/office/powerpoint/2010/main" val="1565594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4626771" cy="523220"/>
          </a:xfrm>
          <a:prstGeom prst="rect">
            <a:avLst/>
          </a:prstGeom>
        </p:spPr>
        <p:txBody>
          <a:bodyPr wrap="square">
            <a:spAutoFit/>
          </a:bodyPr>
          <a:lstStyle/>
          <a:p>
            <a:pPr algn="ctr"/>
            <a:r>
              <a:rPr lang="en-CA" sz="2800" b="1" dirty="0">
                <a:solidFill>
                  <a:srgbClr val="0070C0"/>
                </a:solidFill>
              </a:rPr>
              <a:t>ORGANIZATIONAL MAPPING</a:t>
            </a:r>
          </a:p>
        </p:txBody>
      </p:sp>
      <p:sp>
        <p:nvSpPr>
          <p:cNvPr id="6" name="Content Placeholder 5"/>
          <p:cNvSpPr>
            <a:spLocks noGrp="1"/>
          </p:cNvSpPr>
          <p:nvPr>
            <p:ph idx="1"/>
          </p:nvPr>
        </p:nvSpPr>
        <p:spPr>
          <a:xfrm>
            <a:off x="472282" y="2792786"/>
            <a:ext cx="10948193" cy="3595034"/>
          </a:xfrm>
        </p:spPr>
        <p:txBody>
          <a:bodyPr numCol="1">
            <a:normAutofit fontScale="92500"/>
          </a:bodyPr>
          <a:lstStyle/>
          <a:p>
            <a:pPr marL="0" indent="0">
              <a:buNone/>
            </a:pPr>
            <a:r>
              <a:rPr lang="en-CA" dirty="0"/>
              <a:t>Scenario: </a:t>
            </a:r>
          </a:p>
          <a:p>
            <a:pPr marL="0" indent="0">
              <a:buNone/>
            </a:pPr>
            <a:r>
              <a:rPr lang="en-CA" i="1" dirty="0"/>
              <a:t>You have a student who just transferred to your school. She has a service animal that will alert her educational assistant when the student is going to have a seizure. This is the first time a service animal has been in your school.</a:t>
            </a:r>
            <a:endParaRPr lang="en-CA" dirty="0"/>
          </a:p>
          <a:p>
            <a:pPr marL="0" lvl="0" indent="0">
              <a:buNone/>
            </a:pPr>
            <a:endParaRPr lang="en-CA" dirty="0"/>
          </a:p>
          <a:p>
            <a:pPr marL="0" lvl="0" indent="0">
              <a:buNone/>
            </a:pPr>
            <a:r>
              <a:rPr lang="en-CA" dirty="0"/>
              <a:t>1. What structures need to be considered? </a:t>
            </a:r>
          </a:p>
          <a:p>
            <a:pPr marL="0" lvl="0" indent="0">
              <a:buNone/>
            </a:pPr>
            <a:r>
              <a:rPr lang="en-CA" dirty="0"/>
              <a:t>2. What are the potential impacts on relationships with other students and staff?			</a:t>
            </a:r>
          </a:p>
        </p:txBody>
      </p:sp>
    </p:spTree>
    <p:extLst>
      <p:ext uri="{BB962C8B-B14F-4D97-AF65-F5344CB8AC3E}">
        <p14:creationId xmlns:p14="http://schemas.microsoft.com/office/powerpoint/2010/main" val="3528806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25520</TotalTime>
  <Words>3398</Words>
  <Application>Microsoft Macintosh PowerPoint</Application>
  <PresentationFormat>Widescreen</PresentationFormat>
  <Paragraphs>344</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Book Antiqua</vt:lpstr>
      <vt:lpstr>Calibri</vt:lpstr>
      <vt:lpstr>Calibri Light</vt:lpstr>
      <vt:lpstr>Gill Sans MT</vt:lpstr>
      <vt:lpstr>Segoe Script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153</cp:revision>
  <cp:lastPrinted>2021-02-17T15:12:23Z</cp:lastPrinted>
  <dcterms:created xsi:type="dcterms:W3CDTF">2019-11-01T17:17:10Z</dcterms:created>
  <dcterms:modified xsi:type="dcterms:W3CDTF">2021-10-26T18:21:56Z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2021-08-30T13:40:08Z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688ff268-6c6a-47ef-9491-8337f95b0fee</vt:lpwstr>
  </property>
  <property fmtid="{D5CDD505-2E9C-101B-9397-08002B2CF9AE}" pid="8" name="MSIP_Label_034a106e-6316-442c-ad35-738afd673d2b_ContentBits">
    <vt:lpwstr>0</vt:lpwstr>
  </property>
</Properties>
</file>