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6"/>
  </p:notesMasterIdLst>
  <p:handoutMasterIdLst>
    <p:handoutMasterId r:id="rId17"/>
  </p:handoutMasterIdLst>
  <p:sldIdLst>
    <p:sldId id="328" r:id="rId2"/>
    <p:sldId id="316" r:id="rId3"/>
    <p:sldId id="329" r:id="rId4"/>
    <p:sldId id="394" r:id="rId5"/>
    <p:sldId id="395" r:id="rId6"/>
    <p:sldId id="396" r:id="rId7"/>
    <p:sldId id="330" r:id="rId8"/>
    <p:sldId id="380" r:id="rId9"/>
    <p:sldId id="368" r:id="rId10"/>
    <p:sldId id="397" r:id="rId11"/>
    <p:sldId id="399" r:id="rId12"/>
    <p:sldId id="400" r:id="rId13"/>
    <p:sldId id="320" r:id="rId14"/>
    <p:sldId id="348" r:id="rId15"/>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42"/>
    <p:restoredTop sz="55659" autoAdjust="0"/>
  </p:normalViewPr>
  <p:slideViewPr>
    <p:cSldViewPr snapToGrid="0" snapToObjects="1">
      <p:cViewPr varScale="1">
        <p:scale>
          <a:sx n="70" d="100"/>
          <a:sy n="70" d="100"/>
        </p:scale>
        <p:origin x="284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id, Julie (EDU)" userId="15a137fc-bd75-466f-8551-3fc289523e33" providerId="ADAL" clId="{00190E5D-61A1-4642-A394-781047D5802A}"/>
    <pc:docChg chg="undo custSel modSld">
      <pc:chgData name="Reid, Julie (EDU)" userId="15a137fc-bd75-466f-8551-3fc289523e33" providerId="ADAL" clId="{00190E5D-61A1-4642-A394-781047D5802A}" dt="2021-08-30T13:38:18.549" v="51" actId="114"/>
      <pc:docMkLst>
        <pc:docMk/>
      </pc:docMkLst>
      <pc:sldChg chg="modNotesTx">
        <pc:chgData name="Reid, Julie (EDU)" userId="15a137fc-bd75-466f-8551-3fc289523e33" providerId="ADAL" clId="{00190E5D-61A1-4642-A394-781047D5802A}" dt="2021-08-30T13:34:54.261" v="0" actId="20577"/>
        <pc:sldMkLst>
          <pc:docMk/>
          <pc:sldMk cId="108422215" sldId="395"/>
        </pc:sldMkLst>
      </pc:sldChg>
      <pc:sldChg chg="modSp mod modNotesTx">
        <pc:chgData name="Reid, Julie (EDU)" userId="15a137fc-bd75-466f-8551-3fc289523e33" providerId="ADAL" clId="{00190E5D-61A1-4642-A394-781047D5802A}" dt="2021-08-30T13:36:34.211" v="27" actId="6549"/>
        <pc:sldMkLst>
          <pc:docMk/>
          <pc:sldMk cId="4242214353" sldId="396"/>
        </pc:sldMkLst>
        <pc:spChg chg="mod">
          <ac:chgData name="Reid, Julie (EDU)" userId="15a137fc-bd75-466f-8551-3fc289523e33" providerId="ADAL" clId="{00190E5D-61A1-4642-A394-781047D5802A}" dt="2021-08-30T13:36:10.053" v="23" actId="13926"/>
          <ac:spMkLst>
            <pc:docMk/>
            <pc:sldMk cId="4242214353" sldId="396"/>
            <ac:spMk id="12" creationId="{1B67C7ED-4D52-42E9-9520-48D1F9303391}"/>
          </ac:spMkLst>
        </pc:spChg>
      </pc:sldChg>
      <pc:sldChg chg="modNotesTx">
        <pc:chgData name="Reid, Julie (EDU)" userId="15a137fc-bd75-466f-8551-3fc289523e33" providerId="ADAL" clId="{00190E5D-61A1-4642-A394-781047D5802A}" dt="2021-08-30T13:38:18.549" v="51" actId="114"/>
        <pc:sldMkLst>
          <pc:docMk/>
          <pc:sldMk cId="4024223435" sldId="39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6725"/>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027" y="1"/>
            <a:ext cx="2972421" cy="466725"/>
          </a:xfrm>
          <a:prstGeom prst="rect">
            <a:avLst/>
          </a:prstGeom>
        </p:spPr>
        <p:txBody>
          <a:bodyPr vert="horz" lIns="91440" tIns="45720" rIns="91440" bIns="45720" rtlCol="0"/>
          <a:lstStyle>
            <a:lvl1pPr algn="r">
              <a:defRPr sz="1200"/>
            </a:lvl1pPr>
          </a:lstStyle>
          <a:p>
            <a:fld id="{7C56B119-116A-4590-97C0-2F6FF81E9859}" type="datetimeFigureOut">
              <a:rPr lang="en-CA" smtClean="0"/>
              <a:t>2021-10-26</a:t>
            </a:fld>
            <a:endParaRPr lang="en-CA"/>
          </a:p>
        </p:txBody>
      </p:sp>
      <p:sp>
        <p:nvSpPr>
          <p:cNvPr id="4" name="Footer Placeholder 3"/>
          <p:cNvSpPr>
            <a:spLocks noGrp="1"/>
          </p:cNvSpPr>
          <p:nvPr>
            <p:ph type="ftr" sz="quarter" idx="2"/>
          </p:nvPr>
        </p:nvSpPr>
        <p:spPr>
          <a:xfrm>
            <a:off x="1" y="8829676"/>
            <a:ext cx="2972421" cy="466725"/>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027" y="8829676"/>
            <a:ext cx="2972421" cy="466725"/>
          </a:xfrm>
          <a:prstGeom prst="rect">
            <a:avLst/>
          </a:prstGeom>
        </p:spPr>
        <p:txBody>
          <a:bodyPr vert="horz" lIns="91440" tIns="45720" rIns="91440" bIns="45720" rtlCol="0" anchor="b"/>
          <a:lstStyle>
            <a:lvl1pPr algn="r">
              <a:defRPr sz="1200"/>
            </a:lvl1pPr>
          </a:lstStyle>
          <a:p>
            <a:fld id="{29B34B3A-8709-4B1C-A1C4-E8787A361D84}" type="slidenum">
              <a:rPr lang="en-CA" smtClean="0"/>
              <a:t>‹#›</a:t>
            </a:fld>
            <a:endParaRPr lang="en-CA"/>
          </a:p>
        </p:txBody>
      </p:sp>
    </p:spTree>
    <p:extLst>
      <p:ext uri="{BB962C8B-B14F-4D97-AF65-F5344CB8AC3E}">
        <p14:creationId xmlns:p14="http://schemas.microsoft.com/office/powerpoint/2010/main" val="37339817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7180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8"/>
            <a:ext cx="297180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cpco.on.ca/files/9115/1820/8179/1._A_Prayer_for_Leaders_in_Catholic_Education.pdf"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onwardthebook.com/wp-content/uploads/2018/09/66-Ways-to-Build-Community.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iceont.ca/wp-content/uploads/2018/05/2018-Renewing_The_Promise_A_Pastoral_Letter.pdf"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education-leadership-ontario.ca/download_file/view/2198/176"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CA" altLang="en-US" b="1" noProof="0" dirty="0">
                <a:latin typeface="Arial" panose="020B0604020202020204" pitchFamily="34" charset="0"/>
                <a:ea typeface="ＭＳ Ｐゴシック" panose="020B0600070205080204" pitchFamily="34" charset="-128"/>
              </a:rPr>
              <a:t>This is a generic resource that is enriched by what the leaders bring to the learning. </a:t>
            </a:r>
          </a:p>
          <a:p>
            <a:pPr>
              <a:defRPr/>
            </a:pPr>
            <a:r>
              <a:rPr lang="en-CA" altLang="en-US" b="1" noProof="0" dirty="0">
                <a:latin typeface="Arial" panose="020B0604020202020204" pitchFamily="34" charset="0"/>
                <a:ea typeface="ＭＳ Ｐゴシック" panose="020B0600070205080204" pitchFamily="34" charset="-128"/>
              </a:rPr>
              <a:t>With this in mind, participants are encouraged to draw on and apply their lived experiences and diverse backgrounds to help ensure that the learning is culturally relevant and responsive. </a:t>
            </a:r>
          </a:p>
          <a:p>
            <a:br>
              <a:rPr lang="en-CA" dirty="0"/>
            </a:br>
            <a:r>
              <a:rPr lang="en-CA" b="1" dirty="0"/>
              <a:t>HOW TO USE THIS RESOURCE: </a:t>
            </a:r>
          </a:p>
          <a:p>
            <a:r>
              <a:rPr lang="en-CA" dirty="0"/>
              <a:t>These Personal Leadership Resources (PLR) sessions were created to support leaders in developing and strengthening their PLRs. They can be used by individuals, although the experience in working through the activities would be enhanced with the involvement of others such a facilitator or mentor/coach. </a:t>
            </a:r>
          </a:p>
          <a:p>
            <a:pPr defTabSz="931774">
              <a:defRPr/>
            </a:pPr>
            <a:r>
              <a:rPr lang="en-CA" dirty="0"/>
              <a:t>There are several activities within this module that refer to  </a:t>
            </a:r>
            <a:r>
              <a:rPr lang="en-CA" i="1" u="sng" dirty="0">
                <a:hlinkClick r:id="rId3"/>
              </a:rPr>
              <a:t>Onward – Cultivating Emotional Resilience in Educators</a:t>
            </a:r>
            <a:r>
              <a:rPr lang="en-CA" dirty="0"/>
              <a:t> text and workbook by Elena Aguilar. </a:t>
            </a:r>
            <a:r>
              <a:rPr lang="en-US" dirty="0"/>
              <a:t>It has been used by educators to deepen their learning and development. </a:t>
            </a:r>
            <a:endParaRPr lang="en-CA" altLang="en-US" dirty="0">
              <a:latin typeface="Arial" panose="020B0604020202020204" pitchFamily="34" charset="0"/>
              <a:ea typeface="ＭＳ Ｐゴシック" panose="020B0600070205080204" pitchFamily="34" charset="-128"/>
            </a:endParaRPr>
          </a:p>
          <a:p>
            <a:r>
              <a:rPr lang="en-US" dirty="0"/>
              <a:t>There are also links to alternative resources provided throughout the series that will help get you started.</a:t>
            </a:r>
          </a:p>
          <a:p>
            <a:endParaRPr lang="en-US" dirty="0"/>
          </a:p>
          <a:p>
            <a:r>
              <a:rPr lang="en-CA" dirty="0"/>
              <a:t>This  session focuses</a:t>
            </a:r>
            <a:r>
              <a:rPr lang="en-CA" baseline="0" dirty="0"/>
              <a:t> on </a:t>
            </a:r>
            <a:r>
              <a:rPr lang="en-CA" sz="1200" dirty="0">
                <a:solidFill>
                  <a:srgbClr val="00B050"/>
                </a:solidFill>
              </a:rPr>
              <a:t>Knowledge of Effective School And Classroom Practices that Directly</a:t>
            </a:r>
            <a:r>
              <a:rPr lang="en-CA" sz="1200" baseline="0" dirty="0">
                <a:solidFill>
                  <a:srgbClr val="00B050"/>
                </a:solidFill>
              </a:rPr>
              <a:t> Affect Student Learning (Role-Specific Knowledge).</a:t>
            </a:r>
            <a:endParaRPr lang="en-CA" sz="1200" dirty="0">
              <a:solidFill>
                <a:srgbClr val="00B050"/>
              </a:solidFill>
            </a:endParaRPr>
          </a:p>
          <a:p>
            <a:endParaRPr lang="en-CA" sz="1200" dirty="0">
              <a:solidFill>
                <a:srgbClr val="00B050"/>
              </a:solidFill>
            </a:endParaRPr>
          </a:p>
          <a:p>
            <a:r>
              <a:rPr lang="en-CA" sz="1200" dirty="0">
                <a:solidFill>
                  <a:srgbClr val="00B050"/>
                </a:solidFill>
              </a:rPr>
              <a:t>Good leaders</a:t>
            </a:r>
            <a:r>
              <a:rPr lang="en-CA" sz="1200" baseline="0" dirty="0">
                <a:solidFill>
                  <a:srgbClr val="00B050"/>
                </a:solidFill>
              </a:rPr>
              <a:t> know the impact various conditions have on the learning environment.</a:t>
            </a:r>
            <a:endParaRPr lang="en-CA" sz="1200" dirty="0">
              <a:solidFill>
                <a:srgbClr val="00B050"/>
              </a:solidFill>
            </a:endParaRPr>
          </a:p>
          <a:p>
            <a:endParaRPr lang="en-CA" sz="1200" dirty="0">
              <a:solidFill>
                <a:srgbClr val="00B050"/>
              </a:solidFill>
            </a:endParaRPr>
          </a:p>
          <a:p>
            <a:r>
              <a:rPr lang="en-CA" sz="1200" dirty="0">
                <a:solidFill>
                  <a:srgbClr val="00B050"/>
                </a:solidFill>
              </a:rPr>
              <a:t>The</a:t>
            </a:r>
            <a:r>
              <a:rPr lang="en-CA" sz="1200" baseline="0" dirty="0">
                <a:solidFill>
                  <a:srgbClr val="00B050"/>
                </a:solidFill>
              </a:rPr>
              <a:t> following resources will be helpful to increase understanding of this session:</a:t>
            </a:r>
          </a:p>
          <a:p>
            <a:pPr marL="228600" indent="-228600">
              <a:buAutoNum type="arabicPeriod"/>
            </a:pPr>
            <a:r>
              <a:rPr lang="en-CA" sz="1200" baseline="0" dirty="0">
                <a:solidFill>
                  <a:srgbClr val="00B050"/>
                </a:solidFill>
              </a:rPr>
              <a:t>Ideas into Action on the Cognitive PLRs (pp. 8-12, 25-36)     </a:t>
            </a:r>
          </a:p>
          <a:p>
            <a:pPr marL="228600" indent="-228600">
              <a:buAutoNum type="arabicPeriod"/>
            </a:pPr>
            <a:r>
              <a:rPr lang="en-CA" sz="1200" baseline="0" dirty="0">
                <a:solidFill>
                  <a:srgbClr val="00B050"/>
                </a:solidFill>
              </a:rPr>
              <a:t>The Ontario Leadership Framework 2012 with a Discussion of the Research Foundations (pp. 46-47) https://www.education-leadership-ontario.ca/application/files/2514/9452/5287/The_Ontario_Leadership_Framework_2012_-_with_a_Discussion_of_the_Research_Foundations.pdf</a:t>
            </a:r>
          </a:p>
          <a:p>
            <a:pPr marL="228600" indent="-228600">
              <a:buAutoNum type="arabicPeriod"/>
            </a:pPr>
            <a:r>
              <a:rPr lang="en-CA" sz="1200" baseline="0" dirty="0">
                <a:solidFill>
                  <a:srgbClr val="00B050"/>
                </a:solidFill>
              </a:rPr>
              <a:t>The Capacity Building Series on Culturally Responsive Pedagogy http://www.edu.gov.on.ca/eng/literacynumeracy/inspire/research/cbs_responsivepedagogy.pdf</a:t>
            </a:r>
          </a:p>
          <a:p>
            <a:pPr marL="228600" indent="-228600">
              <a:buAutoNum type="arabicPeriod"/>
            </a:pPr>
            <a:endParaRPr lang="en-CA" sz="1200" baseline="0" dirty="0">
              <a:solidFill>
                <a:srgbClr val="00B05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suggested times for activities</a:t>
            </a:r>
            <a:r>
              <a:rPr lang="en-US" baseline="0" dirty="0"/>
              <a:t> which are over 5 minutes in length.</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dirty="0"/>
              <a:t>Read the example on page 20 of the Reflective Manual:</a:t>
            </a:r>
          </a:p>
          <a:p>
            <a:endParaRPr lang="en-CA" sz="1200" i="1" kern="1200" dirty="0">
              <a:solidFill>
                <a:schemeClr val="tx1"/>
              </a:solidFill>
              <a:effectLst/>
              <a:latin typeface="+mn-lt"/>
              <a:ea typeface="+mn-ea"/>
              <a:cs typeface="+mn-cs"/>
            </a:endParaRPr>
          </a:p>
          <a:p>
            <a:r>
              <a:rPr lang="en-CA" sz="1200" i="1" kern="1200" dirty="0">
                <a:solidFill>
                  <a:schemeClr val="tx1"/>
                </a:solidFill>
                <a:effectLst/>
                <a:latin typeface="+mn-lt"/>
                <a:ea typeface="+mn-ea"/>
                <a:cs typeface="+mn-cs"/>
              </a:rPr>
              <a:t>As an educator with</a:t>
            </a:r>
            <a:r>
              <a:rPr lang="en-CA" sz="1200" b="1" kern="1200" dirty="0">
                <a:solidFill>
                  <a:schemeClr val="tx1"/>
                </a:solidFill>
                <a:effectLst/>
                <a:latin typeface="+mn-lt"/>
                <a:ea typeface="+mn-ea"/>
                <a:cs typeface="+mn-cs"/>
              </a:rPr>
              <a:t> </a:t>
            </a:r>
            <a:r>
              <a:rPr lang="en-CA" sz="1200" i="1" kern="1200" dirty="0">
                <a:solidFill>
                  <a:schemeClr val="tx1"/>
                </a:solidFill>
                <a:effectLst/>
                <a:latin typeface="+mn-lt"/>
                <a:ea typeface="+mn-ea"/>
                <a:cs typeface="+mn-cs"/>
              </a:rPr>
              <a:t>expertise in Health and Physical Education, I recognized the importance of skill-based learning, good descriptive feedback, and allowing multiple opportunities for practice and success. It is from these foundational principles that I believed that all students can learn, and that I must meet their individual needs. This means incorporating Culturally Responsive and Relevant Pedagogy, providing choice through differentiation, using Universal Design for Learning principles which means that what is good for one is good for all, and other inclusive practices.</a:t>
            </a:r>
            <a:endParaRPr lang="en-CA" sz="1200" kern="1200" dirty="0">
              <a:solidFill>
                <a:schemeClr val="tx1"/>
              </a:solidFill>
              <a:effectLst/>
              <a:latin typeface="+mn-lt"/>
              <a:ea typeface="+mn-ea"/>
              <a:cs typeface="+mn-cs"/>
            </a:endParaRPr>
          </a:p>
          <a:p>
            <a:endParaRPr lang="en-CA" sz="1200" i="1" kern="1200" dirty="0">
              <a:solidFill>
                <a:schemeClr val="tx1"/>
              </a:solidFill>
              <a:effectLst/>
              <a:latin typeface="+mn-lt"/>
              <a:ea typeface="+mn-ea"/>
              <a:cs typeface="+mn-cs"/>
            </a:endParaRPr>
          </a:p>
          <a:p>
            <a:r>
              <a:rPr lang="en-CA" sz="1200" i="1" kern="1200" dirty="0">
                <a:solidFill>
                  <a:schemeClr val="tx1"/>
                </a:solidFill>
                <a:effectLst/>
                <a:latin typeface="+mn-lt"/>
                <a:ea typeface="+mn-ea"/>
                <a:cs typeface="+mn-cs"/>
              </a:rPr>
              <a:t>As a leader, I have learned about the importance of supporting staff emotionally. When staff feel supported and cared for, it reduces external stress and helps them perform better. Knowing that my staff feels cared for and comfortable, ensures my own positive emotional well-being. The structures I put in place, like having an open-door policy and showing consistency in student discipline, help build trust. The personal philosophy I have which includes looking for the good in others and communicating it in appropriate ways, helps build a supportive and collaborative culture.</a:t>
            </a:r>
            <a:endParaRPr lang="en-CA" sz="1200" kern="1200" dirty="0">
              <a:solidFill>
                <a:schemeClr val="tx1"/>
              </a:solidFill>
              <a:effectLst/>
              <a:latin typeface="+mn-lt"/>
              <a:ea typeface="+mn-ea"/>
              <a:cs typeface="+mn-cs"/>
            </a:endParaRPr>
          </a:p>
          <a:p>
            <a:r>
              <a:rPr lang="en-CA" sz="1200" i="1" kern="1200" dirty="0">
                <a:solidFill>
                  <a:schemeClr val="tx1"/>
                </a:solidFill>
                <a:effectLst/>
                <a:latin typeface="+mn-lt"/>
                <a:ea typeface="+mn-ea"/>
                <a:cs typeface="+mn-cs"/>
              </a:rPr>
              <a:t>I believe strongly in the importance of creating a community of trust and compassion, not only with staff and students, but also with the home. The adage, “It takes a village,” takes us out of our silos and creates an environment where student learning is at the forefront. Our school must be a place where all feel welcomed and experience a sense of belonging. This includes family and other stakeholders.</a:t>
            </a:r>
            <a:endParaRPr lang="en-CA" sz="1200"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9</a:t>
            </a:fld>
            <a:endParaRPr lang="en-US" dirty="0"/>
          </a:p>
        </p:txBody>
      </p:sp>
    </p:spTree>
    <p:extLst>
      <p:ext uri="{BB962C8B-B14F-4D97-AF65-F5344CB8AC3E}">
        <p14:creationId xmlns:p14="http://schemas.microsoft.com/office/powerpoint/2010/main" val="10421276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Work with a partner:</a:t>
            </a:r>
            <a:endParaRPr lang="en-US" b="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b="1" dirty="0"/>
              <a:t>Reflect on the questions, pages 21 and 22 of the Reflective Manual as a starting point in the development of your personal philosophy:</a:t>
            </a:r>
            <a:endParaRPr lang="en-CA" dirty="0"/>
          </a:p>
          <a:p>
            <a:r>
              <a:rPr lang="en-CA" sz="1200" b="1" i="1" kern="1200" dirty="0">
                <a:solidFill>
                  <a:schemeClr val="tx1"/>
                </a:solidFill>
                <a:effectLst/>
                <a:latin typeface="+mn-lt"/>
                <a:ea typeface="+mn-ea"/>
                <a:cs typeface="+mn-cs"/>
              </a:rPr>
              <a:t>Technical/Rational Conditions (the conditions that support school and classroom conditions)</a:t>
            </a:r>
            <a:endParaRPr lang="en-CA" sz="1200" kern="1200" dirty="0">
              <a:solidFill>
                <a:schemeClr val="tx1"/>
              </a:solidFill>
              <a:effectLst/>
              <a:latin typeface="+mn-lt"/>
              <a:ea typeface="+mn-ea"/>
              <a:cs typeface="+mn-cs"/>
            </a:endParaRPr>
          </a:p>
          <a:p>
            <a:pPr lvl="1"/>
            <a:r>
              <a:rPr lang="en-CA" sz="1200" kern="1200" dirty="0">
                <a:solidFill>
                  <a:schemeClr val="tx1"/>
                </a:solidFill>
                <a:effectLst/>
                <a:latin typeface="+mn-lt"/>
                <a:ea typeface="+mn-ea"/>
                <a:cs typeface="+mn-cs"/>
              </a:rPr>
              <a:t>What area of study are you most knowledgeable about? </a:t>
            </a:r>
          </a:p>
          <a:p>
            <a:pPr lvl="1"/>
            <a:r>
              <a:rPr lang="en-CA" sz="1200" kern="1200" dirty="0">
                <a:solidFill>
                  <a:schemeClr val="tx1"/>
                </a:solidFill>
                <a:effectLst/>
                <a:latin typeface="+mn-lt"/>
                <a:ea typeface="+mn-ea"/>
                <a:cs typeface="+mn-cs"/>
              </a:rPr>
              <a:t>How do you use this knowledge to support staff/teachers/</a:t>
            </a:r>
            <a:r>
              <a:rPr lang="en-CA" sz="1200" b="1" i="1" kern="1200" dirty="0">
                <a:solidFill>
                  <a:schemeClr val="tx1"/>
                </a:solidFill>
                <a:effectLst/>
                <a:highlight>
                  <a:srgbClr val="FFFF00"/>
                </a:highlight>
                <a:latin typeface="+mn-lt"/>
                <a:ea typeface="+mn-ea"/>
                <a:cs typeface="+mn-cs"/>
              </a:rPr>
              <a:t>the school community</a:t>
            </a:r>
            <a:r>
              <a:rPr lang="en-CA" sz="1200" kern="1200" dirty="0">
                <a:solidFill>
                  <a:schemeClr val="tx1"/>
                </a:solidFill>
                <a:effectLst/>
                <a:latin typeface="+mn-lt"/>
                <a:ea typeface="+mn-ea"/>
                <a:cs typeface="+mn-cs"/>
              </a:rPr>
              <a:t>?</a:t>
            </a:r>
          </a:p>
          <a:p>
            <a:pPr lvl="1"/>
            <a:r>
              <a:rPr lang="en-CA" sz="1200" kern="1200" dirty="0">
                <a:solidFill>
                  <a:schemeClr val="tx1"/>
                </a:solidFill>
                <a:effectLst/>
                <a:latin typeface="+mn-lt"/>
                <a:ea typeface="+mn-ea"/>
                <a:cs typeface="+mn-cs"/>
              </a:rPr>
              <a:t>What factors are important in student-learning?</a:t>
            </a:r>
          </a:p>
          <a:p>
            <a:pPr lvl="1"/>
            <a:r>
              <a:rPr lang="en-CA" sz="1200" kern="1200" dirty="0">
                <a:solidFill>
                  <a:schemeClr val="tx1"/>
                </a:solidFill>
                <a:effectLst/>
                <a:latin typeface="+mn-lt"/>
                <a:ea typeface="+mn-ea"/>
                <a:cs typeface="+mn-cs"/>
              </a:rPr>
              <a:t>Can all students learn? </a:t>
            </a:r>
          </a:p>
          <a:p>
            <a:pPr lvl="1"/>
            <a:r>
              <a:rPr lang="en-CA" sz="1200" kern="1200" dirty="0">
                <a:solidFill>
                  <a:schemeClr val="tx1"/>
                </a:solidFill>
                <a:effectLst/>
                <a:latin typeface="+mn-lt"/>
                <a:ea typeface="+mn-ea"/>
                <a:cs typeface="+mn-cs"/>
              </a:rPr>
              <a:t>What happens in a successful learning situation? </a:t>
            </a:r>
          </a:p>
          <a:p>
            <a:pPr lvl="1"/>
            <a:r>
              <a:rPr lang="en-CA" sz="1200" kern="1200" dirty="0">
                <a:solidFill>
                  <a:schemeClr val="tx1"/>
                </a:solidFill>
                <a:effectLst/>
                <a:latin typeface="+mn-lt"/>
                <a:ea typeface="+mn-ea"/>
                <a:cs typeface="+mn-cs"/>
              </a:rPr>
              <a:t>What are your values, beliefs, and goals as an educator? </a:t>
            </a:r>
          </a:p>
          <a:p>
            <a:pPr lvl="1"/>
            <a:r>
              <a:rPr lang="en-CA" sz="1200" kern="1200" dirty="0">
                <a:solidFill>
                  <a:schemeClr val="tx1"/>
                </a:solidFill>
                <a:effectLst/>
                <a:latin typeface="+mn-lt"/>
                <a:ea typeface="+mn-ea"/>
                <a:cs typeface="+mn-cs"/>
              </a:rPr>
              <a:t>What learning strategies facilitate the greatest growth in students? </a:t>
            </a:r>
          </a:p>
          <a:p>
            <a:pPr lvl="1"/>
            <a:r>
              <a:rPr lang="en-CA" sz="1200" kern="1200" dirty="0">
                <a:solidFill>
                  <a:schemeClr val="tx1"/>
                </a:solidFill>
                <a:effectLst/>
                <a:latin typeface="+mn-lt"/>
                <a:ea typeface="+mn-ea"/>
                <a:cs typeface="+mn-cs"/>
              </a:rPr>
              <a:t>How do you plan to encourage mastery, competency, transformational learning, lifelong learning, general transference of skills, critical thinking, etc.? </a:t>
            </a:r>
          </a:p>
          <a:p>
            <a:pPr lvl="1"/>
            <a:r>
              <a:rPr lang="en-CA" sz="1200" kern="1200" dirty="0">
                <a:solidFill>
                  <a:schemeClr val="tx1"/>
                </a:solidFill>
                <a:effectLst/>
                <a:latin typeface="+mn-lt"/>
                <a:ea typeface="+mn-ea"/>
                <a:cs typeface="+mn-cs"/>
              </a:rPr>
              <a:t>What role do equity and inclusion have in your classroom/school?</a:t>
            </a:r>
          </a:p>
          <a:p>
            <a:r>
              <a:rPr lang="en-CA" sz="1200" b="1" i="1" kern="1200" dirty="0">
                <a:solidFill>
                  <a:schemeClr val="tx1"/>
                </a:solidFill>
                <a:effectLst/>
                <a:latin typeface="+mn-lt"/>
                <a:ea typeface="+mn-ea"/>
                <a:cs typeface="+mn-cs"/>
              </a:rPr>
              <a:t>Emotional Conditions (supporting staff emotions to optimize student learning)</a:t>
            </a:r>
            <a:endParaRPr lang="en-CA" sz="1200" kern="1200" dirty="0">
              <a:solidFill>
                <a:schemeClr val="tx1"/>
              </a:solidFill>
              <a:effectLst/>
              <a:latin typeface="+mn-lt"/>
              <a:ea typeface="+mn-ea"/>
              <a:cs typeface="+mn-cs"/>
            </a:endParaRPr>
          </a:p>
          <a:p>
            <a:pPr lvl="1"/>
            <a:r>
              <a:rPr lang="en-CA" sz="1200" kern="1200" dirty="0">
                <a:solidFill>
                  <a:schemeClr val="tx1"/>
                </a:solidFill>
                <a:effectLst/>
                <a:latin typeface="+mn-lt"/>
                <a:ea typeface="+mn-ea"/>
                <a:cs typeface="+mn-cs"/>
              </a:rPr>
              <a:t>How do you develop trust with staff? </a:t>
            </a:r>
          </a:p>
          <a:p>
            <a:pPr lvl="1"/>
            <a:r>
              <a:rPr lang="en-CA" sz="1200" kern="1200" dirty="0">
                <a:solidFill>
                  <a:schemeClr val="tx1"/>
                </a:solidFill>
                <a:effectLst/>
                <a:latin typeface="+mn-lt"/>
                <a:ea typeface="+mn-ea"/>
                <a:cs typeface="+mn-cs"/>
              </a:rPr>
              <a:t>When is it that staff feel most supported by you? </a:t>
            </a:r>
          </a:p>
          <a:p>
            <a:pPr lvl="1"/>
            <a:r>
              <a:rPr lang="en-CA" sz="1200" kern="1200" dirty="0">
                <a:solidFill>
                  <a:schemeClr val="tx1"/>
                </a:solidFill>
                <a:effectLst/>
                <a:latin typeface="+mn-lt"/>
                <a:ea typeface="+mn-ea"/>
                <a:cs typeface="+mn-cs"/>
              </a:rPr>
              <a:t>What core values help you to be an authentic leader? </a:t>
            </a:r>
          </a:p>
          <a:p>
            <a:pPr lvl="1"/>
            <a:r>
              <a:rPr lang="en-CA" sz="1200" kern="1200" dirty="0">
                <a:solidFill>
                  <a:schemeClr val="tx1"/>
                </a:solidFill>
                <a:effectLst/>
                <a:latin typeface="+mn-lt"/>
                <a:ea typeface="+mn-ea"/>
                <a:cs typeface="+mn-cs"/>
              </a:rPr>
              <a:t>How do you support the well-being of others?  </a:t>
            </a:r>
          </a:p>
          <a:p>
            <a:r>
              <a:rPr lang="en-CA" sz="1200" b="1" i="1" kern="1200" dirty="0">
                <a:solidFill>
                  <a:schemeClr val="tx1"/>
                </a:solidFill>
                <a:effectLst/>
                <a:latin typeface="+mn-lt"/>
                <a:ea typeface="+mn-ea"/>
                <a:cs typeface="+mn-cs"/>
              </a:rPr>
              <a:t>Organizational Conditions</a:t>
            </a:r>
            <a:endParaRPr lang="en-CA" sz="1200" kern="1200" dirty="0">
              <a:solidFill>
                <a:schemeClr val="tx1"/>
              </a:solidFill>
              <a:effectLst/>
              <a:latin typeface="+mn-lt"/>
              <a:ea typeface="+mn-ea"/>
              <a:cs typeface="+mn-cs"/>
            </a:endParaRPr>
          </a:p>
          <a:p>
            <a:pPr lvl="1"/>
            <a:r>
              <a:rPr lang="en-CA" sz="1200" kern="1200" dirty="0">
                <a:solidFill>
                  <a:schemeClr val="tx1"/>
                </a:solidFill>
                <a:effectLst/>
                <a:latin typeface="+mn-lt"/>
                <a:ea typeface="+mn-ea"/>
                <a:cs typeface="+mn-cs"/>
              </a:rPr>
              <a:t>What are some changes that could be made to school policies that would improve the organization of the school? </a:t>
            </a:r>
          </a:p>
          <a:p>
            <a:pPr lvl="1"/>
            <a:r>
              <a:rPr lang="en-CA" sz="1200" kern="1200" dirty="0">
                <a:solidFill>
                  <a:schemeClr val="tx1"/>
                </a:solidFill>
                <a:effectLst/>
                <a:latin typeface="+mn-lt"/>
                <a:ea typeface="+mn-ea"/>
                <a:cs typeface="+mn-cs"/>
              </a:rPr>
              <a:t>How do you model and foster a positive culture? </a:t>
            </a:r>
          </a:p>
          <a:p>
            <a:pPr lvl="1"/>
            <a:r>
              <a:rPr lang="en-CA" sz="1200" kern="1200" dirty="0">
                <a:solidFill>
                  <a:schemeClr val="tx1"/>
                </a:solidFill>
                <a:effectLst/>
                <a:latin typeface="+mn-lt"/>
                <a:ea typeface="+mn-ea"/>
                <a:cs typeface="+mn-cs"/>
              </a:rPr>
              <a:t>What impact do Catholic values and beliefs have on school culture? </a:t>
            </a:r>
          </a:p>
          <a:p>
            <a:pPr lvl="0"/>
            <a:r>
              <a:rPr lang="en-CA" sz="1200" b="1" i="1" kern="1200" dirty="0">
                <a:solidFill>
                  <a:schemeClr val="tx1"/>
                </a:solidFill>
                <a:effectLst/>
                <a:latin typeface="+mn-lt"/>
                <a:ea typeface="+mn-ea"/>
                <a:cs typeface="+mn-cs"/>
              </a:rPr>
              <a:t>Family Conditions</a:t>
            </a:r>
            <a:endParaRPr lang="en-CA" sz="1200" kern="1200" dirty="0">
              <a:solidFill>
                <a:schemeClr val="tx1"/>
              </a:solidFill>
              <a:effectLst/>
              <a:latin typeface="+mn-lt"/>
              <a:ea typeface="+mn-ea"/>
              <a:cs typeface="+mn-cs"/>
            </a:endParaRPr>
          </a:p>
          <a:p>
            <a:pPr lvl="1"/>
            <a:r>
              <a:rPr lang="en-CA" sz="1200" kern="1200" dirty="0">
                <a:solidFill>
                  <a:schemeClr val="tx1"/>
                </a:solidFill>
                <a:effectLst/>
                <a:latin typeface="+mn-lt"/>
                <a:ea typeface="+mn-ea"/>
                <a:cs typeface="+mn-cs"/>
              </a:rPr>
              <a:t>Is the school a welcoming and a happy place? </a:t>
            </a:r>
          </a:p>
          <a:p>
            <a:pPr lvl="1"/>
            <a:r>
              <a:rPr lang="en-CA" sz="1200" kern="1200" dirty="0">
                <a:solidFill>
                  <a:schemeClr val="tx1"/>
                </a:solidFill>
                <a:effectLst/>
                <a:latin typeface="+mn-lt"/>
                <a:ea typeface="+mn-ea"/>
                <a:cs typeface="+mn-cs"/>
              </a:rPr>
              <a:t>Can parents see and feel that their children are in a Catholic (welcoming) environment? </a:t>
            </a:r>
          </a:p>
          <a:p>
            <a:pPr lvl="1"/>
            <a:r>
              <a:rPr lang="en-CA" sz="1200" kern="1200" dirty="0">
                <a:solidFill>
                  <a:schemeClr val="tx1"/>
                </a:solidFill>
                <a:effectLst/>
                <a:latin typeface="+mn-lt"/>
                <a:ea typeface="+mn-ea"/>
                <a:cs typeface="+mn-cs"/>
              </a:rPr>
              <a:t>How do you engage parents and encourage a sense of belonging in the school and its community? </a:t>
            </a:r>
            <a:endParaRPr lang="en-CA" dirty="0"/>
          </a:p>
          <a:p>
            <a:pPr marL="228600" indent="-228600">
              <a:buAutoNum type="arabicPeriod"/>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Suggested Time: 30-40 minutes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10</a:t>
            </a:fld>
            <a:endParaRPr lang="en-US" dirty="0"/>
          </a:p>
        </p:txBody>
      </p:sp>
    </p:spTree>
    <p:extLst>
      <p:ext uri="{BB962C8B-B14F-4D97-AF65-F5344CB8AC3E}">
        <p14:creationId xmlns:p14="http://schemas.microsoft.com/office/powerpoint/2010/main" val="32493885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Refer to page 23 of the Reflective Manual</a:t>
            </a:r>
          </a:p>
          <a:p>
            <a:r>
              <a:rPr lang="en-CA" sz="1200" kern="1200" dirty="0">
                <a:solidFill>
                  <a:schemeClr val="tx1"/>
                </a:solidFill>
                <a:effectLst/>
                <a:latin typeface="+mn-lt"/>
                <a:ea typeface="+mn-ea"/>
                <a:cs typeface="+mn-cs"/>
              </a:rPr>
              <a:t>Drawing on the notes you recorded on Technical/Rational, Emotional, Organizational and Family Conditions, draft your personal leadership philosophy for leading, teaching, and learning.</a:t>
            </a:r>
          </a:p>
          <a:p>
            <a:pPr marL="228600" indent="-228600">
              <a:buAutoNum type="arabicPeriod"/>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Suggested Time: 10 minutes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11</a:t>
            </a:fld>
            <a:endParaRPr lang="en-US" dirty="0"/>
          </a:p>
        </p:txBody>
      </p:sp>
    </p:spTree>
    <p:extLst>
      <p:ext uri="{BB962C8B-B14F-4D97-AF65-F5344CB8AC3E}">
        <p14:creationId xmlns:p14="http://schemas.microsoft.com/office/powerpoint/2010/main" val="41146571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38230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r>
              <a:rPr lang="en-CA" sz="1200" dirty="0">
                <a:hlinkClick r:id="rId3"/>
              </a:rPr>
              <a:t>A Prayer for Leaders in Catholic Education</a:t>
            </a:r>
            <a:endParaRPr lang="en-CA" sz="1200" dirty="0"/>
          </a:p>
          <a:p>
            <a:pPr defTabSz="931774">
              <a:lnSpc>
                <a:spcPct val="80000"/>
              </a:lnSpc>
              <a:defRPr/>
            </a:pPr>
            <a:r>
              <a:rPr lang="en-US" dirty="0"/>
              <a:t>Recite the prayer</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Please share the following information with the group:</a:t>
            </a:r>
          </a:p>
          <a:p>
            <a:pPr marL="524123" indent="-524123">
              <a:buAutoNum type="arabicPeriod"/>
            </a:pPr>
            <a:r>
              <a:rPr lang="en-CA" dirty="0"/>
              <a:t>Name</a:t>
            </a:r>
          </a:p>
          <a:p>
            <a:pPr marL="524123" indent="-524123">
              <a:buAutoNum type="arabicPeriod"/>
            </a:pPr>
            <a:r>
              <a:rPr lang="en-CA" dirty="0"/>
              <a:t>School</a:t>
            </a:r>
          </a:p>
          <a:p>
            <a:pPr marL="514350" indent="-514350">
              <a:buAutoNum type="arabicPeriod"/>
            </a:pPr>
            <a:r>
              <a:rPr lang="en-CA" sz="1200" dirty="0"/>
              <a:t>What is the greatest asset you bring to your school?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10-15 minutes</a:t>
            </a:r>
          </a:p>
          <a:p>
            <a:pPr marL="524123" indent="-524123">
              <a:buAutoNum type="arabicPeriod"/>
            </a:pPr>
            <a:endParaRPr lang="en-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Share your answer </a:t>
            </a:r>
            <a:r>
              <a:rPr lang="en-CA" baseline="0" dirty="0"/>
              <a:t>to the following question: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What types of knowledge do administrators need in order to be effective school leaders for student achievement and well-being?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Possible answers include: curriculum, pedagogy, policies, how</a:t>
            </a:r>
            <a:r>
              <a:rPr lang="en-CA" baseline="0" dirty="0"/>
              <a:t> to build community, how to engage families, etc.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baseline="0" dirty="0"/>
              <a:t>Suggested time: 5 minutes</a:t>
            </a:r>
            <a:endParaRPr lang="en-CA" dirty="0"/>
          </a:p>
          <a:p>
            <a:pPr marL="524123" indent="-524123">
              <a:buAutoNum type="arabicPeriod"/>
            </a:pPr>
            <a:endParaRPr lang="en-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865951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dirty="0"/>
          </a:p>
          <a:p>
            <a:r>
              <a:rPr lang="en-CA" dirty="0"/>
              <a:t>In Ideas into</a:t>
            </a:r>
            <a:r>
              <a:rPr lang="en-CA" baseline="0" dirty="0"/>
              <a:t> Action on the Cognitive PLRs (p.11), Kenneth Leithwood et al state there are four paths that leaders need to have extensive knowledge about. They are:</a:t>
            </a:r>
          </a:p>
          <a:p>
            <a:endParaRPr lang="en-CA" dirty="0"/>
          </a:p>
          <a:p>
            <a:pPr marL="228600" indent="-228600">
              <a:buAutoNum type="arabicPeriod"/>
            </a:pPr>
            <a:r>
              <a:rPr lang="en-CA" dirty="0"/>
              <a:t>Technical/Rational Conditions</a:t>
            </a:r>
            <a:r>
              <a:rPr lang="en-CA" baseline="0" dirty="0"/>
              <a:t>, which relate to staff’s knowledge about curriculum, teaching, and learning.</a:t>
            </a:r>
          </a:p>
          <a:p>
            <a:pPr marL="228600" indent="-228600">
              <a:buAutoNum type="arabicPeriod"/>
            </a:pPr>
            <a:r>
              <a:rPr lang="en-CA" baseline="0" dirty="0"/>
              <a:t>Emotional Conditions, which relate to teachers’ emotions and their impact on student learning and well being. </a:t>
            </a:r>
          </a:p>
          <a:p>
            <a:pPr marL="228600" indent="-228600">
              <a:buAutoNum type="arabicPeriod"/>
            </a:pPr>
            <a:r>
              <a:rPr lang="en-CA" baseline="0" dirty="0"/>
              <a:t>Organizational Conditions, which relate to school structure, cultures, policies, and procedures</a:t>
            </a:r>
          </a:p>
          <a:p>
            <a:pPr marL="228600" indent="-228600">
              <a:buAutoNum type="arabicPeriod"/>
            </a:pPr>
            <a:r>
              <a:rPr lang="en-CA" baseline="0" dirty="0"/>
              <a:t>Family Conditions, which relate to the ways in which educators positively influence the home environment.</a:t>
            </a:r>
            <a:endParaRPr lang="en-CA" dirty="0"/>
          </a:p>
          <a:p>
            <a:pPr marL="524123" indent="-524123">
              <a:buAutoNum type="arabicPeriod"/>
            </a:pPr>
            <a:endParaRPr lang="en-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21365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Refer to page 18 in the Reflective Manual and use this free downloadable tool: </a:t>
            </a:r>
            <a:r>
              <a:rPr lang="en-CA" dirty="0">
                <a:hlinkClick r:id="rId3"/>
              </a:rPr>
              <a:t>https://www.onwardthebook.com/wp-content/uploads/2018/09/66-Ways-to-Build-Community.pdf</a:t>
            </a:r>
            <a:endParaRPr lang="en-CA" dirty="0"/>
          </a:p>
          <a:p>
            <a:endParaRPr lang="en-CA" dirty="0"/>
          </a:p>
          <a:p>
            <a:r>
              <a:rPr lang="en-CA" dirty="0"/>
              <a:t>To support the four paths that lead to improved student achievement and well-being (see Ideas into Action on the Cognitive PLRs, p.11), it is essential to build community. Leaders help build community in different ways. For example:</a:t>
            </a:r>
          </a:p>
          <a:p>
            <a:pPr marL="228600" indent="-228600">
              <a:buAutoNum type="arabicPeriod"/>
            </a:pPr>
            <a:r>
              <a:rPr lang="en-CA" dirty="0"/>
              <a:t>Rational/Technical – being the lead learner, supporting Professional Learning Communities, </a:t>
            </a:r>
          </a:p>
          <a:p>
            <a:pPr marL="228600" indent="-228600">
              <a:buAutoNum type="arabicPeriod"/>
            </a:pPr>
            <a:r>
              <a:rPr lang="en-CA" dirty="0"/>
              <a:t>Emotional – creating a supportive environment in which staff can take professional risks;</a:t>
            </a:r>
          </a:p>
          <a:p>
            <a:pPr marL="228600" indent="-228600">
              <a:buAutoNum type="arabicPeriod"/>
            </a:pPr>
            <a:r>
              <a:rPr lang="en-CA" dirty="0"/>
              <a:t>Organizational – creating a school culture of excellence through modeling and high expectations;</a:t>
            </a:r>
          </a:p>
          <a:p>
            <a:pPr marL="228600" indent="-228600">
              <a:buAutoNum type="arabicPeriod"/>
            </a:pPr>
            <a:r>
              <a:rPr lang="en-CA" dirty="0"/>
              <a:t>Family – creating a welcoming environment – having translators for newcomers at a curriculum night.</a:t>
            </a:r>
          </a:p>
          <a:p>
            <a:pPr marL="0" indent="0">
              <a:buNone/>
            </a:pPr>
            <a:endParaRPr lang="en-CA" dirty="0"/>
          </a:p>
          <a:p>
            <a:pPr marL="0" indent="0">
              <a:buNone/>
            </a:pPr>
            <a:r>
              <a:rPr lang="en-CA" dirty="0"/>
              <a:t>Consider the Four Paths when reflecting on the following:</a:t>
            </a:r>
          </a:p>
          <a:p>
            <a:pPr marL="514350" indent="-514350">
              <a:buFont typeface="+mj-lt"/>
              <a:buAutoNum type="arabicPeriod"/>
            </a:pPr>
            <a:r>
              <a:rPr lang="en-CA" dirty="0"/>
              <a:t>What aspects of your school community need improvement? </a:t>
            </a:r>
          </a:p>
          <a:p>
            <a:pPr marL="514350" indent="-514350">
              <a:buFont typeface="+mj-lt"/>
              <a:buAutoNum type="arabicPeriod"/>
            </a:pPr>
            <a:r>
              <a:rPr lang="en-CA" dirty="0"/>
              <a:t>Who are your allies? </a:t>
            </a:r>
          </a:p>
          <a:p>
            <a:pPr marL="514350" indent="-514350">
              <a:buFont typeface="+mj-lt"/>
              <a:buAutoNum type="arabicPeriod"/>
            </a:pPr>
            <a:r>
              <a:rPr lang="en-CA" dirty="0"/>
              <a:t>Which stakeholders are underrepresented and how will you engage them?</a:t>
            </a:r>
          </a:p>
          <a:p>
            <a:pPr marL="514350" indent="-514350">
              <a:buFont typeface="+mj-lt"/>
              <a:buAutoNum type="arabicPeriod"/>
            </a:pPr>
            <a:r>
              <a:rPr lang="en-CA" dirty="0"/>
              <a:t>How will these improvements have a positive impact on the school culture? </a:t>
            </a:r>
            <a:r>
              <a:rPr lang="en-US" dirty="0"/>
              <a:t> </a:t>
            </a:r>
          </a:p>
          <a:p>
            <a:pPr marL="0" indent="0">
              <a:buNone/>
            </a:pPr>
            <a:endParaRPr lang="en-CA" dirty="0"/>
          </a:p>
          <a:p>
            <a:pPr marL="0" indent="0">
              <a:buNone/>
            </a:pPr>
            <a:endParaRPr lang="en-CA" dirty="0"/>
          </a:p>
          <a:p>
            <a:pPr marL="0" indent="0">
              <a:buNone/>
            </a:pPr>
            <a:r>
              <a:rPr lang="en-CA" dirty="0"/>
              <a:t>Suggested Time: 10-15 minutes</a:t>
            </a: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693607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Refer to pages 18 and 19 of the Reflective Manual and pages 6 to 9 of </a:t>
            </a:r>
            <a:r>
              <a:rPr lang="en-US" dirty="0"/>
              <a:t>Renewing the Promise  </a:t>
            </a:r>
            <a:r>
              <a:rPr lang="en-CA" dirty="0">
                <a:hlinkClick r:id="rId3"/>
              </a:rPr>
              <a:t>https://iceont.ca/wp-content/uploads/2018/05/2018-Renewing_The_Promise_A_Pastoral_Letter.pdf</a:t>
            </a:r>
            <a:r>
              <a:rPr lang="en-CA" dirty="0"/>
              <a:t>.</a:t>
            </a:r>
            <a:endParaRPr lang="en-US" dirty="0"/>
          </a:p>
          <a:p>
            <a:r>
              <a:rPr lang="en-CA" dirty="0"/>
              <a:t>	</a:t>
            </a:r>
          </a:p>
          <a:p>
            <a:pPr marL="0" indent="0">
              <a:buNone/>
            </a:pPr>
            <a:r>
              <a:rPr lang="en-CA" dirty="0"/>
              <a:t>Complete the following questions and share your thoughts:</a:t>
            </a:r>
          </a:p>
          <a:p>
            <a:pPr marL="228600" indent="-228600">
              <a:buFont typeface="+mj-lt"/>
              <a:buAutoNum type="arabicPeriod"/>
            </a:pPr>
            <a:r>
              <a:rPr lang="en-CA" sz="1200" kern="1200" dirty="0">
                <a:solidFill>
                  <a:schemeClr val="tx1"/>
                </a:solidFill>
                <a:effectLst/>
                <a:latin typeface="+mn-lt"/>
                <a:ea typeface="+mn-ea"/>
                <a:cs typeface="+mn-cs"/>
              </a:rPr>
              <a:t>How do we accompany others in our school communities? </a:t>
            </a:r>
          </a:p>
          <a:p>
            <a:pPr marL="228600" indent="-228600">
              <a:buFont typeface="+mj-lt"/>
              <a:buAutoNum type="arabicPeriod"/>
            </a:pPr>
            <a:r>
              <a:rPr lang="en-CA" sz="1200" kern="1200" dirty="0">
                <a:solidFill>
                  <a:schemeClr val="tx1"/>
                </a:solidFill>
                <a:effectLst/>
                <a:latin typeface="+mn-lt"/>
                <a:ea typeface="+mn-ea"/>
                <a:cs typeface="+mn-cs"/>
              </a:rPr>
              <a:t>How do our values have an impact on our relationships? </a:t>
            </a:r>
          </a:p>
          <a:p>
            <a:pPr marL="228600" indent="-228600">
              <a:buFont typeface="+mj-lt"/>
              <a:buAutoNum type="arabicPeriod"/>
            </a:pPr>
            <a:r>
              <a:rPr lang="en-CA" sz="1200" kern="1200" dirty="0">
                <a:solidFill>
                  <a:schemeClr val="tx1"/>
                </a:solidFill>
                <a:effectLst/>
                <a:latin typeface="+mn-lt"/>
                <a:ea typeface="+mn-ea"/>
                <a:cs typeface="+mn-cs"/>
              </a:rPr>
              <a:t>How does this improve student learning, equity and well-being?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What aspects of your school community have you identified as needing improvement? Who do you view as allies in your school community? Which stakeholders are underrepresented in this group of allies and how will you engage them? How will improvements you identify have a positive impact on the school culture?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DEBRIEF: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Within a Catholic school environment, it is essential to build relationships and accompany others. These aspects support the improvement of the four conditions (technical, emotional, organization, family) for student learning and well-being. A community of faith is a community of love and compassion.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pPr marL="0" indent="0">
              <a:buNone/>
            </a:pPr>
            <a:r>
              <a:rPr lang="en-CA" dirty="0"/>
              <a:t>Suggested Time: 10-15 minutes</a:t>
            </a: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b="1" dirty="0"/>
              <a:t>BACKGROUND</a:t>
            </a:r>
            <a:r>
              <a:rPr lang="en-CA" b="1" baseline="0" dirty="0"/>
              <a:t> ON CRRP</a:t>
            </a:r>
            <a:endParaRPr lang="en-CA"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Muhammad Khalifa et al (2016) report that it was over two decades ago when “culturally relevant” (Ladson- Billings, 1995) and “culturally responsive” (Gay, 1994) pedagogies entered the discourse on education and reform. </a:t>
            </a:r>
          </a:p>
          <a:p>
            <a:r>
              <a:rPr lang="en-CA" dirty="0"/>
              <a:t>Culturally</a:t>
            </a:r>
            <a:r>
              <a:rPr lang="en-CA" baseline="0" dirty="0"/>
              <a:t> Relevant and Responsive Teaching, or CRRP, combines the work of Gloria Ladson-Billings and Geneva Gay. Ladson-Billings coined the term Culturally Relevant Pedagogy. When something is culturally relevant, students:</a:t>
            </a:r>
          </a:p>
          <a:p>
            <a:pPr marL="228600" indent="-228600">
              <a:buAutoNum type="arabicPeriod"/>
            </a:pPr>
            <a:r>
              <a:rPr lang="en-US" dirty="0"/>
              <a:t>Experience academic success. </a:t>
            </a:r>
          </a:p>
          <a:p>
            <a:pPr marL="228600" indent="-228600">
              <a:buAutoNum type="arabicPeriod"/>
            </a:pPr>
            <a:r>
              <a:rPr lang="en-US" dirty="0"/>
              <a:t>Develop and/or maintain cultural competence. </a:t>
            </a:r>
          </a:p>
          <a:p>
            <a:pPr marL="228600" indent="-228600">
              <a:buAutoNum type="arabicPeriod"/>
            </a:pPr>
            <a:r>
              <a:rPr lang="en-US" dirty="0"/>
              <a:t>Develop a critical consciousness through which they challenge the status quo of the current social order (from </a:t>
            </a:r>
            <a:r>
              <a:rPr lang="en-CA" sz="1200" b="1" i="1" u="sng" kern="1200" dirty="0">
                <a:solidFill>
                  <a:schemeClr val="tx1"/>
                </a:solidFill>
                <a:effectLst/>
                <a:latin typeface="+mn-lt"/>
                <a:ea typeface="+mn-ea"/>
                <a:cs typeface="+mn-cs"/>
                <a:hlinkClick r:id="rId3"/>
              </a:rPr>
              <a:t>Exploring the “Cognitive” Personal Leadership Resources: Problem-Solving Expertise, Role-Specific Knowledge &amp; Systems Thinking</a:t>
            </a:r>
            <a:r>
              <a:rPr lang="en-CA" sz="1200" kern="1200" dirty="0">
                <a:solidFill>
                  <a:schemeClr val="tx1"/>
                </a:solidFill>
                <a:effectLst/>
                <a:latin typeface="+mn-lt"/>
                <a:ea typeface="+mn-ea"/>
                <a:cs typeface="+mn-cs"/>
              </a:rPr>
              <a:t>, </a:t>
            </a:r>
            <a:r>
              <a:rPr lang="en-US" b="1" dirty="0"/>
              <a:t>page 9</a:t>
            </a:r>
            <a:r>
              <a:rPr lang="en-US" dirty="0"/>
              <a:t>). Gay indicates that Culturally</a:t>
            </a:r>
            <a:r>
              <a:rPr lang="en-US" baseline="0" dirty="0"/>
              <a:t> Responsive Pedagogy improves student achievement by connecting student learning with </a:t>
            </a:r>
            <a:r>
              <a:rPr lang="en-US" dirty="0"/>
              <a:t>their backgrounds, languages, family structures and social or cultural identities.</a:t>
            </a:r>
          </a:p>
          <a:p>
            <a:pPr marL="228600" indent="-228600">
              <a:buAutoNum type="arabicPeriod"/>
            </a:pPr>
            <a:endParaRPr lang="en-US" dirty="0"/>
          </a:p>
          <a:p>
            <a:pPr marL="0" indent="0">
              <a:buNone/>
            </a:pPr>
            <a:r>
              <a:rPr lang="en-US" dirty="0"/>
              <a:t>Refer to </a:t>
            </a:r>
            <a:r>
              <a:rPr lang="en-US" b="1" dirty="0"/>
              <a:t>pages 19</a:t>
            </a:r>
            <a:r>
              <a:rPr lang="en-US" b="1" baseline="0" dirty="0"/>
              <a:t> and 20 of the Reflective Manual.</a:t>
            </a:r>
          </a:p>
          <a:p>
            <a:pPr marL="0" indent="0">
              <a:buNone/>
            </a:pPr>
            <a:r>
              <a:rPr lang="en-US" baseline="0" dirty="0"/>
              <a:t>In groups of 3 or 4, choose videos/articles from the list provided on page 19 of the Reflective Manual. </a:t>
            </a:r>
          </a:p>
          <a:p>
            <a:pPr marL="0" indent="0">
              <a:buNone/>
            </a:pPr>
            <a:r>
              <a:rPr lang="en-US" baseline="0" dirty="0"/>
              <a:t>Reflect on the following and discuss:</a:t>
            </a:r>
          </a:p>
          <a:p>
            <a:pPr marL="228600" indent="-228600">
              <a:buFont typeface="+mj-lt"/>
              <a:buAutoNum type="arabicPeriod"/>
            </a:pPr>
            <a:r>
              <a:rPr lang="en-CA" sz="1200" kern="1200" dirty="0">
                <a:solidFill>
                  <a:schemeClr val="tx1"/>
                </a:solidFill>
                <a:effectLst/>
                <a:latin typeface="+mn-lt"/>
                <a:ea typeface="+mn-ea"/>
                <a:cs typeface="+mn-cs"/>
              </a:rPr>
              <a:t>What is the impact on students when culture and personal identities are not reflected and acknowledged? What is the impact when they are acknowledged?</a:t>
            </a:r>
          </a:p>
          <a:p>
            <a:pPr marL="228600" indent="-228600">
              <a:buFont typeface="+mj-lt"/>
              <a:buAutoNum type="arabicPeriod"/>
            </a:pPr>
            <a:r>
              <a:rPr lang="en-CA" sz="1200" kern="1200" dirty="0">
                <a:solidFill>
                  <a:schemeClr val="tx1"/>
                </a:solidFill>
                <a:effectLst/>
                <a:latin typeface="+mn-lt"/>
                <a:ea typeface="+mn-ea"/>
                <a:cs typeface="+mn-cs"/>
              </a:rPr>
              <a:t>Are the perspectives of Indigenous peoples authentically interwoven into the curriculum and reflected in the entire school experience in your context?  </a:t>
            </a:r>
          </a:p>
          <a:p>
            <a:pPr marL="228600" indent="-228600">
              <a:buFont typeface="+mj-lt"/>
              <a:buAutoNum type="arabicPeriod"/>
            </a:pPr>
            <a:r>
              <a:rPr lang="en-CA" sz="1200" kern="1200" dirty="0">
                <a:solidFill>
                  <a:schemeClr val="tx1"/>
                </a:solidFill>
                <a:effectLst/>
                <a:latin typeface="+mn-lt"/>
                <a:ea typeface="+mn-ea"/>
                <a:cs typeface="+mn-cs"/>
              </a:rPr>
              <a:t>What barriers exist in implementing CRRP across disciplines/divisions? </a:t>
            </a:r>
          </a:p>
          <a:p>
            <a:pPr marL="228600" indent="-228600">
              <a:buFont typeface="+mj-lt"/>
              <a:buAutoNum type="arabicPeriod"/>
            </a:pPr>
            <a:r>
              <a:rPr lang="en-CA" sz="1200" kern="1200" dirty="0">
                <a:solidFill>
                  <a:schemeClr val="tx1"/>
                </a:solidFill>
                <a:effectLst/>
                <a:latin typeface="+mn-lt"/>
                <a:ea typeface="+mn-ea"/>
                <a:cs typeface="+mn-cs"/>
              </a:rPr>
              <a:t>How can these barriers be eliminated?</a:t>
            </a:r>
          </a:p>
          <a:p>
            <a:pPr marL="228600" indent="-228600">
              <a:buFont typeface="+mj-lt"/>
              <a:buAutoNum type="arabicPeriod"/>
            </a:pPr>
            <a:r>
              <a:rPr lang="en-CA" sz="1200" kern="1200" dirty="0">
                <a:solidFill>
                  <a:schemeClr val="tx1"/>
                </a:solidFill>
                <a:effectLst/>
                <a:latin typeface="+mn-lt"/>
                <a:ea typeface="+mn-ea"/>
                <a:cs typeface="+mn-cs"/>
              </a:rPr>
              <a:t>What strategies would you use to strengthen CRRP across the curriculum and in teaching and learning?</a:t>
            </a:r>
          </a:p>
          <a:p>
            <a:pPr marL="0" indent="0">
              <a:buNone/>
            </a:pPr>
            <a:endParaRPr lang="en-US" baseline="0" dirty="0"/>
          </a:p>
          <a:p>
            <a:pPr marL="0" indent="0">
              <a:buNone/>
            </a:pPr>
            <a:r>
              <a:rPr lang="en-US" baseline="0" dirty="0"/>
              <a:t>Whole group sharing;</a:t>
            </a:r>
          </a:p>
          <a:p>
            <a:pPr marL="0" indent="0">
              <a:buNone/>
            </a:pPr>
            <a:r>
              <a:rPr lang="en-US" b="0" baseline="0" dirty="0"/>
              <a:t>Choose one of the questions above and share your thoughts with the group.</a:t>
            </a:r>
          </a:p>
          <a:p>
            <a:pPr marL="0" indent="0">
              <a:buNone/>
            </a:pPr>
            <a:endParaRPr lang="en-CA" sz="1200" i="1" kern="1200" baseline="0" dirty="0">
              <a:solidFill>
                <a:schemeClr val="tx1"/>
              </a:solidFill>
              <a:effectLst/>
              <a:latin typeface="+mn-lt"/>
              <a:ea typeface="+mn-ea"/>
              <a:cs typeface="+mn-cs"/>
            </a:endParaRPr>
          </a:p>
          <a:p>
            <a:pPr marL="0" indent="0">
              <a:buNone/>
            </a:pPr>
            <a:endParaRPr lang="en-US" baseline="0" dirty="0"/>
          </a:p>
          <a:p>
            <a:pPr marL="0" indent="0">
              <a:buNone/>
            </a:pPr>
            <a:r>
              <a:rPr lang="en-US" dirty="0"/>
              <a:t>Suggested timing</a:t>
            </a:r>
            <a:r>
              <a:rPr lang="en-US" baseline="0" dirty="0"/>
              <a:t>: 40-45 minutes</a:t>
            </a:r>
            <a:endParaRPr lang="en-US" dirty="0"/>
          </a:p>
        </p:txBody>
      </p:sp>
    </p:spTree>
    <p:extLst>
      <p:ext uri="{BB962C8B-B14F-4D97-AF65-F5344CB8AC3E}">
        <p14:creationId xmlns:p14="http://schemas.microsoft.com/office/powerpoint/2010/main" val="26848226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dirty="0"/>
              <a:t>Developing a personal leadership philosophy of curriculum, teaching, and leading can be a powerful way to create the conditions for a thriving </a:t>
            </a:r>
            <a:r>
              <a:rPr lang="en-CA" sz="1200" dirty="0">
                <a:highlight>
                  <a:srgbClr val="FFFF00"/>
                </a:highlight>
              </a:rPr>
              <a:t>Catholic</a:t>
            </a:r>
            <a:r>
              <a:rPr lang="en-CA" sz="1200" dirty="0"/>
              <a:t> school environment.</a:t>
            </a:r>
          </a:p>
          <a:p>
            <a:endParaRPr lang="en-CA"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8</a:t>
            </a:fld>
            <a:endParaRPr lang="en-US" dirty="0"/>
          </a:p>
        </p:txBody>
      </p:sp>
    </p:spTree>
    <p:extLst>
      <p:ext uri="{BB962C8B-B14F-4D97-AF65-F5344CB8AC3E}">
        <p14:creationId xmlns:p14="http://schemas.microsoft.com/office/powerpoint/2010/main" val="1702032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s://cpco.on.ca/files/9115/1820/8179/1._A_Prayer_for_Leaders_in_Catholic_Education.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education-leadership-ontario.ca/download_file/view/2198/176"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0" y="2019602"/>
            <a:ext cx="12011025" cy="433965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en-US" altLang="en-US" sz="4800" b="1" kern="0" dirty="0">
                <a:latin typeface="Gill Sans MT" panose="020B0502020104020203" pitchFamily="34" charset="77"/>
              </a:rPr>
              <a:t>Strengthening Your </a:t>
            </a:r>
          </a:p>
          <a:p>
            <a:pPr algn="ctr" eaLnBrk="1" hangingPunct="1">
              <a:spcBef>
                <a:spcPct val="0"/>
              </a:spcBef>
              <a:buFontTx/>
              <a:buNone/>
              <a:defRPr/>
            </a:pPr>
            <a:r>
              <a:rPr lang="en-US" altLang="en-US" sz="4800" b="1" kern="0" dirty="0">
                <a:latin typeface="Gill Sans MT" panose="020B0502020104020203" pitchFamily="34" charset="77"/>
              </a:rPr>
              <a:t>Personal Leadership Resources</a:t>
            </a:r>
          </a:p>
          <a:p>
            <a:pPr algn="ctr" eaLnBrk="1" hangingPunct="1">
              <a:spcBef>
                <a:spcPct val="0"/>
              </a:spcBef>
              <a:buFontTx/>
              <a:buNone/>
              <a:defRPr/>
            </a:pPr>
            <a:r>
              <a:rPr lang="en-US" altLang="en-US" sz="4800" b="1" kern="0" dirty="0">
                <a:latin typeface="Gill Sans MT" panose="020B0502020104020203" pitchFamily="34" charset="77"/>
              </a:rPr>
              <a:t>For Catholic School Leaders</a:t>
            </a:r>
            <a:endParaRPr lang="en-US" altLang="en-US" sz="5400" b="1" kern="0" dirty="0">
              <a:latin typeface="Gill Sans MT" panose="020B0502020104020203" pitchFamily="34" charset="77"/>
            </a:endParaRPr>
          </a:p>
          <a:p>
            <a:pPr algn="ctr" eaLnBrk="1" hangingPunct="1">
              <a:spcBef>
                <a:spcPct val="0"/>
              </a:spcBef>
              <a:buFontTx/>
              <a:buNone/>
              <a:defRPr/>
            </a:pPr>
            <a:r>
              <a:rPr lang="en-US" altLang="en-US" sz="4400" kern="0" dirty="0">
                <a:latin typeface="Gill Sans MT" panose="020B0502020104020203" pitchFamily="34" charset="0"/>
              </a:rPr>
              <a:t>Cognitive PLRs Session Three - </a:t>
            </a:r>
          </a:p>
          <a:p>
            <a:pPr algn="ctr" eaLnBrk="1" hangingPunct="1">
              <a:spcBef>
                <a:spcPct val="0"/>
              </a:spcBef>
              <a:buFontTx/>
              <a:buNone/>
              <a:defRPr/>
            </a:pPr>
            <a:r>
              <a:rPr lang="en-CA" sz="4400" dirty="0">
                <a:latin typeface="Gill Sans MT" panose="020B0502020104020203" pitchFamily="34" charset="0"/>
              </a:rPr>
              <a:t>Knowledge of Effective School and Classroom Practices that Directly Affect Student Learning</a:t>
            </a:r>
            <a:endParaRPr lang="en-US" altLang="en-US" sz="4400" kern="0" dirty="0">
              <a:latin typeface="Gill Sans MT" panose="020B0502020104020203" pitchFamily="34" charset="0"/>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184" y="1875279"/>
            <a:ext cx="10515600" cy="904864"/>
          </a:xfrm>
        </p:spPr>
        <p:txBody>
          <a:bodyPr>
            <a:normAutofit/>
          </a:bodyPr>
          <a:lstStyle/>
          <a:p>
            <a:r>
              <a:rPr lang="en-CA" sz="3200" b="1" dirty="0">
                <a:solidFill>
                  <a:srgbClr val="0070C0"/>
                </a:solidFill>
                <a:latin typeface="+mn-lt"/>
              </a:rPr>
              <a:t>PERSONAL LEADERSHIP PHILOSOPHY</a:t>
            </a:r>
          </a:p>
        </p:txBody>
      </p:sp>
      <p:sp>
        <p:nvSpPr>
          <p:cNvPr id="3" name="Content Placeholder 2"/>
          <p:cNvSpPr>
            <a:spLocks noGrp="1"/>
          </p:cNvSpPr>
          <p:nvPr>
            <p:ph sz="half" idx="1"/>
          </p:nvPr>
        </p:nvSpPr>
        <p:spPr>
          <a:xfrm>
            <a:off x="526685" y="2670409"/>
            <a:ext cx="11321604" cy="4187591"/>
          </a:xfrm>
        </p:spPr>
        <p:txBody>
          <a:bodyPr>
            <a:normAutofit fontScale="40000" lnSpcReduction="20000"/>
          </a:bodyPr>
          <a:lstStyle/>
          <a:p>
            <a:pPr marL="0" lvl="0" indent="0">
              <a:lnSpc>
                <a:spcPct val="100000"/>
              </a:lnSpc>
              <a:spcBef>
                <a:spcPts val="0"/>
              </a:spcBef>
              <a:buNone/>
            </a:pPr>
            <a:r>
              <a:rPr lang="en-CA" sz="4500" dirty="0">
                <a:solidFill>
                  <a:prstClr val="black"/>
                </a:solidFill>
              </a:rPr>
              <a:t>As an educator with</a:t>
            </a:r>
            <a:r>
              <a:rPr lang="en-CA" sz="4500" b="1" dirty="0">
                <a:solidFill>
                  <a:prstClr val="black"/>
                </a:solidFill>
              </a:rPr>
              <a:t> </a:t>
            </a:r>
            <a:r>
              <a:rPr lang="en-CA" sz="4500" dirty="0">
                <a:solidFill>
                  <a:prstClr val="black"/>
                </a:solidFill>
              </a:rPr>
              <a:t>expertise in Health and Physical Education, I recognized the importance of skill-based learning, good descriptive feedback, and allowing multiple opportunities for practice and success. It is from these foundational principles that I believed that all students can learn, and that I must meet their individual needs. This means incorporating Culturally Responsive and Relevant Pedagogy, providing choice through differentiation, using Universal Design for Learning principles which means that what is good for one is good for all, and other inclusive practices.</a:t>
            </a:r>
          </a:p>
          <a:p>
            <a:pPr marL="0" lvl="0" indent="0">
              <a:lnSpc>
                <a:spcPct val="100000"/>
              </a:lnSpc>
              <a:spcBef>
                <a:spcPts val="0"/>
              </a:spcBef>
              <a:buNone/>
            </a:pPr>
            <a:endParaRPr lang="en-CA" sz="4500" dirty="0">
              <a:solidFill>
                <a:prstClr val="black"/>
              </a:solidFill>
            </a:endParaRPr>
          </a:p>
          <a:p>
            <a:pPr marL="0" lvl="0" indent="0">
              <a:lnSpc>
                <a:spcPct val="100000"/>
              </a:lnSpc>
              <a:spcBef>
                <a:spcPts val="0"/>
              </a:spcBef>
              <a:buNone/>
            </a:pPr>
            <a:r>
              <a:rPr lang="en-CA" sz="4500" dirty="0">
                <a:solidFill>
                  <a:prstClr val="black"/>
                </a:solidFill>
              </a:rPr>
              <a:t>As a leader, I have learned about the importance of supporting staff emotionally. When staff feel supported and cared for, it reduces external stress and helps them perform better. Knowing that my staff feels cared for and comfortable, ensures my own positive emotional well-being. The structures I put in place, like having an open-door policy and showing consistency in student discipline, help build trust. The personal philosophy I have which includes looking for the good in others and communicating it in appropriate ways, helps build a supportive and collaborative culture.</a:t>
            </a:r>
          </a:p>
          <a:p>
            <a:pPr marL="0" lvl="0" indent="0">
              <a:lnSpc>
                <a:spcPct val="100000"/>
              </a:lnSpc>
              <a:spcBef>
                <a:spcPts val="0"/>
              </a:spcBef>
              <a:buNone/>
            </a:pPr>
            <a:r>
              <a:rPr lang="en-CA" sz="4500" dirty="0">
                <a:solidFill>
                  <a:prstClr val="black"/>
                </a:solidFill>
              </a:rPr>
              <a:t>I believe strongly in the importance of creating a community of trust and compassion, not only with staff and students, but also with the home. The adage, “It takes a village,” takes us out of our silos and creates an environment where student learning is at the forefront. Our school must be a place where all feel welcomed and experience a sense of belonging. This includes family and other stakeholders.</a:t>
            </a:r>
          </a:p>
          <a:p>
            <a:pPr marL="0" indent="0">
              <a:buNone/>
            </a:pPr>
            <a:endParaRPr lang="en-CA" dirty="0"/>
          </a:p>
          <a:p>
            <a:pPr marL="0" indent="0">
              <a:buNone/>
            </a:pPr>
            <a:endParaRPr lang="en-CA" dirty="0"/>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6"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524689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184" y="1875278"/>
            <a:ext cx="10515600" cy="1325563"/>
          </a:xfrm>
        </p:spPr>
        <p:txBody>
          <a:bodyPr>
            <a:normAutofit/>
          </a:bodyPr>
          <a:lstStyle/>
          <a:p>
            <a:r>
              <a:rPr lang="en-CA" sz="3200" b="1" dirty="0">
                <a:solidFill>
                  <a:srgbClr val="0070C0"/>
                </a:solidFill>
                <a:latin typeface="+mn-lt"/>
              </a:rPr>
              <a:t>Creating your Personal Philosophy of Teaching, Learning, and Leading</a:t>
            </a:r>
          </a:p>
        </p:txBody>
      </p:sp>
      <p:sp>
        <p:nvSpPr>
          <p:cNvPr id="3" name="Content Placeholder 2"/>
          <p:cNvSpPr>
            <a:spLocks noGrp="1"/>
          </p:cNvSpPr>
          <p:nvPr>
            <p:ph sz="half" idx="1"/>
          </p:nvPr>
        </p:nvSpPr>
        <p:spPr>
          <a:xfrm>
            <a:off x="648777" y="3227621"/>
            <a:ext cx="11094580" cy="2805953"/>
          </a:xfrm>
        </p:spPr>
        <p:txBody>
          <a:bodyPr>
            <a:normAutofit/>
          </a:bodyPr>
          <a:lstStyle/>
          <a:p>
            <a:pPr marL="0" indent="0">
              <a:buNone/>
            </a:pPr>
            <a:r>
              <a:rPr lang="en-CA" b="1" dirty="0"/>
              <a:t>Reflect on the questions, pages 21 and 22 of the Reflective Manual as a starting point in the development of your personal philosophy:</a:t>
            </a:r>
            <a:endParaRPr lang="en-CA" dirty="0"/>
          </a:p>
          <a:p>
            <a:pPr lvl="1"/>
            <a:r>
              <a:rPr lang="en-CA" b="1" i="1" dirty="0"/>
              <a:t>Technical/Rational Conditions (the conditions that support school and classroom conditions)</a:t>
            </a:r>
            <a:endParaRPr lang="en-CA" dirty="0"/>
          </a:p>
          <a:p>
            <a:pPr lvl="1"/>
            <a:r>
              <a:rPr lang="en-CA" b="1" i="1" dirty="0"/>
              <a:t>Emotional Conditions (supporting staff emotions to optimize student learning)</a:t>
            </a:r>
            <a:endParaRPr lang="en-CA" dirty="0"/>
          </a:p>
          <a:p>
            <a:pPr lvl="1"/>
            <a:r>
              <a:rPr lang="en-CA" b="1" i="1" dirty="0"/>
              <a:t>Organizational Conditions</a:t>
            </a:r>
            <a:endParaRPr lang="en-CA" dirty="0"/>
          </a:p>
          <a:p>
            <a:pPr lvl="1"/>
            <a:r>
              <a:rPr lang="en-CA" b="1" i="1" dirty="0"/>
              <a:t>Family Conditions</a:t>
            </a:r>
            <a:endParaRPr lang="en-CA" dirty="0"/>
          </a:p>
          <a:p>
            <a:pPr marL="0" indent="0">
              <a:buNone/>
            </a:pPr>
            <a:endParaRPr lang="en-CA" dirty="0"/>
          </a:p>
          <a:p>
            <a:pPr marL="0" indent="0">
              <a:buNone/>
            </a:pPr>
            <a:endParaRPr lang="en-CA" dirty="0"/>
          </a:p>
          <a:p>
            <a:pPr marL="0" indent="0">
              <a:buNone/>
            </a:pPr>
            <a:endParaRPr lang="en-CA" dirty="0"/>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6"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4024223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28590"/>
            <a:ext cx="10515600" cy="1325563"/>
          </a:xfrm>
        </p:spPr>
        <p:txBody>
          <a:bodyPr>
            <a:normAutofit/>
          </a:bodyPr>
          <a:lstStyle/>
          <a:p>
            <a:pPr algn="ctr"/>
            <a:r>
              <a:rPr lang="en-CA" sz="3600" b="1" dirty="0">
                <a:solidFill>
                  <a:srgbClr val="0070C0"/>
                </a:solidFill>
                <a:latin typeface="+mn-lt"/>
              </a:rPr>
              <a:t>Creating your Personal Philosophy of Teaching, Learning, and Leading</a:t>
            </a:r>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6"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388955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1046440"/>
          </a:xfrm>
          <a:prstGeom prst="rect">
            <a:avLst/>
          </a:prstGeom>
          <a:noFill/>
        </p:spPr>
        <p:txBody>
          <a:bodyPr wrap="square" rtlCol="0">
            <a:spAutoFit/>
          </a:bodyPr>
          <a:lstStyle/>
          <a:p>
            <a:pPr algn="ctr"/>
            <a:r>
              <a:rPr lang="en-US" sz="4400" dirty="0">
                <a:hlinkClick r:id="rId4"/>
              </a:rPr>
              <a:t>www.education-leadership-Ontario.ca</a:t>
            </a:r>
            <a:endParaRPr lang="en-US" sz="44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9" name="Content Placeholder 3">
            <a:extLst>
              <a:ext uri="{FF2B5EF4-FFF2-40B4-BE49-F238E27FC236}">
                <a16:creationId xmlns:a16="http://schemas.microsoft.com/office/drawing/2014/main" id="{7D72C12F-0F1F-0246-9897-55B17281887A}"/>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524558" y="2297367"/>
            <a:ext cx="5636344" cy="4227258"/>
          </a:xfrm>
        </p:spPr>
      </p:pic>
      <p:sp>
        <p:nvSpPr>
          <p:cNvPr id="2" name="TextBox 1">
            <a:extLst>
              <a:ext uri="{FF2B5EF4-FFF2-40B4-BE49-F238E27FC236}">
                <a16:creationId xmlns:a16="http://schemas.microsoft.com/office/drawing/2014/main" id="{45609045-2221-DB41-82AA-D37A078FF387}"/>
              </a:ext>
            </a:extLst>
          </p:cNvPr>
          <p:cNvSpPr txBox="1"/>
          <p:nvPr/>
        </p:nvSpPr>
        <p:spPr>
          <a:xfrm>
            <a:off x="599202" y="2195312"/>
            <a:ext cx="4371902" cy="2677656"/>
          </a:xfrm>
          <a:prstGeom prst="rect">
            <a:avLst/>
          </a:prstGeom>
          <a:noFill/>
        </p:spPr>
        <p:txBody>
          <a:bodyPr wrap="none" rtlCol="0">
            <a:spAutoFit/>
          </a:bodyPr>
          <a:lstStyle/>
          <a:p>
            <a:r>
              <a:rPr lang="en-US" sz="4800" dirty="0"/>
              <a:t>KEEP GROWING!</a:t>
            </a:r>
          </a:p>
          <a:p>
            <a:endParaRPr lang="en-US" sz="4800" dirty="0"/>
          </a:p>
          <a:p>
            <a:endParaRPr lang="en-US" sz="2000" dirty="0"/>
          </a:p>
          <a:p>
            <a:pPr lvl="4"/>
            <a:r>
              <a:rPr lang="en-US" sz="4800" dirty="0"/>
              <a:t>	and</a:t>
            </a:r>
          </a:p>
        </p:txBody>
      </p:sp>
    </p:spTree>
    <p:extLst>
      <p:ext uri="{BB962C8B-B14F-4D97-AF65-F5344CB8AC3E}">
        <p14:creationId xmlns:p14="http://schemas.microsoft.com/office/powerpoint/2010/main" val="1558007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441195" y="2524497"/>
            <a:ext cx="8843799" cy="3416320"/>
          </a:xfrm>
          <a:prstGeom prst="rect">
            <a:avLst/>
          </a:prstGeom>
          <a:noFill/>
        </p:spPr>
        <p:txBody>
          <a:bodyPr wrap="square" rtlCol="0">
            <a:spAutoFit/>
          </a:bodyPr>
          <a:lstStyle/>
          <a:p>
            <a:pPr algn="ctr"/>
            <a:r>
              <a:rPr lang="en-CA" sz="2400" dirty="0">
                <a:hlinkClick r:id="rId4"/>
              </a:rPr>
              <a:t>A Prayer for Leaders in Catholic Education</a:t>
            </a:r>
            <a:endParaRPr lang="en-CA" sz="2400" dirty="0"/>
          </a:p>
          <a:p>
            <a:r>
              <a:rPr lang="en-US" sz="2400" dirty="0"/>
              <a:t>Lord, we thank You for the marvelous call to educate in the light of the Catholic faith.</a:t>
            </a:r>
          </a:p>
          <a:p>
            <a:r>
              <a:rPr lang="en-US" sz="2400" dirty="0"/>
              <a:t>Illumine our hearts and minds with the wisdom of Your Spirit,</a:t>
            </a:r>
          </a:p>
          <a:p>
            <a:r>
              <a:rPr lang="en-US" sz="2400" dirty="0"/>
              <a:t>That our work today might help Catholic educators spread the truth of your Son’s Gospel in all that they do.</a:t>
            </a:r>
          </a:p>
          <a:p>
            <a:r>
              <a:rPr lang="en-US" sz="2400" dirty="0"/>
              <a:t>We ask You this through Christ our Teacher and Lord.</a:t>
            </a:r>
          </a:p>
          <a:p>
            <a:r>
              <a:rPr lang="en-US" sz="2400" dirty="0"/>
              <a:t>Amen</a:t>
            </a:r>
          </a:p>
          <a:p>
            <a:endParaRPr lang="en-US" sz="2400" dirty="0"/>
          </a:p>
        </p:txBody>
      </p:sp>
      <p:pic>
        <p:nvPicPr>
          <p:cNvPr id="9" name="Picture 8" descr="Justice in the Hands of All People (Part 2) - By Their ...">
            <a:extLst>
              <a:ext uri="{FF2B5EF4-FFF2-40B4-BE49-F238E27FC236}">
                <a16:creationId xmlns:a16="http://schemas.microsoft.com/office/drawing/2014/main" id="{3ED38348-4659-3440-B139-F521DDC68267}"/>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9595183" y="2405854"/>
            <a:ext cx="1656184" cy="2091619"/>
          </a:xfrm>
          <a:prstGeom prst="rect">
            <a:avLst/>
          </a:prstGeom>
        </p:spPr>
      </p:pic>
    </p:spTree>
    <p:extLst>
      <p:ext uri="{BB962C8B-B14F-4D97-AF65-F5344CB8AC3E}">
        <p14:creationId xmlns:p14="http://schemas.microsoft.com/office/powerpoint/2010/main" val="281229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443948" y="1817195"/>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b="1" dirty="0">
                <a:solidFill>
                  <a:srgbClr val="0070C0"/>
                </a:solidFill>
                <a:latin typeface="+mn-lt"/>
              </a:rPr>
              <a:t>Ice Breaker: Getting to know you!</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477217" y="2869380"/>
            <a:ext cx="6707088" cy="3500208"/>
          </a:xfrm>
        </p:spPr>
        <p:txBody>
          <a:bodyPr>
            <a:normAutofit/>
          </a:bodyPr>
          <a:lstStyle/>
          <a:p>
            <a:pPr marL="0" indent="0">
              <a:buNone/>
            </a:pPr>
            <a:r>
              <a:rPr lang="en-CA" sz="2400" dirty="0"/>
              <a:t>Please share the following information with the group:</a:t>
            </a:r>
          </a:p>
          <a:p>
            <a:pPr marL="514350" indent="-514350">
              <a:buAutoNum type="arabicPeriod"/>
            </a:pPr>
            <a:r>
              <a:rPr lang="en-CA" sz="2400" dirty="0"/>
              <a:t>Name</a:t>
            </a:r>
          </a:p>
          <a:p>
            <a:pPr marL="514350" indent="-514350">
              <a:buAutoNum type="arabicPeriod"/>
            </a:pPr>
            <a:r>
              <a:rPr lang="en-CA" sz="2400" dirty="0"/>
              <a:t>School</a:t>
            </a:r>
          </a:p>
          <a:p>
            <a:pPr marL="514350" indent="-514350">
              <a:buAutoNum type="arabicPeriod"/>
            </a:pPr>
            <a:r>
              <a:rPr lang="en-CA" sz="2400" dirty="0"/>
              <a:t>What is the greatest asset you bring to your school?</a:t>
            </a:r>
          </a:p>
          <a:p>
            <a:endParaRPr lang="en-CA" dirty="0"/>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9" name="Title 1">
            <a:extLst>
              <a:ext uri="{FF2B5EF4-FFF2-40B4-BE49-F238E27FC236}">
                <a16:creationId xmlns:a16="http://schemas.microsoft.com/office/drawing/2014/main" id="{1906DD42-8EBE-4A49-962D-AAF059B0F86A}"/>
              </a:ext>
            </a:extLst>
          </p:cNvPr>
          <p:cNvSpPr txBox="1">
            <a:spLocks/>
          </p:cNvSpPr>
          <p:nvPr/>
        </p:nvSpPr>
        <p:spPr>
          <a:xfrm>
            <a:off x="1376636" y="2823118"/>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b="1" dirty="0">
                <a:solidFill>
                  <a:srgbClr val="0070C0"/>
                </a:solidFill>
                <a:latin typeface="+mn-lt"/>
              </a:rPr>
              <a:t>Role-specific Knowledge</a:t>
            </a:r>
          </a:p>
        </p:txBody>
      </p:sp>
      <p:sp>
        <p:nvSpPr>
          <p:cNvPr id="7" name="Content Placeholder 6">
            <a:extLst>
              <a:ext uri="{FF2B5EF4-FFF2-40B4-BE49-F238E27FC236}">
                <a16:creationId xmlns:a16="http://schemas.microsoft.com/office/drawing/2014/main" id="{8260D7B0-D2AD-E641-9F90-B9C10F36E7A8}"/>
              </a:ext>
            </a:extLst>
          </p:cNvPr>
          <p:cNvSpPr>
            <a:spLocks noGrp="1"/>
          </p:cNvSpPr>
          <p:nvPr>
            <p:ph idx="1"/>
          </p:nvPr>
        </p:nvSpPr>
        <p:spPr>
          <a:xfrm>
            <a:off x="1155701" y="4357172"/>
            <a:ext cx="10515600" cy="904863"/>
          </a:xfrm>
        </p:spPr>
        <p:txBody>
          <a:bodyPr/>
          <a:lstStyle/>
          <a:p>
            <a:r>
              <a:rPr lang="en-CA" dirty="0"/>
              <a:t>What types of knowledge do administrators need in order to be effective school leaders for student achievement and well-being?</a:t>
            </a:r>
          </a:p>
          <a:p>
            <a:endParaRPr lang="en-US" dirty="0"/>
          </a:p>
        </p:txBody>
      </p:sp>
    </p:spTree>
    <p:extLst>
      <p:ext uri="{BB962C8B-B14F-4D97-AF65-F5344CB8AC3E}">
        <p14:creationId xmlns:p14="http://schemas.microsoft.com/office/powerpoint/2010/main" val="3482478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7" name="Content Placeholder 6">
            <a:extLst>
              <a:ext uri="{FF2B5EF4-FFF2-40B4-BE49-F238E27FC236}">
                <a16:creationId xmlns:a16="http://schemas.microsoft.com/office/drawing/2014/main" id="{9CE08B1A-BDE2-40F7-8C8F-3089B2D6F886}"/>
              </a:ext>
            </a:extLst>
          </p:cNvPr>
          <p:cNvSpPr>
            <a:spLocks noGrp="1"/>
          </p:cNvSpPr>
          <p:nvPr>
            <p:ph idx="1"/>
          </p:nvPr>
        </p:nvSpPr>
        <p:spPr>
          <a:xfrm>
            <a:off x="838200" y="2807231"/>
            <a:ext cx="10515600" cy="4351338"/>
          </a:xfrm>
        </p:spPr>
        <p:txBody>
          <a:bodyPr>
            <a:normAutofit fontScale="92500" lnSpcReduction="10000"/>
          </a:bodyPr>
          <a:lstStyle/>
          <a:p>
            <a:pPr marL="0" indent="0">
              <a:buNone/>
            </a:pPr>
            <a:r>
              <a:rPr lang="en-CA" dirty="0"/>
              <a:t>Leaders need to create the proper conditions for a school to thrive. Those conditions are:</a:t>
            </a:r>
          </a:p>
          <a:p>
            <a:pPr marL="0" indent="0">
              <a:buNone/>
            </a:pPr>
            <a:r>
              <a:rPr lang="en-CA" b="1" dirty="0"/>
              <a:t>Rational/Technical</a:t>
            </a:r>
            <a:r>
              <a:rPr lang="en-CA" dirty="0"/>
              <a:t> </a:t>
            </a:r>
            <a:r>
              <a:rPr lang="en-CA" b="1" dirty="0"/>
              <a:t>Path </a:t>
            </a:r>
            <a:r>
              <a:rPr lang="en-CA" dirty="0"/>
              <a:t>– curriculum, teaching, learning</a:t>
            </a:r>
          </a:p>
          <a:p>
            <a:pPr marL="0" indent="0">
              <a:buNone/>
            </a:pPr>
            <a:r>
              <a:rPr lang="en-CA" b="1" dirty="0"/>
              <a:t>Emotional</a:t>
            </a:r>
            <a:r>
              <a:rPr lang="en-CA" dirty="0"/>
              <a:t> </a:t>
            </a:r>
            <a:r>
              <a:rPr lang="en-CA" b="1" dirty="0"/>
              <a:t>Path </a:t>
            </a:r>
            <a:r>
              <a:rPr lang="en-CA" dirty="0"/>
              <a:t>– impact of staff emotions on student learning and well-being</a:t>
            </a:r>
          </a:p>
          <a:p>
            <a:pPr marL="0" indent="0">
              <a:buNone/>
            </a:pPr>
            <a:r>
              <a:rPr lang="en-CA" b="1" dirty="0"/>
              <a:t>Organizational</a:t>
            </a:r>
            <a:r>
              <a:rPr lang="en-CA" dirty="0"/>
              <a:t> </a:t>
            </a:r>
            <a:r>
              <a:rPr lang="en-CA" b="1" dirty="0"/>
              <a:t>Path</a:t>
            </a:r>
            <a:r>
              <a:rPr lang="en-CA" dirty="0"/>
              <a:t> – school structures, cultures, policies, and procedures</a:t>
            </a:r>
          </a:p>
          <a:p>
            <a:pPr marL="0" indent="0">
              <a:buNone/>
            </a:pPr>
            <a:r>
              <a:rPr lang="en-CA" b="1" dirty="0"/>
              <a:t>Family</a:t>
            </a:r>
            <a:r>
              <a:rPr lang="en-CA" dirty="0"/>
              <a:t> </a:t>
            </a:r>
            <a:r>
              <a:rPr lang="en-CA" b="1" dirty="0"/>
              <a:t>Path </a:t>
            </a:r>
            <a:r>
              <a:rPr lang="en-CA" dirty="0"/>
              <a:t>– positive influences on the home</a:t>
            </a:r>
          </a:p>
          <a:p>
            <a:pPr marL="0" indent="0">
              <a:buNone/>
            </a:pPr>
            <a:endParaRPr lang="en-CA" dirty="0"/>
          </a:p>
          <a:p>
            <a:pPr marL="0" indent="0" algn="r">
              <a:buNone/>
            </a:pPr>
            <a:r>
              <a:rPr lang="en-US" i="1" dirty="0"/>
              <a:t>How School Leaders Contribute to Student Success: The Four Paths, </a:t>
            </a:r>
            <a:r>
              <a:rPr lang="en-US" i="1" dirty="0" err="1"/>
              <a:t>Leithwood</a:t>
            </a:r>
            <a:r>
              <a:rPr lang="en-US" i="1" dirty="0"/>
              <a:t>, et al (2017) </a:t>
            </a:r>
            <a:endParaRPr lang="en-CA" i="1" dirty="0"/>
          </a:p>
          <a:p>
            <a:endParaRPr lang="en-CA" dirty="0"/>
          </a:p>
        </p:txBody>
      </p:sp>
      <p:sp>
        <p:nvSpPr>
          <p:cNvPr id="10" name="Title 1">
            <a:extLst>
              <a:ext uri="{FF2B5EF4-FFF2-40B4-BE49-F238E27FC236}">
                <a16:creationId xmlns:a16="http://schemas.microsoft.com/office/drawing/2014/main" id="{2B8FBBD7-EB39-9340-84DD-A2D873316741}"/>
              </a:ext>
            </a:extLst>
          </p:cNvPr>
          <p:cNvSpPr txBox="1">
            <a:spLocks/>
          </p:cNvSpPr>
          <p:nvPr/>
        </p:nvSpPr>
        <p:spPr>
          <a:xfrm>
            <a:off x="1413212" y="1530149"/>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b="1" dirty="0">
                <a:solidFill>
                  <a:srgbClr val="0070C0"/>
                </a:solidFill>
                <a:latin typeface="+mn-lt"/>
              </a:rPr>
              <a:t>Role-specific Knowledge</a:t>
            </a:r>
          </a:p>
        </p:txBody>
      </p:sp>
    </p:spTree>
    <p:extLst>
      <p:ext uri="{BB962C8B-B14F-4D97-AF65-F5344CB8AC3E}">
        <p14:creationId xmlns:p14="http://schemas.microsoft.com/office/powerpoint/2010/main" val="108422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868612" y="2060183"/>
            <a:ext cx="7096293" cy="584775"/>
          </a:xfrm>
          <a:prstGeom prst="rect">
            <a:avLst/>
          </a:prstGeom>
        </p:spPr>
        <p:txBody>
          <a:bodyPr wrap="square">
            <a:spAutoFit/>
          </a:bodyPr>
          <a:lstStyle/>
          <a:p>
            <a:r>
              <a:rPr lang="en-CA" sz="3200" b="1" dirty="0">
                <a:solidFill>
                  <a:srgbClr val="0070C0"/>
                </a:solidFill>
              </a:rPr>
              <a:t>BUILDING YOUR SCHOOL COMMUNITY</a:t>
            </a:r>
            <a:endParaRPr lang="en-CA" sz="3200" dirty="0">
              <a:solidFill>
                <a:srgbClr val="0070C0"/>
              </a:solidFill>
            </a:endParaRPr>
          </a:p>
        </p:txBody>
      </p:sp>
      <p:sp>
        <p:nvSpPr>
          <p:cNvPr id="7" name="Content Placeholder 6">
            <a:extLst>
              <a:ext uri="{FF2B5EF4-FFF2-40B4-BE49-F238E27FC236}">
                <a16:creationId xmlns:a16="http://schemas.microsoft.com/office/drawing/2014/main" id="{A470C2E0-C52B-9F41-A33B-0FFB2CDE13BD}"/>
              </a:ext>
            </a:extLst>
          </p:cNvPr>
          <p:cNvSpPr>
            <a:spLocks noGrp="1"/>
          </p:cNvSpPr>
          <p:nvPr>
            <p:ph idx="1"/>
          </p:nvPr>
        </p:nvSpPr>
        <p:spPr>
          <a:xfrm>
            <a:off x="1031098" y="2904916"/>
            <a:ext cx="10515600" cy="3503613"/>
          </a:xfrm>
        </p:spPr>
        <p:txBody>
          <a:bodyPr/>
          <a:lstStyle/>
          <a:p>
            <a:pPr marL="514350" indent="-514350">
              <a:buFont typeface="+mj-lt"/>
              <a:buAutoNum type="arabicPeriod"/>
            </a:pPr>
            <a:r>
              <a:rPr lang="en-CA" dirty="0"/>
              <a:t>What aspects of your school community need improvement? </a:t>
            </a:r>
          </a:p>
          <a:p>
            <a:pPr marL="514350" indent="-514350">
              <a:buFont typeface="+mj-lt"/>
              <a:buAutoNum type="arabicPeriod"/>
            </a:pPr>
            <a:r>
              <a:rPr lang="en-CA" dirty="0"/>
              <a:t>Who are your allies? How do you know?</a:t>
            </a:r>
          </a:p>
          <a:p>
            <a:pPr marL="514350" indent="-514350">
              <a:buFont typeface="+mj-lt"/>
              <a:buAutoNum type="arabicPeriod"/>
            </a:pPr>
            <a:r>
              <a:rPr lang="en-CA" dirty="0"/>
              <a:t>Which stakeholders are underrepresented and how will you engage them?</a:t>
            </a:r>
          </a:p>
          <a:p>
            <a:pPr marL="514350" indent="-514350">
              <a:buFont typeface="+mj-lt"/>
              <a:buAutoNum type="arabicPeriod"/>
            </a:pPr>
            <a:r>
              <a:rPr lang="en-CA" dirty="0"/>
              <a:t>How will these improvements have a positive impact on the school culture? </a:t>
            </a:r>
            <a:r>
              <a:rPr lang="en-US" dirty="0"/>
              <a:t> </a:t>
            </a:r>
          </a:p>
          <a:p>
            <a:pPr marL="0" indent="0">
              <a:buNone/>
            </a:pPr>
            <a:r>
              <a:rPr lang="en-US" dirty="0"/>
              <a:t>*Consider the Four Paths in your answers</a:t>
            </a:r>
          </a:p>
          <a:p>
            <a:endParaRPr lang="en-US" dirty="0"/>
          </a:p>
        </p:txBody>
      </p:sp>
    </p:spTree>
    <p:extLst>
      <p:ext uri="{BB962C8B-B14F-4D97-AF65-F5344CB8AC3E}">
        <p14:creationId xmlns:p14="http://schemas.microsoft.com/office/powerpoint/2010/main" val="4242214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868612" y="2060183"/>
            <a:ext cx="7096293" cy="584775"/>
          </a:xfrm>
          <a:prstGeom prst="rect">
            <a:avLst/>
          </a:prstGeom>
        </p:spPr>
        <p:txBody>
          <a:bodyPr wrap="square">
            <a:spAutoFit/>
          </a:bodyPr>
          <a:lstStyle/>
          <a:p>
            <a:r>
              <a:rPr lang="en-CA" sz="3200" b="1" dirty="0">
                <a:solidFill>
                  <a:srgbClr val="0070C0"/>
                </a:solidFill>
              </a:rPr>
              <a:t>BUILDING A COMMUNITY OF FAITH</a:t>
            </a:r>
            <a:endParaRPr lang="en-CA" sz="3200" dirty="0">
              <a:solidFill>
                <a:srgbClr val="0070C0"/>
              </a:solidFill>
            </a:endParaRPr>
          </a:p>
        </p:txBody>
      </p:sp>
      <p:sp>
        <p:nvSpPr>
          <p:cNvPr id="13" name="TextBox 12">
            <a:extLst>
              <a:ext uri="{FF2B5EF4-FFF2-40B4-BE49-F238E27FC236}">
                <a16:creationId xmlns:a16="http://schemas.microsoft.com/office/drawing/2014/main" id="{2E2CC231-D2B7-1D4A-9EFA-8503544D1820}"/>
              </a:ext>
            </a:extLst>
          </p:cNvPr>
          <p:cNvSpPr txBox="1"/>
          <p:nvPr/>
        </p:nvSpPr>
        <p:spPr>
          <a:xfrm>
            <a:off x="1766491" y="3281988"/>
            <a:ext cx="9294019" cy="2105063"/>
          </a:xfrm>
          <a:prstGeom prst="rect">
            <a:avLst/>
          </a:prstGeom>
          <a:noFill/>
        </p:spPr>
        <p:txBody>
          <a:bodyPr wrap="square">
            <a:spAutoFit/>
          </a:bodyPr>
          <a:lstStyle/>
          <a:p>
            <a:pPr>
              <a:lnSpc>
                <a:spcPct val="106000"/>
              </a:lnSpc>
              <a:spcAft>
                <a:spcPts val="800"/>
              </a:spcAft>
            </a:pPr>
            <a:r>
              <a:rPr lang="en-CA" sz="2800" dirty="0">
                <a:solidFill>
                  <a:srgbClr val="000000"/>
                </a:solidFill>
                <a:ea typeface="Calibri" panose="020F0502020204030204" pitchFamily="34" charset="0"/>
                <a:cs typeface="Times New Roman" panose="02020603050405020304" pitchFamily="18" charset="0"/>
              </a:rPr>
              <a:t>How do we accompany others in our school communities?</a:t>
            </a:r>
          </a:p>
          <a:p>
            <a:pPr>
              <a:lnSpc>
                <a:spcPct val="106000"/>
              </a:lnSpc>
              <a:spcAft>
                <a:spcPts val="800"/>
              </a:spcAft>
            </a:pPr>
            <a:r>
              <a:rPr lang="en-CA" sz="2800" dirty="0">
                <a:solidFill>
                  <a:srgbClr val="000000"/>
                </a:solidFill>
                <a:ea typeface="Calibri" panose="020F0502020204030204" pitchFamily="34" charset="0"/>
                <a:cs typeface="Times New Roman" panose="02020603050405020304" pitchFamily="18" charset="0"/>
              </a:rPr>
              <a:t>How do our values have an impact on our relationships? </a:t>
            </a:r>
          </a:p>
          <a:p>
            <a:pPr>
              <a:lnSpc>
                <a:spcPct val="106000"/>
              </a:lnSpc>
              <a:spcAft>
                <a:spcPts val="800"/>
              </a:spcAft>
            </a:pPr>
            <a:r>
              <a:rPr lang="en-CA" sz="2800">
                <a:solidFill>
                  <a:srgbClr val="000000"/>
                </a:solidFill>
                <a:ea typeface="Calibri" panose="020F0502020204030204" pitchFamily="34" charset="0"/>
                <a:cs typeface="Times New Roman" panose="02020603050405020304" pitchFamily="18" charset="0"/>
              </a:rPr>
              <a:t>How does this improve student learning, equity and well-being?</a:t>
            </a:r>
            <a:endParaRPr lang="en-CA" sz="28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1441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Content Placeholder 2">
            <a:extLst>
              <a:ext uri="{FF2B5EF4-FFF2-40B4-BE49-F238E27FC236}">
                <a16:creationId xmlns:a16="http://schemas.microsoft.com/office/drawing/2014/main" id="{9E884CE1-A35C-4241-BBED-6520FEF15C0D}"/>
              </a:ext>
            </a:extLst>
          </p:cNvPr>
          <p:cNvSpPr>
            <a:spLocks noGrp="1"/>
          </p:cNvSpPr>
          <p:nvPr>
            <p:ph sz="half" idx="1"/>
          </p:nvPr>
        </p:nvSpPr>
        <p:spPr>
          <a:xfrm>
            <a:off x="201484" y="2957533"/>
            <a:ext cx="11578466" cy="3065127"/>
          </a:xfrm>
        </p:spPr>
        <p:txBody>
          <a:bodyPr>
            <a:normAutofit/>
          </a:bodyPr>
          <a:lstStyle/>
          <a:p>
            <a:pPr marL="0" marR="54610" indent="0">
              <a:lnSpc>
                <a:spcPct val="104000"/>
              </a:lnSpc>
              <a:buClr>
                <a:srgbClr val="231F20"/>
              </a:buClr>
              <a:buSzPts val="1000"/>
              <a:buNone/>
              <a:tabLst>
                <a:tab pos="161925" algn="l"/>
              </a:tabLst>
            </a:pPr>
            <a:r>
              <a:rPr lang="en-US" dirty="0"/>
              <a:t>Muhammad Khalifa et al (2016) report that it was over two decades ago when “culturally relevant” (Ladson- Billings, 1995) and “culturally responsive” (Gay, 1994) pedagogies entered the discourse on education and reform. </a:t>
            </a:r>
          </a:p>
          <a:p>
            <a:pPr marL="0" marR="54610" indent="0">
              <a:lnSpc>
                <a:spcPct val="104000"/>
              </a:lnSpc>
              <a:buClr>
                <a:srgbClr val="231F20"/>
              </a:buClr>
              <a:buSzPts val="1000"/>
              <a:buNone/>
              <a:tabLst>
                <a:tab pos="161925" algn="l"/>
              </a:tabLst>
            </a:pPr>
            <a:endParaRPr lang="en-US" dirty="0"/>
          </a:p>
          <a:p>
            <a:pPr marL="0" marR="54610" indent="0" algn="r">
              <a:lnSpc>
                <a:spcPct val="104000"/>
              </a:lnSpc>
              <a:buClr>
                <a:srgbClr val="231F20"/>
              </a:buClr>
              <a:buSzPts val="1000"/>
              <a:buNone/>
              <a:tabLst>
                <a:tab pos="161925" algn="l"/>
              </a:tabLst>
            </a:pPr>
            <a:r>
              <a:rPr lang="en-CA" b="1" i="1" u="sng" dirty="0">
                <a:hlinkClick r:id="rId4"/>
              </a:rPr>
              <a:t>Exploring the “Cognitive” Personal Leadership Resources: Problem-Solving Expertise, Role-Specific Knowledge &amp; Systems Thinking</a:t>
            </a:r>
            <a:r>
              <a:rPr lang="en-CA" dirty="0"/>
              <a:t>, </a:t>
            </a:r>
            <a:r>
              <a:rPr lang="en-US" i="1" dirty="0"/>
              <a:t>p. 9</a:t>
            </a:r>
            <a:endParaRPr lang="en-CA" i="1" dirty="0"/>
          </a:p>
        </p:txBody>
      </p:sp>
      <p:sp>
        <p:nvSpPr>
          <p:cNvPr id="11" name="Title 1">
            <a:extLst>
              <a:ext uri="{FF2B5EF4-FFF2-40B4-BE49-F238E27FC236}">
                <a16:creationId xmlns:a16="http://schemas.microsoft.com/office/drawing/2014/main" id="{F80A419A-65CA-B940-A576-0F70BB904295}"/>
              </a:ext>
            </a:extLst>
          </p:cNvPr>
          <p:cNvSpPr txBox="1">
            <a:spLocks/>
          </p:cNvSpPr>
          <p:nvPr/>
        </p:nvSpPr>
        <p:spPr>
          <a:xfrm>
            <a:off x="1348599" y="1724773"/>
            <a:ext cx="10129803" cy="1143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Aft>
                <a:spcPts val="800"/>
              </a:spcAft>
            </a:pPr>
            <a:r>
              <a:rPr lang="en-CA" sz="3600" b="1" cap="small" dirty="0">
                <a:solidFill>
                  <a:srgbClr val="0070C0"/>
                </a:solidFill>
                <a:latin typeface="+mn-lt"/>
                <a:ea typeface="Calibri" panose="020F0502020204030204" pitchFamily="34" charset="0"/>
                <a:cs typeface="Times New Roman" panose="02020603050405020304" pitchFamily="18" charset="0"/>
              </a:rPr>
              <a:t>Strengthening Equitable and Inclusive Practices</a:t>
            </a:r>
            <a:endParaRPr lang="en-CA" sz="3600" dirty="0">
              <a:solidFill>
                <a:srgbClr val="0070C0"/>
              </a:solidFill>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124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184" y="1875278"/>
            <a:ext cx="10515600" cy="1325563"/>
          </a:xfrm>
        </p:spPr>
        <p:txBody>
          <a:bodyPr>
            <a:normAutofit/>
          </a:bodyPr>
          <a:lstStyle/>
          <a:p>
            <a:r>
              <a:rPr lang="en-CA" sz="3200" b="1" dirty="0">
                <a:solidFill>
                  <a:srgbClr val="0070C0"/>
                </a:solidFill>
                <a:latin typeface="+mn-lt"/>
              </a:rPr>
              <a:t>PERSONAL LEADERSHIP PHILOSOPHY</a:t>
            </a:r>
          </a:p>
        </p:txBody>
      </p:sp>
      <p:sp>
        <p:nvSpPr>
          <p:cNvPr id="3" name="Content Placeholder 2"/>
          <p:cNvSpPr>
            <a:spLocks noGrp="1"/>
          </p:cNvSpPr>
          <p:nvPr>
            <p:ph sz="half" idx="1"/>
          </p:nvPr>
        </p:nvSpPr>
        <p:spPr>
          <a:xfrm>
            <a:off x="1182350" y="3250072"/>
            <a:ext cx="10247650" cy="2805953"/>
          </a:xfrm>
        </p:spPr>
        <p:txBody>
          <a:bodyPr>
            <a:normAutofit/>
          </a:bodyPr>
          <a:lstStyle/>
          <a:p>
            <a:pPr marL="0" indent="0">
              <a:buNone/>
            </a:pPr>
            <a:endParaRPr lang="en-CA" dirty="0"/>
          </a:p>
          <a:p>
            <a:pPr marL="0" indent="0">
              <a:buNone/>
            </a:pPr>
            <a:endParaRPr lang="en-CA" dirty="0"/>
          </a:p>
          <a:p>
            <a:pPr marL="0" indent="0">
              <a:buNone/>
            </a:pPr>
            <a:endParaRPr lang="en-CA" dirty="0"/>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6"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5A89A202-F2C0-E148-A0C0-327842FD85BC}"/>
              </a:ext>
            </a:extLst>
          </p:cNvPr>
          <p:cNvSpPr/>
          <p:nvPr/>
        </p:nvSpPr>
        <p:spPr>
          <a:xfrm>
            <a:off x="1031098" y="3429000"/>
            <a:ext cx="10247650" cy="1569660"/>
          </a:xfrm>
          <a:prstGeom prst="rect">
            <a:avLst/>
          </a:prstGeom>
        </p:spPr>
        <p:txBody>
          <a:bodyPr wrap="square">
            <a:spAutoFit/>
          </a:bodyPr>
          <a:lstStyle/>
          <a:p>
            <a:r>
              <a:rPr lang="en-CA" sz="3200" dirty="0"/>
              <a:t>Developing a personal leadership philosophy of curriculum, teaching, and leading can be a powerful way to create the conditions for a thriving Catholic school environment.</a:t>
            </a:r>
          </a:p>
        </p:txBody>
      </p:sp>
    </p:spTree>
    <p:extLst>
      <p:ext uri="{BB962C8B-B14F-4D97-AF65-F5344CB8AC3E}">
        <p14:creationId xmlns:p14="http://schemas.microsoft.com/office/powerpoint/2010/main" val="23121760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13203</TotalTime>
  <Words>2922</Words>
  <Application>Microsoft Macintosh PowerPoint</Application>
  <PresentationFormat>Widescreen</PresentationFormat>
  <Paragraphs>252</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PERSONAL LEADERSHIP PHILOSOPHY</vt:lpstr>
      <vt:lpstr>PERSONAL LEADERSHIP PHILOSOPHY</vt:lpstr>
      <vt:lpstr>Creating your Personal Philosophy of Teaching, Learning, and Leading</vt:lpstr>
      <vt:lpstr>Creating your Personal Philosophy of Teaching, Learning, and Leading</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127</cp:revision>
  <cp:lastPrinted>2021-04-25T20:27:24Z</cp:lastPrinted>
  <dcterms:created xsi:type="dcterms:W3CDTF">2019-11-01T17:17:10Z</dcterms:created>
  <dcterms:modified xsi:type="dcterms:W3CDTF">2021-10-26T18:20:58Z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etDate">
    <vt:lpwstr>2021-08-30T13:33:39Z</vt:lpwstr>
  </property>
  <property fmtid="{D5CDD505-2E9C-101B-9397-08002B2CF9AE}" pid="4" name="MSIP_Label_034a106e-6316-442c-ad35-738afd673d2b_Method">
    <vt:lpwstr>Standard</vt:lpwstr>
  </property>
  <property fmtid="{D5CDD505-2E9C-101B-9397-08002B2CF9AE}" pid="5" name="MSIP_Label_034a106e-6316-442c-ad35-738afd673d2b_Name">
    <vt:lpwstr>034a106e-6316-442c-ad35-738afd673d2b</vt:lpwstr>
  </property>
  <property fmtid="{D5CDD505-2E9C-101B-9397-08002B2CF9AE}" pid="6" name="MSIP_Label_034a106e-6316-442c-ad35-738afd673d2b_SiteId">
    <vt:lpwstr>cddc1229-ac2a-4b97-b78a-0e5cacb5865c</vt:lpwstr>
  </property>
  <property fmtid="{D5CDD505-2E9C-101B-9397-08002B2CF9AE}" pid="7" name="MSIP_Label_034a106e-6316-442c-ad35-738afd673d2b_ActionId">
    <vt:lpwstr>1c75c7ec-6817-4219-bce9-b09a492cf029</vt:lpwstr>
  </property>
  <property fmtid="{D5CDD505-2E9C-101B-9397-08002B2CF9AE}" pid="8" name="MSIP_Label_034a106e-6316-442c-ad35-738afd673d2b_ContentBits">
    <vt:lpwstr>0</vt:lpwstr>
  </property>
</Properties>
</file>