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6"/>
  </p:notesMasterIdLst>
  <p:handoutMasterIdLst>
    <p:handoutMasterId r:id="rId27"/>
  </p:handoutMasterIdLst>
  <p:sldIdLst>
    <p:sldId id="328" r:id="rId2"/>
    <p:sldId id="316" r:id="rId3"/>
    <p:sldId id="329" r:id="rId4"/>
    <p:sldId id="380" r:id="rId5"/>
    <p:sldId id="379" r:id="rId6"/>
    <p:sldId id="330" r:id="rId7"/>
    <p:sldId id="381" r:id="rId8"/>
    <p:sldId id="390" r:id="rId9"/>
    <p:sldId id="382" r:id="rId10"/>
    <p:sldId id="383" r:id="rId11"/>
    <p:sldId id="384" r:id="rId12"/>
    <p:sldId id="385" r:id="rId13"/>
    <p:sldId id="393" r:id="rId14"/>
    <p:sldId id="371" r:id="rId15"/>
    <p:sldId id="392" r:id="rId16"/>
    <p:sldId id="386" r:id="rId17"/>
    <p:sldId id="395" r:id="rId18"/>
    <p:sldId id="394" r:id="rId19"/>
    <p:sldId id="388" r:id="rId20"/>
    <p:sldId id="387" r:id="rId21"/>
    <p:sldId id="396" r:id="rId22"/>
    <p:sldId id="389" r:id="rId23"/>
    <p:sldId id="320" r:id="rId24"/>
    <p:sldId id="348" r:id="rId25"/>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99"/>
    <p:restoredTop sz="55659" autoAdjust="0"/>
  </p:normalViewPr>
  <p:slideViewPr>
    <p:cSldViewPr snapToGrid="0" snapToObjects="1">
      <p:cViewPr varScale="1">
        <p:scale>
          <a:sx n="70" d="100"/>
          <a:sy n="70" d="100"/>
        </p:scale>
        <p:origin x="2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Julie (EDU)" userId="15a137fc-bd75-466f-8551-3fc289523e33" providerId="ADAL" clId="{A5DB2C6A-706C-42BD-9FCD-EBB8EC2057C0}"/>
    <pc:docChg chg="modSld">
      <pc:chgData name="Reid, Julie (EDU)" userId="15a137fc-bd75-466f-8551-3fc289523e33" providerId="ADAL" clId="{A5DB2C6A-706C-42BD-9FCD-EBB8EC2057C0}" dt="2021-08-30T13:32:41.887" v="53" actId="114"/>
      <pc:docMkLst>
        <pc:docMk/>
      </pc:docMkLst>
      <pc:sldChg chg="modNotesTx">
        <pc:chgData name="Reid, Julie (EDU)" userId="15a137fc-bd75-466f-8551-3fc289523e33" providerId="ADAL" clId="{A5DB2C6A-706C-42BD-9FCD-EBB8EC2057C0}" dt="2021-08-30T13:28:22.782" v="31" actId="113"/>
        <pc:sldMkLst>
          <pc:docMk/>
          <pc:sldMk cId="152124503" sldId="380"/>
        </pc:sldMkLst>
      </pc:sldChg>
      <pc:sldChg chg="modNotesTx">
        <pc:chgData name="Reid, Julie (EDU)" userId="15a137fc-bd75-466f-8551-3fc289523e33" providerId="ADAL" clId="{A5DB2C6A-706C-42BD-9FCD-EBB8EC2057C0}" dt="2021-08-30T13:29:43.534" v="32" actId="947"/>
        <pc:sldMkLst>
          <pc:docMk/>
          <pc:sldMk cId="375993094" sldId="383"/>
        </pc:sldMkLst>
      </pc:sldChg>
      <pc:sldChg chg="modSp mod modNotesTx">
        <pc:chgData name="Reid, Julie (EDU)" userId="15a137fc-bd75-466f-8551-3fc289523e33" providerId="ADAL" clId="{A5DB2C6A-706C-42BD-9FCD-EBB8EC2057C0}" dt="2021-08-30T13:32:01.497" v="43" actId="114"/>
        <pc:sldMkLst>
          <pc:docMk/>
          <pc:sldMk cId="3206786346" sldId="387"/>
        </pc:sldMkLst>
        <pc:spChg chg="mod">
          <ac:chgData name="Reid, Julie (EDU)" userId="15a137fc-bd75-466f-8551-3fc289523e33" providerId="ADAL" clId="{A5DB2C6A-706C-42BD-9FCD-EBB8EC2057C0}" dt="2021-08-30T13:31:42.317" v="38" actId="13926"/>
          <ac:spMkLst>
            <pc:docMk/>
            <pc:sldMk cId="3206786346" sldId="387"/>
            <ac:spMk id="9" creationId="{EB41EDDE-C218-430D-89E0-2C69D4BD3B27}"/>
          </ac:spMkLst>
        </pc:spChg>
      </pc:sldChg>
      <pc:sldChg chg="modSp mod">
        <pc:chgData name="Reid, Julie (EDU)" userId="15a137fc-bd75-466f-8551-3fc289523e33" providerId="ADAL" clId="{A5DB2C6A-706C-42BD-9FCD-EBB8EC2057C0}" dt="2021-08-30T13:31:09.726" v="34" actId="13926"/>
        <pc:sldMkLst>
          <pc:docMk/>
          <pc:sldMk cId="289428187" sldId="388"/>
        </pc:sldMkLst>
        <pc:spChg chg="mod">
          <ac:chgData name="Reid, Julie (EDU)" userId="15a137fc-bd75-466f-8551-3fc289523e33" providerId="ADAL" clId="{A5DB2C6A-706C-42BD-9FCD-EBB8EC2057C0}" dt="2021-08-30T13:31:09.726" v="34" actId="13926"/>
          <ac:spMkLst>
            <pc:docMk/>
            <pc:sldMk cId="289428187" sldId="388"/>
            <ac:spMk id="4" creationId="{A2BA5B94-0B3C-4E60-9A3D-4900B58F1887}"/>
          </ac:spMkLst>
        </pc:spChg>
      </pc:sldChg>
      <pc:sldChg chg="modNotesTx">
        <pc:chgData name="Reid, Julie (EDU)" userId="15a137fc-bd75-466f-8551-3fc289523e33" providerId="ADAL" clId="{A5DB2C6A-706C-42BD-9FCD-EBB8EC2057C0}" dt="2021-08-30T13:32:41.887" v="53" actId="114"/>
        <pc:sldMkLst>
          <pc:docMk/>
          <pc:sldMk cId="1874977011" sldId="39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0C72788-058B-4A91-9E0E-174411CB8A0C}"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C4ABB9B9-8A9D-4623-9824-9A0324413EBD}" type="slidenum">
              <a:rPr lang="en-CA" smtClean="0"/>
              <a:t>‹#›</a:t>
            </a:fld>
            <a:endParaRPr lang="en-CA"/>
          </a:p>
        </p:txBody>
      </p:sp>
    </p:spTree>
    <p:extLst>
      <p:ext uri="{BB962C8B-B14F-4D97-AF65-F5344CB8AC3E}">
        <p14:creationId xmlns:p14="http://schemas.microsoft.com/office/powerpoint/2010/main" val="474953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onwardthebook.com/wp-content/uploads/2018/09/Core-Value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fXEezjp-Df8"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clIhwFuywV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yA53yhiOe0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pbs.org/video/pov-implicit-bias-peanut-butter-jelly-and-racism/" TargetMode="External"/><Relationship Id="rId7" Type="http://schemas.openxmlformats.org/officeDocument/2006/relationships/hyperlink" Target="https://www.pbs.org/video/pov-implicit-bias-why-were-awkward/?continuousplayautoplay=true"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it-bias-check-our-bias-wreck-our-bias/?continuousplayautoplay=true" TargetMode="External"/><Relationship Id="rId4" Type="http://schemas.openxmlformats.org/officeDocument/2006/relationships/hyperlink" Target="https://www.pbs.org/video/pov-implict-bias-high-heels-violins-and-warning/?continuousplayautoplay=true" TargetMode="External"/></Relationships>
</file>

<file path=ppt/notesSlides/_rels/notesSlide18.xml.rels><?xml version="1.0" encoding="UTF-8" standalone="yes"?>
<Relationships xmlns="http://schemas.openxmlformats.org/package/2006/relationships"><Relationship Id="rId8" Type="http://schemas.openxmlformats.org/officeDocument/2006/relationships/hyperlink" Target="https://implicit.harvard.edu/implicit/Launch?study=/user/education/canada/sexuality/sexuality.expt.xml" TargetMode="External"/><Relationship Id="rId3" Type="http://schemas.openxmlformats.org/officeDocument/2006/relationships/hyperlink" Target="https://www.education-leadership-ontario.ca/download_file/view/2198/176" TargetMode="External"/><Relationship Id="rId7" Type="http://schemas.openxmlformats.org/officeDocument/2006/relationships/hyperlink" Target="https://implicit.harvard.edu/implicit/Launch?study=/user/education/canada/skin/skin.expt.xml"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implicit.harvard.edu/implicit/Launch?study=/user/education/canada/age/age.expt.xml" TargetMode="External"/><Relationship Id="rId5" Type="http://schemas.openxmlformats.org/officeDocument/2006/relationships/hyperlink" Target="https://implicit.harvard.edu/implicit/Launch?study=/user/education/canada/weight/weight.expt.xml" TargetMode="External"/><Relationship Id="rId4" Type="http://schemas.openxmlformats.org/officeDocument/2006/relationships/hyperlink" Target="https://implicit.harvard.edu/implicit/Launch?study=/user/education/canada/usa/usa.expt.xml" TargetMode="External"/><Relationship Id="rId9" Type="http://schemas.openxmlformats.org/officeDocument/2006/relationships/hyperlink" Target="https://implicit.harvard.edu/implicit/Launch?study=/user/education/canada/race/race.expt.xml"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download_file/view/363/159"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B-M3YlA2KD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r>
              <a:rPr lang="en-US" dirty="0"/>
              <a:t>You may want to consider extending the Problem-solving Expertise session (2.2) over two days or more, since some of the activities require more time for completing and reflecting. For example, suggested timing for the series of activities is over 3 hours.</a:t>
            </a:r>
          </a:p>
          <a:p>
            <a:endParaRPr lang="en-US" dirty="0"/>
          </a:p>
          <a:p>
            <a:pPr>
              <a:defRPr/>
            </a:pPr>
            <a:r>
              <a:rPr lang="en-CA" altLang="en-US" b="0" dirty="0">
                <a:latin typeface="Arial" panose="020B0604020202020204" pitchFamily="34" charset="0"/>
                <a:ea typeface="ＭＳ Ｐゴシック" panose="020B0600070205080204" pitchFamily="34" charset="-128"/>
              </a:rPr>
              <a:t>The second session in the Cognitive PLRs series consists of the following:</a:t>
            </a:r>
            <a:endParaRPr lang="en-US" altLang="en-US" b="0" kern="0" dirty="0">
              <a:latin typeface="Gill Sans MT" panose="020B0502020104020203" pitchFamily="34" charset="77"/>
            </a:endParaRPr>
          </a:p>
          <a:p>
            <a:pPr marL="457200" lvl="1" indent="0">
              <a:buFont typeface="Arial" panose="020B0604020202020204" pitchFamily="34" charset="0"/>
              <a:buNone/>
              <a:defRPr/>
            </a:pPr>
            <a:endParaRPr lang="en-US" altLang="en-US" b="0" kern="0" dirty="0">
              <a:latin typeface="Gill Sans MT" panose="020B0502020104020203" pitchFamily="34" charset="77"/>
            </a:endParaRPr>
          </a:p>
          <a:p>
            <a:pPr marL="457200" lvl="1" indent="0">
              <a:buFont typeface="Arial" panose="020B0604020202020204" pitchFamily="34" charset="0"/>
              <a:buNone/>
              <a:defRPr/>
            </a:pPr>
            <a:r>
              <a:rPr lang="en-US" altLang="en-US" b="0" kern="0" dirty="0">
                <a:latin typeface="Gill Sans MT" panose="020B0502020104020203" pitchFamily="34" charset="77"/>
              </a:rPr>
              <a:t>Session 2.2: Leaders </a:t>
            </a:r>
            <a:r>
              <a:rPr lang="en-CA" altLang="en-US" b="0" dirty="0">
                <a:latin typeface="Arial" panose="020B0604020202020204" pitchFamily="34" charset="0"/>
                <a:ea typeface="ＭＳ Ｐゴシック" panose="020B0600070205080204" pitchFamily="34" charset="-128"/>
              </a:rPr>
              <a:t>will have the opportunity to strengthen their problem solving expertise</a:t>
            </a:r>
            <a:r>
              <a:rPr lang="en-CA" altLang="en-US" b="0" baseline="0" dirty="0">
                <a:latin typeface="Arial" panose="020B0604020202020204" pitchFamily="34" charset="0"/>
                <a:ea typeface="ＭＳ Ｐゴシック" panose="020B0600070205080204" pitchFamily="34" charset="-128"/>
              </a:rPr>
              <a:t> by</a:t>
            </a:r>
            <a:r>
              <a:rPr lang="en-CA" altLang="en-US" b="0" dirty="0">
                <a:latin typeface="Arial" panose="020B0604020202020204" pitchFamily="34" charset="0"/>
                <a:ea typeface="ＭＳ Ｐゴシック" panose="020B0600070205080204" pitchFamily="34" charset="-128"/>
              </a:rPr>
              <a:t>:</a:t>
            </a: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Understanding/interpreting</a:t>
            </a:r>
            <a:r>
              <a:rPr lang="en-CA" altLang="en-US" b="0" baseline="0" dirty="0">
                <a:latin typeface="Arial" panose="020B0604020202020204" pitchFamily="34" charset="0"/>
                <a:ea typeface="ＭＳ Ｐゴシック" panose="020B0600070205080204" pitchFamily="34" charset="-128"/>
              </a:rPr>
              <a:t> problems through refinement and exploring the full scope of a problem</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Exploring their values and how</a:t>
            </a:r>
            <a:r>
              <a:rPr lang="en-CA" altLang="en-US" b="0" baseline="0" dirty="0">
                <a:latin typeface="Arial" panose="020B0604020202020204" pitchFamily="34" charset="0"/>
                <a:ea typeface="ＭＳ Ｐゴシック" panose="020B0600070205080204" pitchFamily="34" charset="-128"/>
              </a:rPr>
              <a:t> they intersect with their problem solving expertise</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Discovering how to remain</a:t>
            </a:r>
            <a:r>
              <a:rPr lang="en-CA" altLang="en-US" b="0" baseline="0" dirty="0">
                <a:latin typeface="Arial" panose="020B0604020202020204" pitchFamily="34" charset="0"/>
                <a:ea typeface="ＭＳ Ｐゴシック" panose="020B0600070205080204" pitchFamily="34" charset="-128"/>
              </a:rPr>
              <a:t> calm and confident in challenging situations</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Identifying</a:t>
            </a:r>
            <a:r>
              <a:rPr lang="en-CA" altLang="en-US" b="0" baseline="0" dirty="0">
                <a:latin typeface="Arial" panose="020B0604020202020204" pitchFamily="34" charset="0"/>
                <a:ea typeface="ＭＳ Ｐゴシック" panose="020B0600070205080204" pitchFamily="34" charset="-128"/>
              </a:rPr>
              <a:t> goals, constraints, and opportunities</a:t>
            </a:r>
          </a:p>
          <a:p>
            <a:pPr marL="1085850" lvl="2" indent="-171450">
              <a:buFont typeface="Arial" panose="020B0604020202020204" pitchFamily="34" charset="0"/>
              <a:buChar char="•"/>
              <a:defRPr/>
            </a:pPr>
            <a:r>
              <a:rPr lang="en-CA" altLang="en-US" b="0" baseline="0" dirty="0">
                <a:latin typeface="Arial" panose="020B0604020202020204" pitchFamily="34" charset="0"/>
                <a:ea typeface="ＭＳ Ｐゴシック" panose="020B0600070205080204" pitchFamily="34" charset="-128"/>
              </a:rPr>
              <a:t>Developing solution processes</a:t>
            </a:r>
            <a:endParaRPr lang="en-CA" altLang="en-US" b="0" dirty="0">
              <a:latin typeface="Arial" panose="020B0604020202020204" pitchFamily="34" charset="0"/>
              <a:ea typeface="ＭＳ Ｐゴシック" panose="020B0600070205080204" pitchFamily="34" charset="-128"/>
            </a:endParaRPr>
          </a:p>
          <a:p>
            <a:pPr marL="171450" indent="-171450">
              <a:buFont typeface="Arial" panose="020B0604020202020204" pitchFamily="34" charset="0"/>
              <a:buChar char="•"/>
              <a:defRPr/>
            </a:pPr>
            <a:endParaRPr lang="en-CA" altLang="en-US" b="0" dirty="0">
              <a:solidFill>
                <a:srgbClr val="FF0000"/>
              </a:solidFill>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b="0" dirty="0">
                <a:latin typeface="Arial" panose="020B0604020202020204" pitchFamily="34" charset="0"/>
                <a:ea typeface="ＭＳ Ｐゴシック" panose="020B0600070205080204" pitchFamily="34" charset="-128"/>
              </a:rPr>
              <a:t>The reflective manual </a:t>
            </a:r>
            <a:r>
              <a:rPr lang="en-US" altLang="en-US" b="0" kern="0" dirty="0">
                <a:latin typeface="Gill Sans MT" panose="020B0502020104020203" pitchFamily="34" charset="77"/>
              </a:rPr>
              <a:t>allows participants to put their learning into practice by:</a:t>
            </a:r>
          </a:p>
          <a:p>
            <a:pPr marL="628650" lvl="1" indent="-171450">
              <a:buFont typeface="Arial" panose="020B0604020202020204" pitchFamily="34" charset="0"/>
              <a:buChar char="•"/>
              <a:defRPr/>
            </a:pPr>
            <a:r>
              <a:rPr lang="en-US" altLang="en-US" b="0" kern="0" dirty="0">
                <a:latin typeface="Gill Sans MT" panose="020B0502020104020203" pitchFamily="34" charset="77"/>
              </a:rPr>
              <a:t>Providing links to resources in Onward, the IEL website, videos, and other sources. It also contains activities that encourage reflection with connections to leadership practices.</a:t>
            </a:r>
            <a:endParaRPr lang="en-CA" altLang="en-US" b="0" dirty="0">
              <a:latin typeface="Arial" panose="020B0604020202020204" pitchFamily="34" charset="0"/>
              <a:ea typeface="ＭＳ Ｐゴシック" panose="020B0600070205080204" pitchFamily="34" charset="-128"/>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In order to problem</a:t>
            </a:r>
            <a:r>
              <a:rPr lang="en-CA" strike="sngStrike" baseline="0" dirty="0">
                <a:highlight>
                  <a:srgbClr val="FFFF00"/>
                </a:highlight>
              </a:rPr>
              <a:t>-</a:t>
            </a:r>
            <a:r>
              <a:rPr lang="en-CA" dirty="0">
                <a:highlight>
                  <a:srgbClr val="FFFF00"/>
                </a:highlight>
              </a:rPr>
              <a:t>solve we need to know our principles and values.</a:t>
            </a:r>
            <a:r>
              <a:rPr lang="en-CA" baseline="0" dirty="0">
                <a:highlight>
                  <a:srgbClr val="FFFF00"/>
                </a:highlight>
              </a:rPr>
              <a:t> </a:t>
            </a:r>
            <a:r>
              <a:rPr lang="en-CA" dirty="0">
                <a:highlight>
                  <a:srgbClr val="FFFF00"/>
                </a:highlight>
              </a:rPr>
              <a:t>Good leaders understand their principles and values. </a:t>
            </a:r>
            <a:r>
              <a:rPr lang="en-CA" baseline="0" dirty="0">
                <a:highlight>
                  <a:srgbClr val="FFFF00"/>
                </a:highlight>
              </a:rPr>
              <a:t>They can help us when issues get challenging.</a:t>
            </a:r>
            <a:endParaRPr lang="en-US" dirty="0">
              <a:highlight>
                <a:srgbClr val="FFFF00"/>
              </a:highlight>
            </a:endParaRPr>
          </a:p>
          <a:p>
            <a:pPr marL="0" indent="0">
              <a:buNone/>
            </a:pPr>
            <a:r>
              <a:rPr lang="en-CA" dirty="0">
                <a:highlight>
                  <a:srgbClr val="FFFF00"/>
                </a:highlight>
              </a:rPr>
              <a:t>Activity:</a:t>
            </a:r>
          </a:p>
          <a:p>
            <a:pPr marL="0" indent="0">
              <a:buNone/>
            </a:pPr>
            <a:r>
              <a:rPr lang="en-CA" dirty="0">
                <a:highlight>
                  <a:srgbClr val="FFFF00"/>
                </a:highlight>
              </a:rPr>
              <a:t>Identify your </a:t>
            </a:r>
            <a:r>
              <a:rPr lang="en-CA" dirty="0">
                <a:highlight>
                  <a:srgbClr val="FFFF00"/>
                </a:highlight>
                <a:hlinkClick r:id="rId3"/>
              </a:rPr>
              <a:t>Core Values</a:t>
            </a:r>
            <a:endParaRPr lang="en-CA" dirty="0">
              <a:highlight>
                <a:srgbClr val="FFFF00"/>
              </a:highlight>
            </a:endParaRPr>
          </a:p>
          <a:p>
            <a:pPr marL="0" indent="0">
              <a:buNone/>
            </a:pPr>
            <a:r>
              <a:rPr lang="en-CA" dirty="0">
                <a:highlight>
                  <a:srgbClr val="FFFF00"/>
                </a:highlight>
              </a:rPr>
              <a:t>View Steve Kerr’s </a:t>
            </a:r>
            <a:r>
              <a:rPr lang="en-CA" dirty="0">
                <a:highlight>
                  <a:srgbClr val="FFFF00"/>
                </a:highlight>
                <a:hlinkClick r:id="rId4"/>
              </a:rPr>
              <a:t>Core Values in Action </a:t>
            </a:r>
            <a:r>
              <a:rPr lang="en-CA" dirty="0">
                <a:highlight>
                  <a:srgbClr val="FFFF00"/>
                </a:highlight>
              </a:rPr>
              <a:t>video </a:t>
            </a:r>
          </a:p>
          <a:p>
            <a:r>
              <a:rPr lang="en-US" baseline="0" dirty="0">
                <a:highlight>
                  <a:srgbClr val="FFFF00"/>
                </a:highlight>
              </a:rPr>
              <a:t>Once three core values have been identified, discuss the following: </a:t>
            </a:r>
          </a:p>
          <a:p>
            <a:pPr marL="0" indent="0">
              <a:buNone/>
            </a:pPr>
            <a:endParaRPr lang="en-CA"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highlight>
                  <a:srgbClr val="FFFF00"/>
                </a:highlight>
              </a:rPr>
              <a:t>What is one of your main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highlight>
                  <a:srgbClr val="FFFF00"/>
                </a:highlight>
              </a:rPr>
              <a:t>How does this value impact the way you approach problem solving?</a:t>
            </a:r>
            <a:endParaRPr lang="en-US" baseline="0" dirty="0">
              <a:highlight>
                <a:srgbClr val="FFFF00"/>
              </a:highlight>
            </a:endParaRPr>
          </a:p>
          <a:p>
            <a:pPr marL="0" indent="0">
              <a:buNone/>
            </a:pPr>
            <a:r>
              <a:rPr lang="en-US" baseline="0" dirty="0">
                <a:highlight>
                  <a:srgbClr val="FFFF00"/>
                </a:highlight>
              </a:rPr>
              <a:t>Possible responses: </a:t>
            </a:r>
            <a:r>
              <a:rPr lang="en-US" b="1" baseline="0" dirty="0">
                <a:highlight>
                  <a:srgbClr val="FFFF00"/>
                </a:highlight>
              </a:rPr>
              <a:t>community</a:t>
            </a:r>
            <a:r>
              <a:rPr lang="en-US" baseline="0" dirty="0">
                <a:highlight>
                  <a:srgbClr val="FFFF00"/>
                </a:highlight>
              </a:rPr>
              <a:t>… so when I problem solve, I try to ensure I take in the needs of all stakeholders</a:t>
            </a:r>
          </a:p>
          <a:p>
            <a:pPr marL="0" indent="0">
              <a:buNone/>
            </a:pPr>
            <a:r>
              <a:rPr lang="en-US" baseline="0" dirty="0">
                <a:highlight>
                  <a:srgbClr val="FFFF00"/>
                </a:highlight>
              </a:rPr>
              <a:t>OR….</a:t>
            </a:r>
            <a:r>
              <a:rPr lang="en-US" b="1" baseline="0" dirty="0">
                <a:highlight>
                  <a:srgbClr val="FFFF00"/>
                </a:highlight>
              </a:rPr>
              <a:t> integrity</a:t>
            </a:r>
            <a:r>
              <a:rPr lang="en-US" baseline="0" dirty="0">
                <a:highlight>
                  <a:srgbClr val="FFFF00"/>
                </a:highlight>
              </a:rPr>
              <a:t> – so when I problem solve, I make sure what I do is ethical OR</a:t>
            </a:r>
            <a:r>
              <a:rPr lang="en-US" b="1" baseline="0" dirty="0">
                <a:highlight>
                  <a:srgbClr val="FFFF00"/>
                </a:highlight>
              </a:rPr>
              <a:t> gratitude</a:t>
            </a:r>
            <a:r>
              <a:rPr lang="en-US" baseline="0" dirty="0">
                <a:highlight>
                  <a:srgbClr val="FFFF00"/>
                </a:highlight>
              </a:rPr>
              <a:t>… I ensure to express thanks to everyone as we go through the process.</a:t>
            </a:r>
          </a:p>
          <a:p>
            <a:pPr marL="0" indent="0">
              <a:buNone/>
            </a:pPr>
            <a:endParaRPr lang="en-US" baseline="0" dirty="0">
              <a:highlight>
                <a:srgbClr val="FFFF00"/>
              </a:highlight>
            </a:endParaRPr>
          </a:p>
          <a:p>
            <a:pPr marL="0" indent="0">
              <a:buNone/>
            </a:pPr>
            <a:r>
              <a:rPr lang="en-US" baseline="0" dirty="0">
                <a:highlight>
                  <a:srgbClr val="FFFF00"/>
                </a:highlight>
              </a:rPr>
              <a:t>On page 8 of the Reflective Manual, complete the following question: How do your Core Values align with your Board’s mission statement/strategic plan.</a:t>
            </a:r>
          </a:p>
          <a:p>
            <a:pPr marL="0" indent="0">
              <a:buNone/>
            </a:pPr>
            <a:endParaRPr lang="en-US" baseline="0" dirty="0">
              <a:highlight>
                <a:srgbClr val="FFFF00"/>
              </a:highlight>
            </a:endParaRPr>
          </a:p>
          <a:p>
            <a:pPr marL="0" indent="0">
              <a:buNone/>
            </a:pPr>
            <a:r>
              <a:rPr lang="en-US" baseline="0" dirty="0">
                <a:highlight>
                  <a:srgbClr val="FFFF00"/>
                </a:highlight>
              </a:rPr>
              <a:t>Suggested time – 20 minutes</a:t>
            </a:r>
          </a:p>
          <a:p>
            <a:pPr marL="0" indent="0">
              <a:buNone/>
            </a:pPr>
            <a:endParaRPr lang="en-US" baseline="0" dirty="0">
              <a:highlight>
                <a:srgbClr val="FFFF00"/>
              </a:highlight>
            </a:endParaRPr>
          </a:p>
          <a:p>
            <a:pPr marL="0" indent="0">
              <a:buNone/>
            </a:pPr>
            <a:endParaRPr lang="en-US" baseline="0" dirty="0">
              <a:highlight>
                <a:srgbClr val="FFFF00"/>
              </a:highlight>
            </a:endParaRPr>
          </a:p>
        </p:txBody>
      </p:sp>
    </p:spTree>
    <p:extLst>
      <p:ext uri="{BB962C8B-B14F-4D97-AF65-F5344CB8AC3E}">
        <p14:creationId xmlns:p14="http://schemas.microsoft.com/office/powerpoint/2010/main" val="2251904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It is essential to be able to maintain calmness and/or confidence when you face challenging problems.</a:t>
            </a:r>
          </a:p>
          <a:p>
            <a:pPr marL="0" indent="0">
              <a:buNone/>
            </a:pPr>
            <a:r>
              <a:rPr lang="en-CA" dirty="0">
                <a:highlight>
                  <a:srgbClr val="FFFF00"/>
                </a:highlight>
              </a:rPr>
              <a:t>Consider calming techniques to help you deal with serious issues.</a:t>
            </a:r>
          </a:p>
          <a:p>
            <a:endParaRPr lang="en-CA" baseline="0" dirty="0">
              <a:highlight>
                <a:srgbClr val="FFFF00"/>
              </a:highlight>
            </a:endParaRPr>
          </a:p>
          <a:p>
            <a:endParaRPr lang="en-CA" baseline="0" dirty="0">
              <a:highlight>
                <a:srgbClr val="FFFF00"/>
              </a:highlight>
            </a:endParaRPr>
          </a:p>
          <a:p>
            <a:pPr marL="0" indent="0">
              <a:buNone/>
            </a:pPr>
            <a:r>
              <a:rPr lang="en-CA" dirty="0">
                <a:highlight>
                  <a:srgbClr val="FFFF00"/>
                </a:highlight>
              </a:rPr>
              <a:t>Share a strategy you use to keep calm when you encounter a challenging situation.</a:t>
            </a:r>
          </a:p>
          <a:p>
            <a:endParaRPr lang="en-CA" baseline="0" dirty="0">
              <a:highlight>
                <a:srgbClr val="FFFF00"/>
              </a:highlight>
            </a:endParaRPr>
          </a:p>
          <a:p>
            <a:r>
              <a:rPr lang="en-CA" baseline="0" dirty="0">
                <a:highlight>
                  <a:srgbClr val="FFFF00"/>
                </a:highlight>
              </a:rPr>
              <a:t>Possible answers include:</a:t>
            </a:r>
          </a:p>
          <a:p>
            <a:pPr marL="228600" indent="-228600">
              <a:buAutoNum type="arabicPeriod"/>
            </a:pPr>
            <a:r>
              <a:rPr lang="en-CA" baseline="0" dirty="0">
                <a:highlight>
                  <a:srgbClr val="FFFF00"/>
                </a:highlight>
              </a:rPr>
              <a:t>Taking a breath before responding.</a:t>
            </a:r>
          </a:p>
          <a:p>
            <a:pPr marL="228600" indent="-228600">
              <a:buAutoNum type="arabicPeriod"/>
            </a:pPr>
            <a:r>
              <a:rPr lang="en-CA" baseline="0" dirty="0">
                <a:highlight>
                  <a:srgbClr val="FFFF00"/>
                </a:highlight>
              </a:rPr>
              <a:t>Walking away to clear my head.</a:t>
            </a:r>
          </a:p>
          <a:p>
            <a:pPr marL="228600" indent="-228600">
              <a:buAutoNum type="arabicPeriod"/>
            </a:pPr>
            <a:r>
              <a:rPr lang="en-CA" baseline="0" dirty="0">
                <a:highlight>
                  <a:srgbClr val="FFFF00"/>
                </a:highlight>
              </a:rPr>
              <a:t>Calling a friend to bounce ideas off.</a:t>
            </a:r>
          </a:p>
          <a:p>
            <a:pPr marL="228600" indent="-228600">
              <a:buAutoNum type="arabicPeriod"/>
            </a:pPr>
            <a:r>
              <a:rPr lang="en-CA" baseline="0" dirty="0">
                <a:highlight>
                  <a:srgbClr val="FFFF00"/>
                </a:highlight>
              </a:rPr>
              <a:t>Weighing out the pros and cons.</a:t>
            </a:r>
          </a:p>
          <a:p>
            <a:pPr marL="228600" indent="-228600">
              <a:buAutoNum type="arabicPeriod"/>
            </a:pPr>
            <a:endParaRPr lang="en-CA" baseline="0"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highlight>
                  <a:srgbClr val="FFFF00"/>
                </a:highlight>
              </a:rPr>
              <a:t>We often use tools such as these while problem-solving.</a:t>
            </a: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highlight>
                  <a:srgbClr val="FFFF00"/>
                </a:highlight>
              </a:rPr>
              <a:t>Refer to </a:t>
            </a:r>
            <a:r>
              <a:rPr lang="en-CA" b="1" baseline="0" dirty="0">
                <a:highlight>
                  <a:srgbClr val="FFFF00"/>
                </a:highlight>
              </a:rPr>
              <a:t>page 9 of the Reflective Manual</a:t>
            </a:r>
            <a:r>
              <a:rPr lang="en-CA" baseline="0" dirty="0">
                <a:highlight>
                  <a:srgbClr val="FFFF00"/>
                </a:highlight>
              </a:rPr>
              <a:t>. There are several activities listed that can support further learning.</a:t>
            </a:r>
          </a:p>
          <a:p>
            <a:pPr marL="0" indent="0">
              <a:buNone/>
            </a:pPr>
            <a:endParaRPr lang="en-CA" baseline="0" dirty="0">
              <a:highlight>
                <a:srgbClr val="FFFF00"/>
              </a:highlight>
            </a:endParaRPr>
          </a:p>
          <a:p>
            <a:pPr marL="228600" indent="-228600">
              <a:buAutoNum type="arabicPeriod"/>
            </a:pPr>
            <a:endParaRPr lang="en-CA" baseline="0" dirty="0">
              <a:highlight>
                <a:srgbClr val="FFFF00"/>
              </a:highlight>
            </a:endParaRPr>
          </a:p>
          <a:p>
            <a:pPr marL="0" indent="0">
              <a:buNone/>
            </a:pPr>
            <a:r>
              <a:rPr lang="en-CA" baseline="0" dirty="0">
                <a:highlight>
                  <a:srgbClr val="FFFF00"/>
                </a:highlight>
              </a:rPr>
              <a:t>Time: 5 minutes</a:t>
            </a:r>
          </a:p>
        </p:txBody>
      </p:sp>
    </p:spTree>
    <p:extLst>
      <p:ext uri="{BB962C8B-B14F-4D97-AF65-F5344CB8AC3E}">
        <p14:creationId xmlns:p14="http://schemas.microsoft.com/office/powerpoint/2010/main" val="2565510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highlight>
                  <a:srgbClr val="FFFF00"/>
                </a:highlight>
              </a:rPr>
              <a:t>Confidence is important</a:t>
            </a:r>
            <a:r>
              <a:rPr lang="en-US" baseline="0" dirty="0">
                <a:highlight>
                  <a:srgbClr val="FFFF00"/>
                </a:highlight>
              </a:rPr>
              <a:t> when facing challenging problems. Confidence can be strengthened in many ways:</a:t>
            </a:r>
          </a:p>
          <a:p>
            <a:pPr marL="514350" indent="-514350">
              <a:buFont typeface="+mj-lt"/>
              <a:buAutoNum type="arabicPeriod"/>
            </a:pPr>
            <a:r>
              <a:rPr lang="en-US" dirty="0">
                <a:highlight>
                  <a:srgbClr val="FFFF00"/>
                </a:highlight>
              </a:rPr>
              <a:t>Take small risks to build success</a:t>
            </a:r>
          </a:p>
          <a:p>
            <a:pPr marL="514350" indent="-514350">
              <a:buFont typeface="+mj-lt"/>
              <a:buAutoNum type="arabicPeriod"/>
            </a:pPr>
            <a:r>
              <a:rPr lang="en-US" dirty="0">
                <a:highlight>
                  <a:srgbClr val="FFFF00"/>
                </a:highlight>
              </a:rPr>
              <a:t>Work with divergent thinkers to challenge your own thoughts and anchor your values.</a:t>
            </a:r>
          </a:p>
          <a:p>
            <a:pPr marL="514350" indent="-514350">
              <a:buFont typeface="+mj-lt"/>
              <a:buAutoNum type="arabicPeriod"/>
            </a:pPr>
            <a:r>
              <a:rPr lang="en-US" dirty="0">
                <a:highlight>
                  <a:srgbClr val="FFFF00"/>
                </a:highlight>
              </a:rPr>
              <a:t>Work through issues with mentor or critical friends.</a:t>
            </a:r>
          </a:p>
          <a:p>
            <a:pPr marL="514350" indent="-514350">
              <a:buFont typeface="+mj-lt"/>
              <a:buAutoNum type="arabicPeriod"/>
            </a:pPr>
            <a:r>
              <a:rPr lang="en-US" dirty="0">
                <a:highlight>
                  <a:srgbClr val="FFFF00"/>
                </a:highlight>
              </a:rPr>
              <a:t>Strengthen your cognitive PLRs.</a:t>
            </a:r>
          </a:p>
          <a:p>
            <a:pPr marL="514350" indent="-514350">
              <a:buFont typeface="+mj-lt"/>
              <a:buAutoNum type="arabicPeriod"/>
            </a:pPr>
            <a:r>
              <a:rPr lang="en-US" dirty="0">
                <a:highlight>
                  <a:srgbClr val="FFFF00"/>
                </a:highlight>
              </a:rPr>
              <a:t>Learn as much as possible about an issue before attempting to solve it.</a:t>
            </a:r>
          </a:p>
          <a:p>
            <a:endParaRPr lang="en-US" dirty="0">
              <a:highlight>
                <a:srgbClr val="FFFF00"/>
              </a:highlight>
            </a:endParaRPr>
          </a:p>
          <a:p>
            <a:r>
              <a:rPr lang="en-US" dirty="0">
                <a:highlight>
                  <a:srgbClr val="FFFF00"/>
                </a:highlight>
              </a:rPr>
              <a:t>Refer to </a:t>
            </a:r>
            <a:r>
              <a:rPr lang="en-US" b="1" dirty="0">
                <a:highlight>
                  <a:srgbClr val="FFFF00"/>
                </a:highlight>
              </a:rPr>
              <a:t>page 9 of</a:t>
            </a:r>
            <a:r>
              <a:rPr lang="en-US" b="1" baseline="0" dirty="0">
                <a:highlight>
                  <a:srgbClr val="FFFF00"/>
                </a:highlight>
              </a:rPr>
              <a:t> the Reflective Manual </a:t>
            </a:r>
            <a:r>
              <a:rPr lang="en-US" b="0" baseline="0" dirty="0">
                <a:highlight>
                  <a:srgbClr val="FFFF00"/>
                </a:highlight>
              </a:rPr>
              <a:t>for </a:t>
            </a:r>
            <a:r>
              <a:rPr lang="en-US" baseline="0" dirty="0">
                <a:highlight>
                  <a:srgbClr val="FFFF00"/>
                </a:highlight>
              </a:rPr>
              <a:t>activities that you can do to explore your confidence. </a:t>
            </a:r>
          </a:p>
          <a:p>
            <a:pPr marL="171450" indent="-171450">
              <a:buFont typeface="Arial" panose="020B0604020202020204" pitchFamily="34" charset="0"/>
              <a:buChar char="•"/>
            </a:pPr>
            <a:r>
              <a:rPr lang="en-CA" sz="1200" kern="1200" dirty="0">
                <a:solidFill>
                  <a:schemeClr val="tx1"/>
                </a:solidFill>
                <a:effectLst/>
                <a:highlight>
                  <a:srgbClr val="FFFF00"/>
                </a:highlight>
                <a:latin typeface="+mn-lt"/>
                <a:ea typeface="+mn-ea"/>
                <a:cs typeface="+mn-cs"/>
              </a:rPr>
              <a:t>Read Onward, chapter 7. Complete the activities from the Onward Workbook: </a:t>
            </a:r>
            <a:r>
              <a:rPr lang="en-CA" sz="1200" i="1" kern="1200" dirty="0">
                <a:solidFill>
                  <a:schemeClr val="tx1"/>
                </a:solidFill>
                <a:effectLst/>
                <a:highlight>
                  <a:srgbClr val="FFFF00"/>
                </a:highlight>
                <a:latin typeface="+mn-lt"/>
                <a:ea typeface="+mn-ea"/>
                <a:cs typeface="+mn-cs"/>
              </a:rPr>
              <a:t>Aptitudes and Interests</a:t>
            </a:r>
            <a:r>
              <a:rPr lang="en-CA" sz="1200" kern="1200" dirty="0">
                <a:solidFill>
                  <a:schemeClr val="tx1"/>
                </a:solidFill>
                <a:effectLst/>
                <a:highlight>
                  <a:srgbClr val="FFFF00"/>
                </a:highlight>
                <a:latin typeface="+mn-lt"/>
                <a:ea typeface="+mn-ea"/>
                <a:cs typeface="+mn-cs"/>
              </a:rPr>
              <a:t> (pp. 34-44), </a:t>
            </a:r>
            <a:r>
              <a:rPr lang="en-CA" sz="1200" i="1" kern="1200" dirty="0">
                <a:solidFill>
                  <a:schemeClr val="tx1"/>
                </a:solidFill>
                <a:effectLst/>
                <a:highlight>
                  <a:srgbClr val="FFFF00"/>
                </a:highlight>
                <a:latin typeface="+mn-lt"/>
                <a:ea typeface="+mn-ea"/>
                <a:cs typeface="+mn-cs"/>
              </a:rPr>
              <a:t>Self-Esteem Reflection</a:t>
            </a:r>
            <a:r>
              <a:rPr lang="en-CA" sz="1200" kern="1200" dirty="0">
                <a:solidFill>
                  <a:schemeClr val="tx1"/>
                </a:solidFill>
                <a:effectLst/>
                <a:highlight>
                  <a:srgbClr val="FFFF00"/>
                </a:highlight>
                <a:latin typeface="+mn-lt"/>
                <a:ea typeface="+mn-ea"/>
                <a:cs typeface="+mn-cs"/>
              </a:rPr>
              <a:t> (pp. 339-340), and </a:t>
            </a:r>
            <a:r>
              <a:rPr lang="en-CA" sz="1200" i="1" kern="1200" dirty="0">
                <a:solidFill>
                  <a:schemeClr val="tx1"/>
                </a:solidFill>
                <a:effectLst/>
                <a:highlight>
                  <a:srgbClr val="FFFF00"/>
                </a:highlight>
                <a:latin typeface="+mn-lt"/>
                <a:ea typeface="+mn-ea"/>
                <a:cs typeface="+mn-cs"/>
              </a:rPr>
              <a:t>Exploring Self-Confidence</a:t>
            </a:r>
            <a:r>
              <a:rPr lang="en-CA" sz="1200" kern="1200" dirty="0">
                <a:solidFill>
                  <a:schemeClr val="tx1"/>
                </a:solidFill>
                <a:effectLst/>
                <a:highlight>
                  <a:srgbClr val="FFFF00"/>
                </a:highlight>
                <a:latin typeface="+mn-lt"/>
                <a:ea typeface="+mn-ea"/>
                <a:cs typeface="+mn-cs"/>
              </a:rPr>
              <a:t> (pp. 345-347 WB). </a:t>
            </a:r>
          </a:p>
          <a:p>
            <a:pPr marL="171450" indent="-171450">
              <a:buFont typeface="Arial" panose="020B0604020202020204" pitchFamily="34" charset="0"/>
              <a:buChar char="•"/>
            </a:pPr>
            <a:r>
              <a:rPr lang="en-CA" sz="1200" kern="1200" dirty="0">
                <a:solidFill>
                  <a:schemeClr val="tx1"/>
                </a:solidFill>
                <a:effectLst/>
                <a:highlight>
                  <a:srgbClr val="FFFF00"/>
                </a:highlight>
                <a:latin typeface="+mn-lt"/>
                <a:ea typeface="+mn-ea"/>
                <a:cs typeface="+mn-cs"/>
              </a:rPr>
              <a:t>View </a:t>
            </a:r>
            <a:r>
              <a:rPr lang="en-CA" sz="1200" u="sng" kern="1200" dirty="0">
                <a:solidFill>
                  <a:schemeClr val="tx1"/>
                </a:solidFill>
                <a:effectLst/>
                <a:highlight>
                  <a:srgbClr val="FFFF00"/>
                </a:highlight>
                <a:latin typeface="+mn-lt"/>
                <a:ea typeface="+mn-ea"/>
                <a:cs typeface="+mn-cs"/>
                <a:hlinkClick r:id="rId3"/>
              </a:rPr>
              <a:t>How To Have More Self Confidence and Self Esteem</a:t>
            </a:r>
            <a:r>
              <a:rPr lang="en-CA" sz="1200" kern="1200" dirty="0">
                <a:solidFill>
                  <a:schemeClr val="tx1"/>
                </a:solidFill>
                <a:effectLst/>
                <a:highlight>
                  <a:srgbClr val="FFFF00"/>
                </a:highlight>
                <a:latin typeface="+mn-lt"/>
                <a:ea typeface="+mn-ea"/>
                <a:cs typeface="+mn-cs"/>
              </a:rPr>
              <a:t> (6m40s).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What activities did you complete that helped build your confidence? How can these activities help you when you encounter difficult or challenging problems?</a:t>
            </a:r>
          </a:p>
          <a:p>
            <a:pPr marL="171450" indent="-171450">
              <a:buFont typeface="Arial" panose="020B0604020202020204" pitchFamily="34" charset="0"/>
              <a:buChar char="•"/>
            </a:pPr>
            <a:endParaRPr lang="en-CA" sz="1200" kern="1200" dirty="0">
              <a:solidFill>
                <a:schemeClr val="tx1"/>
              </a:solidFill>
              <a:effectLst/>
              <a:highlight>
                <a:srgbClr val="FFFF00"/>
              </a:highlight>
              <a:latin typeface="+mn-lt"/>
              <a:ea typeface="+mn-ea"/>
              <a:cs typeface="+mn-cs"/>
            </a:endParaRPr>
          </a:p>
          <a:p>
            <a:endParaRPr lang="en-US" baseline="0" dirty="0">
              <a:highlight>
                <a:srgbClr val="FFFF00"/>
              </a:highlight>
            </a:endParaRPr>
          </a:p>
          <a:p>
            <a:r>
              <a:rPr lang="en-US" baseline="0" dirty="0">
                <a:highlight>
                  <a:srgbClr val="FFFF00"/>
                </a:highlight>
              </a:rPr>
              <a:t>Suggested timing: 15 minutes</a:t>
            </a:r>
          </a:p>
          <a:p>
            <a:endParaRPr lang="en-US" dirty="0">
              <a:highlight>
                <a:srgbClr val="FFFF00"/>
              </a:highlight>
            </a:endParaRPr>
          </a:p>
        </p:txBody>
      </p:sp>
    </p:spTree>
    <p:extLst>
      <p:ext uri="{BB962C8B-B14F-4D97-AF65-F5344CB8AC3E}">
        <p14:creationId xmlns:p14="http://schemas.microsoft.com/office/powerpoint/2010/main" val="730424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View “Achieve More by Setting SMART Goals” (1m15s) (</a:t>
            </a:r>
            <a:r>
              <a:rPr lang="en-CA" sz="1200" u="sng" kern="1200" dirty="0">
                <a:solidFill>
                  <a:schemeClr val="tx1"/>
                </a:solidFill>
                <a:effectLst/>
                <a:latin typeface="+mn-lt"/>
                <a:ea typeface="+mn-ea"/>
                <a:cs typeface="+mn-cs"/>
                <a:hlinkClick r:id="rId3"/>
              </a:rPr>
              <a:t>https://www.youtube.com/watch?v=yA53yhiOe04</a:t>
            </a:r>
            <a:r>
              <a:rPr lang="en-CA" sz="1200" kern="1200" dirty="0">
                <a:solidFill>
                  <a:schemeClr val="tx1"/>
                </a:solidFill>
                <a:effectLst/>
                <a:latin typeface="+mn-lt"/>
                <a:ea typeface="+mn-ea"/>
                <a:cs typeface="+mn-cs"/>
              </a:rPr>
              <a:t> )</a:t>
            </a:r>
          </a:p>
          <a:p>
            <a:endParaRPr lang="en-US" baseline="0" dirty="0"/>
          </a:p>
          <a:p>
            <a:r>
              <a:rPr lang="en-US" baseline="0" dirty="0"/>
              <a:t>SMART goals are often used to reach targeted outcomes. When goal setting, some people set a goal like “improve student achievement.” This is far too vague, and doesn’t have any targeted outcome. </a:t>
            </a:r>
          </a:p>
          <a:p>
            <a:r>
              <a:rPr lang="en-US" baseline="0" dirty="0"/>
              <a:t>Using a SMART goal can help you decide the data that can be used to determine whether or not a goal has been reached.</a:t>
            </a:r>
            <a:endParaRPr lang="en-US" dirty="0"/>
          </a:p>
          <a:p>
            <a:endParaRPr lang="en-US" dirty="0"/>
          </a:p>
          <a:p>
            <a:r>
              <a:rPr lang="en-US" dirty="0"/>
              <a:t>Here are the aspects of the </a:t>
            </a:r>
            <a:r>
              <a:rPr lang="en-US" baseline="0" dirty="0"/>
              <a:t>SMART Goal method:</a:t>
            </a:r>
          </a:p>
          <a:p>
            <a:r>
              <a:rPr lang="en-US" sz="1200" b="1" i="0" kern="1200" dirty="0">
                <a:solidFill>
                  <a:schemeClr val="tx1"/>
                </a:solidFill>
                <a:effectLst/>
                <a:latin typeface="+mn-lt"/>
                <a:ea typeface="+mn-ea"/>
                <a:cs typeface="+mn-cs"/>
              </a:rPr>
              <a:t>S</a:t>
            </a:r>
            <a:r>
              <a:rPr lang="en-US" sz="1200" b="0" i="0" kern="1200" dirty="0">
                <a:solidFill>
                  <a:schemeClr val="tx1"/>
                </a:solidFill>
                <a:effectLst/>
                <a:latin typeface="+mn-lt"/>
                <a:ea typeface="+mn-ea"/>
                <a:cs typeface="+mn-cs"/>
              </a:rPr>
              <a:t>pecific: Well defined, clear</a:t>
            </a:r>
          </a:p>
          <a:p>
            <a:r>
              <a:rPr lang="en-US" sz="1200" b="1" i="0" kern="1200" dirty="0">
                <a:solidFill>
                  <a:schemeClr val="tx1"/>
                </a:solidFill>
                <a:effectLst/>
                <a:latin typeface="+mn-lt"/>
                <a:ea typeface="+mn-ea"/>
                <a:cs typeface="+mn-cs"/>
              </a:rPr>
              <a:t>M</a:t>
            </a:r>
            <a:r>
              <a:rPr lang="en-US" sz="1200" b="0" i="0" kern="1200" dirty="0">
                <a:solidFill>
                  <a:schemeClr val="tx1"/>
                </a:solidFill>
                <a:effectLst/>
                <a:latin typeface="+mn-lt"/>
                <a:ea typeface="+mn-ea"/>
                <a:cs typeface="+mn-cs"/>
              </a:rPr>
              <a:t>easurable: Has specific criteria that will let you know if you achieved</a:t>
            </a:r>
            <a:r>
              <a:rPr lang="en-US" sz="1200" b="0" i="0" kern="1200" baseline="0" dirty="0">
                <a:solidFill>
                  <a:schemeClr val="tx1"/>
                </a:solidFill>
                <a:effectLst/>
                <a:latin typeface="+mn-lt"/>
                <a:ea typeface="+mn-ea"/>
                <a:cs typeface="+mn-cs"/>
              </a:rPr>
              <a:t> the goal</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a:t>
            </a:r>
            <a:r>
              <a:rPr lang="en-US" sz="1200" b="0" i="0" kern="1200" dirty="0">
                <a:solidFill>
                  <a:schemeClr val="tx1"/>
                </a:solidFill>
                <a:effectLst/>
                <a:latin typeface="+mn-lt"/>
                <a:ea typeface="+mn-ea"/>
                <a:cs typeface="+mn-cs"/>
              </a:rPr>
              <a:t>ttainable: Achievable and possible</a:t>
            </a:r>
          </a:p>
          <a:p>
            <a:r>
              <a:rPr lang="en-US" sz="1200" b="1" i="0" kern="1200" dirty="0">
                <a:solidFill>
                  <a:schemeClr val="tx1"/>
                </a:solidFill>
                <a:effectLst/>
                <a:latin typeface="+mn-lt"/>
                <a:ea typeface="+mn-ea"/>
                <a:cs typeface="+mn-cs"/>
              </a:rPr>
              <a:t>R</a:t>
            </a:r>
            <a:r>
              <a:rPr lang="en-US" sz="1200" b="0" i="0" kern="1200" dirty="0">
                <a:solidFill>
                  <a:schemeClr val="tx1"/>
                </a:solidFill>
                <a:effectLst/>
                <a:latin typeface="+mn-lt"/>
                <a:ea typeface="+mn-ea"/>
                <a:cs typeface="+mn-cs"/>
              </a:rPr>
              <a:t>ealistic:</a:t>
            </a:r>
            <a:r>
              <a:rPr lang="en-US" sz="1200" b="0" i="0" kern="1200" baseline="0" dirty="0">
                <a:solidFill>
                  <a:schemeClr val="tx1"/>
                </a:solidFill>
                <a:effectLst/>
                <a:latin typeface="+mn-lt"/>
                <a:ea typeface="+mn-ea"/>
                <a:cs typeface="+mn-cs"/>
              </a:rPr>
              <a:t> able to be reached</a:t>
            </a:r>
            <a:r>
              <a:rPr lang="en-US" sz="1200" b="0" i="0" kern="1200" dirty="0">
                <a:solidFill>
                  <a:schemeClr val="tx1"/>
                </a:solidFill>
                <a:effectLst/>
                <a:latin typeface="+mn-lt"/>
                <a:ea typeface="+mn-ea"/>
                <a:cs typeface="+mn-cs"/>
              </a:rPr>
              <a:t>, relevant </a:t>
            </a:r>
          </a:p>
          <a:p>
            <a:r>
              <a:rPr lang="en-US" sz="1200" b="1"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ime-based: has a specified</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timeline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to ensure you are working towards the goal</a:t>
            </a:r>
          </a:p>
          <a:p>
            <a:endParaRPr lang="en-US" sz="1200" b="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12</a:t>
            </a:fld>
            <a:endParaRPr lang="en-US" dirty="0"/>
          </a:p>
        </p:txBody>
      </p:sp>
    </p:spTree>
    <p:extLst>
      <p:ext uri="{BB962C8B-B14F-4D97-AF65-F5344CB8AC3E}">
        <p14:creationId xmlns:p14="http://schemas.microsoft.com/office/powerpoint/2010/main" val="245815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Setting realistic goals are an important part of our problem-solving expertise. While initially we may not reach our expected outcomes, there is positive growth potential in failing then using the process for setting new goals. That is sometimes where the greatest learning occurs.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r>
              <a:rPr lang="en-US" baseline="0" dirty="0"/>
              <a:t>Using a SMART goal can help you decide the data that can be used to determine whether or not a goal has been reached.</a:t>
            </a:r>
            <a:endParaRPr lang="en-US" dirty="0"/>
          </a:p>
          <a:p>
            <a:endParaRPr lang="en-US" dirty="0"/>
          </a:p>
          <a:p>
            <a:r>
              <a:rPr lang="en-US" dirty="0"/>
              <a:t>Here are the aspects of the </a:t>
            </a:r>
            <a:r>
              <a:rPr lang="en-US" baseline="0" dirty="0"/>
              <a:t>SMART Goal method:</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a:t>
            </a:r>
            <a:r>
              <a:rPr lang="en-US" sz="1200" b="0" i="0" kern="1200" dirty="0">
                <a:solidFill>
                  <a:schemeClr val="tx1"/>
                </a:solidFill>
                <a:effectLst/>
                <a:latin typeface="+mn-lt"/>
                <a:ea typeface="+mn-ea"/>
                <a:cs typeface="+mn-cs"/>
              </a:rPr>
              <a:t>pecific: Well defined, clear</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exactly</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do you want to achieve? Who is responsible? What are the steps?</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t>
            </a:r>
            <a:r>
              <a:rPr lang="en-US" sz="1200" b="0" i="0" kern="1200" dirty="0">
                <a:solidFill>
                  <a:schemeClr val="tx1"/>
                </a:solidFill>
                <a:effectLst/>
                <a:latin typeface="+mn-lt"/>
                <a:ea typeface="+mn-ea"/>
                <a:cs typeface="+mn-cs"/>
              </a:rPr>
              <a:t>easurable: Has specific criteria that will let you know if you achieved</a:t>
            </a:r>
            <a:r>
              <a:rPr lang="en-US" sz="1200" b="0" i="0" kern="1200" baseline="0" dirty="0">
                <a:solidFill>
                  <a:schemeClr val="tx1"/>
                </a:solidFill>
                <a:effectLst/>
                <a:latin typeface="+mn-lt"/>
                <a:ea typeface="+mn-ea"/>
                <a:cs typeface="+mn-cs"/>
              </a:rPr>
              <a:t> the goal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measures will you use to quantify your goal?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a:t>
            </a:r>
            <a:r>
              <a:rPr lang="en-US" sz="1200" b="0" i="0" kern="1200" dirty="0">
                <a:solidFill>
                  <a:schemeClr val="tx1"/>
                </a:solidFill>
                <a:effectLst/>
                <a:latin typeface="+mn-lt"/>
                <a:ea typeface="+mn-ea"/>
                <a:cs typeface="+mn-cs"/>
              </a:rPr>
              <a:t>ttainable: Achievable and possible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Can it be accomplished? What hinders/helps</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progress towards the goal?</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R</a:t>
            </a:r>
            <a:r>
              <a:rPr lang="en-US" sz="1200" b="0" i="0" kern="1200" dirty="0">
                <a:solidFill>
                  <a:schemeClr val="tx1"/>
                </a:solidFill>
                <a:effectLst/>
                <a:latin typeface="+mn-lt"/>
                <a:ea typeface="+mn-ea"/>
                <a:cs typeface="+mn-cs"/>
              </a:rPr>
              <a:t>ealistic:</a:t>
            </a:r>
            <a:r>
              <a:rPr lang="en-US" sz="1200" b="0" i="0" kern="1200" baseline="0" dirty="0">
                <a:solidFill>
                  <a:schemeClr val="tx1"/>
                </a:solidFill>
                <a:effectLst/>
                <a:latin typeface="+mn-lt"/>
                <a:ea typeface="+mn-ea"/>
                <a:cs typeface="+mn-cs"/>
              </a:rPr>
              <a:t> able to be reached</a:t>
            </a:r>
            <a:r>
              <a:rPr lang="en-US" sz="1200" b="0" i="0" kern="1200" dirty="0">
                <a:solidFill>
                  <a:schemeClr val="tx1"/>
                </a:solidFill>
                <a:effectLst/>
                <a:latin typeface="+mn-lt"/>
                <a:ea typeface="+mn-ea"/>
                <a:cs typeface="+mn-cs"/>
              </a:rPr>
              <a:t>, relevant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Why</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is this important? Why does this goal matter?</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ime-based: has a specified</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timeline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to ensure you are working towards the goal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are</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the start/end times? Is there a mid-point check-in?</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13</a:t>
            </a:fld>
            <a:endParaRPr lang="en-US" dirty="0"/>
          </a:p>
        </p:txBody>
      </p:sp>
    </p:spTree>
    <p:extLst>
      <p:ext uri="{BB962C8B-B14F-4D97-AF65-F5344CB8AC3E}">
        <p14:creationId xmlns:p14="http://schemas.microsoft.com/office/powerpoint/2010/main" val="2853447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Read through the example </a:t>
            </a:r>
            <a:r>
              <a:rPr lang="en-US" sz="1200" b="0" i="0" kern="1200" baseline="0" dirty="0">
                <a:solidFill>
                  <a:schemeClr val="tx1"/>
                </a:solidFill>
                <a:effectLst/>
                <a:latin typeface="+mn-lt"/>
                <a:ea typeface="+mn-ea"/>
                <a:cs typeface="+mn-cs"/>
              </a:rPr>
              <a:t>:</a:t>
            </a:r>
          </a:p>
          <a:p>
            <a:r>
              <a:rPr lang="en-CA" sz="1200" b="1" kern="1200" dirty="0">
                <a:solidFill>
                  <a:schemeClr val="tx1"/>
                </a:solidFill>
                <a:effectLst/>
                <a:latin typeface="+mn-lt"/>
                <a:ea typeface="+mn-ea"/>
                <a:cs typeface="+mn-cs"/>
              </a:rPr>
              <a:t>Example:</a:t>
            </a:r>
            <a:r>
              <a:rPr lang="en-CA" sz="1200" kern="120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By the end of the first month of semester one, 100% of teachers will develop digital platforms that will be accessible to their students from home (specific/measurable). Most teachers already have an online presence (achievable). Principals will send out a survey to determine the needs of their teachers to ensure this goal is attainable. Board personnel will distribute devices (realistic) for all teachers to begin developing e-learning sessions (relevant) for different aspects of online teaching. With remote learning becoming a strong possibility, it is essential to have this in place before October 15</a:t>
            </a:r>
            <a:r>
              <a:rPr lang="en-CA" sz="1200" i="1" kern="1200" baseline="30000" dirty="0">
                <a:solidFill>
                  <a:schemeClr val="tx1"/>
                </a:solidFill>
                <a:effectLst/>
                <a:latin typeface="+mn-lt"/>
                <a:ea typeface="+mn-ea"/>
                <a:cs typeface="+mn-cs"/>
              </a:rPr>
              <a:t>th</a:t>
            </a:r>
            <a:r>
              <a:rPr lang="en-CA" sz="1200" i="1" kern="1200" dirty="0">
                <a:solidFill>
                  <a:schemeClr val="tx1"/>
                </a:solidFill>
                <a:effectLst/>
                <a:latin typeface="+mn-lt"/>
                <a:ea typeface="+mn-ea"/>
                <a:cs typeface="+mn-cs"/>
              </a:rPr>
              <a:t> (time-based). Throughout semester one, the digital platforms will be monitored by administrators to mitigate the gaps.</a:t>
            </a:r>
            <a:r>
              <a:rPr lang="en-CA" dirty="0">
                <a:effectLst/>
              </a:rPr>
              <a:t> </a:t>
            </a:r>
          </a:p>
          <a:p>
            <a:endParaRPr lang="en-CA"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Using the example above, develop a SMART Goal for student achievement. Refer to the chart on page 10 of the Reflective Manual.</a:t>
            </a:r>
            <a:endParaRPr lang="en-CA" sz="1200" kern="1200" dirty="0">
              <a:solidFill>
                <a:schemeClr val="tx1"/>
              </a:solidFill>
              <a:effectLst/>
              <a:latin typeface="+mn-lt"/>
              <a:ea typeface="+mn-ea"/>
              <a:cs typeface="+mn-cs"/>
            </a:endParaRPr>
          </a:p>
          <a:p>
            <a:r>
              <a:rPr lang="en-CA" sz="1200" i="0" kern="1200" dirty="0">
                <a:solidFill>
                  <a:schemeClr val="tx1"/>
                </a:solidFill>
                <a:effectLst/>
                <a:latin typeface="+mn-lt"/>
                <a:ea typeface="+mn-ea"/>
                <a:cs typeface="+mn-cs"/>
              </a:rPr>
              <a:t>When considering a</a:t>
            </a:r>
            <a:r>
              <a:rPr lang="en-CA" sz="1200" i="0" kern="1200" baseline="0" dirty="0">
                <a:solidFill>
                  <a:schemeClr val="tx1"/>
                </a:solidFill>
                <a:effectLst/>
                <a:latin typeface="+mn-lt"/>
                <a:ea typeface="+mn-ea"/>
                <a:cs typeface="+mn-cs"/>
              </a:rPr>
              <a:t> SMART goal for student achievement, choose from:</a:t>
            </a:r>
          </a:p>
          <a:p>
            <a:pPr marL="228600" indent="-228600">
              <a:buAutoNum type="arabicPeriod"/>
            </a:pPr>
            <a:r>
              <a:rPr lang="en-CA" sz="1200" i="0" kern="1200" baseline="0" dirty="0">
                <a:solidFill>
                  <a:schemeClr val="tx1"/>
                </a:solidFill>
                <a:effectLst/>
                <a:latin typeface="+mn-lt"/>
                <a:ea typeface="+mn-ea"/>
                <a:cs typeface="+mn-cs"/>
              </a:rPr>
              <a:t>Subject area </a:t>
            </a:r>
          </a:p>
          <a:p>
            <a:pPr marL="228600" indent="-228600">
              <a:buAutoNum type="arabicPeriod"/>
            </a:pPr>
            <a:r>
              <a:rPr lang="en-CA" sz="1200" i="0" kern="1200" baseline="0" dirty="0">
                <a:solidFill>
                  <a:schemeClr val="tx1"/>
                </a:solidFill>
                <a:effectLst/>
                <a:latin typeface="+mn-lt"/>
                <a:ea typeface="+mn-ea"/>
                <a:cs typeface="+mn-cs"/>
              </a:rPr>
              <a:t>Grade level</a:t>
            </a:r>
          </a:p>
          <a:p>
            <a:pPr marL="228600" indent="-228600">
              <a:buAutoNum type="arabicPeriod"/>
            </a:pPr>
            <a:r>
              <a:rPr lang="en-CA" sz="1200" i="0" kern="1200" baseline="0" dirty="0">
                <a:solidFill>
                  <a:schemeClr val="tx1"/>
                </a:solidFill>
                <a:effectLst/>
                <a:latin typeface="+mn-lt"/>
                <a:ea typeface="+mn-ea"/>
                <a:cs typeface="+mn-cs"/>
              </a:rPr>
              <a:t>Credit accumulations</a:t>
            </a:r>
          </a:p>
          <a:p>
            <a:pPr marL="228600" indent="-228600">
              <a:buAutoNum type="arabicPeriod"/>
            </a:pPr>
            <a:r>
              <a:rPr lang="en-CA" sz="1200" i="0" kern="1200" baseline="0" dirty="0">
                <a:solidFill>
                  <a:schemeClr val="tx1"/>
                </a:solidFill>
                <a:effectLst/>
                <a:latin typeface="+mn-lt"/>
                <a:ea typeface="+mn-ea"/>
                <a:cs typeface="+mn-cs"/>
              </a:rPr>
              <a:t>Grad rates</a:t>
            </a:r>
          </a:p>
          <a:p>
            <a:pPr marL="228600" indent="-228600">
              <a:buAutoNum type="arabicPeriod"/>
            </a:pPr>
            <a:r>
              <a:rPr lang="en-CA" sz="1200" i="0" kern="1200" baseline="0" dirty="0">
                <a:solidFill>
                  <a:schemeClr val="tx1"/>
                </a:solidFill>
                <a:effectLst/>
                <a:latin typeface="+mn-lt"/>
                <a:ea typeface="+mn-ea"/>
                <a:cs typeface="+mn-cs"/>
              </a:rPr>
              <a:t>EQAO</a:t>
            </a:r>
          </a:p>
          <a:p>
            <a:pPr marL="228600" indent="-228600">
              <a:buAutoNum type="arabicPeriod"/>
            </a:pPr>
            <a:r>
              <a:rPr lang="en-CA" sz="1200" i="0" kern="1200" baseline="0" dirty="0">
                <a:solidFill>
                  <a:schemeClr val="tx1"/>
                </a:solidFill>
                <a:effectLst/>
                <a:latin typeface="+mn-lt"/>
                <a:ea typeface="+mn-ea"/>
                <a:cs typeface="+mn-cs"/>
              </a:rPr>
              <a:t>Any other student achievement area.</a:t>
            </a:r>
          </a:p>
          <a:p>
            <a:pPr marL="228600" indent="-228600">
              <a:buAutoNum type="arabicPeriod"/>
            </a:pPr>
            <a:endParaRPr lang="en-CA" sz="1200" i="0" kern="1200" baseline="0" dirty="0">
              <a:solidFill>
                <a:schemeClr val="tx1"/>
              </a:solidFill>
              <a:effectLst/>
              <a:latin typeface="+mn-lt"/>
              <a:ea typeface="+mn-ea"/>
              <a:cs typeface="+mn-cs"/>
            </a:endParaRPr>
          </a:p>
          <a:p>
            <a:pPr marL="0" indent="0">
              <a:buNone/>
            </a:pPr>
            <a:r>
              <a:rPr lang="en-CA" sz="1200" i="0" kern="1200" baseline="0" dirty="0">
                <a:solidFill>
                  <a:schemeClr val="tx1"/>
                </a:solidFill>
                <a:effectLst/>
                <a:latin typeface="+mn-lt"/>
                <a:ea typeface="+mn-ea"/>
                <a:cs typeface="+mn-cs"/>
              </a:rPr>
              <a:t>Suggested time: 20 minutes</a:t>
            </a:r>
            <a:endParaRPr lang="en-CA" sz="120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14</a:t>
            </a:fld>
            <a:endParaRPr lang="en-US" dirty="0"/>
          </a:p>
        </p:txBody>
      </p:sp>
    </p:spTree>
    <p:extLst>
      <p:ext uri="{BB962C8B-B14F-4D97-AF65-F5344CB8AC3E}">
        <p14:creationId xmlns:p14="http://schemas.microsoft.com/office/powerpoint/2010/main" val="3304681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b="0" dirty="0">
                <a:solidFill>
                  <a:srgbClr val="00B050"/>
                </a:solidFill>
              </a:rPr>
              <a:t>It is essential</a:t>
            </a:r>
            <a:r>
              <a:rPr lang="en-CA" sz="1400" b="0" baseline="0" dirty="0">
                <a:solidFill>
                  <a:srgbClr val="00B050"/>
                </a:solidFill>
              </a:rPr>
              <a:t> to explore any constraints that stand in the way of a successful solution to a problem.</a:t>
            </a:r>
            <a:endParaRPr lang="en-CA" sz="1400" b="0" dirty="0">
              <a:solidFill>
                <a:srgbClr val="00B050"/>
              </a:solidFill>
            </a:endParaRPr>
          </a:p>
          <a:p>
            <a:endParaRPr lang="en-CA" sz="1400" b="0" dirty="0">
              <a:solidFill>
                <a:srgbClr val="00B050"/>
              </a:solidFill>
            </a:endParaRPr>
          </a:p>
          <a:p>
            <a:r>
              <a:rPr lang="en-CA" sz="1400" b="0" dirty="0">
                <a:solidFill>
                  <a:srgbClr val="00B050"/>
                </a:solidFill>
              </a:rPr>
              <a:t>Refer</a:t>
            </a:r>
            <a:r>
              <a:rPr lang="en-CA" sz="1400" b="0" baseline="0" dirty="0">
                <a:solidFill>
                  <a:srgbClr val="00B050"/>
                </a:solidFill>
              </a:rPr>
              <a:t> to </a:t>
            </a:r>
            <a:r>
              <a:rPr lang="en-CA" sz="1400" b="1" baseline="0" dirty="0">
                <a:solidFill>
                  <a:srgbClr val="00B050"/>
                </a:solidFill>
              </a:rPr>
              <a:t>page 11 of the Reflective Manual or pp. 121-123 &amp; 193 of the Onward Workbook or Thinking Traps (</a:t>
            </a:r>
            <a:r>
              <a:rPr lang="en-CA" sz="1400" dirty="0">
                <a:hlinkClick r:id="rId3"/>
              </a:rPr>
              <a:t>http://www.anxietycanada.com/sites/default/files/ThinkingTraps.pdf</a:t>
            </a:r>
            <a:r>
              <a:rPr lang="en-CA" sz="1400" dirty="0"/>
              <a:t> ) </a:t>
            </a:r>
            <a:endParaRPr lang="en-CA" sz="1400" b="1" dirty="0">
              <a:solidFill>
                <a:srgbClr val="00B050"/>
              </a:solidFill>
            </a:endParaRPr>
          </a:p>
          <a:p>
            <a:pPr marL="0" indent="0">
              <a:buNone/>
            </a:pPr>
            <a:r>
              <a:rPr lang="en-CA" sz="1400" b="1" dirty="0">
                <a:solidFill>
                  <a:srgbClr val="00B050"/>
                </a:solidFill>
              </a:rPr>
              <a:t> </a:t>
            </a:r>
          </a:p>
          <a:p>
            <a:pPr marL="0" indent="0">
              <a:buNone/>
            </a:pPr>
            <a:r>
              <a:rPr lang="en-CA" sz="1400" b="1" dirty="0">
                <a:solidFill>
                  <a:srgbClr val="00B050"/>
                </a:solidFill>
              </a:rPr>
              <a:t>COGNITIVE DISTORTIONS</a:t>
            </a:r>
            <a:r>
              <a:rPr lang="en-CA" sz="1400" dirty="0">
                <a:solidFill>
                  <a:srgbClr val="00B050"/>
                </a:solidFill>
              </a:rPr>
              <a:t>,</a:t>
            </a:r>
            <a:r>
              <a:rPr lang="en-CA" sz="1400" dirty="0"/>
              <a:t> </a:t>
            </a:r>
            <a:r>
              <a:rPr lang="en-CA" sz="1200" dirty="0"/>
              <a:t>otherwise known as thinking traps or disordered thinking, distort our thoughts. This can lead to unnecessary painful experiences and inappropriate reactions. As leaders,</a:t>
            </a:r>
            <a:r>
              <a:rPr lang="en-CA" sz="1200" baseline="0" dirty="0"/>
              <a:t> it is important to not fall into these traps. They usually occur as a response to an uncomfortable emotion. If we become aware of these limiting thoughts, we can take charge of them.</a:t>
            </a:r>
          </a:p>
          <a:p>
            <a:pPr marL="0" indent="0">
              <a:buNone/>
            </a:pPr>
            <a:endParaRPr lang="en-CA" sz="1200" dirty="0"/>
          </a:p>
          <a:p>
            <a:r>
              <a:rPr lang="en-CA" sz="1200" kern="1200" baseline="0" dirty="0">
                <a:solidFill>
                  <a:schemeClr val="tx1"/>
                </a:solidFill>
                <a:effectLst/>
                <a:latin typeface="+mn-lt"/>
                <a:ea typeface="+mn-ea"/>
                <a:cs typeface="+mn-cs"/>
              </a:rPr>
              <a:t>Here are some examples (from </a:t>
            </a:r>
            <a:r>
              <a:rPr lang="en-CA" sz="1200" b="1" kern="1200" baseline="0" dirty="0">
                <a:solidFill>
                  <a:schemeClr val="tx1"/>
                </a:solidFill>
                <a:effectLst/>
                <a:latin typeface="+mn-lt"/>
                <a:ea typeface="+mn-ea"/>
                <a:cs typeface="+mn-cs"/>
              </a:rPr>
              <a:t>page 121 of the Onward Workbook</a:t>
            </a:r>
            <a:r>
              <a:rPr lang="en-CA"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NOTE: If you are not using Onward, this resource from Anxiety Canada </a:t>
            </a:r>
            <a:r>
              <a:rPr lang="en-CA" sz="1200" dirty="0">
                <a:hlinkClick r:id="rId3"/>
              </a:rPr>
              <a:t>http://www.anxietycanada.com/sites/default/files/ThinkingTraps.pdf</a:t>
            </a:r>
            <a:r>
              <a:rPr lang="en-CA" sz="1200" dirty="0"/>
              <a:t> </a:t>
            </a:r>
            <a:r>
              <a:rPr lang="en-CA" sz="1200" kern="1200" baseline="0" dirty="0">
                <a:solidFill>
                  <a:schemeClr val="tx1"/>
                </a:solidFill>
                <a:effectLst/>
                <a:latin typeface="+mn-lt"/>
                <a:ea typeface="+mn-ea"/>
                <a:cs typeface="+mn-cs"/>
              </a:rPr>
              <a:t> will suffice.</a:t>
            </a:r>
          </a:p>
          <a:p>
            <a:pPr lvl="0"/>
            <a:endParaRPr lang="en-US" sz="1200" b="1" dirty="0">
              <a:solidFill>
                <a:prstClr val="black"/>
              </a:solidFill>
            </a:endParaRPr>
          </a:p>
          <a:p>
            <a:pPr lvl="0"/>
            <a:r>
              <a:rPr lang="en-US" sz="1200" b="1" dirty="0">
                <a:solidFill>
                  <a:prstClr val="black"/>
                </a:solidFill>
              </a:rPr>
              <a:t>All or nothing thinking: </a:t>
            </a:r>
            <a:r>
              <a:rPr lang="en-US" sz="1200" dirty="0">
                <a:solidFill>
                  <a:prstClr val="black"/>
                </a:solidFill>
              </a:rPr>
              <a:t>It is right or it is wrong; there is no in-between and no room for error “One</a:t>
            </a:r>
            <a:r>
              <a:rPr lang="en-US" sz="1200" baseline="0" dirty="0">
                <a:solidFill>
                  <a:prstClr val="black"/>
                </a:solidFill>
              </a:rPr>
              <a:t> part of my presentation was bad, so the whole thing is a disaster.”</a:t>
            </a:r>
            <a:endParaRPr lang="en-US" sz="1200" dirty="0">
              <a:solidFill>
                <a:prstClr val="black"/>
              </a:solidFill>
            </a:endParaRPr>
          </a:p>
          <a:p>
            <a:pPr lvl="0"/>
            <a:r>
              <a:rPr lang="en-US" sz="1200" b="1" dirty="0">
                <a:solidFill>
                  <a:prstClr val="black"/>
                </a:solidFill>
              </a:rPr>
              <a:t>Overgeneralizing: </a:t>
            </a:r>
            <a:r>
              <a:rPr lang="en-US" sz="1200" dirty="0">
                <a:solidFill>
                  <a:prstClr val="black"/>
                </a:solidFill>
              </a:rPr>
              <a:t>Using “always” or “never” to describe a situation. “I</a:t>
            </a:r>
            <a:r>
              <a:rPr lang="en-US" sz="1200" baseline="0" dirty="0">
                <a:solidFill>
                  <a:prstClr val="black"/>
                </a:solidFill>
              </a:rPr>
              <a:t> always say the wrong thing.</a:t>
            </a:r>
            <a:r>
              <a:rPr lang="en-US" sz="1200" dirty="0">
                <a:solidFill>
                  <a:prstClr val="black"/>
                </a:solidFill>
              </a:rPr>
              <a:t>”</a:t>
            </a:r>
          </a:p>
          <a:p>
            <a:r>
              <a:rPr lang="en-US" sz="1200" b="1" dirty="0"/>
              <a:t>Catastrophizing: </a:t>
            </a:r>
            <a:r>
              <a:rPr lang="en-US" sz="1200" dirty="0"/>
              <a:t>Believing that things will go wrong and there is no hope. “This</a:t>
            </a:r>
            <a:r>
              <a:rPr lang="en-US" sz="1200" baseline="0" dirty="0"/>
              <a:t> is no way this will work out.”</a:t>
            </a:r>
            <a:endParaRPr lang="en-US" sz="1200" dirty="0"/>
          </a:p>
          <a:p>
            <a:pPr lvl="0"/>
            <a:r>
              <a:rPr lang="en-US" sz="1200" b="1" dirty="0">
                <a:solidFill>
                  <a:prstClr val="black"/>
                </a:solidFill>
              </a:rPr>
              <a:t>Mental filtering: </a:t>
            </a:r>
            <a:r>
              <a:rPr lang="en-US" sz="1200" dirty="0">
                <a:solidFill>
                  <a:prstClr val="black"/>
                </a:solidFill>
              </a:rPr>
              <a:t>Drawing conclusions based on one selected fact, situation, or event.</a:t>
            </a:r>
            <a:r>
              <a:rPr lang="en-CA" sz="1200" dirty="0">
                <a:solidFill>
                  <a:prstClr val="black"/>
                </a:solidFill>
              </a:rPr>
              <a:t> “In</a:t>
            </a:r>
            <a:r>
              <a:rPr lang="en-CA" sz="1200" baseline="0" dirty="0">
                <a:solidFill>
                  <a:prstClr val="black"/>
                </a:solidFill>
              </a:rPr>
              <a:t> my first year as a principal, no one supported me.”</a:t>
            </a:r>
            <a:endParaRPr lang="en-CA" sz="1200" dirty="0">
              <a:solidFill>
                <a:prstClr val="black"/>
              </a:solidFill>
            </a:endParaRPr>
          </a:p>
          <a:p>
            <a:pPr lvl="0"/>
            <a:r>
              <a:rPr lang="en-US" sz="1200" b="1" dirty="0">
                <a:solidFill>
                  <a:prstClr val="black"/>
                </a:solidFill>
              </a:rPr>
              <a:t>Personalizing: </a:t>
            </a:r>
            <a:r>
              <a:rPr lang="en-US" sz="1200" dirty="0">
                <a:solidFill>
                  <a:prstClr val="black"/>
                </a:solidFill>
              </a:rPr>
              <a:t>Making the situation about you, even if it is outside your control. “It’s all my fault.”</a:t>
            </a:r>
          </a:p>
          <a:p>
            <a:r>
              <a:rPr lang="en-US" sz="1200" b="1" dirty="0"/>
              <a:t>Mind reading: </a:t>
            </a:r>
            <a:r>
              <a:rPr lang="en-US" sz="1200" dirty="0"/>
              <a:t>Assuming you understand someone else’s behaviors without them directly communicating them. “This</a:t>
            </a:r>
            <a:r>
              <a:rPr lang="en-US" sz="1200" baseline="0" dirty="0"/>
              <a:t> staff member has no respect for me because she didn’t introduce me to the parent.”</a:t>
            </a:r>
            <a:endParaRPr lang="en-US" sz="1200" dirty="0"/>
          </a:p>
          <a:p>
            <a:r>
              <a:rPr lang="en-US" sz="1200" b="1" dirty="0"/>
              <a:t>Disqualifying the positive: </a:t>
            </a:r>
            <a:r>
              <a:rPr lang="en-US" sz="1200" dirty="0"/>
              <a:t>Being unable to accept a success as being long-lasting. “It worked today, but I know</a:t>
            </a:r>
            <a:r>
              <a:rPr lang="en-US" sz="1200" baseline="0" dirty="0"/>
              <a:t> if will fall apart tomorrow.”</a:t>
            </a:r>
            <a:endParaRPr lang="en-US" sz="1200" dirty="0"/>
          </a:p>
          <a:p>
            <a:r>
              <a:rPr lang="en-US" sz="1200" b="1" dirty="0"/>
              <a:t>Magnifying or minimizing: </a:t>
            </a:r>
            <a:r>
              <a:rPr lang="en-US" sz="1200" dirty="0"/>
              <a:t>Making something a bigger issue than it actually is or thinking something significant is not a big deal.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Complete </a:t>
            </a:r>
            <a:r>
              <a:rPr lang="en-CA" sz="1200" b="1" kern="1200" baseline="0" dirty="0">
                <a:solidFill>
                  <a:schemeClr val="tx1"/>
                </a:solidFill>
                <a:effectLst/>
                <a:latin typeface="+mn-lt"/>
                <a:ea typeface="+mn-ea"/>
                <a:cs typeface="+mn-cs"/>
              </a:rPr>
              <a:t>page 11 of the reflective manual.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dirty="0"/>
              <a:t>Which thinking traps do you use? How would this interfere with your ability to solve a challenging issue?</a:t>
            </a:r>
          </a:p>
          <a:p>
            <a:r>
              <a:rPr lang="en-CA" sz="1200" i="0" kern="1200" baseline="0" dirty="0">
                <a:solidFill>
                  <a:schemeClr val="tx1"/>
                </a:solidFill>
                <a:effectLst/>
                <a:latin typeface="+mn-lt"/>
                <a:ea typeface="+mn-ea"/>
                <a:cs typeface="+mn-cs"/>
              </a:rPr>
              <a:t>Debrief before moving to the next activity:</a:t>
            </a:r>
          </a:p>
          <a:p>
            <a:r>
              <a:rPr lang="en-CA" sz="1200" i="0" kern="1200" baseline="0" dirty="0">
                <a:solidFill>
                  <a:schemeClr val="tx1"/>
                </a:solidFill>
                <a:effectLst/>
                <a:latin typeface="+mn-lt"/>
                <a:ea typeface="+mn-ea"/>
                <a:cs typeface="+mn-cs"/>
              </a:rPr>
              <a:t>Once you have identified your cognitive distortions how can this become an opportunity for growth?</a:t>
            </a:r>
          </a:p>
          <a:p>
            <a:endParaRPr lang="en-CA" sz="1200" i="0" kern="1200" baseline="0" dirty="0">
              <a:solidFill>
                <a:schemeClr val="tx1"/>
              </a:solidFill>
              <a:effectLst/>
              <a:latin typeface="+mn-lt"/>
              <a:ea typeface="+mn-ea"/>
              <a:cs typeface="+mn-cs"/>
            </a:endParaRPr>
          </a:p>
          <a:p>
            <a:endParaRPr lang="en-CA" sz="1200" i="0" kern="1200" baseline="0" dirty="0">
              <a:solidFill>
                <a:schemeClr val="tx1"/>
              </a:solidFill>
              <a:effectLst/>
              <a:latin typeface="+mn-lt"/>
              <a:ea typeface="+mn-ea"/>
              <a:cs typeface="+mn-cs"/>
            </a:endParaRPr>
          </a:p>
          <a:p>
            <a:pPr marL="0" indent="0">
              <a:buNone/>
            </a:pPr>
            <a:r>
              <a:rPr lang="en-CA" sz="1200" i="0" kern="1200" baseline="0" dirty="0">
                <a:solidFill>
                  <a:schemeClr val="tx1"/>
                </a:solidFill>
                <a:effectLst/>
                <a:latin typeface="+mn-lt"/>
                <a:ea typeface="+mn-ea"/>
                <a:cs typeface="+mn-cs"/>
              </a:rPr>
              <a:t>Suggested time: 20 minutes</a:t>
            </a:r>
            <a:endParaRPr lang="en-CA" sz="120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15</a:t>
            </a:fld>
            <a:endParaRPr lang="en-US" dirty="0"/>
          </a:p>
        </p:txBody>
      </p:sp>
    </p:spTree>
    <p:extLst>
      <p:ext uri="{BB962C8B-B14F-4D97-AF65-F5344CB8AC3E}">
        <p14:creationId xmlns:p14="http://schemas.microsoft.com/office/powerpoint/2010/main" val="2861863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View this series of videos and consider your answers to the reflective questions b</a:t>
            </a:r>
            <a:r>
              <a:rPr lang="en-CA" sz="1200" dirty="0"/>
              <a:t>on pages 123 and 12-13 of the Reflective Manual:</a:t>
            </a: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pPr lvl="0"/>
            <a:r>
              <a:rPr lang="en-CA" sz="1200" b="1" u="sng" kern="1200" dirty="0">
                <a:solidFill>
                  <a:schemeClr val="tx1"/>
                </a:solidFill>
                <a:effectLst/>
                <a:latin typeface="+mn-lt"/>
                <a:ea typeface="+mn-ea"/>
                <a:cs typeface="+mn-cs"/>
                <a:hlinkClick r:id="rId3"/>
              </a:rPr>
              <a:t>Implicit Bias: Peanut Butter, Jelly and Racism</a:t>
            </a:r>
            <a:r>
              <a:rPr lang="en-CA" sz="1200" b="1"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 26s) </a:t>
            </a:r>
          </a:p>
          <a:p>
            <a:pPr lvl="0"/>
            <a:r>
              <a:rPr lang="en-CA" sz="1200" b="1" u="sng" kern="1200" dirty="0">
                <a:solidFill>
                  <a:schemeClr val="tx1"/>
                </a:solidFill>
                <a:effectLst/>
                <a:latin typeface="+mn-lt"/>
                <a:ea typeface="+mn-ea"/>
                <a:cs typeface="+mn-cs"/>
                <a:hlinkClick r:id="rId4"/>
              </a:rPr>
              <a:t>Implicit Bias: High Heels, Violins and a Warning</a:t>
            </a:r>
            <a:r>
              <a:rPr lang="en-CA" sz="1200" b="1" kern="1200" dirty="0">
                <a:solidFill>
                  <a:schemeClr val="tx1"/>
                </a:solidFill>
                <a:effectLst/>
                <a:latin typeface="+mn-lt"/>
                <a:ea typeface="+mn-ea"/>
                <a:cs typeface="+mn-cs"/>
              </a:rPr>
              <a:t> (1m22s) </a:t>
            </a:r>
            <a:endParaRPr lang="en-CA" sz="1200" kern="1200" dirty="0">
              <a:solidFill>
                <a:schemeClr val="tx1"/>
              </a:solidFill>
              <a:effectLst/>
              <a:latin typeface="+mn-lt"/>
              <a:ea typeface="+mn-ea"/>
              <a:cs typeface="+mn-cs"/>
            </a:endParaRPr>
          </a:p>
          <a:p>
            <a:pPr lvl="0"/>
            <a:r>
              <a:rPr lang="en-CA" sz="1200" u="sng" kern="1200" dirty="0">
                <a:solidFill>
                  <a:schemeClr val="tx1"/>
                </a:solidFill>
                <a:effectLst/>
                <a:latin typeface="+mn-lt"/>
                <a:ea typeface="+mn-ea"/>
                <a:cs typeface="+mn-cs"/>
                <a:hlinkClick r:id="rId5"/>
              </a:rPr>
              <a:t>Implicit Bias: Check Our Bias to Wreck Our Bias</a:t>
            </a:r>
            <a:r>
              <a:rPr lang="en-CA" sz="1200" kern="1200" dirty="0">
                <a:solidFill>
                  <a:schemeClr val="tx1"/>
                </a:solidFill>
                <a:effectLst/>
                <a:latin typeface="+mn-lt"/>
                <a:ea typeface="+mn-ea"/>
                <a:cs typeface="+mn-cs"/>
              </a:rPr>
              <a:t> (3m) </a:t>
            </a:r>
          </a:p>
          <a:p>
            <a:pPr lvl="0"/>
            <a:r>
              <a:rPr lang="en-CA" sz="1200" u="sng" kern="1200" dirty="0">
                <a:solidFill>
                  <a:schemeClr val="tx1"/>
                </a:solidFill>
                <a:effectLst/>
                <a:latin typeface="+mn-lt"/>
                <a:ea typeface="+mn-ea"/>
                <a:cs typeface="+mn-cs"/>
                <a:hlinkClick r:id="rId6"/>
              </a:rPr>
              <a:t>Implicit Bias: Snacks and Punishment</a:t>
            </a:r>
            <a:r>
              <a:rPr lang="en-CA" sz="1200" kern="1200" dirty="0">
                <a:solidFill>
                  <a:schemeClr val="tx1"/>
                </a:solidFill>
                <a:effectLst/>
                <a:latin typeface="+mn-lt"/>
                <a:ea typeface="+mn-ea"/>
                <a:cs typeface="+mn-cs"/>
              </a:rPr>
              <a:t> (2m5s) </a:t>
            </a:r>
          </a:p>
          <a:p>
            <a:pPr lvl="0"/>
            <a:r>
              <a:rPr lang="en-CA" sz="1200" u="sng" kern="1200" dirty="0">
                <a:solidFill>
                  <a:schemeClr val="tx1"/>
                </a:solidFill>
                <a:effectLst/>
                <a:latin typeface="+mn-lt"/>
                <a:ea typeface="+mn-ea"/>
                <a:cs typeface="+mn-cs"/>
                <a:hlinkClick r:id="rId7"/>
              </a:rPr>
              <a:t>Implicit Bias: Why We're Awkward</a:t>
            </a:r>
            <a:r>
              <a:rPr lang="en-CA" sz="1200" kern="1200" dirty="0">
                <a:solidFill>
                  <a:schemeClr val="tx1"/>
                </a:solidFill>
                <a:effectLst/>
                <a:latin typeface="+mn-lt"/>
                <a:ea typeface="+mn-ea"/>
                <a:cs typeface="+mn-cs"/>
              </a:rPr>
              <a:t> (2m41s) </a:t>
            </a:r>
          </a:p>
          <a:p>
            <a:endParaRPr lang="en-US" sz="1200" b="0" i="0" kern="1200" baseline="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Suggested timing: 15 minutes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16</a:t>
            </a:fld>
            <a:endParaRPr lang="en-US" dirty="0"/>
          </a:p>
        </p:txBody>
      </p:sp>
    </p:spTree>
    <p:extLst>
      <p:ext uri="{BB962C8B-B14F-4D97-AF65-F5344CB8AC3E}">
        <p14:creationId xmlns:p14="http://schemas.microsoft.com/office/powerpoint/2010/main" val="600563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kern="1200" dirty="0">
                <a:solidFill>
                  <a:schemeClr val="tx1"/>
                </a:solidFill>
                <a:effectLst/>
                <a:latin typeface="+mn-lt"/>
                <a:ea typeface="+mn-ea"/>
                <a:cs typeface="+mn-cs"/>
              </a:rPr>
              <a:t>A bias can be considered a constraint</a:t>
            </a:r>
            <a:r>
              <a:rPr lang="en-CA" sz="1400" kern="1200" baseline="0" dirty="0">
                <a:solidFill>
                  <a:schemeClr val="tx1"/>
                </a:solidFill>
                <a:effectLst/>
                <a:latin typeface="+mn-lt"/>
                <a:ea typeface="+mn-ea"/>
                <a:cs typeface="+mn-cs"/>
              </a:rPr>
              <a:t>, however, gaining knowledge of your biases can provide an opportunity.</a:t>
            </a:r>
            <a:endParaRPr lang="en-CA" sz="1400" kern="1200" dirty="0">
              <a:solidFill>
                <a:schemeClr val="tx1"/>
              </a:solidFill>
              <a:effectLst/>
              <a:latin typeface="+mn-lt"/>
              <a:ea typeface="+mn-ea"/>
              <a:cs typeface="+mn-cs"/>
            </a:endParaRPr>
          </a:p>
          <a:p>
            <a:endParaRPr lang="en-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In </a:t>
            </a:r>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(pp. 19-22), the impact of bias is explored. </a:t>
            </a:r>
          </a:p>
          <a:p>
            <a:r>
              <a:rPr lang="en-CA" sz="1400" kern="1200" dirty="0">
                <a:solidFill>
                  <a:schemeClr val="tx1"/>
                </a:solidFill>
                <a:effectLst/>
                <a:latin typeface="+mn-lt"/>
                <a:ea typeface="+mn-ea"/>
                <a:cs typeface="+mn-cs"/>
              </a:rPr>
              <a:t>There are two types of bias: explicit or implicit. </a:t>
            </a:r>
          </a:p>
          <a:p>
            <a:r>
              <a:rPr lang="en-CA" sz="1400" kern="1200" dirty="0">
                <a:solidFill>
                  <a:schemeClr val="tx1"/>
                </a:solidFill>
                <a:effectLst/>
                <a:latin typeface="+mn-lt"/>
                <a:ea typeface="+mn-ea"/>
                <a:cs typeface="+mn-cs"/>
              </a:rPr>
              <a:t>Explicit or conscious bias is related to our attitudes or belief systems. Implicit or unconscious bias lies underneath the surface, coming up when we make quick decisions. </a:t>
            </a:r>
          </a:p>
          <a:p>
            <a:r>
              <a:rPr lang="en-CA" sz="1400" kern="1200" dirty="0">
                <a:solidFill>
                  <a:schemeClr val="tx1"/>
                </a:solidFill>
                <a:effectLst/>
                <a:latin typeface="+mn-lt"/>
                <a:ea typeface="+mn-ea"/>
                <a:cs typeface="+mn-cs"/>
              </a:rPr>
              <a:t>It is important to explore our unconscious biases so we can “avoid those spontaneous and impulsive reactions that keep us from making objective and thorough judgements and decisions” (p. 20).</a:t>
            </a:r>
          </a:p>
          <a:p>
            <a:endParaRPr lang="en-CA" sz="1400" kern="1200" dirty="0">
              <a:solidFill>
                <a:schemeClr val="tx1"/>
              </a:solidFill>
              <a:effectLst/>
              <a:latin typeface="+mn-lt"/>
              <a:ea typeface="+mn-ea"/>
              <a:cs typeface="+mn-cs"/>
            </a:endParaRPr>
          </a:p>
          <a:p>
            <a:pPr marL="0" lvl="1">
              <a:lnSpc>
                <a:spcPct val="90000"/>
              </a:lnSpc>
              <a:spcBef>
                <a:spcPts val="500"/>
              </a:spcBef>
            </a:pPr>
            <a:r>
              <a:rPr lang="en-CA" sz="2400" dirty="0"/>
              <a:t>Complete one or more </a:t>
            </a:r>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rPr>
              <a:t>Implicit Association Tests</a:t>
            </a:r>
            <a:r>
              <a:rPr lang="en-CA" sz="20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a:t>
            </a:r>
            <a:endParaRPr lang="en-CA" sz="2400" u="sng" dirty="0"/>
          </a:p>
          <a:p>
            <a:r>
              <a:rPr lang="en-CA" sz="1400" b="1" kern="1200" baseline="0" dirty="0">
                <a:solidFill>
                  <a:schemeClr val="tx1"/>
                </a:solidFill>
                <a:effectLst/>
                <a:latin typeface="+mn-lt"/>
                <a:ea typeface="+mn-ea"/>
                <a:cs typeface="+mn-cs"/>
              </a:rPr>
              <a:t>Descriptors of tests: </a:t>
            </a:r>
          </a:p>
          <a:p>
            <a:r>
              <a:rPr lang="en-US" sz="1200" b="1" i="1" kern="1200" dirty="0">
                <a:solidFill>
                  <a:schemeClr val="tx1"/>
                </a:solidFill>
                <a:effectLst/>
                <a:latin typeface="+mn-lt"/>
                <a:ea typeface="+mn-ea"/>
                <a:cs typeface="+mn-cs"/>
              </a:rPr>
              <a:t>Gender</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(Gender-Science IAT).</a:t>
            </a:r>
            <a:r>
              <a:rPr lang="en-US" sz="1200" kern="1200" dirty="0">
                <a:solidFill>
                  <a:schemeClr val="tx1"/>
                </a:solidFill>
                <a:effectLst/>
                <a:latin typeface="+mn-lt"/>
                <a:ea typeface="+mn-ea"/>
                <a:cs typeface="+mn-cs"/>
              </a:rPr>
              <a:t> This IAT often reveals a relative link between humanities and females and between science and males.</a:t>
            </a:r>
          </a:p>
          <a:p>
            <a:r>
              <a:rPr lang="en-US" sz="1200" b="1" u="none" strike="noStrike" kern="1200" dirty="0">
                <a:solidFill>
                  <a:schemeClr val="tx1"/>
                </a:solidFill>
                <a:effectLst/>
                <a:latin typeface="+mn-lt"/>
                <a:ea typeface="+mn-ea"/>
                <a:cs typeface="+mn-cs"/>
                <a:hlinkClick r:id="rId4"/>
              </a:rPr>
              <a:t>Countries</a:t>
            </a:r>
            <a:endParaRPr lang="en-US" sz="1400" dirty="0"/>
          </a:p>
          <a:p>
            <a:r>
              <a:rPr lang="en-US" sz="1200" b="1" i="1" kern="1200" dirty="0">
                <a:solidFill>
                  <a:schemeClr val="tx1"/>
                </a:solidFill>
                <a:effectLst/>
                <a:latin typeface="+mn-lt"/>
                <a:ea typeface="+mn-ea"/>
                <a:cs typeface="+mn-cs"/>
              </a:rPr>
              <a:t>Countries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('Canada-United States' IAT).</a:t>
            </a:r>
            <a:r>
              <a:rPr lang="en-US" sz="1200" kern="1200" dirty="0">
                <a:solidFill>
                  <a:schemeClr val="tx1"/>
                </a:solidFill>
                <a:effectLst/>
                <a:latin typeface="+mn-lt"/>
                <a:ea typeface="+mn-ea"/>
                <a:cs typeface="+mn-cs"/>
              </a:rPr>
              <a:t> This IAT requires the ability to recognize photos of national leaders and other national icons. The results revealed by this test provide a new method of appraising nationalism.</a:t>
            </a:r>
          </a:p>
          <a:p>
            <a:r>
              <a:rPr lang="en-US" sz="1200" b="1" u="none" strike="noStrike" kern="1200" dirty="0">
                <a:solidFill>
                  <a:schemeClr val="tx1"/>
                </a:solidFill>
                <a:effectLst/>
                <a:latin typeface="+mn-lt"/>
                <a:ea typeface="+mn-ea"/>
                <a:cs typeface="+mn-cs"/>
                <a:hlinkClick r:id="rId5"/>
              </a:rPr>
              <a:t>Weight</a:t>
            </a:r>
            <a:endParaRPr lang="en-US" sz="1400" dirty="0"/>
          </a:p>
          <a:p>
            <a:r>
              <a:rPr lang="en-US" sz="1200" b="1" i="1" kern="1200" dirty="0">
                <a:solidFill>
                  <a:schemeClr val="tx1"/>
                </a:solidFill>
                <a:effectLst/>
                <a:latin typeface="+mn-lt"/>
                <a:ea typeface="+mn-ea"/>
                <a:cs typeface="+mn-cs"/>
              </a:rPr>
              <a:t>Weight</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(Fat-Thin IAT).</a:t>
            </a:r>
            <a:r>
              <a:rPr lang="en-US" sz="1200" kern="1200" dirty="0">
                <a:solidFill>
                  <a:schemeClr val="tx1"/>
                </a:solidFill>
                <a:effectLst/>
                <a:latin typeface="+mn-lt"/>
                <a:ea typeface="+mn-ea"/>
                <a:cs typeface="+mn-cs"/>
              </a:rPr>
              <a:t>This IAT requires the ability to distinguish faces of people who are obese and people who are thin. It often reveals an automatic preference for thin people relative to fat people.</a:t>
            </a:r>
          </a:p>
          <a:p>
            <a:r>
              <a:rPr lang="en-US" sz="1200" b="1" u="none" strike="noStrike" kern="1200" dirty="0">
                <a:solidFill>
                  <a:schemeClr val="tx1"/>
                </a:solidFill>
                <a:effectLst/>
                <a:latin typeface="+mn-lt"/>
                <a:ea typeface="+mn-ea"/>
                <a:cs typeface="+mn-cs"/>
                <a:hlinkClick r:id="rId6"/>
              </a:rPr>
              <a:t>Age</a:t>
            </a:r>
            <a:endParaRPr lang="en-US" sz="1400" dirty="0"/>
          </a:p>
          <a:p>
            <a:r>
              <a:rPr lang="en-US" sz="1200" b="1" i="1" kern="1200" dirty="0">
                <a:solidFill>
                  <a:schemeClr val="tx1"/>
                </a:solidFill>
                <a:effectLst/>
                <a:latin typeface="+mn-lt"/>
                <a:ea typeface="+mn-ea"/>
                <a:cs typeface="+mn-cs"/>
              </a:rPr>
              <a:t>Age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(young-old IAT).</a:t>
            </a:r>
            <a:r>
              <a:rPr lang="en-US" sz="1200" kern="1200" dirty="0">
                <a:solidFill>
                  <a:schemeClr val="tx1"/>
                </a:solidFill>
                <a:effectLst/>
                <a:latin typeface="+mn-lt"/>
                <a:ea typeface="+mn-ea"/>
                <a:cs typeface="+mn-cs"/>
              </a:rPr>
              <a:t> This IAT requires the ability to distinguish old from young faces. This test often indicates that people have automatic preference for young over old.</a:t>
            </a:r>
          </a:p>
          <a:p>
            <a:r>
              <a:rPr lang="en-US" sz="1200" b="1" u="none" strike="noStrike" kern="1200" dirty="0">
                <a:solidFill>
                  <a:schemeClr val="tx1"/>
                </a:solidFill>
                <a:effectLst/>
                <a:latin typeface="+mn-lt"/>
                <a:ea typeface="+mn-ea"/>
                <a:cs typeface="+mn-cs"/>
                <a:hlinkClick r:id="rId7"/>
              </a:rPr>
              <a:t>Skin-tone</a:t>
            </a:r>
            <a:endParaRPr lang="en-US" sz="1400" dirty="0"/>
          </a:p>
          <a:p>
            <a:r>
              <a:rPr lang="en-US" sz="1200" b="1" i="1" kern="1200" dirty="0">
                <a:solidFill>
                  <a:schemeClr val="tx1"/>
                </a:solidFill>
                <a:effectLst/>
                <a:latin typeface="+mn-lt"/>
                <a:ea typeface="+mn-ea"/>
                <a:cs typeface="+mn-cs"/>
              </a:rPr>
              <a:t>Skin-tone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(Light Skin-Dark Skin IAT).</a:t>
            </a:r>
            <a:r>
              <a:rPr lang="en-US" sz="1200" kern="1200" dirty="0">
                <a:solidFill>
                  <a:schemeClr val="tx1"/>
                </a:solidFill>
                <a:effectLst/>
                <a:latin typeface="+mn-lt"/>
                <a:ea typeface="+mn-ea"/>
                <a:cs typeface="+mn-cs"/>
              </a:rPr>
              <a:t>This IAT requires the ability to recognize light and dark-skinned faces. It often reveals an automatic preference for light-skin relative to dark-skin.</a:t>
            </a:r>
          </a:p>
          <a:p>
            <a:r>
              <a:rPr lang="en-US" sz="1200" b="1" u="none" strike="noStrike" kern="1200" dirty="0">
                <a:solidFill>
                  <a:schemeClr val="tx1"/>
                </a:solidFill>
                <a:effectLst/>
                <a:latin typeface="+mn-lt"/>
                <a:ea typeface="+mn-ea"/>
                <a:cs typeface="+mn-cs"/>
                <a:hlinkClick r:id="rId8"/>
              </a:rPr>
              <a:t>Sexuality</a:t>
            </a:r>
            <a:endParaRPr lang="en-US" sz="1400" dirty="0"/>
          </a:p>
          <a:p>
            <a:r>
              <a:rPr lang="en-US" sz="1200" b="1" i="1" kern="1200" dirty="0">
                <a:solidFill>
                  <a:schemeClr val="tx1"/>
                </a:solidFill>
                <a:effectLst/>
                <a:latin typeface="+mn-lt"/>
                <a:ea typeface="+mn-ea"/>
                <a:cs typeface="+mn-cs"/>
              </a:rPr>
              <a:t>Sexuality</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(Gay-Straight IAT).</a:t>
            </a:r>
            <a:r>
              <a:rPr lang="en-US" sz="1200" kern="1200" dirty="0">
                <a:solidFill>
                  <a:schemeClr val="tx1"/>
                </a:solidFill>
                <a:effectLst/>
                <a:latin typeface="+mn-lt"/>
                <a:ea typeface="+mn-ea"/>
                <a:cs typeface="+mn-cs"/>
              </a:rPr>
              <a:t>This IAT requires the ability to distinguish words and symbols representing gay and straight people. It often reveals an automatic preference for straight people relative to gay people.</a:t>
            </a:r>
          </a:p>
          <a:p>
            <a:r>
              <a:rPr lang="en-US" sz="1200" b="1" u="none" strike="noStrike" kern="1200" dirty="0">
                <a:solidFill>
                  <a:schemeClr val="tx1"/>
                </a:solidFill>
                <a:effectLst/>
                <a:latin typeface="+mn-lt"/>
                <a:ea typeface="+mn-ea"/>
                <a:cs typeface="+mn-cs"/>
                <a:hlinkClick r:id="rId9"/>
              </a:rPr>
              <a:t>Race</a:t>
            </a:r>
            <a:endParaRPr lang="en-US" sz="1400" dirty="0"/>
          </a:p>
          <a:p>
            <a:r>
              <a:rPr lang="en-US" sz="1200" b="1" i="1" kern="1200" dirty="0">
                <a:solidFill>
                  <a:schemeClr val="tx1"/>
                </a:solidFill>
                <a:effectLst/>
                <a:latin typeface="+mn-lt"/>
                <a:ea typeface="+mn-ea"/>
                <a:cs typeface="+mn-cs"/>
              </a:rPr>
              <a:t>Race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(Black-White IAT).</a:t>
            </a:r>
            <a:r>
              <a:rPr lang="en-US" sz="1200" kern="1200" dirty="0">
                <a:solidFill>
                  <a:schemeClr val="tx1"/>
                </a:solidFill>
                <a:effectLst/>
                <a:latin typeface="+mn-lt"/>
                <a:ea typeface="+mn-ea"/>
                <a:cs typeface="+mn-cs"/>
              </a:rPr>
              <a:t> This IAT requires the ability to distinguish faces of European and African origin. It indicates that most people have an automatic preference for white over black.</a:t>
            </a:r>
          </a:p>
          <a:p>
            <a:pPr marL="0" lvl="1">
              <a:lnSpc>
                <a:spcPct val="90000"/>
              </a:lnSpc>
              <a:spcBef>
                <a:spcPts val="500"/>
              </a:spcBef>
            </a:pPr>
            <a:endParaRPr lang="en-CA" sz="2400" u="sng" dirty="0"/>
          </a:p>
          <a:p>
            <a:pPr marL="0" lvl="1">
              <a:lnSpc>
                <a:spcPct val="90000"/>
              </a:lnSpc>
              <a:spcBef>
                <a:spcPts val="500"/>
              </a:spcBef>
            </a:pPr>
            <a:r>
              <a:rPr lang="en-CA" sz="2400" dirty="0"/>
              <a:t>Read page 12 of the Reflective Manual for more information on Mitigating Bias and complete</a:t>
            </a:r>
            <a:r>
              <a:rPr lang="en-CA" sz="2400" baseline="0" dirty="0"/>
              <a:t> the reflection questions on pages 12, 13 and 14</a:t>
            </a:r>
            <a:r>
              <a:rPr lang="en-CA" sz="2400" dirty="0"/>
              <a:t> </a:t>
            </a:r>
            <a:r>
              <a:rPr lang="en-CA" sz="2400" b="1" dirty="0"/>
              <a:t> </a:t>
            </a:r>
          </a:p>
          <a:p>
            <a:pPr marL="0" lvl="1">
              <a:lnSpc>
                <a:spcPct val="90000"/>
              </a:lnSpc>
              <a:spcBef>
                <a:spcPts val="500"/>
              </a:spcBef>
            </a:pPr>
            <a:endParaRPr lang="en-CA" sz="2400" b="1" dirty="0"/>
          </a:p>
          <a:p>
            <a:endParaRPr lang="en-CA" sz="1400" b="0" kern="1200" baseline="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Suggested timing: 20</a:t>
            </a:r>
            <a:r>
              <a:rPr lang="en-US" sz="1200" kern="1200" baseline="0" dirty="0">
                <a:solidFill>
                  <a:schemeClr val="tx1"/>
                </a:solidFill>
                <a:effectLst/>
                <a:latin typeface="+mn-lt"/>
                <a:ea typeface="+mn-ea"/>
                <a:cs typeface="+mn-cs"/>
              </a:rPr>
              <a:t> minutes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17</a:t>
            </a:fld>
            <a:endParaRPr lang="en-US" dirty="0"/>
          </a:p>
        </p:txBody>
      </p:sp>
    </p:spTree>
    <p:extLst>
      <p:ext uri="{BB962C8B-B14F-4D97-AF65-F5344CB8AC3E}">
        <p14:creationId xmlns:p14="http://schemas.microsoft.com/office/powerpoint/2010/main" val="1589104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scenario which is also on page 14 of the Reflective Manual.</a:t>
            </a:r>
          </a:p>
          <a:p>
            <a:r>
              <a:rPr lang="en-CA" sz="1200" kern="1200" dirty="0">
                <a:solidFill>
                  <a:schemeClr val="tx1"/>
                </a:solidFill>
                <a:effectLst/>
                <a:latin typeface="+mn-lt"/>
                <a:ea typeface="+mn-ea"/>
                <a:cs typeface="+mn-cs"/>
              </a:rPr>
              <a:t>Reflect on the following:</a:t>
            </a:r>
          </a:p>
          <a:p>
            <a:pPr lvl="1"/>
            <a:r>
              <a:rPr lang="en-CA" sz="1200" kern="1200" dirty="0">
                <a:solidFill>
                  <a:schemeClr val="tx1"/>
                </a:solidFill>
                <a:effectLst/>
                <a:latin typeface="+mn-lt"/>
                <a:ea typeface="+mn-ea"/>
                <a:cs typeface="+mn-cs"/>
              </a:rPr>
              <a:t>As a principal, when returning to your school, what challenges may present themselves:</a:t>
            </a:r>
          </a:p>
          <a:p>
            <a:pPr lvl="2"/>
            <a:r>
              <a:rPr lang="en-CA" sz="1200" kern="1200" dirty="0">
                <a:solidFill>
                  <a:schemeClr val="tx1"/>
                </a:solidFill>
                <a:effectLst/>
                <a:latin typeface="+mn-lt"/>
                <a:ea typeface="+mn-ea"/>
                <a:cs typeface="+mn-cs"/>
              </a:rPr>
              <a:t>Examples: </a:t>
            </a:r>
          </a:p>
          <a:p>
            <a:pPr lvl="2"/>
            <a:r>
              <a:rPr lang="en-CA" sz="1200" kern="1200" dirty="0">
                <a:solidFill>
                  <a:schemeClr val="tx1"/>
                </a:solidFill>
                <a:effectLst/>
                <a:latin typeface="+mn-lt"/>
                <a:ea typeface="+mn-ea"/>
                <a:cs typeface="+mn-cs"/>
              </a:rPr>
              <a:t>Lack of awareness that there are biases present</a:t>
            </a:r>
          </a:p>
          <a:p>
            <a:pPr lvl="2"/>
            <a:r>
              <a:rPr lang="en-CA" sz="1200" kern="1200" dirty="0">
                <a:solidFill>
                  <a:schemeClr val="tx1"/>
                </a:solidFill>
                <a:effectLst/>
                <a:latin typeface="+mn-lt"/>
                <a:ea typeface="+mn-ea"/>
                <a:cs typeface="+mn-cs"/>
              </a:rPr>
              <a:t>The need to support staff in recognizing and understanding their biases</a:t>
            </a:r>
          </a:p>
          <a:p>
            <a:pPr lvl="2"/>
            <a:r>
              <a:rPr lang="en-CA" sz="1200" kern="1200" dirty="0">
                <a:solidFill>
                  <a:schemeClr val="tx1"/>
                </a:solidFill>
                <a:effectLst/>
                <a:latin typeface="+mn-lt"/>
                <a:ea typeface="+mn-ea"/>
                <a:cs typeface="+mn-cs"/>
              </a:rPr>
              <a:t>Teaching that does not include culturally relevant and responsive pedagogy (CRRP)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Complete the activity on page 15. Discuss with a partner.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What other questions related to bias may arise?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How can these challenges help you and your staff address and eliminate mitigating biases in your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How would you engage your staff in courageous conversations about biases that may emerge in order to identify actionable next steps for eliminating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Suggested timing: 20</a:t>
            </a:r>
            <a:r>
              <a:rPr lang="en-US" sz="1200" kern="1200" baseline="0" dirty="0">
                <a:solidFill>
                  <a:schemeClr val="tx1"/>
                </a:solidFill>
                <a:effectLst/>
                <a:latin typeface="+mn-lt"/>
                <a:ea typeface="+mn-ea"/>
                <a:cs typeface="+mn-cs"/>
              </a:rPr>
              <a:t> minutes</a:t>
            </a:r>
            <a:endParaRPr lang="en-US" sz="1200" kern="120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18</a:t>
            </a:fld>
            <a:endParaRPr lang="en-US" dirty="0"/>
          </a:p>
        </p:txBody>
      </p:sp>
    </p:spTree>
    <p:extLst>
      <p:ext uri="{BB962C8B-B14F-4D97-AF65-F5344CB8AC3E}">
        <p14:creationId xmlns:p14="http://schemas.microsoft.com/office/powerpoint/2010/main" val="28701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a:t>
            </a:r>
            <a:r>
              <a:rPr lang="en-US" b="1" baseline="0" dirty="0"/>
              <a:t> pages 15-16 of the Reflective Manual</a:t>
            </a:r>
            <a:r>
              <a:rPr lang="en-US" baseline="0" dirty="0"/>
              <a:t>.</a:t>
            </a:r>
          </a:p>
          <a:p>
            <a:endParaRPr lang="en-US" dirty="0"/>
          </a:p>
          <a:p>
            <a:r>
              <a:rPr lang="en-US" dirty="0"/>
              <a:t>The 6 M</a:t>
            </a:r>
            <a:r>
              <a:rPr lang="en-US" baseline="0" dirty="0"/>
              <a:t> checklist (sometimes called 5 M 1 E for environment) helps get to the root cause of an issue. When going through the process, there will be areas exposed that require more thought or need to be taken in another direction.</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The </a:t>
            </a:r>
            <a:r>
              <a:rPr lang="en-CA" sz="1200" b="1" kern="1200" dirty="0">
                <a:solidFill>
                  <a:schemeClr val="tx1"/>
                </a:solidFill>
                <a:effectLst/>
                <a:latin typeface="+mn-lt"/>
                <a:ea typeface="+mn-ea"/>
                <a:cs typeface="+mn-cs"/>
              </a:rPr>
              <a:t>6 “M” CHECKLIST </a:t>
            </a:r>
            <a:r>
              <a:rPr lang="en-CA" sz="1200" kern="1200" dirty="0">
                <a:solidFill>
                  <a:schemeClr val="tx1"/>
                </a:solidFill>
                <a:effectLst/>
                <a:latin typeface="+mn-lt"/>
                <a:ea typeface="+mn-ea"/>
                <a:cs typeface="+mn-cs"/>
              </a:rPr>
              <a:t>can help determine who or what is interfering with the process for determining the root cause of a situation.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Are there other opportunities?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Here are some aspects to examine:</a:t>
            </a:r>
            <a:endParaRPr lang="en-US" baseline="0" dirty="0"/>
          </a:p>
          <a:p>
            <a:pPr lvl="1"/>
            <a:r>
              <a:rPr lang="en-CA" b="1" i="1" dirty="0">
                <a:highlight>
                  <a:srgbClr val="FFFF00"/>
                </a:highlight>
              </a:rPr>
              <a:t>Wo</a:t>
            </a:r>
            <a:r>
              <a:rPr lang="en-CA" b="0" i="1" dirty="0">
                <a:highlight>
                  <a:srgbClr val="FFFF00"/>
                </a:highlight>
              </a:rPr>
              <a:t>man</a:t>
            </a:r>
            <a:r>
              <a:rPr lang="en-CA" b="1" i="1" dirty="0">
                <a:highlight>
                  <a:srgbClr val="FFFF00"/>
                </a:highlight>
              </a:rPr>
              <a:t>/</a:t>
            </a:r>
            <a:r>
              <a:rPr lang="en-CA" b="1" dirty="0"/>
              <a:t>M</a:t>
            </a:r>
            <a:r>
              <a:rPr lang="en-CA" dirty="0"/>
              <a:t>an (stakeholders – this includes you!) </a:t>
            </a:r>
          </a:p>
          <a:p>
            <a:pPr lvl="1"/>
            <a:r>
              <a:rPr lang="en-CA" b="1" dirty="0"/>
              <a:t>M</a:t>
            </a:r>
            <a:r>
              <a:rPr lang="en-CA" dirty="0"/>
              <a:t>achine (technology) </a:t>
            </a:r>
          </a:p>
          <a:p>
            <a:pPr lvl="1"/>
            <a:r>
              <a:rPr lang="en-CA" b="1" dirty="0"/>
              <a:t>M</a:t>
            </a:r>
            <a:r>
              <a:rPr lang="en-CA" dirty="0"/>
              <a:t>aterial (resources) </a:t>
            </a:r>
            <a:endParaRPr lang="fr-CA" dirty="0"/>
          </a:p>
          <a:p>
            <a:pPr lvl="1"/>
            <a:r>
              <a:rPr lang="en-CA" b="1" dirty="0"/>
              <a:t>M</a:t>
            </a:r>
            <a:r>
              <a:rPr lang="en-CA" dirty="0"/>
              <a:t>ethod (protocols/procedures) </a:t>
            </a:r>
            <a:endParaRPr lang="fr-CA" dirty="0"/>
          </a:p>
          <a:p>
            <a:pPr lvl="1"/>
            <a:r>
              <a:rPr lang="en-CA" b="1" dirty="0"/>
              <a:t>M</a:t>
            </a:r>
            <a:r>
              <a:rPr lang="en-CA" dirty="0"/>
              <a:t>other Nature (environment) </a:t>
            </a:r>
            <a:endParaRPr lang="fr-CA" dirty="0"/>
          </a:p>
          <a:p>
            <a:pPr lvl="1"/>
            <a:r>
              <a:rPr lang="en-CA" b="1" dirty="0"/>
              <a:t>M</a:t>
            </a:r>
            <a:r>
              <a:rPr lang="en-CA" dirty="0"/>
              <a:t>easurement (data sources) </a:t>
            </a:r>
          </a:p>
          <a:p>
            <a:pPr lvl="1"/>
            <a:endParaRPr lang="en-CA" sz="2000" baseline="0" dirty="0"/>
          </a:p>
          <a:p>
            <a:pPr lvl="1"/>
            <a:r>
              <a:rPr lang="en-CA" sz="2000" baseline="0" dirty="0"/>
              <a:t>By completing this analysis, weak areas can be exposed. Once exposed, a proper solution can be developed.</a:t>
            </a:r>
            <a:endParaRPr lang="en-US" sz="2000" dirty="0"/>
          </a:p>
          <a:p>
            <a:endParaRPr lang="en-US" i="1" dirty="0"/>
          </a:p>
          <a:p>
            <a:endParaRPr lang="en-US" i="0" baseline="0" dirty="0"/>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19</a:t>
            </a:fld>
            <a:endParaRPr lang="en-US" dirty="0"/>
          </a:p>
        </p:txBody>
      </p:sp>
    </p:spTree>
    <p:extLst>
      <p:ext uri="{BB962C8B-B14F-4D97-AF65-F5344CB8AC3E}">
        <p14:creationId xmlns:p14="http://schemas.microsoft.com/office/powerpoint/2010/main" val="2810867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scenario.</a:t>
            </a:r>
          </a:p>
          <a:p>
            <a:pPr marL="0" indent="0">
              <a:buNone/>
            </a:pPr>
            <a:r>
              <a:rPr lang="en-CA" i="1" dirty="0"/>
              <a:t>Student EQAO scores in mathematics have been historically poor for this particular cohort of grade 9’s.</a:t>
            </a:r>
            <a:r>
              <a:rPr lang="en-CA"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Use this scenario to explore what might be impeding a positive outcome and complete the chart on pages 16 of the Reflective Manual. Try to imagine all the possibilities.</a:t>
            </a:r>
            <a:endParaRPr lang="en-US" dirty="0"/>
          </a:p>
          <a:p>
            <a:pPr marL="0" indent="0">
              <a:buNone/>
            </a:pPr>
            <a:endParaRPr lang="en-US" dirty="0"/>
          </a:p>
          <a:p>
            <a:pPr marL="514350" indent="-514350">
              <a:buFont typeface="Arial" panose="020B0604020202020204" pitchFamily="34" charset="0"/>
              <a:buAutoNum type="arabicPeriod"/>
            </a:pPr>
            <a:r>
              <a:rPr lang="en-US" dirty="0"/>
              <a:t>What could be interfering with the success of the students?</a:t>
            </a:r>
          </a:p>
          <a:p>
            <a:pPr marL="514350" indent="-514350">
              <a:buFont typeface="Arial" panose="020B0604020202020204" pitchFamily="34" charset="0"/>
              <a:buAutoNum type="arabicPeriod"/>
            </a:pPr>
            <a:r>
              <a:rPr lang="en-US" dirty="0"/>
              <a:t>Complete the chart on page 16 of the Reflective Manual.</a:t>
            </a:r>
          </a:p>
          <a:p>
            <a:endParaRPr lang="en-US" dirty="0"/>
          </a:p>
          <a:p>
            <a:r>
              <a:rPr lang="en-US" dirty="0"/>
              <a:t>Prompt each</a:t>
            </a:r>
            <a:r>
              <a:rPr lang="en-US" baseline="0" dirty="0"/>
              <a:t> “M”. Possible answers include:</a:t>
            </a:r>
          </a:p>
          <a:p>
            <a:endParaRPr lang="en-US" baseline="0" dirty="0"/>
          </a:p>
          <a:p>
            <a:pPr lvl="1"/>
            <a:r>
              <a:rPr lang="en-CA" b="1" i="0" dirty="0"/>
              <a:t>Wo</a:t>
            </a:r>
            <a:r>
              <a:rPr lang="en-CA" b="0" i="0" dirty="0"/>
              <a:t>man</a:t>
            </a:r>
            <a:r>
              <a:rPr lang="en-CA" b="1" i="1" dirty="0"/>
              <a:t>/</a:t>
            </a:r>
            <a:r>
              <a:rPr lang="en-CA" b="1" dirty="0"/>
              <a:t>M</a:t>
            </a:r>
            <a:r>
              <a:rPr lang="en-CA" dirty="0"/>
              <a:t>an (stakeholders – this includes you!) – teachers, students,</a:t>
            </a:r>
            <a:r>
              <a:rPr lang="en-CA" baseline="0" dirty="0"/>
              <a:t> parents, administrators, EQAO, ELL Student, IEP Students, new immigrants</a:t>
            </a:r>
            <a:endParaRPr lang="en-US" sz="2000" dirty="0"/>
          </a:p>
          <a:p>
            <a:pPr lvl="1"/>
            <a:r>
              <a:rPr lang="en-CA" b="1" dirty="0"/>
              <a:t>M</a:t>
            </a:r>
            <a:r>
              <a:rPr lang="en-CA" dirty="0"/>
              <a:t>achine (technology)  - data</a:t>
            </a:r>
            <a:r>
              <a:rPr lang="en-CA" baseline="0" dirty="0"/>
              <a:t> sources, computer use</a:t>
            </a:r>
            <a:endParaRPr lang="en-US" sz="2000" dirty="0"/>
          </a:p>
          <a:p>
            <a:pPr lvl="1"/>
            <a:r>
              <a:rPr lang="en-CA" b="1" dirty="0"/>
              <a:t>M</a:t>
            </a:r>
            <a:r>
              <a:rPr lang="en-CA" dirty="0"/>
              <a:t>aterial (resources) – test prep</a:t>
            </a:r>
            <a:r>
              <a:rPr lang="en-CA" baseline="0" dirty="0"/>
              <a:t> work, previous tests</a:t>
            </a:r>
            <a:endParaRPr lang="en-US" sz="2000" dirty="0"/>
          </a:p>
          <a:p>
            <a:pPr lvl="1"/>
            <a:r>
              <a:rPr lang="en-CA" b="1" dirty="0"/>
              <a:t>M</a:t>
            </a:r>
            <a:r>
              <a:rPr lang="en-CA" dirty="0"/>
              <a:t>ethod (protocols/procedures) – start times</a:t>
            </a:r>
            <a:r>
              <a:rPr lang="en-CA" baseline="0" dirty="0"/>
              <a:t> for prep, were procedures followed</a:t>
            </a:r>
            <a:endParaRPr lang="en-US" sz="2000" dirty="0"/>
          </a:p>
          <a:p>
            <a:pPr lvl="1"/>
            <a:r>
              <a:rPr lang="en-CA" b="1" dirty="0"/>
              <a:t>M</a:t>
            </a:r>
            <a:r>
              <a:rPr lang="en-CA" dirty="0"/>
              <a:t>other Nature (environment) – were students well fed? Rested? Prepped?</a:t>
            </a:r>
            <a:endParaRPr lang="en-US" sz="2000" dirty="0"/>
          </a:p>
          <a:p>
            <a:pPr lvl="1"/>
            <a:r>
              <a:rPr lang="en-CA" b="1" dirty="0"/>
              <a:t>M</a:t>
            </a:r>
            <a:r>
              <a:rPr lang="en-CA" dirty="0"/>
              <a:t>easurement (data sources) – ministry</a:t>
            </a:r>
            <a:r>
              <a:rPr lang="en-CA" baseline="0" dirty="0"/>
              <a:t>, board, school, classroom, report cards</a:t>
            </a:r>
          </a:p>
          <a:p>
            <a:pPr lvl="1"/>
            <a:endParaRPr lang="en-CA" sz="2000" baseline="0" dirty="0"/>
          </a:p>
          <a:p>
            <a:pPr lvl="1"/>
            <a:r>
              <a:rPr lang="en-CA" sz="2000" baseline="0" dirty="0"/>
              <a:t>By completing this analysis, weak areas can be exposed. Once exposed, a proper solution can be developed.</a:t>
            </a:r>
            <a:endParaRPr lang="en-US" sz="2000" dirty="0"/>
          </a:p>
          <a:p>
            <a:endParaRPr lang="en-US" i="1" dirty="0"/>
          </a:p>
          <a:p>
            <a:pPr lvl="0"/>
            <a:r>
              <a:rPr lang="en-CA" sz="1200" kern="1200" dirty="0">
                <a:solidFill>
                  <a:schemeClr val="tx1"/>
                </a:solidFill>
                <a:effectLst/>
                <a:latin typeface="+mn-lt"/>
                <a:ea typeface="+mn-ea"/>
                <a:cs typeface="+mn-cs"/>
              </a:rPr>
              <a:t>Whole group sharing: From the root cause analysis results, what are your next steps? </a:t>
            </a:r>
          </a:p>
          <a:p>
            <a:endParaRPr lang="en-US" i="1" dirty="0"/>
          </a:p>
          <a:p>
            <a:endParaRPr lang="en-US" i="0" baseline="0" dirty="0"/>
          </a:p>
          <a:p>
            <a:r>
              <a:rPr lang="en-US" i="0" baseline="0" dirty="0"/>
              <a:t>Suggested time: 15 minutes</a:t>
            </a:r>
            <a:endParaRPr lang="en-US" i="0" dirty="0"/>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20</a:t>
            </a:fld>
            <a:endParaRPr lang="en-US" dirty="0"/>
          </a:p>
        </p:txBody>
      </p:sp>
    </p:spTree>
    <p:extLst>
      <p:ext uri="{BB962C8B-B14F-4D97-AF65-F5344CB8AC3E}">
        <p14:creationId xmlns:p14="http://schemas.microsoft.com/office/powerpoint/2010/main" val="3169017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a:t>
            </a:r>
            <a:r>
              <a:rPr lang="en-US" sz="1200" baseline="0" dirty="0"/>
              <a:t> concluding activity refers to developing solution processes.</a:t>
            </a:r>
          </a:p>
          <a:p>
            <a:endParaRPr lang="en-US" sz="1200" baseline="0" dirty="0"/>
          </a:p>
          <a:p>
            <a:r>
              <a:rPr lang="en-CA" sz="1200" kern="1200" dirty="0">
                <a:solidFill>
                  <a:schemeClr val="tx1"/>
                </a:solidFill>
                <a:effectLst/>
                <a:latin typeface="+mn-lt"/>
                <a:ea typeface="+mn-ea"/>
                <a:cs typeface="+mn-cs"/>
              </a:rPr>
              <a:t>Participants explored different solution processes. </a:t>
            </a:r>
          </a:p>
          <a:p>
            <a:pPr marL="914400" lvl="1" indent="-457200">
              <a:buFont typeface="Arial" panose="020B0604020202020204" pitchFamily="34" charset="0"/>
              <a:buChar char="•"/>
            </a:pPr>
            <a:r>
              <a:rPr lang="en-CA" sz="1200" b="0" dirty="0">
                <a:solidFill>
                  <a:prstClr val="black"/>
                </a:solidFill>
              </a:rPr>
              <a:t>6M Checklist</a:t>
            </a:r>
          </a:p>
          <a:p>
            <a:pPr marL="914400" lvl="1" indent="-457200">
              <a:buFont typeface="Arial" panose="020B0604020202020204" pitchFamily="34" charset="0"/>
              <a:buChar char="•"/>
            </a:pPr>
            <a:r>
              <a:rPr lang="en-CA" sz="1200" b="0" dirty="0">
                <a:solidFill>
                  <a:prstClr val="black"/>
                </a:solidFill>
              </a:rPr>
              <a:t>5 Whys</a:t>
            </a:r>
          </a:p>
          <a:p>
            <a:pPr marL="914400" lvl="1" indent="-457200">
              <a:buFont typeface="Arial" panose="020B0604020202020204" pitchFamily="34" charset="0"/>
              <a:buChar char="•"/>
            </a:pPr>
            <a:r>
              <a:rPr lang="en-CA" sz="1200" b="0" dirty="0">
                <a:solidFill>
                  <a:prstClr val="black"/>
                </a:solidFill>
              </a:rPr>
              <a:t>5W1H </a:t>
            </a:r>
          </a:p>
          <a:p>
            <a:pPr marL="914400" lvl="1" indent="-457200">
              <a:buFont typeface="Arial" panose="020B0604020202020204" pitchFamily="34" charset="0"/>
              <a:buChar char="•"/>
            </a:pPr>
            <a:r>
              <a:rPr lang="en-CA" sz="1200" b="0" dirty="0">
                <a:solidFill>
                  <a:prstClr val="black"/>
                </a:solidFill>
              </a:rPr>
              <a:t>SMART Goals </a:t>
            </a:r>
          </a:p>
          <a:p>
            <a:pPr marL="914400" lvl="1" indent="-457200">
              <a:buFont typeface="Arial" panose="020B0604020202020204" pitchFamily="34" charset="0"/>
              <a:buChar char="•"/>
            </a:pPr>
            <a:r>
              <a:rPr lang="en-CA" sz="1200" b="0" dirty="0">
                <a:solidFill>
                  <a:prstClr val="black"/>
                </a:solidFill>
              </a:rPr>
              <a:t>Exploring Thinking Traps </a:t>
            </a:r>
          </a:p>
          <a:p>
            <a:pPr marL="914400" lvl="1" indent="-457200">
              <a:buFont typeface="Arial" panose="020B0604020202020204" pitchFamily="34" charset="0"/>
              <a:buChar char="•"/>
            </a:pPr>
            <a:r>
              <a:rPr lang="en-CA" sz="1200" b="0" dirty="0">
                <a:solidFill>
                  <a:prstClr val="black"/>
                </a:solidFill>
              </a:rPr>
              <a:t>Mitigating the Impact of Bias</a:t>
            </a:r>
          </a:p>
          <a:p>
            <a:pPr marL="914400" lvl="1" indent="-457200">
              <a:buFont typeface="Arial" panose="020B0604020202020204" pitchFamily="34" charset="0"/>
              <a:buChar char="•"/>
            </a:pPr>
            <a:r>
              <a:rPr lang="en-CA" sz="1200" b="0" dirty="0">
                <a:solidFill>
                  <a:prstClr val="black"/>
                </a:solidFill>
              </a:rPr>
              <a:t>Core Values</a:t>
            </a:r>
          </a:p>
          <a:p>
            <a:pPr marL="914400" lvl="1" indent="-457200">
              <a:buFont typeface="Arial" panose="020B0604020202020204" pitchFamily="34" charset="0"/>
              <a:buChar char="•"/>
            </a:pPr>
            <a:r>
              <a:rPr lang="en-CA" sz="1200" b="0" dirty="0">
                <a:solidFill>
                  <a:prstClr val="black"/>
                </a:solidFill>
              </a:rPr>
              <a:t>Strengthening Calmness and/or Confidence.</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Which of these would you use on a regular basis and why? How would this enhance your problem-solving expertise?</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Discuss the following:</a:t>
            </a:r>
          </a:p>
          <a:p>
            <a:pPr marL="514350" indent="-514350">
              <a:buFont typeface="+mj-lt"/>
              <a:buAutoNum type="arabicPeriod"/>
            </a:pPr>
            <a:r>
              <a:rPr lang="en-CA" dirty="0"/>
              <a:t>Which activity did you find most useful? </a:t>
            </a:r>
          </a:p>
          <a:p>
            <a:pPr marL="514350" indent="-514350">
              <a:buFont typeface="+mj-lt"/>
              <a:buAutoNum type="arabicPeriod"/>
            </a:pPr>
            <a:r>
              <a:rPr lang="en-CA" dirty="0"/>
              <a:t>When would you use it and why?</a:t>
            </a:r>
          </a:p>
          <a:p>
            <a:pPr marL="514350" indent="-514350">
              <a:buFont typeface="+mj-lt"/>
              <a:buAutoNum type="arabicPeriod"/>
            </a:pPr>
            <a:r>
              <a:rPr lang="en-CA" dirty="0"/>
              <a:t>How does it benefit your problem-solving expertise?</a:t>
            </a:r>
          </a:p>
          <a:p>
            <a:pPr marL="0" indent="0">
              <a:buNone/>
            </a:pPr>
            <a:endParaRPr lang="en-CA" sz="1200" kern="1200" baseline="0" dirty="0">
              <a:solidFill>
                <a:schemeClr val="tx1"/>
              </a:solidFill>
              <a:effectLst/>
              <a:latin typeface="+mn-lt"/>
              <a:ea typeface="+mn-ea"/>
              <a:cs typeface="+mn-cs"/>
            </a:endParaRPr>
          </a:p>
          <a:p>
            <a:pPr marL="0" indent="0">
              <a:buNone/>
            </a:pPr>
            <a:r>
              <a:rPr lang="en-CA" sz="1200" kern="1200" baseline="0" dirty="0">
                <a:solidFill>
                  <a:schemeClr val="tx1"/>
                </a:solidFill>
                <a:effectLst/>
                <a:latin typeface="+mn-lt"/>
                <a:ea typeface="+mn-ea"/>
                <a:cs typeface="+mn-cs"/>
              </a:rPr>
              <a:t>Complete page 17 of the Reflective Manual.</a:t>
            </a:r>
          </a:p>
          <a:p>
            <a:pPr marL="0" indent="0">
              <a:buNone/>
            </a:pPr>
            <a:endParaRPr lang="en-CA" sz="1200" kern="1200" baseline="0" dirty="0">
              <a:solidFill>
                <a:schemeClr val="tx1"/>
              </a:solidFill>
              <a:effectLst/>
              <a:latin typeface="+mn-lt"/>
              <a:ea typeface="+mn-ea"/>
              <a:cs typeface="+mn-cs"/>
            </a:endParaRPr>
          </a:p>
          <a:p>
            <a:pPr marL="0" indent="0">
              <a:buNone/>
            </a:pPr>
            <a:r>
              <a:rPr lang="en-CA" sz="1200" kern="1200" baseline="0" dirty="0">
                <a:solidFill>
                  <a:schemeClr val="tx1"/>
                </a:solidFill>
                <a:effectLst/>
                <a:latin typeface="+mn-lt"/>
                <a:ea typeface="+mn-ea"/>
                <a:cs typeface="+mn-cs"/>
              </a:rPr>
              <a:t>Recommended time: 10 minutes</a:t>
            </a:r>
            <a:endParaRPr lang="en-US" sz="120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21</a:t>
            </a:fld>
            <a:endParaRPr lang="en-US" dirty="0"/>
          </a:p>
        </p:txBody>
      </p:sp>
    </p:spTree>
    <p:extLst>
      <p:ext uri="{BB962C8B-B14F-4D97-AF65-F5344CB8AC3E}">
        <p14:creationId xmlns:p14="http://schemas.microsoft.com/office/powerpoint/2010/main" val="549459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8230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24123" indent="-524123">
              <a:buAutoNum type="arabicPeriod"/>
            </a:pPr>
            <a:r>
              <a:rPr lang="en-CA" dirty="0"/>
              <a:t>Who has been your greatest teacher? Why?</a:t>
            </a:r>
            <a:endParaRPr lang="en-CA" altLang="en-US" dirty="0">
              <a:latin typeface="+mn-lt"/>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i="1" dirty="0">
                <a:highlight>
                  <a:srgbClr val="FFFF00"/>
                </a:highlight>
              </a:rPr>
              <a:t>According to Leithwood (2013) </a:t>
            </a:r>
            <a:r>
              <a:rPr lang="en-US" dirty="0">
                <a:highlight>
                  <a:srgbClr val="FFFF00"/>
                </a:highlight>
              </a:rPr>
              <a:t>There are</a:t>
            </a:r>
            <a:r>
              <a:rPr lang="en-US" baseline="0" dirty="0">
                <a:highlight>
                  <a:srgbClr val="FFFF00"/>
                </a:highlight>
              </a:rPr>
              <a:t> six traits of problem solving:</a:t>
            </a: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understanding/interpreting problems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articulating principles and values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maintaining calm/ confidence in the face of challenging problems</a:t>
            </a: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identifying goals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identifying constraints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developing solution processes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endParaRPr lang="en-US"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ighlight>
                  <a:srgbClr val="FFFF00"/>
                </a:highlight>
              </a:rPr>
              <a:t>For a deeper understanding see </a:t>
            </a:r>
            <a:r>
              <a:rPr lang="en-CA" sz="1200" b="0" i="0" u="none" strike="noStrike" kern="1200" dirty="0">
                <a:solidFill>
                  <a:schemeClr val="tx1"/>
                </a:solidFill>
                <a:effectLst/>
                <a:highlight>
                  <a:srgbClr val="FFFF00"/>
                </a:highlight>
                <a:latin typeface="+mn-lt"/>
                <a:ea typeface="+mn-ea"/>
                <a:cs typeface="+mn-cs"/>
                <a:hlinkClick r:id="rId3"/>
              </a:rPr>
              <a:t>The Ontario Leadership Framework 2012 - with a Discussion of the Research Foundations</a:t>
            </a:r>
            <a:r>
              <a:rPr lang="en-CA" sz="1200" b="0" i="0" u="none" strike="noStrike" kern="1200" dirty="0">
                <a:solidFill>
                  <a:schemeClr val="tx1"/>
                </a:solidFill>
                <a:effectLst/>
                <a:highlight>
                  <a:srgbClr val="FFFF00"/>
                </a:highlight>
                <a:latin typeface="+mn-lt"/>
                <a:ea typeface="+mn-ea"/>
                <a:cs typeface="+mn-cs"/>
              </a:rPr>
              <a:t>, </a:t>
            </a:r>
            <a:r>
              <a:rPr lang="en-US" baseline="0" dirty="0">
                <a:highlight>
                  <a:srgbClr val="FFFF00"/>
                </a:highlight>
              </a:rPr>
              <a:t>(pp. 44-46)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highlight>
                  <a:srgbClr val="FFFF00"/>
                </a:highlight>
              </a:rPr>
              <a:t>(</a:t>
            </a:r>
            <a:r>
              <a:rPr lang="en-US" baseline="0" dirty="0"/>
              <a:t>https://</a:t>
            </a:r>
            <a:r>
              <a:rPr lang="en-US" baseline="0" dirty="0" err="1"/>
              <a:t>www.education</a:t>
            </a:r>
            <a:r>
              <a:rPr lang="en-US" baseline="0" dirty="0"/>
              <a:t>-leadership-</a:t>
            </a:r>
            <a:r>
              <a:rPr lang="en-US" baseline="0" dirty="0" err="1"/>
              <a:t>ontario.ca</a:t>
            </a:r>
            <a:r>
              <a:rPr lang="en-US" baseline="0" dirty="0"/>
              <a:t>/</a:t>
            </a:r>
            <a:r>
              <a:rPr lang="en-US" baseline="0" dirty="0" err="1"/>
              <a:t>en</a:t>
            </a:r>
            <a:r>
              <a:rPr lang="en-US" baseline="0" dirty="0"/>
              <a:t>/research) </a:t>
            </a:r>
            <a:endParaRPr lang="en-US" baseline="0" dirty="0">
              <a:highlight>
                <a:srgbClr val="FFFF00"/>
              </a:highlight>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4822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31774" rtl="0" eaLnBrk="1" fontAlgn="auto" latinLnBrk="0" hangingPunct="1">
              <a:lnSpc>
                <a:spcPct val="80000"/>
              </a:lnSpc>
              <a:spcBef>
                <a:spcPts val="0"/>
              </a:spcBef>
              <a:spcAft>
                <a:spcPts val="0"/>
              </a:spcAft>
              <a:buClrTx/>
              <a:buSzTx/>
              <a:buFontTx/>
              <a:buNone/>
              <a:tabLst/>
              <a:defRPr/>
            </a:pPr>
            <a:r>
              <a:rPr lang="en-CA" dirty="0">
                <a:highlight>
                  <a:srgbClr val="FFFF00"/>
                </a:highlight>
              </a:rPr>
              <a:t>Daniel Kahneman in </a:t>
            </a:r>
            <a:r>
              <a:rPr lang="en-CA" i="1" dirty="0">
                <a:highlight>
                  <a:srgbClr val="FFFF00"/>
                </a:highlight>
              </a:rPr>
              <a:t>Thinking, Fast and Slow</a:t>
            </a:r>
            <a:r>
              <a:rPr lang="en-CA" dirty="0">
                <a:highlight>
                  <a:srgbClr val="FFFF00"/>
                </a:highlight>
              </a:rPr>
              <a:t>, outlines the benefits and limits of fast and slow thinking. </a:t>
            </a:r>
            <a:r>
              <a:rPr lang="en-CA" b="0" dirty="0">
                <a:highlight>
                  <a:srgbClr val="FFFF00"/>
                </a:highlight>
              </a:rPr>
              <a:t>(Publication # 9:</a:t>
            </a:r>
            <a:r>
              <a:rPr lang="en-CA" b="0" i="1" dirty="0">
                <a:highlight>
                  <a:srgbClr val="FFFF00"/>
                </a:highlight>
              </a:rPr>
              <a:t> </a:t>
            </a:r>
            <a:r>
              <a:rPr lang="en-CA" b="0" i="1" dirty="0">
                <a:highlight>
                  <a:srgbClr val="FFFF00"/>
                </a:highlight>
                <a:hlinkClick r:id="rId3"/>
              </a:rPr>
              <a:t>Exploring the “Cognitive” Personal Leadership Resources: Problem-Solving Expertise, Role-Specific Knowledge &amp; Systems Thinking</a:t>
            </a:r>
            <a:r>
              <a:rPr lang="en-CA" b="0" i="1" dirty="0">
                <a:highlight>
                  <a:srgbClr val="FFFF00"/>
                </a:highlight>
              </a:rPr>
              <a:t>, pages 5 – 7)</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In summary:</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is spontaneous and automatic, while slow thinking is conscious and deliberately controlled.</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occurs out of routines, based on habit and experience. Slow thinking requires effort as it is a deliberate approach.</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is used to make quick decisions, often that are unconscious. This can lead to poor decision making, as leaders fail to see their blind spots.</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Slow thinking is used when the stakes are high, when analysis is needed, and in unfamiliar situations. If we use this method too much, it impacts our willpower resources.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There are benefits to both systems. As a leader, you need to know when it is appropriate to use each.</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For more information on Fast/Slow Thinking as it relates to Problem Solving Expertise, read pages 5 to 7 of </a:t>
            </a:r>
            <a:r>
              <a:rPr lang="en-CA" b="0" i="1" dirty="0">
                <a:highlight>
                  <a:srgbClr val="FFFF00"/>
                </a:highlight>
                <a:hlinkClick r:id="rId3"/>
              </a:rPr>
              <a:t>Exploring the “Cognitive” Personal Leadership Resources: Problem-Solving Expertise, Role-Specific Knowledge &amp; Systems Thinking</a:t>
            </a:r>
            <a:r>
              <a:rPr lang="en-CA" altLang="en-US" dirty="0">
                <a:highlight>
                  <a:srgbClr val="FFFF00"/>
                </a:highlight>
                <a:latin typeface="Arial" panose="020B0604020202020204" pitchFamily="34" charset="0"/>
                <a:ea typeface="ＭＳ Ｐゴシック" panose="020B0600070205080204" pitchFamily="34" charset="-128"/>
              </a:rPr>
              <a:t>.</a:t>
            </a:r>
          </a:p>
        </p:txBody>
      </p:sp>
    </p:spTree>
    <p:extLst>
      <p:ext uri="{BB962C8B-B14F-4D97-AF65-F5344CB8AC3E}">
        <p14:creationId xmlns:p14="http://schemas.microsoft.com/office/powerpoint/2010/main" val="4085251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Consider the information on the previous slide. Discuss when fast or slow thinking would be used in each of the scenarios. </a:t>
            </a:r>
            <a:r>
              <a:rPr lang="en-CA" baseline="0" dirty="0">
                <a:highlight>
                  <a:srgbClr val="FFFF00"/>
                </a:highlight>
              </a:rPr>
              <a:t>Many of these scenarios could require fast or slow thinking depending on your approach. For example, a fight in the playground/hall does require fast thinking but if it is an ongoing issue, it would require a slow/deliberate approach. The scenarios were meant to get you thinking about how you approach different situations.</a:t>
            </a:r>
            <a:endParaRPr lang="en-CA" dirty="0">
              <a:highlight>
                <a:srgbClr val="FFFF00"/>
              </a:highlight>
            </a:endParaRPr>
          </a:p>
          <a:p>
            <a:pPr marL="0" indent="0">
              <a:buNone/>
            </a:pPr>
            <a:endParaRPr lang="en-CA" dirty="0">
              <a:highlight>
                <a:srgbClr val="FFFF00"/>
              </a:highlight>
            </a:endParaRPr>
          </a:p>
          <a:p>
            <a:pPr marL="220348" indent="-220348">
              <a:buAutoNum type="arabicPeriod"/>
            </a:pPr>
            <a:r>
              <a:rPr lang="en-CA" baseline="0" dirty="0">
                <a:highlight>
                  <a:srgbClr val="FFFF00"/>
                </a:highlight>
              </a:rPr>
              <a:t>A fight in the playground/hall</a:t>
            </a:r>
          </a:p>
          <a:p>
            <a:pPr marL="220348" indent="-220348">
              <a:buAutoNum type="arabicPeriod"/>
            </a:pPr>
            <a:r>
              <a:rPr lang="en-CA" baseline="0" dirty="0">
                <a:highlight>
                  <a:srgbClr val="FFFF00"/>
                </a:highlight>
              </a:rPr>
              <a:t>A student with an anaphylactic reaction. (fast, but could be slow if processes need to be changed)</a:t>
            </a:r>
          </a:p>
          <a:p>
            <a:pPr marL="220348" indent="-220348">
              <a:buAutoNum type="arabicPeriod"/>
            </a:pPr>
            <a:r>
              <a:rPr lang="en-CA" baseline="0" dirty="0">
                <a:highlight>
                  <a:srgbClr val="FFFF00"/>
                </a:highlight>
              </a:rPr>
              <a:t>Poor results on EQAO math</a:t>
            </a:r>
          </a:p>
          <a:p>
            <a:pPr marL="220348" indent="-220348">
              <a:buAutoNum type="arabicPeriod"/>
            </a:pPr>
            <a:r>
              <a:rPr lang="en-CA" baseline="0" dirty="0">
                <a:highlight>
                  <a:srgbClr val="FFFF00"/>
                </a:highlight>
              </a:rPr>
              <a:t>An irate parent</a:t>
            </a:r>
          </a:p>
          <a:p>
            <a:pPr marL="220348" indent="-220348">
              <a:buAutoNum type="arabicPeriod"/>
            </a:pPr>
            <a:r>
              <a:rPr lang="en-CA" baseline="0" dirty="0">
                <a:highlight>
                  <a:srgbClr val="FFFF00"/>
                </a:highlight>
              </a:rPr>
              <a:t>Scheduling recess/break times</a:t>
            </a:r>
          </a:p>
          <a:p>
            <a:pPr marL="220348" indent="-220348">
              <a:buAutoNum type="arabicPeriod"/>
            </a:pPr>
            <a:r>
              <a:rPr lang="en-CA" sz="1200" dirty="0">
                <a:highlight>
                  <a:srgbClr val="FFFF00"/>
                </a:highlight>
              </a:rPr>
              <a:t>Racial tensions among students</a:t>
            </a:r>
          </a:p>
          <a:p>
            <a:pPr marL="220348" indent="-220348">
              <a:buAutoNum type="arabicPeriod"/>
            </a:pPr>
            <a:r>
              <a:rPr lang="en-CA" baseline="0" dirty="0">
                <a:highlight>
                  <a:srgbClr val="FFFF00"/>
                </a:highlight>
              </a:rPr>
              <a:t>Completing a ministry report</a:t>
            </a:r>
          </a:p>
          <a:p>
            <a:pPr marL="220348" indent="-220348">
              <a:buAutoNum type="arabicPeriod"/>
            </a:pPr>
            <a:endParaRPr lang="en-CA" baseline="0" dirty="0">
              <a:highlight>
                <a:srgbClr val="FFFF00"/>
              </a:highlight>
            </a:endParaRPr>
          </a:p>
          <a:p>
            <a:pPr marL="0" indent="0">
              <a:buFontTx/>
              <a:buNone/>
            </a:pPr>
            <a:r>
              <a:rPr lang="en-CA" baseline="0" dirty="0">
                <a:highlight>
                  <a:srgbClr val="FFFF00"/>
                </a:highlight>
              </a:rPr>
              <a:t>Refer to page 5 of the Reflective Manual and complete the following question:</a:t>
            </a:r>
          </a:p>
          <a:p>
            <a:pPr marL="457200" lvl="1" indent="0">
              <a:buNone/>
            </a:pPr>
            <a:r>
              <a:rPr lang="en-CA" baseline="0" dirty="0">
                <a:highlight>
                  <a:srgbClr val="FFFF00"/>
                </a:highlight>
              </a:rPr>
              <a:t>How does slow thinking support the creation of long-lasting solutions?</a:t>
            </a:r>
          </a:p>
          <a:p>
            <a:pPr marL="0" indent="0">
              <a:buNone/>
            </a:pPr>
            <a:endParaRPr lang="en-CA" baseline="0" dirty="0">
              <a:highlight>
                <a:srgbClr val="FFFF00"/>
              </a:highlight>
            </a:endParaRPr>
          </a:p>
          <a:p>
            <a:pPr marL="0" indent="0">
              <a:buNone/>
            </a:pPr>
            <a:r>
              <a:rPr lang="en-CA" baseline="0" dirty="0">
                <a:highlight>
                  <a:srgbClr val="FFFF00"/>
                </a:highlight>
              </a:rPr>
              <a:t>Suggested timing: 10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0" kern="1200" dirty="0">
                <a:solidFill>
                  <a:schemeClr val="tx1"/>
                </a:solidFill>
                <a:effectLst/>
                <a:highlight>
                  <a:srgbClr val="FFFF00"/>
                </a:highlight>
                <a:latin typeface="+mn-lt"/>
                <a:ea typeface="+mn-ea"/>
                <a:cs typeface="+mn-cs"/>
              </a:rPr>
              <a:t>View The Five Whys Problem-Solving Method (2m02s) </a:t>
            </a:r>
          </a:p>
          <a:p>
            <a:r>
              <a:rPr lang="en-CA" sz="1200" b="0" kern="1200" dirty="0">
                <a:solidFill>
                  <a:schemeClr val="tx1"/>
                </a:solidFill>
                <a:effectLst/>
                <a:highlight>
                  <a:srgbClr val="FFFF00"/>
                </a:highlight>
                <a:latin typeface="+mn-lt"/>
                <a:ea typeface="+mn-ea"/>
                <a:cs typeface="+mn-cs"/>
              </a:rPr>
              <a:t>The 5 Whys are used to get</a:t>
            </a:r>
            <a:r>
              <a:rPr lang="en-CA" sz="1200" b="0" kern="1200" baseline="0" dirty="0">
                <a:solidFill>
                  <a:schemeClr val="tx1"/>
                </a:solidFill>
                <a:effectLst/>
                <a:highlight>
                  <a:srgbClr val="FFFF00"/>
                </a:highlight>
                <a:latin typeface="+mn-lt"/>
                <a:ea typeface="+mn-ea"/>
                <a:cs typeface="+mn-cs"/>
              </a:rPr>
              <a:t> to the root cause of an issue. It in involves asking “why” several times to get to a deeper level.</a:t>
            </a:r>
          </a:p>
          <a:p>
            <a:pPr marL="0" marR="0" lvl="0" indent="0" algn="l" defTabSz="914400" rtl="0" eaLnBrk="1" fontAlgn="auto" latinLnBrk="0" hangingPunct="1">
              <a:lnSpc>
                <a:spcPct val="100000"/>
              </a:lnSpc>
              <a:spcBef>
                <a:spcPts val="0"/>
              </a:spcBef>
              <a:spcAft>
                <a:spcPts val="0"/>
              </a:spcAft>
              <a:buClrTx/>
              <a:buSzTx/>
              <a:buFontTx/>
              <a:buNone/>
              <a:tabLst/>
              <a:defRPr/>
            </a:pPr>
            <a:r>
              <a:rPr lang="en-CA" u="sng" dirty="0">
                <a:highlight>
                  <a:srgbClr val="FFFF00"/>
                </a:highlight>
                <a:hlinkClick r:id="rId3"/>
              </a:rPr>
              <a:t>https://www.youtube.com/watch?v=B-M3YlA2KDg</a:t>
            </a:r>
            <a:endParaRPr lang="en-CA" u="sng" dirty="0">
              <a:highlight>
                <a:srgbClr val="FFFF00"/>
              </a:highlight>
            </a:endParaRPr>
          </a:p>
          <a:p>
            <a:endParaRPr lang="en-CA" sz="1200" b="0" kern="1200" baseline="0" dirty="0">
              <a:solidFill>
                <a:schemeClr val="tx1"/>
              </a:solidFill>
              <a:effectLst/>
              <a:highlight>
                <a:srgbClr val="FFFF00"/>
              </a:highlight>
              <a:latin typeface="+mn-lt"/>
              <a:ea typeface="+mn-ea"/>
              <a:cs typeface="+mn-cs"/>
            </a:endParaRPr>
          </a:p>
        </p:txBody>
      </p:sp>
    </p:spTree>
    <p:extLst>
      <p:ext uri="{BB962C8B-B14F-4D97-AF65-F5344CB8AC3E}">
        <p14:creationId xmlns:p14="http://schemas.microsoft.com/office/powerpoint/2010/main" val="827497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0" kern="1200" baseline="0" dirty="0">
                <a:solidFill>
                  <a:schemeClr val="tx1"/>
                </a:solidFill>
                <a:effectLst/>
                <a:highlight>
                  <a:srgbClr val="FFFF00"/>
                </a:highlight>
                <a:latin typeface="+mn-lt"/>
                <a:ea typeface="+mn-ea"/>
                <a:cs typeface="+mn-cs"/>
              </a:rPr>
              <a:t>Refer to page 6 of the Reflective Manual. </a:t>
            </a:r>
            <a:endParaRPr lang="en-CA" sz="1200" b="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Using the Five Whys in action, refer to the example provided to understand and interpret the problem</a:t>
            </a:r>
          </a:p>
          <a:p>
            <a:r>
              <a:rPr lang="en-CA" sz="1200" b="1" u="sng" kern="1200" dirty="0">
                <a:solidFill>
                  <a:schemeClr val="tx1"/>
                </a:solidFill>
                <a:effectLst/>
                <a:highlight>
                  <a:srgbClr val="FFFF00"/>
                </a:highlight>
                <a:latin typeface="+mn-lt"/>
                <a:ea typeface="+mn-ea"/>
                <a:cs typeface="+mn-cs"/>
              </a:rPr>
              <a:t>EXAMPLE:</a:t>
            </a:r>
            <a:r>
              <a:rPr lang="en-CA" sz="1200" b="1" kern="1200" dirty="0">
                <a:solidFill>
                  <a:schemeClr val="tx1"/>
                </a:solidFill>
                <a:effectLst/>
                <a:highlight>
                  <a:srgbClr val="FFFF00"/>
                </a:highlight>
                <a:latin typeface="+mn-lt"/>
                <a:ea typeface="+mn-ea"/>
                <a:cs typeface="+mn-cs"/>
              </a:rPr>
              <a:t> </a:t>
            </a:r>
            <a:r>
              <a:rPr lang="en-CA" sz="1200" kern="1200" dirty="0">
                <a:solidFill>
                  <a:schemeClr val="tx1"/>
                </a:solidFill>
                <a:effectLst/>
                <a:highlight>
                  <a:srgbClr val="FFFF00"/>
                </a:highlight>
                <a:latin typeface="+mn-lt"/>
                <a:ea typeface="+mn-ea"/>
                <a:cs typeface="+mn-cs"/>
              </a:rPr>
              <a:t>There has been an increase in student accident reports this month.</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students getting hurt?</a:t>
            </a:r>
            <a:r>
              <a:rPr lang="en-CA" sz="1200" kern="1200" dirty="0">
                <a:solidFill>
                  <a:schemeClr val="tx1"/>
                </a:solidFill>
                <a:effectLst/>
                <a:highlight>
                  <a:srgbClr val="FFFF00"/>
                </a:highlight>
                <a:latin typeface="+mn-lt"/>
                <a:ea typeface="+mn-ea"/>
                <a:cs typeface="+mn-cs"/>
              </a:rPr>
              <a:t> Because there were more slips, trips, and falls.</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there more slips, and falls?</a:t>
            </a:r>
            <a:r>
              <a:rPr lang="en-CA" sz="1200" kern="1200" dirty="0">
                <a:solidFill>
                  <a:schemeClr val="tx1"/>
                </a:solidFill>
                <a:effectLst/>
                <a:highlight>
                  <a:srgbClr val="FFFF00"/>
                </a:highlight>
                <a:latin typeface="+mn-lt"/>
                <a:ea typeface="+mn-ea"/>
                <a:cs typeface="+mn-cs"/>
              </a:rPr>
              <a:t> The floors at the entrances are wet. </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 floors wet?</a:t>
            </a:r>
            <a:r>
              <a:rPr lang="en-CA" sz="1200" kern="1200" dirty="0">
                <a:solidFill>
                  <a:schemeClr val="tx1"/>
                </a:solidFill>
                <a:effectLst/>
                <a:highlight>
                  <a:srgbClr val="FFFF00"/>
                </a:highlight>
                <a:latin typeface="+mn-lt"/>
                <a:ea typeface="+mn-ea"/>
                <a:cs typeface="+mn-cs"/>
              </a:rPr>
              <a:t> Because of the snow being tracked in.  </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students tracking in snow?</a:t>
            </a:r>
            <a:r>
              <a:rPr lang="en-CA" sz="1200" kern="1200" dirty="0">
                <a:solidFill>
                  <a:schemeClr val="tx1"/>
                </a:solidFill>
                <a:effectLst/>
                <a:highlight>
                  <a:srgbClr val="FFFF00"/>
                </a:highlight>
                <a:latin typeface="+mn-lt"/>
                <a:ea typeface="+mn-ea"/>
                <a:cs typeface="+mn-cs"/>
              </a:rPr>
              <a:t> Because it’s on their boots and the mats are saturated.</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 mats saturated?</a:t>
            </a:r>
            <a:r>
              <a:rPr lang="en-CA" sz="1200" kern="1200" dirty="0">
                <a:solidFill>
                  <a:schemeClr val="tx1"/>
                </a:solidFill>
                <a:effectLst/>
                <a:highlight>
                  <a:srgbClr val="FFFF00"/>
                </a:highlight>
                <a:latin typeface="+mn-lt"/>
                <a:ea typeface="+mn-ea"/>
                <a:cs typeface="+mn-cs"/>
              </a:rPr>
              <a:t> Because there are too many students coming in at the same time and the custodial staff cannot keep up with the amount of moisture.</a:t>
            </a:r>
            <a:endParaRPr lang="en-US" sz="1200" kern="1200" dirty="0">
              <a:solidFill>
                <a:schemeClr val="tx1"/>
              </a:solidFill>
              <a:effectLst/>
              <a:highlight>
                <a:srgbClr val="FFFF00"/>
              </a:highlight>
              <a:latin typeface="+mn-lt"/>
              <a:ea typeface="+mn-ea"/>
              <a:cs typeface="+mn-cs"/>
            </a:endParaRPr>
          </a:p>
          <a:p>
            <a:r>
              <a:rPr lang="en-CA" sz="1200" kern="1200" dirty="0">
                <a:solidFill>
                  <a:schemeClr val="tx1"/>
                </a:solidFill>
                <a:effectLst/>
                <a:highlight>
                  <a:srgbClr val="FFFF00"/>
                </a:highlight>
                <a:latin typeface="+mn-lt"/>
                <a:ea typeface="+mn-ea"/>
                <a:cs typeface="+mn-cs"/>
              </a:rPr>
              <a:t> </a:t>
            </a:r>
            <a:endParaRPr lang="en-US" sz="1200" kern="1200" dirty="0">
              <a:solidFill>
                <a:schemeClr val="tx1"/>
              </a:solidFill>
              <a:effectLst/>
              <a:highlight>
                <a:srgbClr val="FFFF00"/>
              </a:highlight>
              <a:latin typeface="+mn-lt"/>
              <a:ea typeface="+mn-ea"/>
              <a:cs typeface="+mn-cs"/>
            </a:endParaRPr>
          </a:p>
          <a:p>
            <a:r>
              <a:rPr lang="en-CA" sz="1200" kern="1200" dirty="0">
                <a:solidFill>
                  <a:schemeClr val="tx1"/>
                </a:solidFill>
                <a:effectLst/>
                <a:highlight>
                  <a:srgbClr val="FFFF00"/>
                </a:highlight>
                <a:latin typeface="+mn-lt"/>
                <a:ea typeface="+mn-ea"/>
                <a:cs typeface="+mn-cs"/>
              </a:rPr>
              <a:t>This exercise will help get to the possible root cause of the issue. </a:t>
            </a:r>
            <a:r>
              <a:rPr lang="en-CA" sz="1200" i="1" kern="1200" dirty="0">
                <a:solidFill>
                  <a:schemeClr val="tx1"/>
                </a:solidFill>
                <a:effectLst/>
                <a:highlight>
                  <a:srgbClr val="FFFF00"/>
                </a:highlight>
                <a:latin typeface="+mn-lt"/>
                <a:ea typeface="+mn-ea"/>
                <a:cs typeface="+mn-cs"/>
              </a:rPr>
              <a:t>Too many students are coming in at the same time, so the custodians cannot keep the area dry</a:t>
            </a:r>
            <a:r>
              <a:rPr lang="en-CA" sz="1200" kern="1200" dirty="0">
                <a:solidFill>
                  <a:schemeClr val="tx1"/>
                </a:solidFill>
                <a:effectLst/>
                <a:highlight>
                  <a:srgbClr val="FFFF00"/>
                </a:highlight>
                <a:latin typeface="+mn-lt"/>
                <a:ea typeface="+mn-ea"/>
                <a:cs typeface="+mn-cs"/>
              </a:rPr>
              <a:t>. Now that you know the root cause, you can use a solution process to resolve the issue.</a:t>
            </a:r>
          </a:p>
          <a:p>
            <a:r>
              <a:rPr lang="en-CA" sz="1200" kern="1200" dirty="0">
                <a:solidFill>
                  <a:schemeClr val="tx1"/>
                </a:solidFill>
                <a:effectLst/>
                <a:highlight>
                  <a:srgbClr val="FFFF00"/>
                </a:highlight>
                <a:latin typeface="+mn-lt"/>
                <a:ea typeface="+mn-ea"/>
                <a:cs typeface="+mn-cs"/>
              </a:rPr>
              <a:t>Activity:</a:t>
            </a:r>
          </a:p>
          <a:p>
            <a:pPr marL="514350" indent="-514350">
              <a:buAutoNum type="arabicPeriod"/>
            </a:pPr>
            <a:r>
              <a:rPr lang="en-CA" dirty="0">
                <a:highlight>
                  <a:srgbClr val="FFFF00"/>
                </a:highlight>
              </a:rPr>
              <a:t>Work individually, in pairs or in small groups.</a:t>
            </a:r>
          </a:p>
          <a:p>
            <a:pPr marL="514350" indent="-514350">
              <a:buAutoNum type="arabicPeriod"/>
            </a:pPr>
            <a:r>
              <a:rPr lang="en-CA" dirty="0">
                <a:highlight>
                  <a:srgbClr val="FFFF00"/>
                </a:highlight>
              </a:rPr>
              <a:t>Read the Scenario on page 6 of the Reflective Manual: </a:t>
            </a:r>
            <a:r>
              <a:rPr lang="en-CA" i="1" dirty="0">
                <a:highlight>
                  <a:srgbClr val="FFFF00"/>
                </a:highlight>
              </a:rPr>
              <a:t>After lunch, many students arrive late for class.</a:t>
            </a:r>
          </a:p>
          <a:p>
            <a:pPr marL="514350" indent="-514350">
              <a:buAutoNum type="arabicPeriod"/>
            </a:pPr>
            <a:r>
              <a:rPr lang="en-CA" dirty="0">
                <a:highlight>
                  <a:srgbClr val="FFFF00"/>
                </a:highlight>
              </a:rPr>
              <a:t>Using the process described in the Five Whys, complete the chart on page 6 of Reflective Manual</a:t>
            </a:r>
          </a:p>
          <a:p>
            <a:pPr marL="514350" indent="-514350">
              <a:buAutoNum type="arabicPeriod"/>
            </a:pPr>
            <a:endParaRPr lang="en-CA" dirty="0">
              <a:highlight>
                <a:srgbClr val="FFFF00"/>
              </a:highlight>
            </a:endParaRPr>
          </a:p>
          <a:p>
            <a:pPr marL="0" indent="0">
              <a:buNone/>
            </a:pPr>
            <a:r>
              <a:rPr lang="en-CA" dirty="0">
                <a:highlight>
                  <a:srgbClr val="FFFF00"/>
                </a:highlight>
              </a:rPr>
              <a:t>Suggested timing</a:t>
            </a:r>
            <a:r>
              <a:rPr lang="en-CA" baseline="0" dirty="0">
                <a:highlight>
                  <a:srgbClr val="FFFF00"/>
                </a:highlight>
              </a:rPr>
              <a:t>: 15 minutes</a:t>
            </a:r>
            <a:endParaRPr lang="en-CA" dirty="0">
              <a:highlight>
                <a:srgbClr val="FFFF00"/>
              </a:highlight>
            </a:endParaRPr>
          </a:p>
        </p:txBody>
      </p:sp>
    </p:spTree>
    <p:extLst>
      <p:ext uri="{BB962C8B-B14F-4D97-AF65-F5344CB8AC3E}">
        <p14:creationId xmlns:p14="http://schemas.microsoft.com/office/powerpoint/2010/main" val="94062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highlight>
                  <a:srgbClr val="FFFF00"/>
                </a:highlight>
              </a:rPr>
              <a:t>The 5W1H approach</a:t>
            </a:r>
            <a:r>
              <a:rPr lang="en-US" baseline="0" dirty="0">
                <a:highlight>
                  <a:srgbClr val="FFFF00"/>
                </a:highlight>
              </a:rPr>
              <a:t> is who, what, where, when, why and how is an excellent guide to help discern the nature of an issue. </a:t>
            </a:r>
            <a:r>
              <a:rPr lang="en-US" baseline="0" dirty="0"/>
              <a:t>View  How to question with the 5W1H You Tube video (3m18s) (https://</a:t>
            </a:r>
            <a:r>
              <a:rPr lang="en-US" baseline="0" dirty="0" err="1"/>
              <a:t>www.youtube.com</a:t>
            </a:r>
            <a:r>
              <a:rPr lang="en-US" baseline="0" dirty="0"/>
              <a:t>/</a:t>
            </a:r>
            <a:r>
              <a:rPr lang="en-US" baseline="0" dirty="0" err="1"/>
              <a:t>watch?v</a:t>
            </a:r>
            <a:r>
              <a:rPr lang="en-US" baseline="0" dirty="0"/>
              <a:t>=8mf_80u0vkE)</a:t>
            </a:r>
          </a:p>
          <a:p>
            <a:endParaRPr lang="en-US" baseline="0" dirty="0">
              <a:highlight>
                <a:srgbClr val="FFFF00"/>
              </a:highlight>
            </a:endParaRPr>
          </a:p>
          <a:p>
            <a:r>
              <a:rPr lang="en-US" baseline="0" dirty="0">
                <a:highlight>
                  <a:srgbClr val="FFFF00"/>
                </a:highlight>
              </a:rPr>
              <a:t>Using the 5W1H approach, described on page 7 of the Reflective Manual, complete the chart as you explore one of the two suggested </a:t>
            </a:r>
            <a:r>
              <a:rPr lang="en-US" baseline="0" dirty="0" err="1">
                <a:highlight>
                  <a:srgbClr val="FFFF00"/>
                </a:highlight>
              </a:rPr>
              <a:t>issures</a:t>
            </a:r>
            <a:r>
              <a:rPr lang="en-US" baseline="0" dirty="0">
                <a:highlight>
                  <a:srgbClr val="FFFF00"/>
                </a:highlight>
              </a:rPr>
              <a:t>.</a:t>
            </a:r>
          </a:p>
          <a:p>
            <a:endParaRPr lang="en-US" baseline="0" dirty="0">
              <a:highlight>
                <a:srgbClr val="FFFF00"/>
              </a:highlight>
            </a:endParaRPr>
          </a:p>
          <a:p>
            <a:r>
              <a:rPr lang="en-CA" sz="1200" i="1" kern="1200" dirty="0">
                <a:solidFill>
                  <a:schemeClr val="tx1"/>
                </a:solidFill>
                <a:effectLst/>
                <a:highlight>
                  <a:srgbClr val="FFFF00"/>
                </a:highlight>
                <a:latin typeface="+mn-lt"/>
                <a:ea typeface="+mn-ea"/>
                <a:cs typeface="+mn-cs"/>
              </a:rPr>
              <a:t>You are a new principal at your present school. Your superintendent wants you and your vice-principal(s) who have been in the school for the past two years to focus on improving EQAO results as a measure of student achievement. This past year, EQAO results for students achieving the provincial standard have decreased 5% from the previous year. There has been a downward trend for the past three years. </a:t>
            </a:r>
            <a:endParaRPr lang="en-CA" sz="1200" kern="1200" dirty="0">
              <a:solidFill>
                <a:schemeClr val="tx1"/>
              </a:solidFill>
              <a:effectLst/>
              <a:highlight>
                <a:srgbClr val="FFFF00"/>
              </a:highlight>
              <a:latin typeface="+mn-lt"/>
              <a:ea typeface="+mn-ea"/>
              <a:cs typeface="+mn-cs"/>
            </a:endParaRPr>
          </a:p>
          <a:p>
            <a:endParaRPr lang="en-CA" sz="1200" i="1" kern="1200" dirty="0">
              <a:solidFill>
                <a:schemeClr val="tx1"/>
              </a:solidFill>
              <a:effectLst/>
              <a:highlight>
                <a:srgbClr val="FFFF00"/>
              </a:highlight>
              <a:latin typeface="+mn-lt"/>
              <a:ea typeface="+mn-ea"/>
              <a:cs typeface="+mn-cs"/>
            </a:endParaRPr>
          </a:p>
          <a:p>
            <a:r>
              <a:rPr lang="en-CA" sz="1200" i="1" kern="1200" dirty="0">
                <a:solidFill>
                  <a:schemeClr val="tx1"/>
                </a:solidFill>
                <a:effectLst/>
                <a:highlight>
                  <a:srgbClr val="FFFF00"/>
                </a:highlight>
                <a:latin typeface="+mn-lt"/>
                <a:ea typeface="+mn-ea"/>
                <a:cs typeface="+mn-cs"/>
              </a:rPr>
              <a:t>Or </a:t>
            </a:r>
          </a:p>
          <a:p>
            <a:endParaRPr lang="en-CA" sz="1200" i="1" kern="1200" dirty="0">
              <a:solidFill>
                <a:schemeClr val="tx1"/>
              </a:solidFill>
              <a:effectLst/>
              <a:highlight>
                <a:srgbClr val="FFFF00"/>
              </a:highlight>
              <a:latin typeface="+mn-lt"/>
              <a:ea typeface="+mn-ea"/>
              <a:cs typeface="+mn-cs"/>
            </a:endParaRPr>
          </a:p>
          <a:p>
            <a:r>
              <a:rPr lang="en-CA" sz="1200" i="1" kern="1200" dirty="0">
                <a:solidFill>
                  <a:schemeClr val="tx1"/>
                </a:solidFill>
                <a:effectLst/>
                <a:highlight>
                  <a:srgbClr val="FFFF00"/>
                </a:highlight>
                <a:latin typeface="+mn-lt"/>
                <a:ea typeface="+mn-ea"/>
                <a:cs typeface="+mn-cs"/>
              </a:rPr>
              <a:t>There has been an increase in slips, trips, and falls in the winter months.</a:t>
            </a:r>
          </a:p>
          <a:p>
            <a:endParaRPr lang="en-CA" sz="1200" i="1" kern="1200" dirty="0">
              <a:solidFill>
                <a:schemeClr val="tx1"/>
              </a:solidFill>
              <a:effectLst/>
              <a:highlight>
                <a:srgbClr val="FFFF00"/>
              </a:highlight>
              <a:latin typeface="+mn-lt"/>
              <a:ea typeface="+mn-ea"/>
              <a:cs typeface="+mn-cs"/>
            </a:endParaRPr>
          </a:p>
          <a:p>
            <a:r>
              <a:rPr lang="en-CA" sz="1200" i="0" kern="1200" dirty="0">
                <a:solidFill>
                  <a:schemeClr val="tx1"/>
                </a:solidFill>
                <a:effectLst/>
                <a:highlight>
                  <a:srgbClr val="FFFF00"/>
                </a:highlight>
                <a:latin typeface="+mn-lt"/>
                <a:ea typeface="+mn-ea"/>
                <a:cs typeface="+mn-cs"/>
              </a:rPr>
              <a:t>Recommended</a:t>
            </a:r>
            <a:r>
              <a:rPr lang="en-CA" sz="1200" i="0" kern="1200" baseline="0" dirty="0">
                <a:solidFill>
                  <a:schemeClr val="tx1"/>
                </a:solidFill>
                <a:effectLst/>
                <a:highlight>
                  <a:srgbClr val="FFFF00"/>
                </a:highlight>
                <a:latin typeface="+mn-lt"/>
                <a:ea typeface="+mn-ea"/>
                <a:cs typeface="+mn-cs"/>
              </a:rPr>
              <a:t> time: 10-15 minutes</a:t>
            </a:r>
            <a:endParaRPr lang="en-US" i="0" dirty="0">
              <a:highlight>
                <a:srgbClr val="FFFF00"/>
              </a:highlight>
            </a:endParaRPr>
          </a:p>
        </p:txBody>
      </p:sp>
    </p:spTree>
    <p:extLst>
      <p:ext uri="{BB962C8B-B14F-4D97-AF65-F5344CB8AC3E}">
        <p14:creationId xmlns:p14="http://schemas.microsoft.com/office/powerpoint/2010/main" val="289348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youtube.com/watch?v=fXEezjp-Df8" TargetMode="External"/><Relationship Id="rId4" Type="http://schemas.openxmlformats.org/officeDocument/2006/relationships/hyperlink" Target="http://www.onwardthebook.com/wp-content/uploads/2018/09/Core-Values.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www.youtube.com/watch?v=yA53yhiOe04"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s://www.pbs.org/video/pov-implicit-bias-why-were-awkward/?continuousplayautoplay=true" TargetMode="External"/><Relationship Id="rId3" Type="http://schemas.openxmlformats.org/officeDocument/2006/relationships/image" Target="../media/image1.jpeg"/><Relationship Id="rId7" Type="http://schemas.openxmlformats.org/officeDocument/2006/relationships/hyperlink" Target="https://www.pbs.org/video/pov-implicit-bias-snacks-and-punishment/?continuousplayautoplay=true"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hyperlink" Target="https://www.pbs.org/video/pov-implicit-bias-check-our-bias-wreck-our-bias/?continuousplayautoplay=true" TargetMode="External"/><Relationship Id="rId5" Type="http://schemas.openxmlformats.org/officeDocument/2006/relationships/hyperlink" Target="https://www.pbs.org/video/pov-implict-bias-high-heels-violins-and-warning/?continuousplayautoplay=true" TargetMode="External"/><Relationship Id="rId4" Type="http://schemas.openxmlformats.org/officeDocument/2006/relationships/hyperlink" Target="https://www.pbs.org/video/pov-implicit-bias-peanut-butter-jelly-and-racism/"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cpco.on.ca/files/9115/1820/8179/1._A_Prayer_for_Leaders_in_Catholic_Education.pdf" TargetMode="Externa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youtube.com/watch?v=SrlYkx41wEE" TargetMode="External"/><Relationship Id="rId3" Type="http://schemas.openxmlformats.org/officeDocument/2006/relationships/image" Target="../media/image1.jpeg"/><Relationship Id="rId7" Type="http://schemas.openxmlformats.org/officeDocument/2006/relationships/hyperlink" Target="https://www.youtube.com/redirect?event=endscreen&amp;redir_token=QUFFLUhqbUd4ZTV1U2RuQkhrZFZmLTBKdFNLT0VLQ25LZ3xBQ3Jtc0tsdDBQM3FvVnVPSXNrcnFFOExXOEJ2akp5Y2R3MlFqdGI4aVZ5QVl1U2ZZM2VDb3hxbGpOR3FaQlZ4TUp3VGN5YURjdU84RVJOUF9DcFFUeUpQdkdhX1phVEpMMWR1UHdHdzdvNUo4WnVYUmh5aG40MA&amp;q=https://www.mindtools.com/pages/article/newTMC_5W.htm?utm_source%3Dyoutube%26utm_medium%3Dvideo%26utm_campaign%3Dfivewhys%26utm_content%3Dendscre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youtube.com/watch?v=CFLbVxiPwHI" TargetMode="External"/><Relationship Id="rId5" Type="http://schemas.openxmlformats.org/officeDocument/2006/relationships/hyperlink" Target="https://www.youtube.com/channel/UCQMAg3OSqJKZTbyuRvyVxyA" TargetMode="External"/><Relationship Id="rId4" Type="http://schemas.openxmlformats.org/officeDocument/2006/relationships/hyperlink" Target="https://www.youtube.com/watch?v=B-M3YlA2KD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youtube.com/watch?v=8mf_80u0vk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219922"/>
            <a:ext cx="12011025" cy="45243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a:spcBef>
                <a:spcPct val="0"/>
              </a:spcBef>
              <a:buNone/>
              <a:defRPr/>
            </a:pPr>
            <a:r>
              <a:rPr lang="en-US" altLang="en-US" sz="4800" b="1" kern="0" dirty="0">
                <a:latin typeface="Gill Sans MT" panose="020B0502020104020203" pitchFamily="34" charset="77"/>
              </a:rPr>
              <a:t>For Catholic School Leaders</a:t>
            </a:r>
          </a:p>
          <a:p>
            <a:pPr algn="ctr" eaLnBrk="1" hangingPunct="1">
              <a:spcBef>
                <a:spcPct val="0"/>
              </a:spcBef>
              <a:buFontTx/>
              <a:buNone/>
              <a:defRPr/>
            </a:pPr>
            <a:endParaRPr lang="en-US" altLang="en-US" sz="4800" b="1" kern="0" dirty="0">
              <a:latin typeface="Gill Sans MT" panose="020B0502020104020203" pitchFamily="34" charset="77"/>
            </a:endParaRPr>
          </a:p>
          <a:p>
            <a:pPr algn="ctr" eaLnBrk="1" hangingPunct="1">
              <a:spcBef>
                <a:spcPct val="0"/>
              </a:spcBef>
              <a:buFontTx/>
              <a:buNone/>
              <a:defRPr/>
            </a:pPr>
            <a:r>
              <a:rPr lang="en-US" altLang="en-US" sz="4800" kern="0" dirty="0">
                <a:latin typeface="Gill Sans MT" panose="020B0502020104020203" pitchFamily="34" charset="77"/>
              </a:rPr>
              <a:t>Cognitive PLRs – Session 2.2</a:t>
            </a:r>
          </a:p>
          <a:p>
            <a:pPr algn="ctr" eaLnBrk="1" hangingPunct="1">
              <a:spcBef>
                <a:spcPct val="0"/>
              </a:spcBef>
              <a:buFontTx/>
              <a:buNone/>
              <a:defRPr/>
            </a:pPr>
            <a:r>
              <a:rPr lang="en-US" altLang="en-US" sz="4800" kern="0" dirty="0">
                <a:latin typeface="Gill Sans MT" panose="020B0502020104020203" pitchFamily="34" charset="77"/>
              </a:rPr>
              <a:t>Problem-solving Expertise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60183"/>
            <a:ext cx="10487134" cy="523220"/>
          </a:xfrm>
          <a:prstGeom prst="rect">
            <a:avLst/>
          </a:prstGeom>
        </p:spPr>
        <p:txBody>
          <a:bodyPr wrap="square">
            <a:spAutoFit/>
          </a:bodyPr>
          <a:lstStyle/>
          <a:p>
            <a:pPr algn="ctr"/>
            <a:r>
              <a:rPr lang="en-CA" sz="2800" b="1" dirty="0">
                <a:solidFill>
                  <a:srgbClr val="0070C0"/>
                </a:solidFill>
              </a:rPr>
              <a:t>ARTICULATING YOUR VALUES/PRINCIPLES IN PROBLEM SOLVING</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59602" y="3040621"/>
            <a:ext cx="9979965" cy="3101363"/>
          </a:xfrm>
        </p:spPr>
        <p:txBody>
          <a:bodyPr>
            <a:normAutofit/>
          </a:bodyPr>
          <a:lstStyle/>
          <a:p>
            <a:pPr marL="0" indent="0">
              <a:buNone/>
            </a:pPr>
            <a:r>
              <a:rPr lang="en-CA" dirty="0"/>
              <a:t>Activity:</a:t>
            </a:r>
          </a:p>
          <a:p>
            <a:pPr lvl="1"/>
            <a:r>
              <a:rPr lang="en-CA" sz="2800" dirty="0"/>
              <a:t>Identify your </a:t>
            </a:r>
            <a:r>
              <a:rPr lang="en-CA" sz="2800" dirty="0">
                <a:hlinkClick r:id="rId4"/>
              </a:rPr>
              <a:t>Core Values</a:t>
            </a:r>
            <a:endParaRPr lang="en-CA" sz="2800" dirty="0"/>
          </a:p>
          <a:p>
            <a:pPr lvl="1"/>
            <a:r>
              <a:rPr lang="en-CA" sz="2800" dirty="0"/>
              <a:t>View Steve Kerr’s </a:t>
            </a:r>
            <a:r>
              <a:rPr lang="en-CA" sz="2800" dirty="0">
                <a:hlinkClick r:id="rId5"/>
              </a:rPr>
              <a:t>Core Values in Action </a:t>
            </a:r>
            <a:r>
              <a:rPr lang="en-CA" sz="2800" dirty="0"/>
              <a:t>video </a:t>
            </a:r>
          </a:p>
          <a:p>
            <a:pPr marL="0" indent="0">
              <a:buNone/>
            </a:pPr>
            <a:endParaRPr lang="en-CA" dirty="0"/>
          </a:p>
        </p:txBody>
      </p:sp>
    </p:spTree>
    <p:extLst>
      <p:ext uri="{BB962C8B-B14F-4D97-AF65-F5344CB8AC3E}">
        <p14:creationId xmlns:p14="http://schemas.microsoft.com/office/powerpoint/2010/main" val="375993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14475" y="2311139"/>
            <a:ext cx="10487134" cy="954107"/>
          </a:xfrm>
          <a:prstGeom prst="rect">
            <a:avLst/>
          </a:prstGeom>
        </p:spPr>
        <p:txBody>
          <a:bodyPr wrap="square">
            <a:spAutoFit/>
          </a:bodyPr>
          <a:lstStyle/>
          <a:p>
            <a:pPr algn="ctr"/>
            <a:r>
              <a:rPr lang="en-CA" sz="2800" b="1" cap="all" dirty="0">
                <a:solidFill>
                  <a:srgbClr val="0070C0"/>
                </a:solidFill>
              </a:rPr>
              <a:t>Strengthening Your Capacity to Stay Calm and Be Confident</a:t>
            </a:r>
          </a:p>
          <a:p>
            <a:pPr algn="ctr"/>
            <a:r>
              <a:rPr lang="en-CA" sz="2800" b="1" dirty="0">
                <a:solidFill>
                  <a:srgbClr val="0070C0"/>
                </a:solidFill>
              </a:rPr>
              <a:t>Maintaining Calm in Difficult Situations</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84300" y="4230133"/>
            <a:ext cx="9817100" cy="1263821"/>
          </a:xfrm>
        </p:spPr>
        <p:txBody>
          <a:bodyPr>
            <a:normAutofit/>
          </a:bodyPr>
          <a:lstStyle/>
          <a:p>
            <a:pPr marL="0" indent="0">
              <a:buNone/>
            </a:pPr>
            <a:r>
              <a:rPr lang="en-CA" dirty="0"/>
              <a:t>Share a strategy you use to keep calm when you encounter a challenging situation.</a:t>
            </a:r>
          </a:p>
        </p:txBody>
      </p:sp>
    </p:spTree>
    <p:extLst>
      <p:ext uri="{BB962C8B-B14F-4D97-AF65-F5344CB8AC3E}">
        <p14:creationId xmlns:p14="http://schemas.microsoft.com/office/powerpoint/2010/main" val="1542593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589076" y="1881504"/>
            <a:ext cx="10487134" cy="954107"/>
          </a:xfrm>
          <a:prstGeom prst="rect">
            <a:avLst/>
          </a:prstGeom>
        </p:spPr>
        <p:txBody>
          <a:bodyPr wrap="square">
            <a:spAutoFit/>
          </a:bodyPr>
          <a:lstStyle/>
          <a:p>
            <a:pPr algn="ctr"/>
            <a:r>
              <a:rPr lang="en-CA" sz="2800" b="1" cap="all" dirty="0">
                <a:solidFill>
                  <a:srgbClr val="0070C0"/>
                </a:solidFill>
              </a:rPr>
              <a:t>Strengthening Your Capacity to Stay Calm and Be Confident</a:t>
            </a:r>
          </a:p>
          <a:p>
            <a:pPr algn="ctr"/>
            <a:r>
              <a:rPr lang="en-CA" sz="2800" b="1" dirty="0">
                <a:solidFill>
                  <a:srgbClr val="0070C0"/>
                </a:solidFill>
              </a:rPr>
              <a:t>Maintaining Confidence in Difficult Situations</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589076" y="2821722"/>
            <a:ext cx="11259213" cy="3896578"/>
          </a:xfrm>
        </p:spPr>
        <p:txBody>
          <a:bodyPr>
            <a:noAutofit/>
          </a:bodyPr>
          <a:lstStyle/>
          <a:p>
            <a:pPr marL="0" indent="0">
              <a:buNone/>
            </a:pPr>
            <a:r>
              <a:rPr lang="en-US" b="1" dirty="0"/>
              <a:t>Confidence can be strengthened in many ways. For example</a:t>
            </a:r>
            <a:r>
              <a:rPr lang="en-US" dirty="0"/>
              <a:t>:</a:t>
            </a:r>
          </a:p>
          <a:p>
            <a:pPr marL="514350" indent="-514350">
              <a:buFont typeface="+mj-lt"/>
              <a:buAutoNum type="arabicPeriod"/>
            </a:pPr>
            <a:r>
              <a:rPr lang="en-US" dirty="0"/>
              <a:t>Take small risks to build success</a:t>
            </a:r>
          </a:p>
          <a:p>
            <a:pPr marL="514350" indent="-514350">
              <a:buFont typeface="+mj-lt"/>
              <a:buAutoNum type="arabicPeriod"/>
            </a:pPr>
            <a:r>
              <a:rPr lang="en-US" dirty="0"/>
              <a:t>Work with divergent thinkers to challenge your own thoughts and anchor your values.</a:t>
            </a:r>
          </a:p>
          <a:p>
            <a:pPr marL="514350" indent="-514350">
              <a:buFont typeface="+mj-lt"/>
              <a:buAutoNum type="arabicPeriod"/>
            </a:pPr>
            <a:r>
              <a:rPr lang="en-US" dirty="0"/>
              <a:t>Work through issues with mentor or critical friends.</a:t>
            </a:r>
          </a:p>
          <a:p>
            <a:pPr marL="514350" indent="-514350">
              <a:buFont typeface="+mj-lt"/>
              <a:buAutoNum type="arabicPeriod"/>
            </a:pPr>
            <a:r>
              <a:rPr lang="en-US" dirty="0"/>
              <a:t>Strengthen your Cognitive PLRs.</a:t>
            </a:r>
          </a:p>
          <a:p>
            <a:pPr marL="514350" indent="-514350">
              <a:buFont typeface="+mj-lt"/>
              <a:buAutoNum type="arabicPeriod"/>
            </a:pPr>
            <a:r>
              <a:rPr lang="en-US" dirty="0"/>
              <a:t>Learn as much as possible about an issue before attempting to solve it.</a:t>
            </a:r>
          </a:p>
        </p:txBody>
      </p:sp>
    </p:spTree>
    <p:extLst>
      <p:ext uri="{BB962C8B-B14F-4D97-AF65-F5344CB8AC3E}">
        <p14:creationId xmlns:p14="http://schemas.microsoft.com/office/powerpoint/2010/main" val="4008586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309274" y="1812613"/>
            <a:ext cx="6485173" cy="584775"/>
          </a:xfrm>
          <a:prstGeom prst="rect">
            <a:avLst/>
          </a:prstGeom>
        </p:spPr>
        <p:txBody>
          <a:bodyPr wrap="none">
            <a:spAutoFit/>
          </a:bodyPr>
          <a:lstStyle/>
          <a:p>
            <a:pPr algn="ctr"/>
            <a:r>
              <a:rPr lang="en-CA" sz="3200" b="1" dirty="0">
                <a:solidFill>
                  <a:srgbClr val="0070C0"/>
                </a:solidFill>
              </a:rPr>
              <a:t>IDENTIFYING GOALS – SMART GOALS</a:t>
            </a:r>
            <a:endParaRPr lang="en-CA" sz="3200" dirty="0">
              <a:solidFill>
                <a:srgbClr val="0070C0"/>
              </a:solidFill>
            </a:endParaRPr>
          </a:p>
        </p:txBody>
      </p:sp>
      <p:sp>
        <p:nvSpPr>
          <p:cNvPr id="2" name="Rectangle 1">
            <a:extLst>
              <a:ext uri="{FF2B5EF4-FFF2-40B4-BE49-F238E27FC236}">
                <a16:creationId xmlns:a16="http://schemas.microsoft.com/office/drawing/2014/main" id="{5F3F2290-8A13-F543-88B9-CC80176C2C5E}"/>
              </a:ext>
            </a:extLst>
          </p:cNvPr>
          <p:cNvSpPr/>
          <p:nvPr/>
        </p:nvSpPr>
        <p:spPr>
          <a:xfrm>
            <a:off x="523098" y="2644170"/>
            <a:ext cx="5103002" cy="2800767"/>
          </a:xfrm>
          <a:prstGeom prst="rect">
            <a:avLst/>
          </a:prstGeom>
        </p:spPr>
        <p:txBody>
          <a:bodyPr wrap="square">
            <a:spAutoFit/>
          </a:bodyPr>
          <a:lstStyle/>
          <a:p>
            <a:r>
              <a:rPr lang="en-US" sz="2400" dirty="0"/>
              <a:t>SMART goals are often used to reach targeted outcomes</a:t>
            </a:r>
          </a:p>
          <a:p>
            <a:endParaRPr lang="en-US" sz="2400" dirty="0"/>
          </a:p>
          <a:p>
            <a:r>
              <a:rPr lang="en-US" sz="2400" dirty="0"/>
              <a:t>View </a:t>
            </a:r>
            <a:endPar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endParaRPr>
          </a:p>
          <a:p>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Achieve More by Setting Smart Goals</a:t>
            </a:r>
            <a:r>
              <a:rPr lang="en-CA" sz="2400" dirty="0"/>
              <a:t> </a:t>
            </a:r>
          </a:p>
          <a:p>
            <a:endParaRPr lang="en-US" sz="3200" dirty="0"/>
          </a:p>
        </p:txBody>
      </p:sp>
      <p:sp>
        <p:nvSpPr>
          <p:cNvPr id="8" name="TextBox 7">
            <a:extLst>
              <a:ext uri="{FF2B5EF4-FFF2-40B4-BE49-F238E27FC236}">
                <a16:creationId xmlns:a16="http://schemas.microsoft.com/office/drawing/2014/main" id="{AB73DA34-A693-964C-9E89-2109D7859CF6}"/>
              </a:ext>
            </a:extLst>
          </p:cNvPr>
          <p:cNvSpPr txBox="1"/>
          <p:nvPr/>
        </p:nvSpPr>
        <p:spPr>
          <a:xfrm>
            <a:off x="6955276" y="2582614"/>
            <a:ext cx="4229100" cy="2923877"/>
          </a:xfrm>
          <a:prstGeom prst="rect">
            <a:avLst/>
          </a:prstGeom>
          <a:noFill/>
        </p:spPr>
        <p:txBody>
          <a:bodyPr wrap="square" rtlCol="0">
            <a:spAutoFit/>
          </a:bodyPr>
          <a:lstStyle/>
          <a:p>
            <a:r>
              <a:rPr lang="en-US" sz="2400" dirty="0"/>
              <a:t>SMART Goal:</a:t>
            </a:r>
          </a:p>
          <a:p>
            <a:pPr lvl="2"/>
            <a:r>
              <a:rPr lang="en-US" sz="3200" b="1" dirty="0">
                <a:solidFill>
                  <a:srgbClr val="0070C0"/>
                </a:solidFill>
              </a:rPr>
              <a:t>S</a:t>
            </a:r>
            <a:r>
              <a:rPr lang="en-US" sz="3200" dirty="0">
                <a:solidFill>
                  <a:srgbClr val="0070C0"/>
                </a:solidFill>
              </a:rPr>
              <a:t>pecific</a:t>
            </a:r>
          </a:p>
          <a:p>
            <a:pPr lvl="2"/>
            <a:r>
              <a:rPr lang="en-US" sz="3200" b="1" dirty="0">
                <a:solidFill>
                  <a:srgbClr val="0070C0"/>
                </a:solidFill>
              </a:rPr>
              <a:t>M</a:t>
            </a:r>
            <a:r>
              <a:rPr lang="en-US" sz="3200" dirty="0">
                <a:solidFill>
                  <a:srgbClr val="0070C0"/>
                </a:solidFill>
              </a:rPr>
              <a:t>easurable</a:t>
            </a:r>
          </a:p>
          <a:p>
            <a:pPr lvl="2"/>
            <a:r>
              <a:rPr lang="en-US" sz="3200" b="1" dirty="0">
                <a:solidFill>
                  <a:srgbClr val="0070C0"/>
                </a:solidFill>
              </a:rPr>
              <a:t>A</a:t>
            </a:r>
            <a:r>
              <a:rPr lang="en-US" sz="3200" dirty="0">
                <a:solidFill>
                  <a:srgbClr val="0070C0"/>
                </a:solidFill>
              </a:rPr>
              <a:t>ttainable</a:t>
            </a:r>
          </a:p>
          <a:p>
            <a:pPr lvl="2"/>
            <a:r>
              <a:rPr lang="en-US" sz="3200" b="1" dirty="0">
                <a:solidFill>
                  <a:srgbClr val="0070C0"/>
                </a:solidFill>
              </a:rPr>
              <a:t>R</a:t>
            </a:r>
            <a:r>
              <a:rPr lang="en-US" sz="3200" dirty="0">
                <a:solidFill>
                  <a:srgbClr val="0070C0"/>
                </a:solidFill>
              </a:rPr>
              <a:t>ealistic</a:t>
            </a:r>
            <a:endParaRPr lang="en-US" sz="3200" dirty="0"/>
          </a:p>
          <a:p>
            <a:pPr lvl="2"/>
            <a:r>
              <a:rPr lang="en-US" sz="3200" b="1" dirty="0">
                <a:solidFill>
                  <a:srgbClr val="0070C0"/>
                </a:solidFill>
              </a:rPr>
              <a:t>T</a:t>
            </a:r>
            <a:r>
              <a:rPr lang="en-US" sz="3200" dirty="0">
                <a:solidFill>
                  <a:srgbClr val="0070C0"/>
                </a:solidFill>
              </a:rPr>
              <a:t>ime-based</a:t>
            </a:r>
            <a:endParaRPr lang="en-US" sz="3200" dirty="0"/>
          </a:p>
        </p:txBody>
      </p:sp>
    </p:spTree>
    <p:extLst>
      <p:ext uri="{BB962C8B-B14F-4D97-AF65-F5344CB8AC3E}">
        <p14:creationId xmlns:p14="http://schemas.microsoft.com/office/powerpoint/2010/main" val="250527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7105356"/>
              </p:ext>
            </p:extLst>
          </p:nvPr>
        </p:nvGraphicFramePr>
        <p:xfrm>
          <a:off x="601579" y="2434334"/>
          <a:ext cx="11246710" cy="4223053"/>
        </p:xfrm>
        <a:graphic>
          <a:graphicData uri="http://schemas.openxmlformats.org/drawingml/2006/table">
            <a:tbl>
              <a:tblPr firstRow="1" firstCol="1" bandRow="1"/>
              <a:tblGrid>
                <a:gridCol w="2671010">
                  <a:extLst>
                    <a:ext uri="{9D8B030D-6E8A-4147-A177-3AD203B41FA5}">
                      <a16:colId xmlns:a16="http://schemas.microsoft.com/office/drawing/2014/main" val="238449387"/>
                    </a:ext>
                  </a:extLst>
                </a:gridCol>
                <a:gridCol w="8575700">
                  <a:extLst>
                    <a:ext uri="{9D8B030D-6E8A-4147-A177-3AD203B41FA5}">
                      <a16:colId xmlns:a16="http://schemas.microsoft.com/office/drawing/2014/main" val="183997286"/>
                    </a:ext>
                  </a:extLst>
                </a:gridCol>
              </a:tblGrid>
              <a:tr h="826493">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S</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pecific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exactly</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do you want to achieve? Who is responsible? What are the steps?</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462582"/>
                  </a:ext>
                </a:extLst>
              </a:tr>
              <a:tr h="616545">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M</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easurable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measures will you use to quantify your goal?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2157264"/>
                  </a:ext>
                </a:extLst>
              </a:tr>
              <a:tr h="826493">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A</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ttainable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Can it be accomplished? What hinders/helps</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progress towards the goal?</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533481"/>
                  </a:ext>
                </a:extLst>
              </a:tr>
              <a:tr h="918039">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R</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ealistic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Why</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is this important? Why does this goal matter?</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180018"/>
                  </a:ext>
                </a:extLst>
              </a:tr>
              <a:tr h="902721">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T</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ime-based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are</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the start/end times? Is there a mid-point check-in?</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427561"/>
                  </a:ext>
                </a:extLst>
              </a:tr>
            </a:tbl>
          </a:graphicData>
        </a:graphic>
      </p:graphicFrame>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309274" y="1812613"/>
            <a:ext cx="6485173" cy="584775"/>
          </a:xfrm>
          <a:prstGeom prst="rect">
            <a:avLst/>
          </a:prstGeom>
        </p:spPr>
        <p:txBody>
          <a:bodyPr wrap="none">
            <a:spAutoFit/>
          </a:bodyPr>
          <a:lstStyle/>
          <a:p>
            <a:pPr algn="ctr"/>
            <a:r>
              <a:rPr lang="en-CA" sz="3200" b="1" dirty="0">
                <a:solidFill>
                  <a:srgbClr val="0070C0"/>
                </a:solidFill>
              </a:rPr>
              <a:t>IDENTIFYING GOALS – SMART GOALS</a:t>
            </a:r>
            <a:endParaRPr lang="en-CA" sz="3200" dirty="0">
              <a:solidFill>
                <a:srgbClr val="0070C0"/>
              </a:solidFill>
            </a:endParaRPr>
          </a:p>
        </p:txBody>
      </p:sp>
    </p:spTree>
    <p:extLst>
      <p:ext uri="{BB962C8B-B14F-4D97-AF65-F5344CB8AC3E}">
        <p14:creationId xmlns:p14="http://schemas.microsoft.com/office/powerpoint/2010/main" val="1130222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2455306" y="1774490"/>
            <a:ext cx="6815905" cy="584775"/>
          </a:xfrm>
          <a:prstGeom prst="rect">
            <a:avLst/>
          </a:prstGeom>
        </p:spPr>
        <p:txBody>
          <a:bodyPr wrap="none">
            <a:spAutoFit/>
          </a:bodyPr>
          <a:lstStyle/>
          <a:p>
            <a:pPr algn="ctr"/>
            <a:r>
              <a:rPr lang="en-CA" sz="3200" b="1" dirty="0">
                <a:solidFill>
                  <a:srgbClr val="0070C0"/>
                </a:solidFill>
              </a:rPr>
              <a:t>SMART GOAL for Student Achievement</a:t>
            </a:r>
            <a:endParaRPr lang="en-CA" sz="3200" dirty="0">
              <a:solidFill>
                <a:srgbClr val="0070C0"/>
              </a:solidFill>
            </a:endParaRPr>
          </a:p>
        </p:txBody>
      </p:sp>
      <p:sp>
        <p:nvSpPr>
          <p:cNvPr id="2" name="Rectangle 1">
            <a:extLst>
              <a:ext uri="{FF2B5EF4-FFF2-40B4-BE49-F238E27FC236}">
                <a16:creationId xmlns:a16="http://schemas.microsoft.com/office/drawing/2014/main" id="{A4E5B21F-BA4B-2847-AE10-5CECAC692BF2}"/>
              </a:ext>
            </a:extLst>
          </p:cNvPr>
          <p:cNvSpPr/>
          <p:nvPr/>
        </p:nvSpPr>
        <p:spPr>
          <a:xfrm>
            <a:off x="584200" y="2657443"/>
            <a:ext cx="11112500" cy="3416320"/>
          </a:xfrm>
          <a:prstGeom prst="rect">
            <a:avLst/>
          </a:prstGeom>
        </p:spPr>
        <p:txBody>
          <a:bodyPr wrap="square">
            <a:spAutoFit/>
          </a:bodyPr>
          <a:lstStyle/>
          <a:p>
            <a:r>
              <a:rPr lang="en-CA" sz="2400" dirty="0">
                <a:ea typeface="Calibri" panose="020F0502020204030204" pitchFamily="34" charset="0"/>
                <a:cs typeface="Times New Roman" panose="02020603050405020304" pitchFamily="18" charset="0"/>
              </a:rPr>
              <a:t>By the end of the first month of semester one, 100% of teachers will develop digital platforms that will be accessible to their students from home (specific/measurable). Most teachers already have an online presence (achievable). Principals will send out a survey to determine the needs of their teachers to ensure this goal is attainable. Board personnel will distribute devices (realistic) for all teachers to begin developing e-learning sessions (relevant) for different aspects of online teaching. With remote learning becoming a strong possibility, it is essential to have this in place before October 15</a:t>
            </a:r>
            <a:r>
              <a:rPr lang="en-CA" sz="2400" baseline="30000" dirty="0">
                <a:ea typeface="Calibri" panose="020F0502020204030204" pitchFamily="34" charset="0"/>
                <a:cs typeface="Times New Roman" panose="02020603050405020304" pitchFamily="18" charset="0"/>
              </a:rPr>
              <a:t>th</a:t>
            </a:r>
            <a:r>
              <a:rPr lang="en-CA" sz="2400" dirty="0">
                <a:ea typeface="Calibri" panose="020F0502020204030204" pitchFamily="34" charset="0"/>
                <a:cs typeface="Times New Roman" panose="02020603050405020304" pitchFamily="18" charset="0"/>
              </a:rPr>
              <a:t> (time-based). Throughout semester one, the digital platforms will be monitored by administrators to mitigate the gaps.</a:t>
            </a:r>
            <a:r>
              <a:rPr lang="en-CA" sz="2400" dirty="0"/>
              <a:t> </a:t>
            </a:r>
          </a:p>
        </p:txBody>
      </p:sp>
    </p:spTree>
    <p:extLst>
      <p:ext uri="{BB962C8B-B14F-4D97-AF65-F5344CB8AC3E}">
        <p14:creationId xmlns:p14="http://schemas.microsoft.com/office/powerpoint/2010/main" val="1621954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100035" y="16525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Cognitive Distortions</a:t>
            </a:r>
            <a:endParaRPr lang="en-CA" sz="3200" dirty="0">
              <a:solidFill>
                <a:srgbClr val="0070C0"/>
              </a:solidFill>
            </a:endParaRPr>
          </a:p>
        </p:txBody>
      </p:sp>
      <p:sp>
        <p:nvSpPr>
          <p:cNvPr id="2" name="Rectangle 1">
            <a:extLst>
              <a:ext uri="{FF2B5EF4-FFF2-40B4-BE49-F238E27FC236}">
                <a16:creationId xmlns:a16="http://schemas.microsoft.com/office/drawing/2014/main" id="{85BF8563-C522-4E63-913A-F7E226E90661}"/>
              </a:ext>
            </a:extLst>
          </p:cNvPr>
          <p:cNvSpPr/>
          <p:nvPr/>
        </p:nvSpPr>
        <p:spPr>
          <a:xfrm>
            <a:off x="3370179" y="3029088"/>
            <a:ext cx="4981074" cy="3046988"/>
          </a:xfrm>
          <a:prstGeom prst="rect">
            <a:avLst/>
          </a:prstGeom>
        </p:spPr>
        <p:txBody>
          <a:bodyPr wrap="square">
            <a:spAutoFit/>
          </a:bodyPr>
          <a:lstStyle/>
          <a:p>
            <a:pPr marL="742950" lvl="1" indent="-285750">
              <a:buFont typeface="Arial" panose="020B0604020202020204" pitchFamily="34" charset="0"/>
              <a:buChar char="•"/>
            </a:pPr>
            <a:r>
              <a:rPr lang="en-CA" sz="2400" dirty="0"/>
              <a:t>All or nothing thinking 	</a:t>
            </a:r>
          </a:p>
          <a:p>
            <a:pPr marL="742950" lvl="1" indent="-285750">
              <a:buFont typeface="Arial" panose="020B0604020202020204" pitchFamily="34" charset="0"/>
              <a:buChar char="•"/>
            </a:pPr>
            <a:r>
              <a:rPr lang="en-CA" sz="2400" dirty="0"/>
              <a:t>Overgeneralizing</a:t>
            </a:r>
          </a:p>
          <a:p>
            <a:pPr marL="742950" lvl="1" indent="-285750">
              <a:buFont typeface="Arial" panose="020B0604020202020204" pitchFamily="34" charset="0"/>
              <a:buChar char="•"/>
            </a:pPr>
            <a:r>
              <a:rPr lang="en-CA" sz="2400" dirty="0"/>
              <a:t>Catastrophizing </a:t>
            </a:r>
          </a:p>
          <a:p>
            <a:pPr marL="742950" lvl="1" indent="-285750">
              <a:buFont typeface="Arial" panose="020B0604020202020204" pitchFamily="34" charset="0"/>
              <a:buChar char="•"/>
            </a:pPr>
            <a:r>
              <a:rPr lang="en-CA" sz="2400" dirty="0"/>
              <a:t>Mental filtering</a:t>
            </a:r>
          </a:p>
          <a:p>
            <a:pPr marL="742950" lvl="1" indent="-285750">
              <a:buFont typeface="Arial" panose="020B0604020202020204" pitchFamily="34" charset="0"/>
              <a:buChar char="•"/>
            </a:pPr>
            <a:r>
              <a:rPr lang="en-CA" sz="2400" dirty="0"/>
              <a:t>Personalizing</a:t>
            </a:r>
          </a:p>
          <a:p>
            <a:pPr marL="742950" lvl="1" indent="-285750">
              <a:buFont typeface="Arial" panose="020B0604020202020204" pitchFamily="34" charset="0"/>
              <a:buChar char="•"/>
            </a:pPr>
            <a:r>
              <a:rPr lang="en-CA" sz="2400" dirty="0"/>
              <a:t>Mind reading</a:t>
            </a:r>
          </a:p>
          <a:p>
            <a:pPr marL="742950" lvl="1" indent="-285750">
              <a:buFont typeface="Arial" panose="020B0604020202020204" pitchFamily="34" charset="0"/>
              <a:buChar char="•"/>
            </a:pPr>
            <a:r>
              <a:rPr lang="en-CA" sz="2400" dirty="0"/>
              <a:t>Disqualifying the positive</a:t>
            </a:r>
          </a:p>
          <a:p>
            <a:pPr marL="742950" lvl="1" indent="-285750">
              <a:buFont typeface="Arial" panose="020B0604020202020204" pitchFamily="34" charset="0"/>
              <a:buChar char="•"/>
            </a:pPr>
            <a:r>
              <a:rPr lang="en-CA" sz="2400" dirty="0"/>
              <a:t>Magnifying or minimizing</a:t>
            </a:r>
          </a:p>
        </p:txBody>
      </p:sp>
      <p:sp>
        <p:nvSpPr>
          <p:cNvPr id="4" name="Rectangle 3">
            <a:extLst>
              <a:ext uri="{FF2B5EF4-FFF2-40B4-BE49-F238E27FC236}">
                <a16:creationId xmlns:a16="http://schemas.microsoft.com/office/drawing/2014/main" id="{A2CB59D5-BFAE-114F-8D4A-6DF6910D561C}"/>
              </a:ext>
            </a:extLst>
          </p:cNvPr>
          <p:cNvSpPr/>
          <p:nvPr/>
        </p:nvSpPr>
        <p:spPr>
          <a:xfrm rot="20076910">
            <a:off x="202252" y="3543406"/>
            <a:ext cx="3599830" cy="1754326"/>
          </a:xfrm>
          <a:prstGeom prst="rect">
            <a:avLst/>
          </a:prstGeom>
          <a:noFill/>
        </p:spPr>
        <p:txBody>
          <a:bodyPr wrap="square" lIns="91440" tIns="45720" rIns="91440" bIns="45720">
            <a:spAutoFit/>
          </a:bodyPr>
          <a:lstStyle/>
          <a:p>
            <a:pPr algn="ct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Thinking</a:t>
            </a: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Traps</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Rectangle 8">
            <a:extLst>
              <a:ext uri="{FF2B5EF4-FFF2-40B4-BE49-F238E27FC236}">
                <a16:creationId xmlns:a16="http://schemas.microsoft.com/office/drawing/2014/main" id="{4CB1A169-638D-E240-9DC9-D0219D3B5F28}"/>
              </a:ext>
            </a:extLst>
          </p:cNvPr>
          <p:cNvSpPr/>
          <p:nvPr/>
        </p:nvSpPr>
        <p:spPr>
          <a:xfrm rot="1476822">
            <a:off x="7571536" y="3538506"/>
            <a:ext cx="3704830" cy="1754326"/>
          </a:xfrm>
          <a:prstGeom prst="rect">
            <a:avLst/>
          </a:prstGeom>
          <a:noFill/>
        </p:spPr>
        <p:txBody>
          <a:bodyPr wrap="square" lIns="91440" tIns="45720" rIns="91440" bIns="45720">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Disordered Thinking</a:t>
            </a:r>
          </a:p>
        </p:txBody>
      </p:sp>
    </p:spTree>
    <p:extLst>
      <p:ext uri="{BB962C8B-B14F-4D97-AF65-F5344CB8AC3E}">
        <p14:creationId xmlns:p14="http://schemas.microsoft.com/office/powerpoint/2010/main" val="4168884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789798" y="3081667"/>
            <a:ext cx="9972466" cy="2923877"/>
          </a:xfrm>
          <a:prstGeom prst="rect">
            <a:avLst/>
          </a:prstGeom>
        </p:spPr>
        <p:txBody>
          <a:bodyPr wrap="square">
            <a:spAutoFit/>
          </a:bodyPr>
          <a:lstStyle/>
          <a:p>
            <a:r>
              <a:rPr lang="en-CA" sz="2400" dirty="0"/>
              <a:t>View this series of videos and consider your answers to the reflective questions on pages 123 and 12-13 of the Reflective Manual:</a:t>
            </a:r>
          </a:p>
          <a:p>
            <a:pPr lvl="1"/>
            <a:r>
              <a:rPr lang="en-CA" sz="2400" b="1" u="sng" dirty="0">
                <a:hlinkClick r:id="rId4"/>
              </a:rPr>
              <a:t>Implicit Bias: Peanut Butter, Jelly and Racism</a:t>
            </a:r>
            <a:r>
              <a:rPr lang="en-CA" sz="2400" b="1" dirty="0"/>
              <a:t> </a:t>
            </a:r>
            <a:r>
              <a:rPr lang="en-CA" sz="2400" dirty="0"/>
              <a:t>(2m 26s) </a:t>
            </a:r>
          </a:p>
          <a:p>
            <a:pPr lvl="1"/>
            <a:r>
              <a:rPr lang="en-CA" sz="2400" b="1" u="sng" dirty="0">
                <a:hlinkClick r:id="rId5"/>
              </a:rPr>
              <a:t>Implicit Bias: High Heels, Violins and a Warning</a:t>
            </a:r>
            <a:r>
              <a:rPr lang="en-CA" sz="2400" b="1" dirty="0"/>
              <a:t> (1m22s) </a:t>
            </a:r>
            <a:endParaRPr lang="en-CA" sz="2400" dirty="0"/>
          </a:p>
          <a:p>
            <a:pPr lvl="1"/>
            <a:r>
              <a:rPr lang="en-CA" sz="2400" u="sng" dirty="0">
                <a:hlinkClick r:id="rId6"/>
              </a:rPr>
              <a:t>Implicit Bias: Check Our Bias to Wreck Our Bias</a:t>
            </a:r>
            <a:r>
              <a:rPr lang="en-CA" sz="2400" dirty="0"/>
              <a:t> (3m) </a:t>
            </a:r>
          </a:p>
          <a:p>
            <a:pPr lvl="1"/>
            <a:r>
              <a:rPr lang="en-CA" sz="2400" u="sng" dirty="0">
                <a:hlinkClick r:id="rId7"/>
              </a:rPr>
              <a:t>Implicit Bias: Snacks and Punishment</a:t>
            </a:r>
            <a:r>
              <a:rPr lang="en-CA" sz="2400" dirty="0"/>
              <a:t> (2m5s) </a:t>
            </a:r>
          </a:p>
          <a:p>
            <a:pPr lvl="1"/>
            <a:r>
              <a:rPr lang="en-CA" sz="2400" u="sng" dirty="0">
                <a:hlinkClick r:id="rId8"/>
              </a:rPr>
              <a:t>Implicit Bias: Why We're Awkward</a:t>
            </a:r>
            <a:r>
              <a:rPr lang="en-CA" sz="2400" dirty="0"/>
              <a:t> (2m41s) </a:t>
            </a:r>
          </a:p>
          <a:p>
            <a:endParaRPr lang="en-CA" sz="1600" dirty="0"/>
          </a:p>
        </p:txBody>
      </p:sp>
    </p:spTree>
    <p:extLst>
      <p:ext uri="{BB962C8B-B14F-4D97-AF65-F5344CB8AC3E}">
        <p14:creationId xmlns:p14="http://schemas.microsoft.com/office/powerpoint/2010/main" val="2300576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1031098" y="3183267"/>
            <a:ext cx="9972466" cy="2462725"/>
          </a:xfrm>
          <a:prstGeom prst="rect">
            <a:avLst/>
          </a:prstGeom>
        </p:spPr>
        <p:txBody>
          <a:bodyPr wrap="square">
            <a:spAutoFit/>
          </a:bodyPr>
          <a:lstStyle/>
          <a:p>
            <a:pPr lvl="0">
              <a:lnSpc>
                <a:spcPct val="90000"/>
              </a:lnSpc>
              <a:spcBef>
                <a:spcPts val="1000"/>
              </a:spcBef>
            </a:pPr>
            <a:r>
              <a:rPr lang="en-US" sz="2800" dirty="0">
                <a:solidFill>
                  <a:prstClr val="black"/>
                </a:solidFill>
              </a:rPr>
              <a:t>There are two types of bias:</a:t>
            </a:r>
          </a:p>
          <a:p>
            <a:pPr marL="685800" lvl="1" indent="-228600">
              <a:lnSpc>
                <a:spcPct val="90000"/>
              </a:lnSpc>
              <a:spcBef>
                <a:spcPts val="500"/>
              </a:spcBef>
              <a:buFont typeface="Arial" panose="020B0604020202020204" pitchFamily="34" charset="0"/>
              <a:buChar char="•"/>
            </a:pPr>
            <a:r>
              <a:rPr lang="en-US" sz="2400" dirty="0">
                <a:solidFill>
                  <a:prstClr val="black"/>
                </a:solidFill>
              </a:rPr>
              <a:t>Explicit (conscious) - </a:t>
            </a:r>
            <a:r>
              <a:rPr lang="en-CA" sz="2400" dirty="0"/>
              <a:t>attitudes or belief systems</a:t>
            </a:r>
            <a:endParaRPr lang="en-US" sz="2400" dirty="0">
              <a:solidFill>
                <a:prstClr val="black"/>
              </a:solidFill>
            </a:endParaRPr>
          </a:p>
          <a:p>
            <a:pPr marL="685800" lvl="1" indent="-228600">
              <a:lnSpc>
                <a:spcPct val="90000"/>
              </a:lnSpc>
              <a:spcBef>
                <a:spcPts val="500"/>
              </a:spcBef>
              <a:buFont typeface="Arial" panose="020B0604020202020204" pitchFamily="34" charset="0"/>
              <a:buChar char="•"/>
            </a:pPr>
            <a:r>
              <a:rPr lang="en-US" sz="2400" dirty="0">
                <a:solidFill>
                  <a:prstClr val="black"/>
                </a:solidFill>
              </a:rPr>
              <a:t>Implicit (unconscious) - </a:t>
            </a:r>
            <a:r>
              <a:rPr lang="en-CA" sz="2400" dirty="0"/>
              <a:t>underneath the surface</a:t>
            </a:r>
            <a:endParaRPr lang="en-US" sz="2400" dirty="0">
              <a:solidFill>
                <a:prstClr val="black"/>
              </a:solidFill>
            </a:endParaRPr>
          </a:p>
          <a:p>
            <a:pPr marL="0" lvl="1">
              <a:lnSpc>
                <a:spcPct val="90000"/>
              </a:lnSpc>
              <a:spcBef>
                <a:spcPts val="500"/>
              </a:spcBef>
            </a:pPr>
            <a:endParaRPr lang="en-US" sz="2400" dirty="0">
              <a:solidFill>
                <a:prstClr val="black"/>
              </a:solidFill>
            </a:endParaRPr>
          </a:p>
          <a:p>
            <a:pPr marL="0" lvl="1">
              <a:lnSpc>
                <a:spcPct val="90000"/>
              </a:lnSpc>
              <a:spcBef>
                <a:spcPts val="500"/>
              </a:spcBef>
            </a:pPr>
            <a:r>
              <a:rPr lang="en-CA" sz="2400" dirty="0"/>
              <a:t>Complete one or more </a:t>
            </a:r>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rPr>
              <a:t>Implicit Association Tests</a:t>
            </a:r>
            <a:r>
              <a:rPr lang="en-CA" sz="20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a:t>
            </a:r>
            <a:endParaRPr lang="en-CA" sz="2400" u="sng" dirty="0"/>
          </a:p>
          <a:p>
            <a:pPr marL="0" lvl="1">
              <a:lnSpc>
                <a:spcPct val="90000"/>
              </a:lnSpc>
              <a:spcBef>
                <a:spcPts val="500"/>
              </a:spcBef>
            </a:pPr>
            <a:endParaRPr lang="en-CA" sz="2400" b="1" dirty="0"/>
          </a:p>
        </p:txBody>
      </p:sp>
    </p:spTree>
    <p:extLst>
      <p:ext uri="{BB962C8B-B14F-4D97-AF65-F5344CB8AC3E}">
        <p14:creationId xmlns:p14="http://schemas.microsoft.com/office/powerpoint/2010/main" val="3175355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789798" y="3081667"/>
            <a:ext cx="9972466" cy="2806922"/>
          </a:xfrm>
          <a:prstGeom prst="rect">
            <a:avLst/>
          </a:prstGeom>
        </p:spPr>
        <p:txBody>
          <a:bodyPr wrap="square">
            <a:spAutoFit/>
          </a:bodyPr>
          <a:lstStyle/>
          <a:p>
            <a:pPr marL="0" lvl="1">
              <a:lnSpc>
                <a:spcPct val="90000"/>
              </a:lnSpc>
              <a:spcBef>
                <a:spcPts val="500"/>
              </a:spcBef>
            </a:pPr>
            <a:r>
              <a:rPr lang="en-CA" sz="2800" i="1" dirty="0"/>
              <a:t> A superintendent of a family of schools (FOS) is meeting with principals and vice-principals at their monthly FOS sessions. The focus of the discussion is de-streaming all Grade 9 courses.  The FOS includes three secondary schools and 15 feeder elementary schools that are located in a range of rural and urban settings. As a principal you are aware that de-streaming is an evidence-based approach to promoting equity, inclusion and anti-oppression.</a:t>
            </a:r>
            <a:r>
              <a:rPr lang="en-CA" sz="2800" dirty="0"/>
              <a:t> </a:t>
            </a:r>
            <a:endParaRPr lang="en-US" sz="2800" dirty="0">
              <a:solidFill>
                <a:prstClr val="black"/>
              </a:solidFill>
            </a:endParaRPr>
          </a:p>
        </p:txBody>
      </p:sp>
    </p:spTree>
    <p:extLst>
      <p:ext uri="{BB962C8B-B14F-4D97-AF65-F5344CB8AC3E}">
        <p14:creationId xmlns:p14="http://schemas.microsoft.com/office/powerpoint/2010/main" val="28942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
        <p:nvSpPr>
          <p:cNvPr id="10" name="TextBox 9">
            <a:extLst>
              <a:ext uri="{FF2B5EF4-FFF2-40B4-BE49-F238E27FC236}">
                <a16:creationId xmlns:a16="http://schemas.microsoft.com/office/drawing/2014/main" id="{1B2034FF-845B-3747-AE19-6DE4579FD84F}"/>
              </a:ext>
            </a:extLst>
          </p:cNvPr>
          <p:cNvSpPr txBox="1"/>
          <p:nvPr/>
        </p:nvSpPr>
        <p:spPr>
          <a:xfrm>
            <a:off x="578496" y="2060183"/>
            <a:ext cx="8843799" cy="3539430"/>
          </a:xfrm>
          <a:prstGeom prst="rect">
            <a:avLst/>
          </a:prstGeom>
          <a:noFill/>
        </p:spPr>
        <p:txBody>
          <a:bodyPr wrap="square" rtlCol="0">
            <a:spAutoFit/>
          </a:bodyPr>
          <a:lstStyle/>
          <a:p>
            <a:pPr algn="ctr"/>
            <a:r>
              <a:rPr lang="en-CA" sz="3200" dirty="0">
                <a:hlinkClick r:id="rId5"/>
              </a:rPr>
              <a:t>A Prayer for Leaders in Catholic Education</a:t>
            </a:r>
            <a:endParaRPr lang="en-CA" sz="3200" dirty="0"/>
          </a:p>
          <a:p>
            <a:r>
              <a:rPr lang="en-US" sz="2400" dirty="0"/>
              <a:t>Lord, we thank You for the marvelous call to educate in the light of the Catholic faith.</a:t>
            </a:r>
          </a:p>
          <a:p>
            <a:r>
              <a:rPr lang="en-US" sz="2400" dirty="0"/>
              <a:t>Illumine our hearts and minds with the wisdom of Your Spirit,</a:t>
            </a:r>
          </a:p>
          <a:p>
            <a:r>
              <a:rPr lang="en-US" sz="2400" dirty="0"/>
              <a:t>That our work today might help Catholic educators spread the truth of your Son’s Gospel in all that they do.</a:t>
            </a:r>
          </a:p>
          <a:p>
            <a:r>
              <a:rPr lang="en-US" sz="2400" dirty="0"/>
              <a:t>We ask You this through Christ our Teacher and Lord.</a:t>
            </a:r>
          </a:p>
          <a:p>
            <a:r>
              <a:rPr lang="en-US" sz="2400" dirty="0"/>
              <a:t>Amen</a:t>
            </a:r>
          </a:p>
          <a:p>
            <a:endParaRPr lang="en-US" sz="2400" dirty="0"/>
          </a:p>
        </p:txBody>
      </p:sp>
    </p:spTree>
    <p:extLst>
      <p:ext uri="{BB962C8B-B14F-4D97-AF65-F5344CB8AC3E}">
        <p14:creationId xmlns:p14="http://schemas.microsoft.com/office/powerpoint/2010/main" val="2812290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412647" y="1542555"/>
            <a:ext cx="11504577" cy="1077218"/>
          </a:xfrm>
          <a:prstGeom prst="rect">
            <a:avLst/>
          </a:prstGeom>
        </p:spPr>
        <p:txBody>
          <a:bodyPr wrap="square">
            <a:spAutoFit/>
          </a:bodyPr>
          <a:lstStyle/>
          <a:p>
            <a:pPr algn="ctr"/>
            <a:r>
              <a:rPr lang="en-CA" sz="3200" b="1" dirty="0">
                <a:solidFill>
                  <a:srgbClr val="0070C0"/>
                </a:solidFill>
              </a:rPr>
              <a:t>IDENTIFYING CONSTRAINTS/OPPORTUNITIES </a:t>
            </a:r>
          </a:p>
          <a:p>
            <a:pPr algn="ctr"/>
            <a:r>
              <a:rPr lang="en-CA" sz="3200" b="1" dirty="0">
                <a:solidFill>
                  <a:srgbClr val="0070C0"/>
                </a:solidFill>
              </a:rPr>
              <a:t>Root Cause Analysis </a:t>
            </a:r>
            <a:endParaRPr lang="en-CA" sz="3200" dirty="0">
              <a:solidFill>
                <a:srgbClr val="0070C0"/>
              </a:solidFill>
            </a:endParaRPr>
          </a:p>
        </p:txBody>
      </p:sp>
      <p:sp>
        <p:nvSpPr>
          <p:cNvPr id="9" name="Rectangle 8">
            <a:extLst>
              <a:ext uri="{FF2B5EF4-FFF2-40B4-BE49-F238E27FC236}">
                <a16:creationId xmlns:a16="http://schemas.microsoft.com/office/drawing/2014/main" id="{EB41EDDE-C218-430D-89E0-2C69D4BD3B27}"/>
              </a:ext>
            </a:extLst>
          </p:cNvPr>
          <p:cNvSpPr/>
          <p:nvPr/>
        </p:nvSpPr>
        <p:spPr>
          <a:xfrm>
            <a:off x="378179" y="2766261"/>
            <a:ext cx="11435642" cy="3539430"/>
          </a:xfrm>
          <a:prstGeom prst="rect">
            <a:avLst/>
          </a:prstGeom>
        </p:spPr>
        <p:txBody>
          <a:bodyPr wrap="square">
            <a:spAutoFit/>
          </a:bodyPr>
          <a:lstStyle/>
          <a:p>
            <a:r>
              <a:rPr lang="en-CA" sz="2800" dirty="0"/>
              <a:t>THE </a:t>
            </a:r>
            <a:r>
              <a:rPr lang="en-CA" sz="2800" b="1" dirty="0"/>
              <a:t>6 “M” CHECKLIST for Root Cause Analysis</a:t>
            </a:r>
            <a:r>
              <a:rPr lang="en-CA" sz="2800" dirty="0"/>
              <a:t> – What is interfering or potentially interfering with the process?</a:t>
            </a:r>
            <a:endParaRPr lang="en-US" sz="3600" dirty="0"/>
          </a:p>
          <a:p>
            <a:pPr lvl="1"/>
            <a:r>
              <a:rPr lang="en-CA" sz="2800" b="1" dirty="0"/>
              <a:t>Wo</a:t>
            </a:r>
            <a:r>
              <a:rPr lang="en-CA" sz="2800" dirty="0"/>
              <a:t>man</a:t>
            </a:r>
            <a:r>
              <a:rPr lang="en-CA" sz="2800" b="1" dirty="0"/>
              <a:t>/M</a:t>
            </a:r>
            <a:r>
              <a:rPr lang="en-CA" sz="2800" dirty="0"/>
              <a:t>an (stakeholders – this includes you!) </a:t>
            </a:r>
            <a:endParaRPr lang="en-US" sz="3200" dirty="0"/>
          </a:p>
          <a:p>
            <a:pPr lvl="1"/>
            <a:r>
              <a:rPr lang="en-CA" sz="2800" b="1" dirty="0"/>
              <a:t>M</a:t>
            </a:r>
            <a:r>
              <a:rPr lang="en-CA" sz="2800" dirty="0"/>
              <a:t>achine (technology) </a:t>
            </a:r>
            <a:endParaRPr lang="en-US" sz="3200" dirty="0"/>
          </a:p>
          <a:p>
            <a:pPr lvl="1"/>
            <a:r>
              <a:rPr lang="en-CA" sz="2800" b="1" dirty="0"/>
              <a:t>M</a:t>
            </a:r>
            <a:r>
              <a:rPr lang="en-CA" sz="2800" dirty="0"/>
              <a:t>aterial (resources) </a:t>
            </a:r>
            <a:endParaRPr lang="en-US" sz="3200" dirty="0"/>
          </a:p>
          <a:p>
            <a:pPr lvl="1"/>
            <a:r>
              <a:rPr lang="en-CA" sz="2800" b="1" dirty="0"/>
              <a:t>M</a:t>
            </a:r>
            <a:r>
              <a:rPr lang="en-CA" sz="2800" dirty="0"/>
              <a:t>ethod (protocols/procedures) </a:t>
            </a:r>
            <a:endParaRPr lang="en-US" sz="3200" dirty="0"/>
          </a:p>
          <a:p>
            <a:pPr lvl="1"/>
            <a:r>
              <a:rPr lang="en-CA" sz="2800" b="1" dirty="0"/>
              <a:t>M</a:t>
            </a:r>
            <a:r>
              <a:rPr lang="en-CA" sz="2800" dirty="0"/>
              <a:t>other Nature (environment) </a:t>
            </a:r>
            <a:endParaRPr lang="en-US" sz="3200" dirty="0"/>
          </a:p>
          <a:p>
            <a:pPr lvl="1"/>
            <a:r>
              <a:rPr lang="en-CA" sz="2800" b="1" dirty="0"/>
              <a:t>M</a:t>
            </a:r>
            <a:r>
              <a:rPr lang="en-CA" sz="2800" dirty="0"/>
              <a:t>easurement (data sources) </a:t>
            </a:r>
            <a:endParaRPr lang="en-US" sz="3200" dirty="0"/>
          </a:p>
        </p:txBody>
      </p:sp>
    </p:spTree>
    <p:extLst>
      <p:ext uri="{BB962C8B-B14F-4D97-AF65-F5344CB8AC3E}">
        <p14:creationId xmlns:p14="http://schemas.microsoft.com/office/powerpoint/2010/main" val="3206786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412647" y="1542555"/>
            <a:ext cx="11504577" cy="1077218"/>
          </a:xfrm>
          <a:prstGeom prst="rect">
            <a:avLst/>
          </a:prstGeom>
        </p:spPr>
        <p:txBody>
          <a:bodyPr wrap="square">
            <a:spAutoFit/>
          </a:bodyPr>
          <a:lstStyle/>
          <a:p>
            <a:pPr algn="ctr"/>
            <a:r>
              <a:rPr lang="en-CA" sz="3200" b="1" dirty="0">
                <a:solidFill>
                  <a:srgbClr val="0070C0"/>
                </a:solidFill>
              </a:rPr>
              <a:t>IDENTIFYING CONSTRAINTS/OPPORTUNITIES </a:t>
            </a:r>
          </a:p>
          <a:p>
            <a:pPr algn="ctr"/>
            <a:r>
              <a:rPr lang="en-CA" sz="3200" b="1" dirty="0">
                <a:solidFill>
                  <a:srgbClr val="0070C0"/>
                </a:solidFill>
              </a:rPr>
              <a:t>Root Cause Analysis </a:t>
            </a:r>
            <a:endParaRPr lang="en-CA" sz="3200" dirty="0">
              <a:solidFill>
                <a:srgbClr val="0070C0"/>
              </a:solidFill>
            </a:endParaRPr>
          </a:p>
        </p:txBody>
      </p:sp>
      <p:sp>
        <p:nvSpPr>
          <p:cNvPr id="10" name="Content Placeholder 3">
            <a:extLst>
              <a:ext uri="{FF2B5EF4-FFF2-40B4-BE49-F238E27FC236}">
                <a16:creationId xmlns:a16="http://schemas.microsoft.com/office/drawing/2014/main" id="{13C7C43B-B6B5-459F-A1E3-D062830E44E4}"/>
              </a:ext>
            </a:extLst>
          </p:cNvPr>
          <p:cNvSpPr txBox="1">
            <a:spLocks/>
          </p:cNvSpPr>
          <p:nvPr/>
        </p:nvSpPr>
        <p:spPr>
          <a:xfrm>
            <a:off x="621792" y="2812953"/>
            <a:ext cx="10954511" cy="3318458"/>
          </a:xfrm>
          <a:prstGeom prst="rect">
            <a:avLst/>
          </a:prstGeom>
          <a:ln>
            <a:solidFill>
              <a:srgbClr val="0070C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i="1" dirty="0"/>
              <a:t>Scenario: </a:t>
            </a:r>
          </a:p>
          <a:p>
            <a:pPr marL="0" indent="0">
              <a:buNone/>
            </a:pPr>
            <a:r>
              <a:rPr lang="en-CA" i="1" dirty="0"/>
              <a:t>Student EQAO scores in mathematics have been historically poor for this particular cohort of grade 9’s.</a:t>
            </a:r>
            <a:r>
              <a:rPr lang="en-CA" dirty="0"/>
              <a:t> </a:t>
            </a:r>
          </a:p>
          <a:p>
            <a:pPr marL="0" indent="0">
              <a:buNone/>
            </a:pPr>
            <a:endParaRPr lang="en-CA" dirty="0"/>
          </a:p>
          <a:p>
            <a:pPr marL="0" indent="0">
              <a:buNone/>
            </a:pPr>
            <a:r>
              <a:rPr lang="en-US" dirty="0"/>
              <a:t>What could be interfering with the success of the students?</a:t>
            </a:r>
          </a:p>
          <a:p>
            <a:pPr marL="0" indent="0">
              <a:buNone/>
            </a:pPr>
            <a:r>
              <a:rPr lang="en-US" dirty="0"/>
              <a:t>Complete the chart on page 16 of the Reflective Manual.</a:t>
            </a:r>
          </a:p>
        </p:txBody>
      </p:sp>
    </p:spTree>
    <p:extLst>
      <p:ext uri="{BB962C8B-B14F-4D97-AF65-F5344CB8AC3E}">
        <p14:creationId xmlns:p14="http://schemas.microsoft.com/office/powerpoint/2010/main" val="1874977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721896" y="1751058"/>
            <a:ext cx="10507942" cy="584775"/>
          </a:xfrm>
          <a:prstGeom prst="rect">
            <a:avLst/>
          </a:prstGeom>
        </p:spPr>
        <p:txBody>
          <a:bodyPr wrap="square">
            <a:spAutoFit/>
          </a:bodyPr>
          <a:lstStyle/>
          <a:p>
            <a:pPr algn="ctr"/>
            <a:r>
              <a:rPr lang="en-CA" sz="3200" b="1" dirty="0">
                <a:solidFill>
                  <a:srgbClr val="0070C0"/>
                </a:solidFill>
              </a:rPr>
              <a:t>DEVELOP SOLUTION PROCESSES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3001986" y="2690824"/>
            <a:ext cx="9031517" cy="3539430"/>
          </a:xfrm>
          <a:prstGeom prst="rect">
            <a:avLst/>
          </a:prstGeom>
        </p:spPr>
        <p:txBody>
          <a:bodyPr wrap="square">
            <a:spAutoFit/>
          </a:bodyPr>
          <a:lstStyle/>
          <a:p>
            <a:pPr marL="457200" lvl="0" indent="-457200">
              <a:buFont typeface="Arial" panose="020B0604020202020204" pitchFamily="34" charset="0"/>
              <a:buChar char="•"/>
            </a:pPr>
            <a:r>
              <a:rPr lang="en-CA" sz="2800" b="1" dirty="0">
                <a:solidFill>
                  <a:prstClr val="black"/>
                </a:solidFill>
              </a:rPr>
              <a:t>6M Checklist</a:t>
            </a:r>
          </a:p>
          <a:p>
            <a:pPr marL="457200" lvl="0" indent="-457200">
              <a:buFont typeface="Arial" panose="020B0604020202020204" pitchFamily="34" charset="0"/>
              <a:buChar char="•"/>
            </a:pPr>
            <a:r>
              <a:rPr lang="en-CA" sz="2800" b="1" dirty="0">
                <a:solidFill>
                  <a:prstClr val="black"/>
                </a:solidFill>
              </a:rPr>
              <a:t>5 Whys</a:t>
            </a:r>
          </a:p>
          <a:p>
            <a:pPr marL="457200" lvl="0" indent="-457200">
              <a:buFont typeface="Arial" panose="020B0604020202020204" pitchFamily="34" charset="0"/>
              <a:buChar char="•"/>
            </a:pPr>
            <a:r>
              <a:rPr lang="en-CA" sz="2800" b="1" dirty="0">
                <a:solidFill>
                  <a:prstClr val="black"/>
                </a:solidFill>
              </a:rPr>
              <a:t>5W1H </a:t>
            </a:r>
          </a:p>
          <a:p>
            <a:pPr marL="457200" lvl="0" indent="-457200">
              <a:buFont typeface="Arial" panose="020B0604020202020204" pitchFamily="34" charset="0"/>
              <a:buChar char="•"/>
            </a:pPr>
            <a:r>
              <a:rPr lang="en-CA" sz="2800" b="1" dirty="0">
                <a:solidFill>
                  <a:prstClr val="black"/>
                </a:solidFill>
              </a:rPr>
              <a:t>SMART Goals </a:t>
            </a:r>
          </a:p>
          <a:p>
            <a:pPr marL="457200" lvl="0" indent="-457200">
              <a:buFont typeface="Arial" panose="020B0604020202020204" pitchFamily="34" charset="0"/>
              <a:buChar char="•"/>
            </a:pPr>
            <a:r>
              <a:rPr lang="en-CA" sz="2800" b="1" dirty="0">
                <a:solidFill>
                  <a:prstClr val="black"/>
                </a:solidFill>
              </a:rPr>
              <a:t>Exploring Thinking Traps </a:t>
            </a:r>
          </a:p>
          <a:p>
            <a:pPr marL="457200" lvl="0" indent="-457200">
              <a:buFont typeface="Arial" panose="020B0604020202020204" pitchFamily="34" charset="0"/>
              <a:buChar char="•"/>
            </a:pPr>
            <a:r>
              <a:rPr lang="en-CA" sz="2800" b="1" dirty="0">
                <a:solidFill>
                  <a:prstClr val="black"/>
                </a:solidFill>
              </a:rPr>
              <a:t>Mitigating Bias</a:t>
            </a:r>
          </a:p>
          <a:p>
            <a:pPr marL="457200" lvl="0" indent="-457200">
              <a:buFont typeface="Arial" panose="020B0604020202020204" pitchFamily="34" charset="0"/>
              <a:buChar char="•"/>
            </a:pPr>
            <a:r>
              <a:rPr lang="en-CA" sz="2800" b="1" dirty="0">
                <a:solidFill>
                  <a:prstClr val="black"/>
                </a:solidFill>
              </a:rPr>
              <a:t>Core Values</a:t>
            </a:r>
          </a:p>
          <a:p>
            <a:pPr marL="457200" lvl="0" indent="-457200">
              <a:buFont typeface="Arial" panose="020B0604020202020204" pitchFamily="34" charset="0"/>
              <a:buChar char="•"/>
            </a:pPr>
            <a:r>
              <a:rPr lang="en-CA" sz="2800" b="1" dirty="0">
                <a:solidFill>
                  <a:prstClr val="black"/>
                </a:solidFill>
              </a:rPr>
              <a:t>Strengthening Calmness and/or Confidence.</a:t>
            </a:r>
          </a:p>
        </p:txBody>
      </p:sp>
    </p:spTree>
    <p:extLst>
      <p:ext uri="{BB962C8B-B14F-4D97-AF65-F5344CB8AC3E}">
        <p14:creationId xmlns:p14="http://schemas.microsoft.com/office/powerpoint/2010/main" val="1120488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
        <p:nvSpPr>
          <p:cNvPr id="2" name="TextBox 1">
            <a:extLst>
              <a:ext uri="{FF2B5EF4-FFF2-40B4-BE49-F238E27FC236}">
                <a16:creationId xmlns:a16="http://schemas.microsoft.com/office/drawing/2014/main" id="{45609045-2221-DB41-82AA-D37A078FF387}"/>
              </a:ext>
            </a:extLst>
          </p:cNvPr>
          <p:cNvSpPr txBox="1"/>
          <p:nvPr/>
        </p:nvSpPr>
        <p:spPr>
          <a:xfrm>
            <a:off x="599202" y="2195312"/>
            <a:ext cx="4449551" cy="2616101"/>
          </a:xfrm>
          <a:prstGeom prst="rect">
            <a:avLst/>
          </a:prstGeom>
          <a:noFill/>
        </p:spPr>
        <p:txBody>
          <a:bodyPr wrap="none" rtlCol="0">
            <a:spAutoFit/>
          </a:bodyPr>
          <a:lstStyle/>
          <a:p>
            <a:r>
              <a:rPr lang="en-US" sz="4800" b="1" dirty="0">
                <a:solidFill>
                  <a:srgbClr val="0070C0"/>
                </a:solidFill>
              </a:rPr>
              <a:t>KEEP GROWING!</a:t>
            </a:r>
          </a:p>
          <a:p>
            <a:endParaRPr lang="en-US" sz="4800" b="1" dirty="0">
              <a:solidFill>
                <a:srgbClr val="0070C0"/>
              </a:solidFill>
            </a:endParaRPr>
          </a:p>
          <a:p>
            <a:endParaRPr lang="en-US" sz="2000" b="1" dirty="0">
              <a:solidFill>
                <a:srgbClr val="0070C0"/>
              </a:solidFill>
            </a:endParaRPr>
          </a:p>
          <a:p>
            <a:pPr lvl="4"/>
            <a:r>
              <a:rPr lang="en-US" sz="4800" b="1" dirty="0">
                <a:solidFill>
                  <a:srgbClr val="0070C0"/>
                </a:solidFill>
              </a:rPr>
              <a:t>	and</a:t>
            </a:r>
          </a:p>
        </p:txBody>
      </p:sp>
    </p:spTree>
    <p:extLst>
      <p:ext uri="{BB962C8B-B14F-4D97-AF65-F5344CB8AC3E}">
        <p14:creationId xmlns:p14="http://schemas.microsoft.com/office/powerpoint/2010/main" val="1558007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Who has been your greatest teacher? Why?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4" y="1652337"/>
            <a:ext cx="9579383" cy="769441"/>
          </a:xfrm>
          <a:prstGeom prst="rect">
            <a:avLst/>
          </a:prstGeom>
        </p:spPr>
        <p:txBody>
          <a:bodyPr wrap="square">
            <a:spAutoFit/>
          </a:bodyPr>
          <a:lstStyle/>
          <a:p>
            <a:r>
              <a:rPr lang="en-CA" sz="4400" b="1" dirty="0">
                <a:solidFill>
                  <a:srgbClr val="0070C0"/>
                </a:solidFill>
              </a:rPr>
              <a:t>Problem-solving Expertise</a:t>
            </a:r>
            <a:endParaRPr lang="en-CA" sz="4400" dirty="0">
              <a:solidFill>
                <a:srgbClr val="0070C0"/>
              </a:solidFill>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nvPr>
        </p:nvSpPr>
        <p:spPr>
          <a:xfrm>
            <a:off x="517751" y="2329833"/>
            <a:ext cx="10129803" cy="4202922"/>
          </a:xfrm>
        </p:spPr>
        <p:txBody>
          <a:bodyPr>
            <a:normAutofit/>
          </a:bodyPr>
          <a:lstStyle/>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1. understanding/interpreting problems</a:t>
            </a: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2. articulating principles and values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3. maintaining calm/ confidence in the face of challenging problems</a:t>
            </a: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4. identifying goals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5. identifying constraints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6. developing solution processes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gn="r">
              <a:lnSpc>
                <a:spcPct val="104000"/>
              </a:lnSpc>
              <a:buClr>
                <a:srgbClr val="231F20"/>
              </a:buClr>
              <a:buSzPts val="1000"/>
              <a:buNone/>
              <a:tabLst>
                <a:tab pos="161925" algn="l"/>
              </a:tabLst>
            </a:pPr>
            <a:r>
              <a:rPr lang="en-CA" sz="1600"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Ontario Leadership Framework, p. 22</a:t>
            </a:r>
            <a:endParaRPr lang="en-CA" sz="1600" dirty="0">
              <a:latin typeface="Calibri" panose="020F0502020204030204" pitchFamily="34" charset="0"/>
              <a:ea typeface="Book Antiqua" panose="0204060205030503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15212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1962509"/>
            <a:ext cx="10487134" cy="461665"/>
          </a:xfrm>
          <a:prstGeom prst="rect">
            <a:avLst/>
          </a:prstGeom>
        </p:spPr>
        <p:txBody>
          <a:bodyPr wrap="square">
            <a:spAutoFit/>
          </a:bodyPr>
          <a:lstStyle/>
          <a:p>
            <a:pPr algn="ctr"/>
            <a:r>
              <a:rPr lang="en-CA" sz="2400" b="1" dirty="0">
                <a:solidFill>
                  <a:srgbClr val="0070C0"/>
                </a:solidFill>
              </a:rPr>
              <a:t>UNDERSTANDING/INTERPRETING PROBLEMS - FAST vs. SLOW THINKING</a:t>
            </a:r>
            <a:endParaRPr lang="en-CA" sz="2400" dirty="0">
              <a:solidFill>
                <a:srgbClr val="0070C0"/>
              </a:solidFill>
            </a:endParaRPr>
          </a:p>
        </p:txBody>
      </p:sp>
      <p:graphicFrame>
        <p:nvGraphicFramePr>
          <p:cNvPr id="7" name="Table 6">
            <a:extLst>
              <a:ext uri="{FF2B5EF4-FFF2-40B4-BE49-F238E27FC236}">
                <a16:creationId xmlns:a16="http://schemas.microsoft.com/office/drawing/2014/main" id="{F9F2F802-A307-44FF-BB32-A40E227A15EB}"/>
              </a:ext>
            </a:extLst>
          </p:cNvPr>
          <p:cNvGraphicFramePr>
            <a:graphicFrameLocks noGrp="1"/>
          </p:cNvGraphicFramePr>
          <p:nvPr>
            <p:extLst>
              <p:ext uri="{D42A27DB-BD31-4B8C-83A1-F6EECF244321}">
                <p14:modId xmlns:p14="http://schemas.microsoft.com/office/powerpoint/2010/main" val="2893582994"/>
              </p:ext>
            </p:extLst>
          </p:nvPr>
        </p:nvGraphicFramePr>
        <p:xfrm>
          <a:off x="852433" y="2564637"/>
          <a:ext cx="10487134" cy="3383280"/>
        </p:xfrm>
        <a:graphic>
          <a:graphicData uri="http://schemas.openxmlformats.org/drawingml/2006/table">
            <a:tbl>
              <a:tblPr firstRow="1" bandRow="1">
                <a:tableStyleId>{B301B821-A1FF-4177-AEE7-76D212191A09}</a:tableStyleId>
              </a:tblPr>
              <a:tblGrid>
                <a:gridCol w="5243567">
                  <a:extLst>
                    <a:ext uri="{9D8B030D-6E8A-4147-A177-3AD203B41FA5}">
                      <a16:colId xmlns:a16="http://schemas.microsoft.com/office/drawing/2014/main" val="3832308729"/>
                    </a:ext>
                  </a:extLst>
                </a:gridCol>
                <a:gridCol w="5243567">
                  <a:extLst>
                    <a:ext uri="{9D8B030D-6E8A-4147-A177-3AD203B41FA5}">
                      <a16:colId xmlns:a16="http://schemas.microsoft.com/office/drawing/2014/main" val="3700251151"/>
                    </a:ext>
                  </a:extLst>
                </a:gridCol>
              </a:tblGrid>
              <a:tr h="315529">
                <a:tc>
                  <a:txBody>
                    <a:bodyPr/>
                    <a:lstStyle/>
                    <a:p>
                      <a:r>
                        <a:rPr lang="en-CA" sz="2400" dirty="0"/>
                        <a:t>Fast (System 1)</a:t>
                      </a:r>
                    </a:p>
                  </a:txBody>
                  <a:tcPr/>
                </a:tc>
                <a:tc>
                  <a:txBody>
                    <a:bodyPr/>
                    <a:lstStyle/>
                    <a:p>
                      <a:r>
                        <a:rPr lang="en-CA" sz="2400" dirty="0"/>
                        <a:t>Slow (System 2)</a:t>
                      </a:r>
                    </a:p>
                  </a:txBody>
                  <a:tcPr/>
                </a:tc>
                <a:extLst>
                  <a:ext uri="{0D108BD9-81ED-4DB2-BD59-A6C34878D82A}">
                    <a16:rowId xmlns:a16="http://schemas.microsoft.com/office/drawing/2014/main" val="2963224900"/>
                  </a:ext>
                </a:extLst>
              </a:tr>
              <a:tr h="315529">
                <a:tc>
                  <a:txBody>
                    <a:bodyPr/>
                    <a:lstStyle/>
                    <a:p>
                      <a:r>
                        <a:rPr lang="en-CA" sz="2400" dirty="0"/>
                        <a:t>Spontaneous, automatic</a:t>
                      </a:r>
                    </a:p>
                  </a:txBody>
                  <a:tcPr/>
                </a:tc>
                <a:tc>
                  <a:txBody>
                    <a:bodyPr/>
                    <a:lstStyle/>
                    <a:p>
                      <a:r>
                        <a:rPr lang="en-CA" sz="2400" dirty="0"/>
                        <a:t>Conscious, deliberately controlled</a:t>
                      </a:r>
                    </a:p>
                  </a:txBody>
                  <a:tcPr/>
                </a:tc>
                <a:extLst>
                  <a:ext uri="{0D108BD9-81ED-4DB2-BD59-A6C34878D82A}">
                    <a16:rowId xmlns:a16="http://schemas.microsoft.com/office/drawing/2014/main" val="304988367"/>
                  </a:ext>
                </a:extLst>
              </a:tr>
              <a:tr h="315529">
                <a:tc>
                  <a:txBody>
                    <a:bodyPr/>
                    <a:lstStyle/>
                    <a:p>
                      <a:r>
                        <a:rPr lang="en-CA" sz="2400" dirty="0"/>
                        <a:t>Routines based on habit and experience</a:t>
                      </a:r>
                    </a:p>
                  </a:txBody>
                  <a:tcPr/>
                </a:tc>
                <a:tc>
                  <a:txBody>
                    <a:bodyPr/>
                    <a:lstStyle/>
                    <a:p>
                      <a:r>
                        <a:rPr lang="en-CA" sz="2400" dirty="0"/>
                        <a:t>Requires effort</a:t>
                      </a:r>
                    </a:p>
                  </a:txBody>
                  <a:tcPr/>
                </a:tc>
                <a:extLst>
                  <a:ext uri="{0D108BD9-81ED-4DB2-BD59-A6C34878D82A}">
                    <a16:rowId xmlns:a16="http://schemas.microsoft.com/office/drawing/2014/main" val="616869688"/>
                  </a:ext>
                </a:extLst>
              </a:tr>
              <a:tr h="315529">
                <a:tc>
                  <a:txBody>
                    <a:bodyPr/>
                    <a:lstStyle/>
                    <a:p>
                      <a:r>
                        <a:rPr lang="en-CA" sz="2400" dirty="0"/>
                        <a:t>Used to unconsciously make quick decisions</a:t>
                      </a:r>
                    </a:p>
                  </a:txBody>
                  <a:tcPr/>
                </a:tc>
                <a:tc>
                  <a:txBody>
                    <a:bodyPr/>
                    <a:lstStyle/>
                    <a:p>
                      <a:r>
                        <a:rPr lang="en-CA" sz="2400" dirty="0"/>
                        <a:t>Used when the stakes are high, when analysis is needed, and in any situation that is new or unfamiliar</a:t>
                      </a:r>
                    </a:p>
                  </a:txBody>
                  <a:tcPr/>
                </a:tc>
                <a:extLst>
                  <a:ext uri="{0D108BD9-81ED-4DB2-BD59-A6C34878D82A}">
                    <a16:rowId xmlns:a16="http://schemas.microsoft.com/office/drawing/2014/main" val="690356927"/>
                  </a:ext>
                </a:extLst>
              </a:tr>
              <a:tr h="315529">
                <a:tc>
                  <a:txBody>
                    <a:bodyPr/>
                    <a:lstStyle/>
                    <a:p>
                      <a:r>
                        <a:rPr lang="en-CA" sz="2400" dirty="0"/>
                        <a:t>Overuse can lead to poor decisions because of blind spots</a:t>
                      </a:r>
                    </a:p>
                  </a:txBody>
                  <a:tcPr/>
                </a:tc>
                <a:tc>
                  <a:txBody>
                    <a:bodyPr/>
                    <a:lstStyle/>
                    <a:p>
                      <a:r>
                        <a:rPr lang="en-CA" sz="2400" dirty="0"/>
                        <a:t>Overuse makes it more difficult to use our willpower resources</a:t>
                      </a:r>
                    </a:p>
                  </a:txBody>
                  <a:tcPr/>
                </a:tc>
                <a:extLst>
                  <a:ext uri="{0D108BD9-81ED-4DB2-BD59-A6C34878D82A}">
                    <a16:rowId xmlns:a16="http://schemas.microsoft.com/office/drawing/2014/main" val="475848554"/>
                  </a:ext>
                </a:extLst>
              </a:tr>
            </a:tbl>
          </a:graphicData>
        </a:graphic>
      </p:graphicFrame>
    </p:spTree>
    <p:extLst>
      <p:ext uri="{BB962C8B-B14F-4D97-AF65-F5344CB8AC3E}">
        <p14:creationId xmlns:p14="http://schemas.microsoft.com/office/powerpoint/2010/main" val="10306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4593725" cy="584775"/>
          </a:xfrm>
          <a:prstGeom prst="rect">
            <a:avLst/>
          </a:prstGeom>
        </p:spPr>
        <p:txBody>
          <a:bodyPr wrap="square">
            <a:spAutoFit/>
          </a:bodyPr>
          <a:lstStyle/>
          <a:p>
            <a:r>
              <a:rPr lang="en-CA" sz="3200" b="1" dirty="0">
                <a:solidFill>
                  <a:srgbClr val="0070C0"/>
                </a:solidFill>
              </a:rPr>
              <a:t>FAST or SLOW THINKING?</a:t>
            </a:r>
            <a:endParaRPr lang="en-CA" sz="3200" dirty="0">
              <a:solidFill>
                <a:srgbClr val="0070C0"/>
              </a:solidFill>
            </a:endParaRPr>
          </a:p>
        </p:txBody>
      </p:sp>
      <p:sp>
        <p:nvSpPr>
          <p:cNvPr id="6" name="Rectangle 5">
            <a:extLst>
              <a:ext uri="{FF2B5EF4-FFF2-40B4-BE49-F238E27FC236}">
                <a16:creationId xmlns:a16="http://schemas.microsoft.com/office/drawing/2014/main" id="{7445937F-8B88-460B-9E2F-8B9E47721D22}"/>
              </a:ext>
            </a:extLst>
          </p:cNvPr>
          <p:cNvSpPr/>
          <p:nvPr/>
        </p:nvSpPr>
        <p:spPr>
          <a:xfrm>
            <a:off x="1129721" y="2851101"/>
            <a:ext cx="7466747" cy="3108543"/>
          </a:xfrm>
          <a:prstGeom prst="rect">
            <a:avLst/>
          </a:prstGeom>
        </p:spPr>
        <p:txBody>
          <a:bodyPr wrap="square">
            <a:spAutoFit/>
          </a:bodyPr>
          <a:lstStyle/>
          <a:p>
            <a:pPr marL="457200" indent="-457200">
              <a:buFont typeface="+mj-lt"/>
              <a:buAutoNum type="arabicPeriod"/>
            </a:pPr>
            <a:r>
              <a:rPr lang="en-CA" sz="2800" dirty="0"/>
              <a:t>A fight in the playground/hall </a:t>
            </a:r>
          </a:p>
          <a:p>
            <a:pPr marL="457200" indent="-457200">
              <a:buFont typeface="+mj-lt"/>
              <a:buAutoNum type="arabicPeriod"/>
            </a:pPr>
            <a:r>
              <a:rPr lang="en-CA" sz="2800" dirty="0"/>
              <a:t>A student with an anaphylactic reaction</a:t>
            </a:r>
          </a:p>
          <a:p>
            <a:pPr marL="457200" indent="-457200">
              <a:buFont typeface="+mj-lt"/>
              <a:buAutoNum type="arabicPeriod"/>
            </a:pPr>
            <a:r>
              <a:rPr lang="en-CA" sz="2800" dirty="0"/>
              <a:t>Poor results on EQAO math</a:t>
            </a:r>
          </a:p>
          <a:p>
            <a:pPr marL="457200" indent="-457200">
              <a:buFont typeface="+mj-lt"/>
              <a:buAutoNum type="arabicPeriod"/>
            </a:pPr>
            <a:r>
              <a:rPr lang="en-CA" sz="2800" dirty="0"/>
              <a:t>An irate parent</a:t>
            </a:r>
          </a:p>
          <a:p>
            <a:pPr marL="457200" indent="-457200">
              <a:buFont typeface="+mj-lt"/>
              <a:buAutoNum type="arabicPeriod"/>
            </a:pPr>
            <a:r>
              <a:rPr lang="en-CA" sz="2800" dirty="0"/>
              <a:t>Scheduling recess/break times</a:t>
            </a:r>
          </a:p>
          <a:p>
            <a:pPr marL="457200" indent="-457200">
              <a:buFont typeface="+mj-lt"/>
              <a:buAutoNum type="arabicPeriod"/>
            </a:pPr>
            <a:r>
              <a:rPr lang="en-CA" sz="2800" dirty="0"/>
              <a:t>Racial tensions among students</a:t>
            </a:r>
          </a:p>
          <a:p>
            <a:pPr marL="457200" indent="-457200">
              <a:buFont typeface="+mj-lt"/>
              <a:buAutoNum type="arabicPeriod"/>
            </a:pPr>
            <a:r>
              <a:rPr lang="en-CA" sz="2800" dirty="0"/>
              <a:t>Completing a ministry report</a:t>
            </a:r>
          </a:p>
        </p:txBody>
      </p:sp>
    </p:spTree>
    <p:extLst>
      <p:ext uri="{BB962C8B-B14F-4D97-AF65-F5344CB8AC3E}">
        <p14:creationId xmlns:p14="http://schemas.microsoft.com/office/powerpoint/2010/main" val="150144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58995"/>
            <a:ext cx="10487134" cy="1200329"/>
          </a:xfrm>
          <a:prstGeom prst="rect">
            <a:avLst/>
          </a:prstGeom>
        </p:spPr>
        <p:txBody>
          <a:bodyPr wrap="square">
            <a:spAutoFit/>
          </a:bodyPr>
          <a:lstStyle/>
          <a:p>
            <a:pPr algn="ctr"/>
            <a:r>
              <a:rPr lang="en-CA" sz="2400" b="1" dirty="0">
                <a:solidFill>
                  <a:srgbClr val="0070C0"/>
                </a:solidFill>
              </a:rPr>
              <a:t>UNDERSTANDING/INTERPRETING PROBLEMS:</a:t>
            </a:r>
          </a:p>
          <a:p>
            <a:pPr algn="ctr"/>
            <a:r>
              <a:rPr lang="en-CA" sz="2400" b="1" dirty="0">
                <a:solidFill>
                  <a:srgbClr val="0070C0"/>
                </a:solidFill>
              </a:rPr>
              <a:t>REFINING THE ISSUE</a:t>
            </a:r>
          </a:p>
          <a:p>
            <a:pPr algn="ctr"/>
            <a:r>
              <a:rPr lang="en-CA" sz="2400" b="1" dirty="0">
                <a:solidFill>
                  <a:srgbClr val="0070C0"/>
                </a:solidFill>
              </a:rPr>
              <a:t>The Five “Whys”</a:t>
            </a:r>
            <a:endParaRPr lang="en-CA" sz="2400" dirty="0">
              <a:solidFill>
                <a:srgbClr val="0070C0"/>
              </a:solidFill>
            </a:endParaRPr>
          </a:p>
        </p:txBody>
      </p:sp>
      <p:sp>
        <p:nvSpPr>
          <p:cNvPr id="10" name="Content Placeholder 2">
            <a:extLst>
              <a:ext uri="{FF2B5EF4-FFF2-40B4-BE49-F238E27FC236}">
                <a16:creationId xmlns:a16="http://schemas.microsoft.com/office/drawing/2014/main" id="{17B59F3E-97C5-4768-80D1-6959B6FEA485}"/>
              </a:ext>
            </a:extLst>
          </p:cNvPr>
          <p:cNvSpPr>
            <a:spLocks noGrp="1"/>
          </p:cNvSpPr>
          <p:nvPr>
            <p:ph sz="half" idx="1"/>
          </p:nvPr>
        </p:nvSpPr>
        <p:spPr>
          <a:xfrm>
            <a:off x="343711" y="3496273"/>
            <a:ext cx="11278794" cy="2044991"/>
          </a:xfrm>
        </p:spPr>
        <p:txBody>
          <a:bodyPr>
            <a:normAutofit/>
          </a:bodyPr>
          <a:lstStyle/>
          <a:p>
            <a:pPr marL="0" indent="0">
              <a:buNone/>
            </a:pPr>
            <a:r>
              <a:rPr lang="en-CA" sz="4000" dirty="0"/>
              <a:t>View </a:t>
            </a:r>
          </a:p>
          <a:p>
            <a:pPr marL="914400" lvl="2" indent="0">
              <a:buNone/>
            </a:pPr>
            <a:r>
              <a:rPr lang="en-CA" sz="4000" dirty="0">
                <a:hlinkClick r:id="rId4"/>
              </a:rPr>
              <a:t>The 5 Whys Problem-Solving Method</a:t>
            </a:r>
            <a:endParaRPr lang="en-CA" sz="4000" dirty="0"/>
          </a:p>
        </p:txBody>
      </p:sp>
      <p:sp>
        <p:nvSpPr>
          <p:cNvPr id="6" name="Rectangle 1">
            <a:extLst>
              <a:ext uri="{FF2B5EF4-FFF2-40B4-BE49-F238E27FC236}">
                <a16:creationId xmlns:a16="http://schemas.microsoft.com/office/drawing/2014/main" id="{DC971051-2882-B448-890B-A380372508DB}"/>
              </a:ext>
            </a:extLst>
          </p:cNvPr>
          <p:cNvSpPr>
            <a:spLocks noChangeArrowheads="1"/>
          </p:cNvSpPr>
          <p:nvPr/>
        </p:nvSpPr>
        <p:spPr bwMode="auto">
          <a:xfrm>
            <a:off x="152400" y="152400"/>
            <a:ext cx="8177213" cy="0"/>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700" b="0" i="0" u="none" strike="noStrike" cap="none" normalizeH="0" baseline="0">
                <a:ln>
                  <a:noFill/>
                </a:ln>
                <a:solidFill>
                  <a:srgbClr val="000000"/>
                </a:solidFill>
                <a:effectLst/>
                <a:latin typeface="Roboto" panose="02000000000000000000" pitchFamily="2" charset="0"/>
              </a:rPr>
            </a:br>
            <a:endParaRPr kumimoji="0" lang="en-US" altLang="en-US" sz="7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Roboto" panose="02000000000000000000" pitchFamily="2" charset="0"/>
              </a:rPr>
              <a:t>CA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19FA4625-6CB6-9C4D-A460-AED8136636CE}"/>
              </a:ext>
            </a:extLst>
          </p:cNvPr>
          <p:cNvSpPr>
            <a:spLocks noChangeArrowheads="1"/>
          </p:cNvSpPr>
          <p:nvPr/>
        </p:nvSpPr>
        <p:spPr bwMode="auto">
          <a:xfrm>
            <a:off x="152400" y="152400"/>
            <a:ext cx="8177213" cy="0"/>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Roboto" panose="02000000000000000000" pitchFamily="2" charset="0"/>
              </a:rPr>
              <a:t>SKIP NAVIGATION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3">
            <a:hlinkClick r:id="rId5"/>
            <a:extLst>
              <a:ext uri="{FF2B5EF4-FFF2-40B4-BE49-F238E27FC236}">
                <a16:creationId xmlns:a16="http://schemas.microsoft.com/office/drawing/2014/main" id="{56220D6B-E6B8-9B43-B9D7-7EC9DE76A88D}"/>
              </a:ext>
            </a:extLst>
          </p:cNvPr>
          <p:cNvSpPr>
            <a:spLocks noChangeArrowheads="1"/>
          </p:cNvSpPr>
          <p:nvPr/>
        </p:nvSpPr>
        <p:spPr bwMode="auto">
          <a:xfrm>
            <a:off x="152400" y="152400"/>
            <a:ext cx="5919788" cy="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9" name="Rectangle 4">
            <a:hlinkClick r:id="rId6"/>
            <a:extLst>
              <a:ext uri="{FF2B5EF4-FFF2-40B4-BE49-F238E27FC236}">
                <a16:creationId xmlns:a16="http://schemas.microsoft.com/office/drawing/2014/main" id="{B13C491F-09AF-8A40-B331-24E3B91923CE}"/>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1" name="Rectangle 5">
            <a:hlinkClick r:id="rId7"/>
            <a:extLst>
              <a:ext uri="{FF2B5EF4-FFF2-40B4-BE49-F238E27FC236}">
                <a16:creationId xmlns:a16="http://schemas.microsoft.com/office/drawing/2014/main" id="{F08E0981-1E40-6543-92E7-3461C1E5C06F}"/>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45720" numCol="1" anchor="ctr" anchorCtr="0" compatLnSpc="1">
            <a:prstTxWarp prst="textNoShape">
              <a:avLst/>
            </a:prstTxWarp>
            <a:spAutoFit/>
          </a:bodyPr>
          <a:lstStyle/>
          <a:p>
            <a:endParaRPr lang="en-US"/>
          </a:p>
        </p:txBody>
      </p:sp>
      <p:sp>
        <p:nvSpPr>
          <p:cNvPr id="12" name="Rectangle 6">
            <a:hlinkClick r:id="rId8" tooltip="Next (SHIFT+n)"/>
            <a:extLst>
              <a:ext uri="{FF2B5EF4-FFF2-40B4-BE49-F238E27FC236}">
                <a16:creationId xmlns:a16="http://schemas.microsoft.com/office/drawing/2014/main" id="{0F249EC5-1597-A048-9E71-BE8882028BB8}"/>
              </a:ext>
            </a:extLst>
          </p:cNvPr>
          <p:cNvSpPr>
            <a:spLocks noChangeArrowheads="1"/>
          </p:cNvSpPr>
          <p:nvPr/>
        </p:nvSpPr>
        <p:spPr bwMode="auto">
          <a:xfrm>
            <a:off x="152400" y="152400"/>
            <a:ext cx="58054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Rectangle 7">
            <a:extLst>
              <a:ext uri="{FF2B5EF4-FFF2-40B4-BE49-F238E27FC236}">
                <a16:creationId xmlns:a16="http://schemas.microsoft.com/office/drawing/2014/main" id="{E5E0CB52-5E84-594A-BA6B-59173B9F975C}"/>
              </a:ext>
            </a:extLst>
          </p:cNvPr>
          <p:cNvSpPr>
            <a:spLocks noChangeArrowheads="1"/>
          </p:cNvSpPr>
          <p:nvPr/>
        </p:nvSpPr>
        <p:spPr bwMode="auto">
          <a:xfrm>
            <a:off x="152400" y="152400"/>
            <a:ext cx="58054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DDDDDD"/>
                </a:solidFill>
                <a:effectLst/>
              </a:rPr>
              <a:t>0:03</a:t>
            </a:r>
            <a:r>
              <a:rPr kumimoji="0" lang="en-US" altLang="en-US" sz="900" b="0" i="0" u="none" strike="noStrike" cap="none" normalizeH="0" baseline="0">
                <a:ln>
                  <a:noFill/>
                </a:ln>
                <a:solidFill>
                  <a:srgbClr val="DDDDDD"/>
                </a:solidFill>
                <a:effectLst/>
                <a:latin typeface="Arial" panose="020B0604020202020204" pitchFamily="34" charset="0"/>
              </a:rPr>
              <a:t> / 2:02</a:t>
            </a: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var(--ytd-video-primary-info-renderer-title-font-family, 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var(--ytd-video-primary-info-renderer-title-font-family, inherit)"/>
              </a:rPr>
              <a:t>The 5 Whys Problem-Solving Method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740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58995"/>
            <a:ext cx="10487134" cy="1200329"/>
          </a:xfrm>
          <a:prstGeom prst="rect">
            <a:avLst/>
          </a:prstGeom>
        </p:spPr>
        <p:txBody>
          <a:bodyPr wrap="square">
            <a:spAutoFit/>
          </a:bodyPr>
          <a:lstStyle/>
          <a:p>
            <a:pPr algn="ctr"/>
            <a:r>
              <a:rPr lang="en-CA" sz="2400" b="1" dirty="0">
                <a:solidFill>
                  <a:srgbClr val="0070C0"/>
                </a:solidFill>
              </a:rPr>
              <a:t>UNDERSTANDING/INTERPRETING PROBLEMS:</a:t>
            </a:r>
          </a:p>
          <a:p>
            <a:pPr algn="ctr"/>
            <a:r>
              <a:rPr lang="en-CA" sz="2400" b="1" dirty="0">
                <a:solidFill>
                  <a:srgbClr val="0070C0"/>
                </a:solidFill>
              </a:rPr>
              <a:t>REFINING THE ISSUE</a:t>
            </a:r>
          </a:p>
          <a:p>
            <a:pPr algn="ctr"/>
            <a:r>
              <a:rPr lang="en-CA" sz="2400" b="1" dirty="0">
                <a:solidFill>
                  <a:srgbClr val="0070C0"/>
                </a:solidFill>
              </a:rPr>
              <a:t>The Five “Whys”</a:t>
            </a:r>
            <a:endParaRPr lang="en-CA" sz="2400" dirty="0">
              <a:solidFill>
                <a:srgbClr val="0070C0"/>
              </a:solidFill>
            </a:endParaRPr>
          </a:p>
        </p:txBody>
      </p:sp>
      <p:sp>
        <p:nvSpPr>
          <p:cNvPr id="6" name="Rectangle 5">
            <a:extLst>
              <a:ext uri="{FF2B5EF4-FFF2-40B4-BE49-F238E27FC236}">
                <a16:creationId xmlns:a16="http://schemas.microsoft.com/office/drawing/2014/main" id="{673215A4-6666-4914-B484-8E761253BB6B}"/>
              </a:ext>
            </a:extLst>
          </p:cNvPr>
          <p:cNvSpPr/>
          <p:nvPr/>
        </p:nvSpPr>
        <p:spPr>
          <a:xfrm>
            <a:off x="184731" y="3339915"/>
            <a:ext cx="11663558" cy="2677656"/>
          </a:xfrm>
          <a:prstGeom prst="rect">
            <a:avLst/>
          </a:prstGeom>
        </p:spPr>
        <p:txBody>
          <a:bodyPr wrap="square">
            <a:spAutoFit/>
          </a:bodyPr>
          <a:lstStyle/>
          <a:p>
            <a:r>
              <a:rPr lang="en-CA" sz="2400" b="1" dirty="0"/>
              <a:t>EXAMPLE: There has been an increase in student accident reports this month</a:t>
            </a:r>
            <a:r>
              <a:rPr lang="en-CA" sz="2400" dirty="0"/>
              <a:t>.</a:t>
            </a:r>
          </a:p>
          <a:p>
            <a:r>
              <a:rPr lang="en-CA" sz="2400" dirty="0"/>
              <a:t>Why are students getting hurt? </a:t>
            </a:r>
            <a:r>
              <a:rPr lang="en-CA" sz="2400" i="1" dirty="0"/>
              <a:t>Because there were more slips, trips, and falls.</a:t>
            </a:r>
          </a:p>
          <a:p>
            <a:r>
              <a:rPr lang="en-CA" sz="2400" dirty="0"/>
              <a:t>Why are there more slips, and falls? </a:t>
            </a:r>
            <a:r>
              <a:rPr lang="en-CA" sz="2400" i="1" dirty="0"/>
              <a:t>The floors at the entrances are wet. </a:t>
            </a:r>
          </a:p>
          <a:p>
            <a:r>
              <a:rPr lang="en-CA" sz="2400" dirty="0"/>
              <a:t>Why are the floors wet? </a:t>
            </a:r>
            <a:r>
              <a:rPr lang="en-CA" sz="2400" i="1" dirty="0"/>
              <a:t>Because of the snow being tracked in.  </a:t>
            </a:r>
          </a:p>
          <a:p>
            <a:r>
              <a:rPr lang="en-CA" sz="2400" dirty="0"/>
              <a:t>Why are students tracking in snow? </a:t>
            </a:r>
            <a:r>
              <a:rPr lang="en-CA" sz="2400" i="1" dirty="0"/>
              <a:t>Because it’s on their boots and the mats are saturated.</a:t>
            </a:r>
          </a:p>
          <a:p>
            <a:r>
              <a:rPr lang="en-CA" sz="2400" dirty="0"/>
              <a:t>Why are the mats saturated? </a:t>
            </a:r>
            <a:r>
              <a:rPr lang="en-CA" sz="2400" i="1" dirty="0"/>
              <a:t>Because there are too many students coming in at the same time and the custodial staff cannot keep up with the amount of moisture.</a:t>
            </a:r>
          </a:p>
        </p:txBody>
      </p:sp>
    </p:spTree>
    <p:extLst>
      <p:ext uri="{BB962C8B-B14F-4D97-AF65-F5344CB8AC3E}">
        <p14:creationId xmlns:p14="http://schemas.microsoft.com/office/powerpoint/2010/main" val="2300311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1962509"/>
            <a:ext cx="10487134" cy="1384995"/>
          </a:xfrm>
          <a:prstGeom prst="rect">
            <a:avLst/>
          </a:prstGeom>
        </p:spPr>
        <p:txBody>
          <a:bodyPr wrap="square">
            <a:spAutoFit/>
          </a:bodyPr>
          <a:lstStyle/>
          <a:p>
            <a:pPr algn="ctr"/>
            <a:r>
              <a:rPr lang="en-CA" sz="2800" b="1" dirty="0">
                <a:solidFill>
                  <a:srgbClr val="0070C0"/>
                </a:solidFill>
              </a:rPr>
              <a:t>UNDERSTANDING/INTERPRETING PROBLEMS:</a:t>
            </a:r>
          </a:p>
          <a:p>
            <a:pPr algn="ctr"/>
            <a:r>
              <a:rPr lang="en-CA" sz="2800" b="1" dirty="0">
                <a:solidFill>
                  <a:srgbClr val="0070C0"/>
                </a:solidFill>
              </a:rPr>
              <a:t>EXPLORING THE FULL SCOPE OF AN ISSUE </a:t>
            </a:r>
          </a:p>
          <a:p>
            <a:pPr algn="ctr"/>
            <a:r>
              <a:rPr lang="en-CA" sz="2800" b="1" dirty="0">
                <a:solidFill>
                  <a:srgbClr val="0070C0"/>
                </a:solidFill>
              </a:rPr>
              <a:t>The 5W1H Approach</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25495" y="3707347"/>
            <a:ext cx="9541009" cy="2402584"/>
          </a:xfrm>
        </p:spPr>
        <p:txBody>
          <a:bodyPr>
            <a:normAutofit lnSpcReduction="10000"/>
          </a:bodyPr>
          <a:lstStyle/>
          <a:p>
            <a:pPr marL="0" indent="0">
              <a:buNone/>
            </a:pPr>
            <a:r>
              <a:rPr lang="en-CA" dirty="0"/>
              <a:t>The </a:t>
            </a:r>
            <a:r>
              <a:rPr lang="en-CA" b="1" dirty="0"/>
              <a:t>5W1H</a:t>
            </a:r>
            <a:r>
              <a:rPr lang="en-CA" dirty="0"/>
              <a:t> </a:t>
            </a:r>
            <a:r>
              <a:rPr lang="en-CA" b="1" dirty="0"/>
              <a:t>approach</a:t>
            </a:r>
            <a:r>
              <a:rPr lang="en-CA" dirty="0"/>
              <a:t> (who, what, where, when, why, how) is an excellent guide to help discern the nature of an issue.</a:t>
            </a:r>
          </a:p>
          <a:p>
            <a:pPr marL="0" indent="0">
              <a:buNone/>
            </a:pPr>
            <a:endParaRPr lang="en-CA" dirty="0"/>
          </a:p>
          <a:p>
            <a:pPr marL="0" indent="0">
              <a:buNone/>
            </a:pPr>
            <a:r>
              <a:rPr lang="en-CA" sz="3500" dirty="0"/>
              <a:t>View</a:t>
            </a:r>
          </a:p>
          <a:p>
            <a:pPr marL="1371600" lvl="3" indent="0">
              <a:buNone/>
            </a:pPr>
            <a:r>
              <a:rPr lang="en-CA" sz="3300" dirty="0">
                <a:solidFill>
                  <a:srgbClr val="0563C1"/>
                </a:solidFill>
                <a:hlinkClick r:id="rId4">
                  <a:extLst>
                    <a:ext uri="{A12FA001-AC4F-418D-AE19-62706E023703}">
                      <ahyp:hlinkClr xmlns:ahyp="http://schemas.microsoft.com/office/drawing/2018/hyperlinkcolor" val="tx"/>
                    </a:ext>
                  </a:extLst>
                </a:hlinkClick>
              </a:rPr>
              <a:t>How to Question with 5W1H</a:t>
            </a:r>
            <a:endParaRPr lang="en-CA" sz="3300" dirty="0"/>
          </a:p>
          <a:p>
            <a:pPr marL="0" indent="0">
              <a:buNone/>
            </a:pPr>
            <a:endParaRPr lang="en-CA" dirty="0"/>
          </a:p>
        </p:txBody>
      </p:sp>
    </p:spTree>
    <p:extLst>
      <p:ext uri="{BB962C8B-B14F-4D97-AF65-F5344CB8AC3E}">
        <p14:creationId xmlns:p14="http://schemas.microsoft.com/office/powerpoint/2010/main" val="3521878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15452</TotalTime>
  <Words>5517</Words>
  <Application>Microsoft Macintosh PowerPoint</Application>
  <PresentationFormat>Widescreen</PresentationFormat>
  <Paragraphs>618</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Book Antiqua</vt:lpstr>
      <vt:lpstr>Calibri</vt:lpstr>
      <vt:lpstr>Calibri Light</vt:lpstr>
      <vt:lpstr>Gill Sans MT</vt:lpstr>
      <vt:lpstr>Roboto</vt:lpstr>
      <vt:lpstr>var(--ytd-video-primary-info-renderer-title-font-family, inherit)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144</cp:revision>
  <cp:lastPrinted>2021-04-25T18:01:59Z</cp:lastPrinted>
  <dcterms:created xsi:type="dcterms:W3CDTF">2019-11-01T17:17:10Z</dcterms:created>
  <dcterms:modified xsi:type="dcterms:W3CDTF">2021-10-26T18:20:00Z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2021-08-30T12:49:27Z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7de5fffa-4db0-469c-8b60-fe0ff698ca12</vt:lpwstr>
  </property>
  <property fmtid="{D5CDD505-2E9C-101B-9397-08002B2CF9AE}" pid="8" name="MSIP_Label_034a106e-6316-442c-ad35-738afd673d2b_ContentBits">
    <vt:lpwstr>0</vt:lpwstr>
  </property>
</Properties>
</file>