
<file path=[Content_Types].xml><?xml version="1.0" encoding="utf-8"?>
<Types xmlns="http://schemas.openxmlformats.org/package/2006/content-types">
  <Default Extension="jpe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10"/>
  </p:notesMasterIdLst>
  <p:sldIdLst>
    <p:sldId id="328" r:id="rId2"/>
    <p:sldId id="366" r:id="rId3"/>
    <p:sldId id="329" r:id="rId4"/>
    <p:sldId id="330" r:id="rId5"/>
    <p:sldId id="381" r:id="rId6"/>
    <p:sldId id="382" r:id="rId7"/>
    <p:sldId id="365" r:id="rId8"/>
    <p:sldId id="38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Élyane Martel" initials="ÉM" lastIdx="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234FF"/>
    <a:srgbClr val="845BFF"/>
    <a:srgbClr val="30FF1C"/>
    <a:srgbClr val="758E35"/>
    <a:srgbClr val="58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285"/>
    <p:restoredTop sz="75233"/>
  </p:normalViewPr>
  <p:slideViewPr>
    <p:cSldViewPr snapToGrid="0" snapToObjects="1">
      <p:cViewPr varScale="1">
        <p:scale>
          <a:sx n="97" d="100"/>
          <a:sy n="97" d="100"/>
        </p:scale>
        <p:origin x="1976" y="184"/>
      </p:cViewPr>
      <p:guideLst>
        <p:guide orient="horz" pos="2160"/>
        <p:guide pos="3840"/>
      </p:guideLst>
    </p:cSldViewPr>
  </p:slideViewPr>
  <p:notesTextViewPr>
    <p:cViewPr>
      <p:scale>
        <a:sx n="1" d="1"/>
        <a:sy n="1" d="1"/>
      </p:scale>
      <p:origin x="0" y="0"/>
    </p:cViewPr>
  </p:notesTextViewPr>
  <p:notesViewPr>
    <p:cSldViewPr snapToGrid="0" snapToObjects="1">
      <p:cViewPr>
        <p:scale>
          <a:sx n="174" d="100"/>
          <a:sy n="174" d="100"/>
        </p:scale>
        <p:origin x="32" y="-296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37F8F6-0981-B945-9286-D3CD9EB0D3C6}" type="datetimeFigureOut">
              <a:rPr lang="en-US" smtClean="0"/>
              <a:t>10/26/21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apprendreenseignerinnover.ca/wp-content/uploads/2017/04/Passer-des-ide%CC%81es-a%CC%80-laction-pour-les-leaders-des-e%CC%81coles-et-les-leaders-du-syste%CC%80me-Examiner-les-ressources-personnelles-en-leadership-dordre-%C2%AB-psychologique-%C2%BB-hiver-2015-2016.pdf" TargetMode="External"/><Relationship Id="rId2" Type="http://schemas.openxmlformats.org/officeDocument/2006/relationships/slide" Target="../slides/slide1.xml"/><Relationship Id="rId1" Type="http://schemas.openxmlformats.org/officeDocument/2006/relationships/notesMaster" Target="../notesMasters/notesMaster1.xml"/><Relationship Id="rId5" Type="http://schemas.openxmlformats.org/officeDocument/2006/relationships/hyperlink" Target="https://www.education-leadership-ontario.ca/application/files/4414/9677/0529/CLO_2012_une_discussion_au_sujet_de_la_recherche_vFINALE_26_octobre.pdf" TargetMode="External"/><Relationship Id="rId4" Type="http://schemas.openxmlformats.org/officeDocument/2006/relationships/hyperlink" Target="https://www.education-leadership-ontario.ca/fr/recherches/le-cadre-de-leadership-de-l-ontario"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www.opeco.ca/semaine-education/2018/Renouveler_la_promesse_Lettre_pastorale.pdf"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apprendreenseignerinnover.ca/wp-content/uploads/2017/04/Passer-des-ide%CC%81es-a%CC%80-laction-pour-les-leaders-des-e%CC%81coles-et-les-leaders-du-syste%CC%80me-Examiner-les-ressources-personnelles-en-leadership-dordre-%C2%AB-psychologique-%C2%BB-hiver-2015-2016.pdf"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50"/>
            <a:ext cx="5486400" cy="4635134"/>
          </a:xfrm>
        </p:spPr>
        <p:txBody>
          <a:bodyPr>
            <a:normAutofit fontScale="92500" lnSpcReduction="1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200" b="1" kern="1200" dirty="0">
                <a:solidFill>
                  <a:schemeClr val="tx1"/>
                </a:solidFill>
                <a:effectLst/>
                <a:highlight>
                  <a:srgbClr val="FFFF00"/>
                </a:highlight>
                <a:latin typeface="+mn-lt"/>
                <a:ea typeface="+mn-ea"/>
                <a:cs typeface="+mn-cs"/>
              </a:rPr>
              <a:t>Cette ressource d’apprentissage professionnel est ouverte et sera enrichie par les personnes participantes. Celles-ci sont donc encouragées à faire appel à leur vécu et à leurs origines diverses pour que l’apprentissage soit culturellement pertinent et adapté.</a:t>
            </a:r>
            <a:endParaRPr lang="en-CA" sz="1200" kern="1200" dirty="0">
              <a:solidFill>
                <a:schemeClr val="tx1"/>
              </a:solidFill>
              <a:effectLst/>
              <a:highlight>
                <a:srgbClr val="FFFF00"/>
              </a:highlight>
              <a:latin typeface="+mn-lt"/>
              <a:ea typeface="+mn-ea"/>
              <a:cs typeface="+mn-cs"/>
            </a:endParaRPr>
          </a:p>
          <a:p>
            <a:endParaRPr lang="fr-CA" dirty="0"/>
          </a:p>
          <a:p>
            <a:r>
              <a:rPr lang="fr-CA" dirty="0"/>
              <a:t>Durant cette session, les participantes et participants seront invités à dresser un plan d’action pour renforcer leurs ressources personnelles en leadership d’ordre psychologique</a:t>
            </a:r>
            <a:r>
              <a:rPr lang="fr-CA" baseline="0" dirty="0"/>
              <a:t>.</a:t>
            </a:r>
          </a:p>
          <a:p>
            <a:endParaRPr lang="fr-CA" baseline="0" dirty="0"/>
          </a:p>
          <a:p>
            <a:r>
              <a:rPr lang="fr-CA" baseline="0" dirty="0"/>
              <a:t>Voici les ressources nécessaires au présent atelier :</a:t>
            </a:r>
          </a:p>
          <a:p>
            <a:pPr marL="228600" indent="-228600">
              <a:buAutoNum type="arabicPeriod"/>
            </a:pPr>
            <a:r>
              <a:rPr lang="fr-CA" baseline="0" dirty="0"/>
              <a:t>Guide de réflexion « </a:t>
            </a:r>
            <a:r>
              <a:rPr lang="fr-CA" sz="1200" b="0" kern="1200" dirty="0">
                <a:effectLst/>
                <a:latin typeface="+mn-lt"/>
                <a:ea typeface="+mn-ea"/>
                <a:cs typeface="+mn-cs"/>
              </a:rPr>
              <a:t>RENFORCER SES RESSOURCES PERSONNELLES EN LEADERSHIP »</a:t>
            </a:r>
            <a:endParaRPr lang="fr-CA" sz="1200" b="0" kern="1200" baseline="0" dirty="0">
              <a:effectLst/>
              <a:latin typeface="+mn-lt"/>
              <a:ea typeface="+mn-ea"/>
              <a:cs typeface="+mn-cs"/>
            </a:endParaRPr>
          </a:p>
          <a:p>
            <a:pPr marL="228600" indent="-228600">
              <a:buAutoNum type="arabicPeriod"/>
            </a:pPr>
            <a:r>
              <a:rPr lang="fr-CA" baseline="0" dirty="0"/>
              <a:t>L’autoréflexion réalisée avec l’outil de l’ILE (session 1.1)</a:t>
            </a:r>
          </a:p>
          <a:p>
            <a:pPr marL="228600" lvl="0" indent="-228600">
              <a:buFont typeface="+mj-lt"/>
              <a:buAutoNum type="arabicPeriod"/>
              <a:defRPr/>
            </a:pPr>
            <a:r>
              <a:rPr lang="fr-CA" dirty="0"/>
              <a:t>Numéro 8 du bulletin </a:t>
            </a:r>
            <a:r>
              <a:rPr lang="fr-CA" i="1" dirty="0"/>
              <a:t>Passer des idées à l’action</a:t>
            </a:r>
            <a:r>
              <a:rPr lang="fr-CA" dirty="0"/>
              <a:t> (</a:t>
            </a:r>
            <a:r>
              <a:rPr lang="fr-CA" i="1" dirty="0">
                <a:solidFill>
                  <a:schemeClr val="accent1"/>
                </a:solidFill>
                <a:hlinkClick r:id="rId3">
                  <a:extLst>
                    <a:ext uri="{A12FA001-AC4F-418D-AE19-62706E023703}">
                      <ahyp:hlinkClr xmlns:ahyp="http://schemas.microsoft.com/office/drawing/2018/hyperlinkcolor" val="tx"/>
                    </a:ext>
                  </a:extLst>
                </a:hlinkClick>
              </a:rPr>
              <a:t>Examiner les ressources personnelles en leadership d’ordre « psychologique » : optimisme, auto-efficacité, résilience et proactivité</a:t>
            </a:r>
            <a:r>
              <a:rPr lang="fr-CA" dirty="0"/>
              <a:t>)</a:t>
            </a:r>
            <a:endParaRPr lang="fr-CA" baseline="0" dirty="0"/>
          </a:p>
          <a:p>
            <a:pPr marL="228600" indent="-228600">
              <a:buFont typeface="+mj-lt"/>
              <a:buAutoNum type="arabicPeriod"/>
            </a:pPr>
            <a:endParaRPr lang="fr-CA" baseline="0" dirty="0"/>
          </a:p>
          <a:p>
            <a:pPr defTabSz="931774">
              <a:lnSpc>
                <a:spcPct val="80000"/>
              </a:lnSpc>
              <a:defRPr/>
            </a:pPr>
            <a:r>
              <a:rPr lang="fr-CA" sz="1200" dirty="0">
                <a:highlight>
                  <a:srgbClr val="FFFF00"/>
                </a:highlight>
              </a:rPr>
              <a:t>Le </a:t>
            </a:r>
            <a:r>
              <a:rPr lang="fr-CA" sz="1200" i="1" u="sng" dirty="0">
                <a:highlight>
                  <a:srgbClr val="FFFF00"/>
                </a:highlight>
                <a:hlinkClick r:id="rId4">
                  <a:extLst>
                    <a:ext uri="{A12FA001-AC4F-418D-AE19-62706E023703}">
                      <ahyp:hlinkClr xmlns:ahyp="http://schemas.microsoft.com/office/drawing/2018/hyperlinkcolor" val="tx"/>
                    </a:ext>
                  </a:extLst>
                </a:hlinkClick>
              </a:rPr>
              <a:t>Cadre de leadership de l’Ontario</a:t>
            </a:r>
            <a:r>
              <a:rPr lang="fr-CA" sz="1200" dirty="0">
                <a:highlight>
                  <a:srgbClr val="FFFF00"/>
                </a:highlight>
              </a:rPr>
              <a:t> (CLO) propose une courte liste de ressources personnelles en leadership importantes d’ordre psychologique, social et cognitif. Les leaders s'appuient sur ces RPL pour mettre en œuvre efficacement les pratiques de leadership du CLO. Bien que l’on associe de nombreux traits de personnalité ou caractéristiques personnelles aux leaders et au leadership, le CLO ne présente que ceux dont l’efficacité a été démontrée de manière empirique. Consultez le </a:t>
            </a:r>
            <a:r>
              <a:rPr lang="fr-CA" sz="1200" i="1" dirty="0">
                <a:highlight>
                  <a:srgbClr val="FFFF00"/>
                </a:highlight>
                <a:hlinkClick r:id="rId5">
                  <a:extLst>
                    <a:ext uri="{A12FA001-AC4F-418D-AE19-62706E023703}">
                      <ahyp:hlinkClr xmlns:ahyp="http://schemas.microsoft.com/office/drawing/2018/hyperlinkcolor" val="tx"/>
                    </a:ext>
                  </a:extLst>
                </a:hlinkClick>
              </a:rPr>
              <a:t>Cadre de leadership de l’Ontario 2012 : une discussion relative aux fondements de la recherche</a:t>
            </a:r>
            <a:r>
              <a:rPr lang="fr-CA" sz="1200" dirty="0">
                <a:highlight>
                  <a:srgbClr val="FFFF00"/>
                </a:highlight>
              </a:rPr>
              <a:t> pour en savoir plus sur le lien unissant les ressources personnelles en leadership et les fondements du CLO.</a:t>
            </a:r>
          </a:p>
          <a:p>
            <a:pPr eaLnBrk="1" hangingPunct="1">
              <a:lnSpc>
                <a:spcPct val="80000"/>
              </a:lnSpc>
            </a:pPr>
            <a:endParaRPr lang="fr-CA" sz="1200" dirty="0">
              <a:highlight>
                <a:srgbClr val="FFFF00"/>
              </a:highlight>
            </a:endParaRPr>
          </a:p>
          <a:p>
            <a:pPr>
              <a:lnSpc>
                <a:spcPct val="80000"/>
              </a:lnSpc>
            </a:pPr>
            <a:r>
              <a:rPr lang="fr-CA" sz="1200" dirty="0">
                <a:highlight>
                  <a:srgbClr val="FFFF00"/>
                </a:highlight>
              </a:rPr>
              <a:t>Les ressources personnelles en leadership reposent sur les caractéristiques et les tendances en matière de leadership qui sont les plus susceptibles d’optimiser l’efficacité des pratiques de leadership appliquées. </a:t>
            </a:r>
          </a:p>
          <a:p>
            <a:pPr>
              <a:lnSpc>
                <a:spcPct val="80000"/>
              </a:lnSpc>
            </a:pPr>
            <a:r>
              <a:rPr lang="fr-CA" sz="1200" dirty="0">
                <a:highlight>
                  <a:srgbClr val="FFFF00"/>
                </a:highlight>
              </a:rPr>
              <a:t>Les études ont démontré que ces traits caractérisent la conduite des leaders efficaces. Les ressources sont classées en trois catégories (ordre cognitif, social et psychologique), chacune étant associée à plusieurs caractéristiques pouvant être perfectionnées. Ces ressources sont à la base d’un leadership efficace. </a:t>
            </a:r>
          </a:p>
          <a:p>
            <a:pPr>
              <a:lnSpc>
                <a:spcPct val="80000"/>
              </a:lnSpc>
            </a:pPr>
            <a:endParaRPr lang="fr-CA" altLang="en-US" sz="1200" dirty="0">
              <a:highlight>
                <a:srgbClr val="FFFF00"/>
              </a:highlight>
              <a:latin typeface="Arial" panose="020B0604020202020204" pitchFamily="34" charset="0"/>
              <a:ea typeface="ＭＳ Ｐゴシック" panose="020B0600070205080204" pitchFamily="34" charset="-128"/>
            </a:endParaRPr>
          </a:p>
          <a:p>
            <a:r>
              <a:rPr lang="fr-CA" dirty="0">
                <a:highlight>
                  <a:srgbClr val="FFFF00"/>
                </a:highlight>
              </a:rPr>
              <a:t>Il y a une durée suggérée pour les activités de plus de 5 minutes</a:t>
            </a:r>
          </a:p>
          <a:p>
            <a:endParaRPr lang="fr-CA" dirty="0"/>
          </a:p>
        </p:txBody>
      </p:sp>
      <p:sp>
        <p:nvSpPr>
          <p:cNvPr id="4" name="Slide Number Placeholder 3"/>
          <p:cNvSpPr>
            <a:spLocks noGrp="1"/>
          </p:cNvSpPr>
          <p:nvPr>
            <p:ph type="sldNum" sz="quarter" idx="10"/>
          </p:nvPr>
        </p:nvSpPr>
        <p:spPr>
          <a:xfrm>
            <a:off x="5969203" y="8685213"/>
            <a:ext cx="887210" cy="458787"/>
          </a:xfrm>
        </p:spPr>
        <p:txBody>
          <a:bodyPr/>
          <a:lstStyle/>
          <a:p>
            <a:fld id="{79547730-E00E-2E44-A708-DA3141AF8057}" type="slidenum">
              <a:rPr lang="en-US" smtClean="0"/>
              <a:t>0</a:t>
            </a:fld>
            <a:endParaRPr lang="en-US"/>
          </a:p>
        </p:txBody>
      </p:sp>
    </p:spTree>
    <p:extLst>
      <p:ext uri="{BB962C8B-B14F-4D97-AF65-F5344CB8AC3E}">
        <p14:creationId xmlns:p14="http://schemas.microsoft.com/office/powerpoint/2010/main" val="22571700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717550" y="4473892"/>
            <a:ext cx="5608320" cy="3660458"/>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lnSpc>
                <a:spcPct val="80000"/>
              </a:lnSpc>
            </a:pPr>
            <a:r>
              <a:rPr lang="fr-CA" altLang="en-US" dirty="0">
                <a:latin typeface="Arial" panose="020B0604020202020204" pitchFamily="34" charset="0"/>
                <a:ea typeface="ＭＳ Ｐゴシック" panose="020B0600070205080204" pitchFamily="34" charset="-128"/>
              </a:rPr>
              <a:t>Prière à l’intention des leaders scolaires catholiques. </a:t>
            </a:r>
          </a:p>
          <a:p>
            <a:pPr defTabSz="931774">
              <a:lnSpc>
                <a:spcPct val="80000"/>
              </a:lnSpc>
              <a:defRPr/>
            </a:pPr>
            <a:r>
              <a:rPr lang="fr-CA" dirty="0"/>
              <a:t>Récitez-la. </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41304841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fr-CA" dirty="0"/>
              <a:t>Cette activité brise-glace vise à aider les participantes et participants à comprendre que leur but moral représente une facette importante de leur identité. </a:t>
            </a:r>
          </a:p>
          <a:p>
            <a:pPr marL="0" indent="0">
              <a:buNone/>
            </a:pPr>
            <a:r>
              <a:rPr lang="fr-CA" sz="1200" dirty="0"/>
              <a:t>Activité : Tout le monde est invité à se présenter et à dire :</a:t>
            </a:r>
          </a:p>
          <a:p>
            <a:pPr marL="514350" indent="-514350">
              <a:buAutoNum type="arabicPeriod"/>
            </a:pPr>
            <a:r>
              <a:rPr lang="fr-CA" dirty="0"/>
              <a:t>son nom et celui de son école;</a:t>
            </a:r>
          </a:p>
          <a:p>
            <a:pPr marL="514350" indent="-514350">
              <a:buAutoNum type="arabicPeriod"/>
            </a:pPr>
            <a:r>
              <a:rPr lang="fr-CA" dirty="0"/>
              <a:t>depuis quand elle ou il occupe son poste à cette école;</a:t>
            </a:r>
          </a:p>
          <a:p>
            <a:pPr marL="514350" indent="-514350">
              <a:buAutoNum type="arabicPeriod"/>
            </a:pPr>
            <a:r>
              <a:rPr lang="fr-CA"/>
              <a:t>en tant que leader, en quoi le but moral influe-t-il sur vos actions.</a:t>
            </a:r>
          </a:p>
          <a:p>
            <a:pPr marL="0" indent="0">
              <a:buNone/>
            </a:pPr>
            <a:endParaRPr lang="fr-CA" b="1" dirty="0"/>
          </a:p>
          <a:p>
            <a:pPr marL="0" indent="0">
              <a:buNone/>
            </a:pPr>
            <a:r>
              <a:rPr lang="fr-CA" b="1" dirty="0"/>
              <a:t>Séparer le groupe en petits groupes de discussion de 3 ou 4 personnes. </a:t>
            </a:r>
          </a:p>
          <a:p>
            <a:pPr marL="0" indent="0">
              <a:buNone/>
            </a:pPr>
            <a:endParaRPr lang="fr-CA" dirty="0"/>
          </a:p>
          <a:p>
            <a:pPr marL="514350" indent="-514350">
              <a:buAutoNum type="arabicPeriod"/>
            </a:pPr>
            <a:endParaRPr lang="fr-CA" dirty="0"/>
          </a:p>
          <a:p>
            <a:pPr marL="0" indent="0">
              <a:buFontTx/>
              <a:buNone/>
            </a:pPr>
            <a:r>
              <a:rPr lang="fr-CA" dirty="0"/>
              <a:t>durée suggérée :  10 à 15 minutes</a:t>
            </a:r>
          </a:p>
        </p:txBody>
      </p:sp>
    </p:spTree>
    <p:extLst>
      <p:ext uri="{BB962C8B-B14F-4D97-AF65-F5344CB8AC3E}">
        <p14:creationId xmlns:p14="http://schemas.microsoft.com/office/powerpoint/2010/main" val="26815809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685800" y="4404665"/>
            <a:ext cx="5486400" cy="3600450"/>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fr-CA" dirty="0"/>
              <a:t>Séparer le groupe en petits groupes de 3 ou 4 personnes.</a:t>
            </a:r>
            <a:endParaRPr lang="fr-CA" baseline="0" dirty="0"/>
          </a:p>
          <a:p>
            <a:pPr marL="0" marR="0" lvl="0" indent="0" algn="l" defTabSz="914400" rtl="0" eaLnBrk="1" fontAlgn="auto" latinLnBrk="0" hangingPunct="1">
              <a:lnSpc>
                <a:spcPct val="80000"/>
              </a:lnSpc>
              <a:spcBef>
                <a:spcPts val="0"/>
              </a:spcBef>
              <a:spcAft>
                <a:spcPts val="0"/>
              </a:spcAft>
              <a:buClrTx/>
              <a:buSzTx/>
              <a:buFontTx/>
              <a:buNone/>
              <a:tabLst/>
              <a:defRPr/>
            </a:pPr>
            <a:endParaRPr lang="fr-CA" baseline="0" dirty="0"/>
          </a:p>
          <a:p>
            <a:pPr marL="0" marR="0" lvl="0" indent="0" algn="l" defTabSz="914400" rtl="0" eaLnBrk="1" fontAlgn="auto" latinLnBrk="0" hangingPunct="1">
              <a:lnSpc>
                <a:spcPct val="80000"/>
              </a:lnSpc>
              <a:spcBef>
                <a:spcPts val="0"/>
              </a:spcBef>
              <a:spcAft>
                <a:spcPts val="0"/>
              </a:spcAft>
              <a:buClrTx/>
              <a:buSzTx/>
              <a:buFontTx/>
              <a:buNone/>
              <a:tabLst/>
              <a:defRPr/>
            </a:pPr>
            <a:r>
              <a:rPr lang="fr-CA" baseline="0" dirty="0"/>
              <a:t>Les participantes et participants doivent lire la section qui correspond le mieux à leur poste actuel dans le document </a:t>
            </a:r>
            <a:r>
              <a:rPr lang="fr-CA" b="1" i="1" baseline="0" dirty="0"/>
              <a:t>Renouveler la promesse </a:t>
            </a:r>
            <a:r>
              <a:rPr lang="fr-CA" b="1" baseline="0" dirty="0"/>
              <a:t>(pages 17 à 21) </a:t>
            </a:r>
            <a:r>
              <a:rPr lang="fr-CA" baseline="0" dirty="0"/>
              <a:t>:</a:t>
            </a:r>
            <a:r>
              <a:rPr lang="fr-CA" b="1" baseline="0" dirty="0">
                <a:solidFill>
                  <a:schemeClr val="accent1"/>
                </a:solidFill>
              </a:rPr>
              <a:t> </a:t>
            </a:r>
            <a:r>
              <a:rPr lang="fr-CA" sz="1200" kern="1200" dirty="0">
                <a:solidFill>
                  <a:schemeClr val="accent1"/>
                </a:solidFill>
                <a:effectLst/>
                <a:latin typeface="+mn-lt"/>
                <a:ea typeface="+mn-ea"/>
                <a:cs typeface="+mn-cs"/>
                <a:hlinkClick r:id="rId3">
                  <a:extLst>
                    <a:ext uri="{A12FA001-AC4F-418D-AE19-62706E023703}">
                      <ahyp:hlinkClr xmlns:ahyp="http://schemas.microsoft.com/office/drawing/2018/hyperlinkcolor" val="tx"/>
                    </a:ext>
                  </a:extLst>
                </a:hlinkClick>
              </a:rPr>
              <a:t>http://www.opeco.ca/semaine-education/2018/Renouveler_la_promesse_Lettre_pastorale.pdf</a:t>
            </a:r>
            <a:r>
              <a:rPr lang="fr-CA" dirty="0"/>
              <a:t>.</a:t>
            </a:r>
          </a:p>
          <a:p>
            <a:pPr eaLnBrk="1" hangingPunct="1">
              <a:lnSpc>
                <a:spcPct val="80000"/>
              </a:lnSpc>
            </a:pPr>
            <a:endParaRPr lang="fr-CA" dirty="0"/>
          </a:p>
          <a:p>
            <a:pPr eaLnBrk="1" hangingPunct="1">
              <a:lnSpc>
                <a:spcPct val="80000"/>
              </a:lnSpc>
            </a:pPr>
            <a:r>
              <a:rPr lang="fr-CA" baseline="0" dirty="0"/>
              <a:t>Revenez sur les deux questions de la </a:t>
            </a:r>
            <a:r>
              <a:rPr lang="fr-CA" b="0" baseline="0" dirty="0"/>
              <a:t>page 8 du guide de réflexion. </a:t>
            </a:r>
            <a:endParaRPr lang="fr-CA" b="0" dirty="0"/>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a:p>
            <a:r>
              <a:rPr lang="fr-CA" b="1" dirty="0"/>
              <a:t>PISTES DE RÉFLEXION</a:t>
            </a:r>
            <a:endParaRPr lang="fr-CA" sz="1200" kern="1200" dirty="0">
              <a:effectLst/>
              <a:latin typeface="+mn-lt"/>
              <a:ea typeface="+mn-ea"/>
              <a:cs typeface="+mn-cs"/>
            </a:endParaRPr>
          </a:p>
          <a:p>
            <a:pPr marL="228600" indent="-228600">
              <a:buAutoNum type="arabicPeriod"/>
            </a:pPr>
            <a:r>
              <a:rPr lang="fr-CA" sz="1200" kern="1200" dirty="0">
                <a:effectLst/>
                <a:latin typeface="+mn-lt"/>
                <a:ea typeface="+mn-ea"/>
                <a:cs typeface="+mn-cs"/>
              </a:rPr>
              <a:t>Donnez un exemple illustrant comment vous « renouvelez votre promesse » envers votre communauté. </a:t>
            </a:r>
          </a:p>
          <a:p>
            <a:pPr marL="228600" indent="-228600">
              <a:buAutoNum type="arabicPeriod"/>
            </a:pPr>
            <a:r>
              <a:rPr lang="fr-CA" dirty="0"/>
              <a:t>Lesquelles </a:t>
            </a:r>
            <a:r>
              <a:rPr lang="fr-CA" sz="1200" kern="1200" dirty="0">
                <a:effectLst/>
                <a:latin typeface="+mn-lt"/>
                <a:ea typeface="+mn-ea"/>
                <a:cs typeface="+mn-cs"/>
              </a:rPr>
              <a:t>des ressources personnelles en leadership d’ordre psychologique (optimisme, résilience, auto-efficacité et </a:t>
            </a:r>
            <a:r>
              <a:rPr lang="fr-CA" sz="1200" kern="1200" dirty="0" err="1">
                <a:effectLst/>
                <a:latin typeface="+mn-lt"/>
                <a:ea typeface="+mn-ea"/>
                <a:cs typeface="+mn-cs"/>
              </a:rPr>
              <a:t>proactivité</a:t>
            </a:r>
            <a:r>
              <a:rPr lang="fr-CA" sz="1200" kern="1200" dirty="0">
                <a:effectLst/>
                <a:latin typeface="+mn-lt"/>
                <a:ea typeface="+mn-ea"/>
                <a:cs typeface="+mn-cs"/>
              </a:rPr>
              <a:t>) votre exemple met-il en valeur? Expliquez le lien. </a:t>
            </a:r>
          </a:p>
          <a:p>
            <a:pPr marL="228600" indent="-228600">
              <a:buAutoNum type="arabicPeriod"/>
            </a:pPr>
            <a:endParaRPr lang="fr-CA" altLang="en-US" sz="1200" kern="1200" dirty="0">
              <a:effectLst/>
              <a:latin typeface="Arial" panose="020B0604020202020204" pitchFamily="34" charset="0"/>
              <a:ea typeface="ＭＳ Ｐゴシック" panose="020B0600070205080204" pitchFamily="34" charset="-128"/>
              <a:cs typeface="+mn-cs"/>
            </a:endParaRPr>
          </a:p>
          <a:p>
            <a:pPr marL="0" indent="0">
              <a:buFontTx/>
              <a:buNone/>
            </a:pPr>
            <a:r>
              <a:rPr lang="fr-CA" dirty="0"/>
              <a:t>durée suggérée : </a:t>
            </a:r>
            <a:r>
              <a:rPr lang="fr-CA" altLang="en-US" sz="1200" kern="1200" dirty="0">
                <a:effectLst/>
                <a:latin typeface="Arial" panose="020B0604020202020204" pitchFamily="34" charset="0"/>
                <a:ea typeface="ＭＳ Ｐゴシック" panose="020B0600070205080204" pitchFamily="34" charset="-128"/>
                <a:cs typeface="+mn-cs"/>
              </a:rPr>
              <a:t>10 – 15 minutes</a:t>
            </a:r>
            <a:endParaRPr lang="fr-CA" altLang="en-US" sz="1200" kern="1200" dirty="0">
              <a:effectLst/>
              <a:latin typeface="+mn-lt"/>
              <a:ea typeface="+mn-ea"/>
              <a:cs typeface="+mn-cs"/>
            </a:endParaRPr>
          </a:p>
        </p:txBody>
      </p:sp>
    </p:spTree>
    <p:extLst>
      <p:ext uri="{BB962C8B-B14F-4D97-AF65-F5344CB8AC3E}">
        <p14:creationId xmlns:p14="http://schemas.microsoft.com/office/powerpoint/2010/main" val="19139490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xfrm>
            <a:off x="685800" y="1143000"/>
            <a:ext cx="5486400" cy="3086100"/>
          </a:xfrm>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lnSpc>
                <a:spcPct val="80000"/>
              </a:lnSpc>
            </a:pPr>
            <a:r>
              <a:rPr lang="fr-CA" altLang="en-US" noProof="0" dirty="0">
                <a:latin typeface="Arial" panose="020B0604020202020204" pitchFamily="34" charset="0"/>
                <a:ea typeface="ＭＳ Ｐゴシック" panose="020B0600070205080204" pitchFamily="34" charset="-128"/>
              </a:rPr>
              <a:t>Cette activité vise à inciter les participantes et participants à parler de leurs propres stratégies ou de celles qu’utilisent les autres pour surmonter les difficultés et renforcer leurs ressources personnelles en leadership d’ordre psychologique.</a:t>
            </a:r>
          </a:p>
          <a:p>
            <a:pPr>
              <a:lnSpc>
                <a:spcPct val="80000"/>
              </a:lnSpc>
            </a:pPr>
            <a:r>
              <a:rPr lang="fr-CA" altLang="en-US" noProof="0" dirty="0">
                <a:latin typeface="Arial" panose="020B0604020202020204" pitchFamily="34" charset="0"/>
                <a:ea typeface="ＭＳ Ｐゴシック" panose="020B0600070205080204" pitchFamily="34" charset="-128"/>
              </a:rPr>
              <a:t>Afin de consolider leurs ressources en s’inspirant des stratégies des autres, les participantes et participants doivent répondre aux questions suivantes en petits groupes. </a:t>
            </a:r>
          </a:p>
          <a:p>
            <a:pPr eaLnBrk="1" hangingPunct="1">
              <a:lnSpc>
                <a:spcPct val="80000"/>
              </a:lnSpc>
            </a:pPr>
            <a:r>
              <a:rPr lang="fr-CA" altLang="en-US" sz="1200" b="0" u="none" kern="1200" baseline="0" noProof="0" dirty="0">
                <a:effectLst/>
                <a:latin typeface="Arial" panose="020B0604020202020204" pitchFamily="34" charset="0"/>
                <a:ea typeface="ＭＳ Ｐゴシック" panose="020B0600070205080204" pitchFamily="34" charset="-128"/>
                <a:cs typeface="+mn-cs"/>
              </a:rPr>
              <a:t>Pour celles et ceux qui veulent travailler seuls, elles et ils peuvent faire un exercice de réflexion.</a:t>
            </a:r>
          </a:p>
          <a:p>
            <a:pPr eaLnBrk="1" hangingPunct="1">
              <a:lnSpc>
                <a:spcPct val="80000"/>
              </a:lnSpc>
            </a:pPr>
            <a:r>
              <a:rPr lang="fr-CA" altLang="en-US" sz="1200" b="0" u="none" kern="1200" baseline="0" noProof="0" dirty="0">
                <a:effectLst/>
                <a:latin typeface="Arial" panose="020B0604020202020204" pitchFamily="34" charset="0"/>
                <a:ea typeface="ＭＳ Ｐゴシック" panose="020B0600070205080204" pitchFamily="34" charset="-128"/>
                <a:cs typeface="+mn-cs"/>
              </a:rPr>
              <a:t>Questions :</a:t>
            </a:r>
          </a:p>
          <a:p>
            <a:pPr marL="457200" lvl="0" indent="-457200">
              <a:buFont typeface="+mj-lt"/>
              <a:buAutoNum type="arabicPeriod"/>
            </a:pPr>
            <a:r>
              <a:rPr lang="fr-CA" noProof="0" dirty="0"/>
              <a:t>Comment arrivez-vous à rester optimiste? </a:t>
            </a:r>
          </a:p>
          <a:p>
            <a:pPr marL="457200" lvl="0" indent="-457200">
              <a:buFont typeface="+mj-lt"/>
              <a:buAutoNum type="arabicPeriod"/>
            </a:pPr>
            <a:r>
              <a:rPr lang="fr-CA" noProof="0" dirty="0"/>
              <a:t>Quelles stratégies utilisez-vous lorsque vous êtes devant un échec? </a:t>
            </a:r>
          </a:p>
          <a:p>
            <a:pPr marL="457200" lvl="0" indent="-457200">
              <a:buFont typeface="+mj-lt"/>
              <a:buAutoNum type="arabicPeriod"/>
            </a:pPr>
            <a:r>
              <a:rPr lang="fr-CA" noProof="0" dirty="0"/>
              <a:t>Comment arrivez-vous à faire preuve de résilience dans une situation difficile? </a:t>
            </a:r>
          </a:p>
          <a:p>
            <a:pPr marL="457200" lvl="0" indent="-457200">
              <a:buFont typeface="+mj-lt"/>
              <a:buAutoNum type="arabicPeriod"/>
            </a:pPr>
            <a:r>
              <a:rPr lang="fr-CA" noProof="0" dirty="0"/>
              <a:t>Comment gérez-vous le changement dans les situations difficiles? </a:t>
            </a:r>
          </a:p>
          <a:p>
            <a:pPr lvl="0"/>
            <a:endParaRPr lang="fr-CA" sz="1200" noProof="0" dirty="0"/>
          </a:p>
          <a:p>
            <a:pPr lvl="0"/>
            <a:r>
              <a:rPr lang="fr-CA" noProof="0" dirty="0"/>
              <a:t>Comme préambule à l’activité finale, le groupe participera ensuite à un échange général. </a:t>
            </a:r>
          </a:p>
          <a:p>
            <a:pPr eaLnBrk="1" hangingPunct="1">
              <a:lnSpc>
                <a:spcPct val="80000"/>
              </a:lnSpc>
            </a:pPr>
            <a:endParaRPr lang="fr-CA" altLang="en-US" sz="1200" b="0" u="none" kern="1200" baseline="0" noProof="0" dirty="0">
              <a:effectLst/>
              <a:latin typeface="+mn-lt"/>
              <a:ea typeface="+mn-ea"/>
              <a:cs typeface="+mn-cs"/>
            </a:endParaRPr>
          </a:p>
          <a:p>
            <a:pPr eaLnBrk="1" hangingPunct="1">
              <a:lnSpc>
                <a:spcPct val="80000"/>
              </a:lnSpc>
            </a:pPr>
            <a:r>
              <a:rPr lang="fr-CA" dirty="0"/>
              <a:t>durée suggérée : </a:t>
            </a:r>
            <a:r>
              <a:rPr lang="en-CA" altLang="en-US" dirty="0">
                <a:latin typeface="Arial" panose="020B0604020202020204" pitchFamily="34" charset="0"/>
                <a:ea typeface="ＭＳ Ｐゴシック" panose="020B0600070205080204" pitchFamily="34" charset="-128"/>
              </a:rPr>
              <a:t>15 – 20 minutes</a:t>
            </a:r>
          </a:p>
        </p:txBody>
      </p:sp>
    </p:spTree>
    <p:extLst>
      <p:ext uri="{BB962C8B-B14F-4D97-AF65-F5344CB8AC3E}">
        <p14:creationId xmlns:p14="http://schemas.microsoft.com/office/powerpoint/2010/main" val="21371024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685800" y="4400549"/>
            <a:ext cx="5486400" cy="4482507"/>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lnSpc>
                <a:spcPct val="80000"/>
              </a:lnSpc>
            </a:pPr>
            <a:r>
              <a:rPr lang="fr-CA" altLang="en-US" dirty="0">
                <a:latin typeface="Arial" panose="020B0604020202020204" pitchFamily="34" charset="0"/>
                <a:ea typeface="ＭＳ Ｐゴシック" panose="020B0600070205080204" pitchFamily="34" charset="-128"/>
              </a:rPr>
              <a:t>Activité finale</a:t>
            </a:r>
          </a:p>
          <a:p>
            <a:pPr eaLnBrk="1" hangingPunct="1">
              <a:lnSpc>
                <a:spcPct val="80000"/>
              </a:lnSpc>
            </a:pPr>
            <a:r>
              <a:rPr lang="fr-CA" altLang="en-US" dirty="0">
                <a:latin typeface="Arial" panose="020B0604020202020204" pitchFamily="34" charset="0"/>
                <a:ea typeface="ＭＳ Ｐゴシック" panose="020B0600070205080204" pitchFamily="34" charset="-128"/>
              </a:rPr>
              <a:t>Divisez le groupe en duos, et demandez aux participantes et participants de faire les activités des pages </a:t>
            </a:r>
            <a:r>
              <a:rPr lang="fr-CA" altLang="en-US" b="0" baseline="0" dirty="0">
                <a:highlight>
                  <a:srgbClr val="FFFF00"/>
                </a:highlight>
                <a:latin typeface="Arial" panose="020B0604020202020204" pitchFamily="34" charset="0"/>
                <a:ea typeface="ＭＳ Ｐゴシック" panose="020B0600070205080204" pitchFamily="34" charset="-128"/>
              </a:rPr>
              <a:t>9 à 17</a:t>
            </a:r>
            <a:r>
              <a:rPr lang="fr-CA" altLang="en-US" b="0" baseline="0" dirty="0">
                <a:latin typeface="Arial" panose="020B0604020202020204" pitchFamily="34" charset="0"/>
                <a:ea typeface="ＭＳ Ｐゴシック" panose="020B0600070205080204" pitchFamily="34" charset="-128"/>
              </a:rPr>
              <a:t> du guide de réflexion. </a:t>
            </a:r>
          </a:p>
          <a:p>
            <a:pPr marL="171450" indent="-171450">
              <a:lnSpc>
                <a:spcPct val="80000"/>
              </a:lnSpc>
              <a:buFont typeface="Arial" panose="020B0604020202020204" pitchFamily="34" charset="0"/>
              <a:buChar char="•"/>
              <a:defRPr/>
            </a:pPr>
            <a:r>
              <a:rPr lang="fr-CA" dirty="0"/>
              <a:t>Retour sur la section concernant les ressources personnelles en leadership d’ordre psychologique de l’outil d’autoréflexion de l’ILE et mise à jour des données, au besoin.</a:t>
            </a:r>
          </a:p>
          <a:p>
            <a:pPr marL="171450" marR="0" lvl="0" indent="-17145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lang="fr-CA" sz="1200" b="0" i="0" u="none" strike="noStrike" kern="1200" dirty="0">
                <a:effectLst/>
                <a:latin typeface="+mn-lt"/>
                <a:ea typeface="+mn-ea"/>
                <a:cs typeface="+mn-cs"/>
              </a:rPr>
              <a:t>Retour des participantes et participants sur leurs valeurs, leurs forces et leur type de personnalité, et choix d’un domaine sur lequel pourrait être axé leur développement. </a:t>
            </a:r>
          </a:p>
          <a:p>
            <a:pPr marL="628650" marR="0" lvl="1" indent="-17145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lang="fr-CA" sz="1200" b="0" i="0" u="none" strike="noStrike" kern="1200" dirty="0">
                <a:effectLst/>
                <a:latin typeface="+mn-lt"/>
                <a:ea typeface="+mn-ea"/>
                <a:cs typeface="+mn-cs"/>
              </a:rPr>
              <a:t>Par exemple, une de mes valeurs est de changer les choses. Il m’arrive de m’inquiéter et de me dire que je ne pourrai jamais en faire assez, ce qui me cause une sensation de surmenage. </a:t>
            </a:r>
          </a:p>
          <a:p>
            <a:pPr marL="171450" marR="0" lvl="0" indent="-17145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r>
              <a:rPr lang="fr-CA" sz="1200" b="0" i="0" u="none" strike="noStrike" kern="1200" dirty="0">
                <a:effectLst/>
                <a:latin typeface="+mn-lt"/>
                <a:ea typeface="+mn-ea"/>
                <a:cs typeface="+mn-cs"/>
              </a:rPr>
              <a:t>Choix d’un outil pour résoudre ce problème. </a:t>
            </a:r>
          </a:p>
          <a:p>
            <a:pPr marL="628650" lvl="1" indent="-171450">
              <a:lnSpc>
                <a:spcPct val="80000"/>
              </a:lnSpc>
              <a:buFont typeface="Arial" panose="020B0604020202020204" pitchFamily="34" charset="0"/>
              <a:buChar char="•"/>
              <a:defRPr/>
            </a:pPr>
            <a:r>
              <a:rPr lang="fr-CA" dirty="0"/>
              <a:t>Par exemple : « Pour traverser les moments difficiles et me montrer optimiste, je compte utiliser les stratégies ABCDE (adversité, perceptions [</a:t>
            </a:r>
            <a:r>
              <a:rPr lang="fr-CA" i="1" dirty="0" err="1"/>
              <a:t>beliefs</a:t>
            </a:r>
            <a:r>
              <a:rPr lang="fr-CA" dirty="0"/>
              <a:t>], conséquences, remise en question [</a:t>
            </a:r>
            <a:r>
              <a:rPr lang="fr-CA" i="1" dirty="0"/>
              <a:t>disputation</a:t>
            </a:r>
            <a:r>
              <a:rPr lang="fr-CA" dirty="0"/>
              <a:t>] et dynamisation [</a:t>
            </a:r>
            <a:r>
              <a:rPr lang="fr-CA" i="1" dirty="0" err="1"/>
              <a:t>energization</a:t>
            </a:r>
            <a:r>
              <a:rPr lang="fr-CA" dirty="0"/>
              <a:t>]) présentées à la page 14 du bulletin </a:t>
            </a:r>
            <a:r>
              <a:rPr lang="fr-CA" i="1" dirty="0"/>
              <a:t>Passer des idées à l’action</a:t>
            </a:r>
            <a:r>
              <a:rPr lang="fr-CA" dirty="0"/>
              <a:t> (</a:t>
            </a:r>
            <a:r>
              <a:rPr lang="fr-CA" i="1" dirty="0">
                <a:solidFill>
                  <a:schemeClr val="accent1"/>
                </a:solidFill>
                <a:hlinkClick r:id="rId3">
                  <a:extLst>
                    <a:ext uri="{A12FA001-AC4F-418D-AE19-62706E023703}">
                      <ahyp:hlinkClr xmlns:ahyp="http://schemas.microsoft.com/office/drawing/2018/hyperlinkcolor" val="tx"/>
                    </a:ext>
                  </a:extLst>
                </a:hlinkClick>
              </a:rPr>
              <a:t>Examiner les ressources personnelles en leadership d’ordre « psychologique » : optimisme, auto-efficacité, résilience et proactivité</a:t>
            </a:r>
            <a:r>
              <a:rPr lang="fr-CA" sz="1200" b="0" i="0" u="none" strike="noStrike" kern="1200" dirty="0">
                <a:effectLst/>
                <a:latin typeface="+mn-lt"/>
                <a:ea typeface="+mn-ea"/>
                <a:cs typeface="+mn-cs"/>
              </a:rPr>
              <a:t>).</a:t>
            </a:r>
          </a:p>
          <a:p>
            <a:pPr marL="171450" lvl="0" indent="-171450">
              <a:lnSpc>
                <a:spcPct val="80000"/>
              </a:lnSpc>
              <a:buFont typeface="Arial" panose="020B0604020202020204" pitchFamily="34" charset="0"/>
              <a:buChar char="•"/>
              <a:defRPr/>
            </a:pPr>
            <a:r>
              <a:rPr lang="fr-CA" sz="1200" b="0" i="0" u="none" strike="noStrike" kern="1200" dirty="0">
                <a:effectLst/>
                <a:latin typeface="+mn-lt"/>
                <a:ea typeface="+mn-ea"/>
                <a:cs typeface="+mn-cs"/>
              </a:rPr>
              <a:t>Retour sur le </a:t>
            </a:r>
            <a:r>
              <a:rPr lang="fr-CA" dirty="0"/>
              <a:t>bulletin </a:t>
            </a:r>
            <a:r>
              <a:rPr lang="fr-CA" i="1" dirty="0"/>
              <a:t>Passer des idées à l’action</a:t>
            </a:r>
            <a:r>
              <a:rPr lang="fr-CA" dirty="0"/>
              <a:t> (</a:t>
            </a:r>
            <a:r>
              <a:rPr lang="fr-CA" i="1" dirty="0">
                <a:solidFill>
                  <a:schemeClr val="accent1"/>
                </a:solidFill>
                <a:hlinkClick r:id="rId3">
                  <a:extLst>
                    <a:ext uri="{A12FA001-AC4F-418D-AE19-62706E023703}">
                      <ahyp:hlinkClr xmlns:ahyp="http://schemas.microsoft.com/office/drawing/2018/hyperlinkcolor" val="tx"/>
                    </a:ext>
                  </a:extLst>
                </a:hlinkClick>
              </a:rPr>
              <a:t>Examiner les ressources personnelles en leadership d’ordre « psychologique » : optimisme, auto-efficacité, résilience et proactivité</a:t>
            </a:r>
            <a:r>
              <a:rPr lang="fr-CA" dirty="0"/>
              <a:t>), sur le guide </a:t>
            </a:r>
            <a:r>
              <a:rPr lang="fr-CA"/>
              <a:t>de réflexion, sur </a:t>
            </a:r>
            <a:r>
              <a:rPr lang="fr-CA" dirty="0"/>
              <a:t>les activités du cahier </a:t>
            </a:r>
            <a:r>
              <a:rPr lang="fr-CA" sz="1200" b="0" i="1" u="none" strike="noStrike" kern="1200" dirty="0" err="1">
                <a:effectLst/>
                <a:latin typeface="+mn-lt"/>
                <a:ea typeface="+mn-ea"/>
                <a:cs typeface="+mn-cs"/>
              </a:rPr>
              <a:t>Onward</a:t>
            </a:r>
            <a:r>
              <a:rPr lang="fr-CA" sz="1200" b="0" i="0" u="none" strike="noStrike" kern="1200" dirty="0">
                <a:effectLst/>
                <a:latin typeface="+mn-lt"/>
                <a:ea typeface="+mn-ea"/>
                <a:cs typeface="+mn-cs"/>
              </a:rPr>
              <a:t>, et sur l’expérience personnelle. </a:t>
            </a:r>
          </a:p>
          <a:p>
            <a:pPr marL="171450" lvl="0" indent="-171450">
              <a:lnSpc>
                <a:spcPct val="80000"/>
              </a:lnSpc>
              <a:buFont typeface="Arial" panose="020B0604020202020204" pitchFamily="34" charset="0"/>
              <a:buChar char="•"/>
              <a:defRPr/>
            </a:pPr>
            <a:r>
              <a:rPr lang="fr-CA" dirty="0"/>
              <a:t>Les participantes et participants peuvent demander à une accompagnatrice ou un accompagnateur, ou à une ou un mentor, de les aider à évoluer dans le domaine choisi. </a:t>
            </a:r>
          </a:p>
          <a:p>
            <a:pPr marL="171450" lvl="0" indent="-171450">
              <a:lnSpc>
                <a:spcPct val="80000"/>
              </a:lnSpc>
              <a:buFont typeface="Arial" panose="020B0604020202020204" pitchFamily="34" charset="0"/>
              <a:buChar char="•"/>
              <a:defRPr/>
            </a:pPr>
            <a:endParaRPr lang="fr-CA" sz="1200" b="0" i="0" u="none" strike="noStrike" kern="1200" dirty="0">
              <a:effectLst/>
              <a:latin typeface="+mn-lt"/>
              <a:ea typeface="+mn-ea"/>
              <a:cs typeface="+mn-cs"/>
            </a:endParaRPr>
          </a:p>
          <a:p>
            <a:pPr marL="0" lvl="0" indent="0">
              <a:lnSpc>
                <a:spcPct val="80000"/>
              </a:lnSpc>
              <a:buFontTx/>
              <a:buNone/>
              <a:defRPr/>
            </a:pPr>
            <a:r>
              <a:rPr lang="fr-CA" dirty="0"/>
              <a:t>durée suggérée : </a:t>
            </a:r>
            <a:r>
              <a:rPr lang="fr-CA" sz="1200" b="0" i="0" u="none" strike="noStrike" kern="1200" dirty="0">
                <a:effectLst/>
                <a:latin typeface="+mn-lt"/>
                <a:ea typeface="+mn-ea"/>
                <a:cs typeface="+mn-cs"/>
              </a:rPr>
              <a:t>30 – 45 minutes</a:t>
            </a:r>
          </a:p>
          <a:p>
            <a:pPr marL="171450" marR="0" lvl="0" indent="-171450" algn="l" defTabSz="914400" rtl="0" eaLnBrk="1" fontAlgn="auto" latinLnBrk="0" hangingPunct="1">
              <a:lnSpc>
                <a:spcPct val="80000"/>
              </a:lnSpc>
              <a:spcBef>
                <a:spcPts val="0"/>
              </a:spcBef>
              <a:spcAft>
                <a:spcPts val="0"/>
              </a:spcAft>
              <a:buClrTx/>
              <a:buSzTx/>
              <a:buFont typeface="Arial" panose="020B0604020202020204" pitchFamily="34" charset="0"/>
              <a:buChar char="•"/>
              <a:tabLst/>
              <a:defRPr/>
            </a:pPr>
            <a:endParaRPr lang="fr-CA" sz="1200" dirty="0"/>
          </a:p>
          <a:p>
            <a:pPr eaLnBrk="1" hangingPunct="1">
              <a:lnSpc>
                <a:spcPct val="80000"/>
              </a:lnSpc>
            </a:pPr>
            <a:endParaRPr lang="fr-CA" altLang="en-US" sz="1200" b="0" u="none" kern="1200" baseline="0" dirty="0">
              <a:effectLst/>
              <a:latin typeface="+mn-lt"/>
              <a:ea typeface="+mn-ea"/>
              <a:cs typeface="+mn-cs"/>
            </a:endParaRP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872229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defTabSz="931774">
              <a:lnSpc>
                <a:spcPct val="80000"/>
              </a:lnSpc>
              <a:defRPr/>
            </a:pPr>
            <a:r>
              <a:rPr lang="fr-CA" dirty="0"/>
              <a:t>Nous vous invitons à visiter le site Web de l’ILE pour découvrir des ressources et des études qui pourraient contribuer à votre perfectionnement professionnel.</a:t>
            </a:r>
            <a:r>
              <a:rPr lang="en-CA" dirty="0"/>
              <a:t> </a:t>
            </a:r>
            <a:endParaRPr lang="fr-CA"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7981966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3158459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2021-10-26</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2021-10-26</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2021-10-26</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2021-10-26</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2021-10-26</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2021-10-26</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2021-10-26</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2021-10-26</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2021-10-26</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2021-10-26</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2021-10-26</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2021-10-26</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4.tiff"/><Relationship Id="rId5" Type="http://schemas.openxmlformats.org/officeDocument/2006/relationships/image" Target="../media/image3.tiff"/><Relationship Id="rId4" Type="http://schemas.openxmlformats.org/officeDocument/2006/relationships/hyperlink" Target="http://www.opeco.ca/semaine-education/2018/Renouveler_la_promesse_Lettre_pastorale.pdf"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s://www.education-leadership-ontario.ca/fr/ressources/outils-dautor%C3%A9flexion"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hyperlink" Target="http://www.education-leadership-ontario.ca/fr"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mailto:communication@education-leadership-ontario.ca" TargetMode="External"/><Relationship Id="rId5" Type="http://schemas.openxmlformats.org/officeDocument/2006/relationships/hyperlink" Target="https://twitter.com/IELOntario" TargetMode="External"/><Relationship Id="rId4" Type="http://schemas.openxmlformats.org/officeDocument/2006/relationships/hyperlink" Target="https://www.education-leadership-ontario.ca/fr"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https://i.pinimg.com/564x/86/70/02/867002497e723f21cf457814c4189268.jpg" TargetMode="External"/><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
            <a:extLst>
              <a:ext uri="{FF2B5EF4-FFF2-40B4-BE49-F238E27FC236}">
                <a16:creationId xmlns:a16="http://schemas.microsoft.com/office/drawing/2014/main" id="{F4062061-3CAD-DA48-9CBF-033D28760DA3}"/>
              </a:ext>
            </a:extLst>
          </p:cNvPr>
          <p:cNvSpPr txBox="1">
            <a:spLocks noChangeArrowheads="1"/>
          </p:cNvSpPr>
          <p:nvPr/>
        </p:nvSpPr>
        <p:spPr bwMode="auto">
          <a:xfrm>
            <a:off x="90487" y="2060183"/>
            <a:ext cx="12011025" cy="4278094"/>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defRPr/>
            </a:pPr>
            <a:r>
              <a:rPr lang="fr-CA" altLang="en-US" sz="4800" b="1" kern="0" dirty="0">
                <a:latin typeface="+mn-lt"/>
              </a:rPr>
              <a:t>Renforcer ses ressources personnelles en leadership (RPL)</a:t>
            </a:r>
          </a:p>
          <a:p>
            <a:pPr algn="ctr">
              <a:spcBef>
                <a:spcPct val="0"/>
              </a:spcBef>
              <a:buNone/>
              <a:defRPr/>
            </a:pPr>
            <a:r>
              <a:rPr lang="fr-CA" b="1" dirty="0">
                <a:solidFill>
                  <a:srgbClr val="000000"/>
                </a:solidFill>
                <a:latin typeface="+mn-lt"/>
              </a:rPr>
              <a:t>pour des leaders au sein des conseils scolaires catholiques</a:t>
            </a:r>
          </a:p>
          <a:p>
            <a:pPr algn="ctr">
              <a:spcBef>
                <a:spcPct val="0"/>
              </a:spcBef>
              <a:buNone/>
              <a:defRPr/>
            </a:pPr>
            <a:endParaRPr lang="fr-CA" altLang="en-US" sz="4800" b="1" kern="0" dirty="0">
              <a:latin typeface="+mn-lt"/>
            </a:endParaRPr>
          </a:p>
          <a:p>
            <a:pPr algn="ctr">
              <a:spcBef>
                <a:spcPct val="0"/>
              </a:spcBef>
              <a:buNone/>
              <a:defRPr/>
            </a:pPr>
            <a:r>
              <a:rPr lang="fr-CA" altLang="en-US" sz="4800" kern="0" dirty="0">
                <a:latin typeface="+mn-lt"/>
              </a:rPr>
              <a:t>RPL d’ordre psychologique – Session 1.3</a:t>
            </a:r>
          </a:p>
          <a:p>
            <a:pPr algn="ctr" eaLnBrk="1" hangingPunct="1">
              <a:spcBef>
                <a:spcPct val="0"/>
              </a:spcBef>
              <a:buFontTx/>
              <a:buNone/>
              <a:defRPr/>
            </a:pPr>
            <a:endParaRPr lang="en-US" altLang="en-US" sz="4800" b="1" kern="0" dirty="0">
              <a:latin typeface="Gill Sans MT" panose="020B0502020104020203" pitchFamily="34" charset="77"/>
            </a:endParaRPr>
          </a:p>
        </p:txBody>
      </p:sp>
      <p:pic>
        <p:nvPicPr>
          <p:cNvPr id="7" name="Title 6" descr="logo short">
            <a:extLst>
              <a:ext uri="{FF2B5EF4-FFF2-40B4-BE49-F238E27FC236}">
                <a16:creationId xmlns:a16="http://schemas.microsoft.com/office/drawing/2014/main" id="{F2244356-058C-5848-ADFF-B69B8006090F}"/>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80926"/>
            <a:ext cx="1374775" cy="1143000"/>
          </a:xfrm>
          <a:noFill/>
        </p:spPr>
      </p:pic>
      <p:sp>
        <p:nvSpPr>
          <p:cNvPr id="10" name="Text Box 7">
            <a:extLst>
              <a:ext uri="{FF2B5EF4-FFF2-40B4-BE49-F238E27FC236}">
                <a16:creationId xmlns:a16="http://schemas.microsoft.com/office/drawing/2014/main" id="{1E6044B5-877F-4248-9BB1-2D470AD02FF1}"/>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sp>
        <p:nvSpPr>
          <p:cNvPr id="11" name="Rectangle 4">
            <a:extLst>
              <a:ext uri="{FF2B5EF4-FFF2-40B4-BE49-F238E27FC236}">
                <a16:creationId xmlns:a16="http://schemas.microsoft.com/office/drawing/2014/main" id="{01CC342F-A8BA-504C-9992-3DD8AA2D1DF8}"/>
              </a:ext>
            </a:extLst>
          </p:cNvPr>
          <p:cNvSpPr>
            <a:spLocks noChangeArrowheads="1"/>
          </p:cNvSpPr>
          <p:nvPr/>
        </p:nvSpPr>
        <p:spPr bwMode="auto">
          <a:xfrm>
            <a:off x="1718486" y="917183"/>
            <a:ext cx="10129803" cy="127419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buNone/>
            </a:pPr>
            <a:r>
              <a:rPr lang="en-CA" sz="2400" b="1" i="1" dirty="0">
                <a:solidFill>
                  <a:schemeClr val="accent5">
                    <a:lumMod val="50000"/>
                  </a:schemeClr>
                </a:solidFill>
                <a:latin typeface="+mn-lt"/>
                <a:cs typeface="Times New Roman" panose="02020603050405020304" pitchFamily="18" charset="0"/>
              </a:rPr>
              <a:t>La collaboration des leaders en Ontario assure </a:t>
            </a:r>
            <a:r>
              <a:rPr lang="fr-CA" sz="2400" b="1" i="1" dirty="0">
                <a:solidFill>
                  <a:schemeClr val="accent5">
                    <a:lumMod val="50000"/>
                  </a:schemeClr>
                </a:solidFill>
                <a:latin typeface="+mn-lt"/>
                <a:cs typeface="Times New Roman" panose="02020603050405020304" pitchFamily="18" charset="0"/>
              </a:rPr>
              <a:t>la réussite, l’équité et le bien-être des élèves</a:t>
            </a:r>
          </a:p>
          <a:p>
            <a:pPr marL="457200" algn="ctr">
              <a:spcAft>
                <a:spcPts val="0"/>
              </a:spcAft>
              <a:buNone/>
            </a:pPr>
            <a:endParaRPr lang="en-CA" sz="2400" b="1" i="1" dirty="0">
              <a:solidFill>
                <a:schemeClr val="accent5">
                  <a:lumMod val="50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1027589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73502"/>
            <a:ext cx="1374775" cy="1143000"/>
          </a:xfrm>
          <a:noFill/>
        </p:spPr>
      </p:pic>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TextBox 1">
            <a:extLst>
              <a:ext uri="{FF2B5EF4-FFF2-40B4-BE49-F238E27FC236}">
                <a16:creationId xmlns:a16="http://schemas.microsoft.com/office/drawing/2014/main" id="{30FE81F7-53E5-F441-B7B0-3F9ED7C0163C}"/>
              </a:ext>
            </a:extLst>
          </p:cNvPr>
          <p:cNvSpPr txBox="1"/>
          <p:nvPr/>
        </p:nvSpPr>
        <p:spPr>
          <a:xfrm>
            <a:off x="511201" y="2060183"/>
            <a:ext cx="8843799" cy="3046988"/>
          </a:xfrm>
          <a:prstGeom prst="rect">
            <a:avLst/>
          </a:prstGeom>
          <a:noFill/>
        </p:spPr>
        <p:txBody>
          <a:bodyPr wrap="square" rtlCol="0">
            <a:spAutoFit/>
          </a:bodyPr>
          <a:lstStyle/>
          <a:p>
            <a:r>
              <a:rPr lang="fr-CA" sz="2400" dirty="0"/>
              <a:t>Seigneur, merci pour cette occasion rêvée d’éduquer dans la lumière de la foi catholique.</a:t>
            </a:r>
          </a:p>
          <a:p>
            <a:r>
              <a:rPr lang="fr-CA" sz="2400" dirty="0"/>
              <a:t>Illuminez nos cœurs et nos pensées de la sagesse de votre esprit.</a:t>
            </a:r>
          </a:p>
          <a:p>
            <a:r>
              <a:rPr lang="fr-CA" sz="2400" dirty="0"/>
              <a:t>Puisse l’atelier d’aujourd’hui aider les éducatrices et éducateurs à propager la vérité de la parole de votre Fils dans toutes leurs actions. </a:t>
            </a:r>
          </a:p>
          <a:p>
            <a:r>
              <a:rPr lang="fr-CA" sz="2400" dirty="0"/>
              <a:t>Voilà notre demande, présentée au Christ, notre enseignant et notre Seigneur</a:t>
            </a:r>
            <a:r>
              <a:rPr lang="en-US" sz="2400" dirty="0"/>
              <a:t>. </a:t>
            </a:r>
          </a:p>
          <a:p>
            <a:r>
              <a:rPr lang="en-US" sz="2400" dirty="0"/>
              <a:t>Amen.</a:t>
            </a:r>
          </a:p>
        </p:txBody>
      </p:sp>
      <p:pic>
        <p:nvPicPr>
          <p:cNvPr id="9" name="Picture 8" descr="Justice in the Hands of All People (Part 2) - By Their ...">
            <a:extLst>
              <a:ext uri="{FF2B5EF4-FFF2-40B4-BE49-F238E27FC236}">
                <a16:creationId xmlns:a16="http://schemas.microsoft.com/office/drawing/2014/main" id="{3ED38348-4659-3440-B139-F521DDC68267}"/>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9595183" y="2405854"/>
            <a:ext cx="1656184" cy="2091619"/>
          </a:xfrm>
          <a:prstGeom prst="rect">
            <a:avLst/>
          </a:prstGeom>
        </p:spPr>
      </p:pic>
      <p:sp>
        <p:nvSpPr>
          <p:cNvPr id="16" name="Text Box 7">
            <a:extLst>
              <a:ext uri="{FF2B5EF4-FFF2-40B4-BE49-F238E27FC236}">
                <a16:creationId xmlns:a16="http://schemas.microsoft.com/office/drawing/2014/main" id="{A51C3E44-4C58-0740-8AF2-4005A1D4F9E2}"/>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sp>
        <p:nvSpPr>
          <p:cNvPr id="10" name="Rectangle 4">
            <a:extLst>
              <a:ext uri="{FF2B5EF4-FFF2-40B4-BE49-F238E27FC236}">
                <a16:creationId xmlns:a16="http://schemas.microsoft.com/office/drawing/2014/main" id="{95BD371D-D3BC-204B-BA4C-53558D95B373}"/>
              </a:ext>
            </a:extLst>
          </p:cNvPr>
          <p:cNvSpPr>
            <a:spLocks noChangeArrowheads="1"/>
          </p:cNvSpPr>
          <p:nvPr/>
        </p:nvSpPr>
        <p:spPr bwMode="auto">
          <a:xfrm>
            <a:off x="1718486" y="917183"/>
            <a:ext cx="10129803" cy="127419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buNone/>
            </a:pPr>
            <a:r>
              <a:rPr lang="en-CA" sz="2400" b="1" i="1" dirty="0">
                <a:solidFill>
                  <a:schemeClr val="accent5">
                    <a:lumMod val="50000"/>
                  </a:schemeClr>
                </a:solidFill>
                <a:latin typeface="+mn-lt"/>
                <a:cs typeface="Times New Roman" panose="02020603050405020304" pitchFamily="18" charset="0"/>
              </a:rPr>
              <a:t>La collaboration des leaders en Ontario assure </a:t>
            </a:r>
            <a:r>
              <a:rPr lang="fr-CA" sz="2400" b="1" i="1" dirty="0">
                <a:solidFill>
                  <a:schemeClr val="accent5">
                    <a:lumMod val="50000"/>
                  </a:schemeClr>
                </a:solidFill>
                <a:latin typeface="+mn-lt"/>
                <a:cs typeface="Times New Roman" panose="02020603050405020304" pitchFamily="18" charset="0"/>
              </a:rPr>
              <a:t>la réussite, l’équité et le bien-être des élèves</a:t>
            </a:r>
          </a:p>
          <a:p>
            <a:pPr marL="457200" algn="ctr">
              <a:spcAft>
                <a:spcPts val="0"/>
              </a:spcAft>
              <a:buNone/>
            </a:pPr>
            <a:endParaRPr lang="en-CA" sz="2400" b="1" i="1" dirty="0">
              <a:solidFill>
                <a:schemeClr val="accent5">
                  <a:lumMod val="50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27096646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charset="0"/>
              <a:ea typeface="ＭＳ Ｐゴシック" charset="-128"/>
            </a:endParaRPr>
          </a:p>
        </p:txBody>
      </p:sp>
      <p:sp>
        <p:nvSpPr>
          <p:cNvPr id="10" name="Title 1">
            <a:extLst>
              <a:ext uri="{FF2B5EF4-FFF2-40B4-BE49-F238E27FC236}">
                <a16:creationId xmlns:a16="http://schemas.microsoft.com/office/drawing/2014/main" id="{B4BED15E-A78C-A049-B937-CA6787A9240B}"/>
              </a:ext>
            </a:extLst>
          </p:cNvPr>
          <p:cNvSpPr txBox="1">
            <a:spLocks/>
          </p:cNvSpPr>
          <p:nvPr/>
        </p:nvSpPr>
        <p:spPr>
          <a:xfrm>
            <a:off x="443947" y="1817195"/>
            <a:ext cx="9097617"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nSpc>
                <a:spcPct val="100000"/>
              </a:lnSpc>
              <a:spcBef>
                <a:spcPts val="0"/>
              </a:spcBef>
            </a:pPr>
            <a:r>
              <a:rPr lang="en-CA" sz="3200" b="1" dirty="0" err="1">
                <a:solidFill>
                  <a:srgbClr val="4472C4">
                    <a:lumMod val="75000"/>
                  </a:srgbClr>
                </a:solidFill>
                <a:latin typeface="Calibri"/>
                <a:ea typeface="+mn-ea"/>
                <a:cs typeface="+mn-cs"/>
              </a:rPr>
              <a:t>Activité</a:t>
            </a:r>
            <a:r>
              <a:rPr lang="en-CA" sz="3200" b="1" dirty="0">
                <a:solidFill>
                  <a:srgbClr val="4472C4">
                    <a:lumMod val="75000"/>
                  </a:srgbClr>
                </a:solidFill>
                <a:latin typeface="Calibri"/>
                <a:ea typeface="+mn-ea"/>
                <a:cs typeface="+mn-cs"/>
              </a:rPr>
              <a:t> brise-glace : </a:t>
            </a:r>
            <a:r>
              <a:rPr lang="en-CA" sz="3200" b="1" dirty="0" err="1">
                <a:solidFill>
                  <a:srgbClr val="4472C4">
                    <a:lumMod val="75000"/>
                  </a:srgbClr>
                </a:solidFill>
                <a:latin typeface="Calibri"/>
                <a:ea typeface="+mn-ea"/>
                <a:cs typeface="+mn-cs"/>
              </a:rPr>
              <a:t>Apprendre</a:t>
            </a:r>
            <a:r>
              <a:rPr lang="en-CA" sz="3200" b="1" dirty="0">
                <a:solidFill>
                  <a:srgbClr val="4472C4">
                    <a:lumMod val="75000"/>
                  </a:srgbClr>
                </a:solidFill>
                <a:latin typeface="Calibri"/>
                <a:ea typeface="+mn-ea"/>
                <a:cs typeface="+mn-cs"/>
              </a:rPr>
              <a:t> </a:t>
            </a:r>
            <a:r>
              <a:rPr lang="en-CA" sz="3200" b="1" dirty="0" err="1">
                <a:solidFill>
                  <a:srgbClr val="4472C4">
                    <a:lumMod val="75000"/>
                  </a:srgbClr>
                </a:solidFill>
                <a:latin typeface="Calibri"/>
                <a:ea typeface="+mn-ea"/>
                <a:cs typeface="+mn-cs"/>
              </a:rPr>
              <a:t>à</a:t>
            </a:r>
            <a:r>
              <a:rPr lang="en-CA" sz="3200" b="1" dirty="0">
                <a:solidFill>
                  <a:srgbClr val="4472C4">
                    <a:lumMod val="75000"/>
                  </a:srgbClr>
                </a:solidFill>
                <a:latin typeface="Calibri"/>
                <a:ea typeface="+mn-ea"/>
                <a:cs typeface="+mn-cs"/>
              </a:rPr>
              <a:t> </a:t>
            </a:r>
            <a:r>
              <a:rPr lang="en-CA" sz="3200" b="1" dirty="0" err="1">
                <a:solidFill>
                  <a:srgbClr val="4472C4">
                    <a:lumMod val="75000"/>
                  </a:srgbClr>
                </a:solidFill>
                <a:latin typeface="Calibri"/>
                <a:ea typeface="+mn-ea"/>
                <a:cs typeface="+mn-cs"/>
              </a:rPr>
              <a:t>vous</a:t>
            </a:r>
            <a:r>
              <a:rPr lang="en-CA" sz="3200" b="1" dirty="0">
                <a:solidFill>
                  <a:srgbClr val="4472C4">
                    <a:lumMod val="75000"/>
                  </a:srgbClr>
                </a:solidFill>
                <a:latin typeface="Calibri"/>
                <a:ea typeface="+mn-ea"/>
                <a:cs typeface="+mn-cs"/>
              </a:rPr>
              <a:t> </a:t>
            </a:r>
            <a:r>
              <a:rPr lang="en-CA" sz="3200" b="1" dirty="0" err="1">
                <a:solidFill>
                  <a:srgbClr val="4472C4">
                    <a:lumMod val="75000"/>
                  </a:srgbClr>
                </a:solidFill>
                <a:latin typeface="Calibri"/>
                <a:ea typeface="+mn-ea"/>
                <a:cs typeface="+mn-cs"/>
              </a:rPr>
              <a:t>connaître</a:t>
            </a:r>
            <a:r>
              <a:rPr lang="en-CA" sz="3200" b="1" dirty="0">
                <a:solidFill>
                  <a:srgbClr val="4472C4">
                    <a:lumMod val="75000"/>
                  </a:srgbClr>
                </a:solidFill>
                <a:latin typeface="Calibri"/>
                <a:ea typeface="+mn-ea"/>
                <a:cs typeface="+mn-cs"/>
              </a:rPr>
              <a:t>!</a:t>
            </a:r>
          </a:p>
        </p:txBody>
      </p:sp>
      <p:sp>
        <p:nvSpPr>
          <p:cNvPr id="11" name="Content Placeholder 2">
            <a:extLst>
              <a:ext uri="{FF2B5EF4-FFF2-40B4-BE49-F238E27FC236}">
                <a16:creationId xmlns:a16="http://schemas.microsoft.com/office/drawing/2014/main" id="{A3488F30-35F3-574C-BF4A-726F7B9FE7CD}"/>
              </a:ext>
            </a:extLst>
          </p:cNvPr>
          <p:cNvSpPr>
            <a:spLocks noGrp="1"/>
          </p:cNvSpPr>
          <p:nvPr>
            <p:ph idx="1"/>
          </p:nvPr>
        </p:nvSpPr>
        <p:spPr>
          <a:xfrm>
            <a:off x="523007" y="3278600"/>
            <a:ext cx="10691964" cy="2776046"/>
          </a:xfrm>
        </p:spPr>
        <p:txBody>
          <a:bodyPr>
            <a:normAutofit/>
          </a:bodyPr>
          <a:lstStyle/>
          <a:p>
            <a:pPr marL="0" indent="0">
              <a:buNone/>
            </a:pPr>
            <a:r>
              <a:rPr lang="fr-CA" sz="2400" dirty="0"/>
              <a:t>Nous vous invitons à nous dire : </a:t>
            </a:r>
          </a:p>
          <a:p>
            <a:pPr marL="514350" indent="-514350">
              <a:buAutoNum type="arabicPeriod"/>
            </a:pPr>
            <a:r>
              <a:rPr lang="fr-CA" sz="2400" dirty="0"/>
              <a:t>votre nom et celui de votre école;</a:t>
            </a:r>
          </a:p>
          <a:p>
            <a:pPr marL="514350" indent="-514350">
              <a:buAutoNum type="arabicPeriod"/>
            </a:pPr>
            <a:r>
              <a:rPr lang="fr-CA" sz="2400" dirty="0"/>
              <a:t>depuis quand vous occupez votre poste à cette école;</a:t>
            </a:r>
          </a:p>
          <a:p>
            <a:pPr marL="514350" indent="-514350">
              <a:buAutoNum type="arabicPeriod"/>
            </a:pPr>
            <a:r>
              <a:rPr lang="fr-CA" sz="2400" dirty="0"/>
              <a:t>en tant que leader, en quoi le but moral influe-t-il sur vos actions. </a:t>
            </a:r>
          </a:p>
          <a:p>
            <a:pPr marL="0" indent="0">
              <a:buNone/>
            </a:pPr>
            <a:endParaRPr lang="fr-CA" dirty="0"/>
          </a:p>
        </p:txBody>
      </p:sp>
      <p:sp>
        <p:nvSpPr>
          <p:cNvPr id="12" name="Text Box 7">
            <a:extLst>
              <a:ext uri="{FF2B5EF4-FFF2-40B4-BE49-F238E27FC236}">
                <a16:creationId xmlns:a16="http://schemas.microsoft.com/office/drawing/2014/main" id="{A6A6A62F-4DAA-EE42-8061-6ECCA2494A38}"/>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fr-CA" altLang="en-US" sz="2800" b="1">
                <a:solidFill>
                  <a:srgbClr val="C00000"/>
                </a:solidFill>
              </a:rPr>
              <a:t>Institut de leadership en éducation de l’Ontario</a:t>
            </a:r>
          </a:p>
        </p:txBody>
      </p:sp>
      <p:sp>
        <p:nvSpPr>
          <p:cNvPr id="14" name="Rectangle 4">
            <a:extLst>
              <a:ext uri="{FF2B5EF4-FFF2-40B4-BE49-F238E27FC236}">
                <a16:creationId xmlns:a16="http://schemas.microsoft.com/office/drawing/2014/main" id="{7F9289C9-FA7C-FD46-AC08-3DEE58F24014}"/>
              </a:ext>
            </a:extLst>
          </p:cNvPr>
          <p:cNvSpPr>
            <a:spLocks noChangeArrowheads="1"/>
          </p:cNvSpPr>
          <p:nvPr/>
        </p:nvSpPr>
        <p:spPr bwMode="auto">
          <a:xfrm>
            <a:off x="1718486" y="917183"/>
            <a:ext cx="10129803" cy="127419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buNone/>
            </a:pPr>
            <a:r>
              <a:rPr lang="en-CA" sz="2400" b="1" i="1" dirty="0">
                <a:solidFill>
                  <a:schemeClr val="accent5">
                    <a:lumMod val="50000"/>
                  </a:schemeClr>
                </a:solidFill>
                <a:latin typeface="+mn-lt"/>
                <a:cs typeface="Times New Roman" panose="02020603050405020304" pitchFamily="18" charset="0"/>
              </a:rPr>
              <a:t>La collaboration des leaders en Ontario assure </a:t>
            </a:r>
            <a:r>
              <a:rPr lang="fr-CA" sz="2400" b="1" i="1" dirty="0">
                <a:solidFill>
                  <a:schemeClr val="accent5">
                    <a:lumMod val="50000"/>
                  </a:schemeClr>
                </a:solidFill>
                <a:latin typeface="+mn-lt"/>
                <a:cs typeface="Times New Roman" panose="02020603050405020304" pitchFamily="18" charset="0"/>
              </a:rPr>
              <a:t>la réussite, l’équité et le bien-être des élèves</a:t>
            </a:r>
          </a:p>
          <a:p>
            <a:pPr marL="457200" algn="ctr">
              <a:spcAft>
                <a:spcPts val="0"/>
              </a:spcAft>
              <a:buNone/>
            </a:pPr>
            <a:endParaRPr lang="en-CA" sz="2400" b="1" i="1" dirty="0">
              <a:solidFill>
                <a:schemeClr val="accent5">
                  <a:lumMod val="50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586642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2" name="Rectangle 11"/>
          <p:cNvSpPr/>
          <p:nvPr/>
        </p:nvSpPr>
        <p:spPr>
          <a:xfrm>
            <a:off x="1634797" y="5742849"/>
            <a:ext cx="2520280" cy="415498"/>
          </a:xfrm>
          <a:prstGeom prst="rect">
            <a:avLst/>
          </a:prstGeom>
        </p:spPr>
        <p:txBody>
          <a:bodyPr wrap="square">
            <a:spAutoFit/>
          </a:bodyPr>
          <a:lstStyle/>
          <a:p>
            <a:r>
              <a:rPr lang="en-CA" sz="1050" dirty="0"/>
              <a:t>https://www.npsc.ca/news/archived_news/catholic_education_week_may_6-11</a:t>
            </a:r>
          </a:p>
        </p:txBody>
      </p:sp>
      <p:sp>
        <p:nvSpPr>
          <p:cNvPr id="13" name="Content Placeholder 3"/>
          <p:cNvSpPr>
            <a:spLocks noGrp="1"/>
          </p:cNvSpPr>
          <p:nvPr>
            <p:ph sz="half" idx="4294967295"/>
          </p:nvPr>
        </p:nvSpPr>
        <p:spPr>
          <a:xfrm>
            <a:off x="4863095" y="2656167"/>
            <a:ext cx="7169925" cy="3086682"/>
          </a:xfrm>
          <a:prstGeom prst="rect">
            <a:avLst/>
          </a:prstGeom>
          <a:noFill/>
        </p:spPr>
        <p:txBody>
          <a:bodyPr>
            <a:normAutofit lnSpcReduction="10000"/>
          </a:bodyPr>
          <a:lstStyle/>
          <a:p>
            <a:pPr marL="0" indent="0">
              <a:buNone/>
            </a:pPr>
            <a:r>
              <a:rPr lang="fr-CA" dirty="0"/>
              <a:t>Discutez de vos responsabilités actuelles d’après le document </a:t>
            </a:r>
            <a:r>
              <a:rPr lang="fr-CA" i="1" dirty="0"/>
              <a:t>Renouveler la promesse,</a:t>
            </a:r>
            <a:r>
              <a:rPr lang="fr-CA" dirty="0"/>
              <a:t> et établissez un parallèle avec vos ressources personnelles en leadership d’ordre psychologique.</a:t>
            </a:r>
          </a:p>
          <a:p>
            <a:pPr marL="0" indent="0">
              <a:buNone/>
            </a:pPr>
            <a:r>
              <a:rPr lang="fr-CA" dirty="0">
                <a:hlinkClick r:id="rId4"/>
              </a:rPr>
              <a:t>http://www.opeco.ca/semaine-education/2018/Renouveler_la_promesse_Lettre_pastorale.pdf</a:t>
            </a:r>
            <a:r>
              <a:rPr lang="fr-CA" dirty="0"/>
              <a:t> </a:t>
            </a:r>
          </a:p>
        </p:txBody>
      </p:sp>
      <p:sp>
        <p:nvSpPr>
          <p:cNvPr id="11" name="Text Box 7">
            <a:extLst>
              <a:ext uri="{FF2B5EF4-FFF2-40B4-BE49-F238E27FC236}">
                <a16:creationId xmlns:a16="http://schemas.microsoft.com/office/drawing/2014/main" id="{46DAB19D-8013-4F43-A283-A57ABB8B7BBD}"/>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sp>
        <p:nvSpPr>
          <p:cNvPr id="15" name="Rectangle 4">
            <a:extLst>
              <a:ext uri="{FF2B5EF4-FFF2-40B4-BE49-F238E27FC236}">
                <a16:creationId xmlns:a16="http://schemas.microsoft.com/office/drawing/2014/main" id="{68314701-98D6-554B-A92A-2E8C3222C6A6}"/>
              </a:ext>
            </a:extLst>
          </p:cNvPr>
          <p:cNvSpPr>
            <a:spLocks noChangeArrowheads="1"/>
          </p:cNvSpPr>
          <p:nvPr/>
        </p:nvSpPr>
        <p:spPr bwMode="auto">
          <a:xfrm>
            <a:off x="1718486" y="917183"/>
            <a:ext cx="10129803" cy="127419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buNone/>
            </a:pPr>
            <a:r>
              <a:rPr lang="en-CA" sz="2400" b="1" i="1" dirty="0">
                <a:solidFill>
                  <a:schemeClr val="accent5">
                    <a:lumMod val="50000"/>
                  </a:schemeClr>
                </a:solidFill>
                <a:latin typeface="+mn-lt"/>
                <a:cs typeface="Times New Roman" panose="02020603050405020304" pitchFamily="18" charset="0"/>
              </a:rPr>
              <a:t>La collaboration des leaders en Ontario assure </a:t>
            </a:r>
            <a:r>
              <a:rPr lang="fr-CA" sz="2400" b="1" i="1" dirty="0">
                <a:solidFill>
                  <a:schemeClr val="accent5">
                    <a:lumMod val="50000"/>
                  </a:schemeClr>
                </a:solidFill>
                <a:latin typeface="+mn-lt"/>
                <a:cs typeface="Times New Roman" panose="02020603050405020304" pitchFamily="18" charset="0"/>
              </a:rPr>
              <a:t>la réussite, l’équité et le bien-être des élèves</a:t>
            </a:r>
          </a:p>
          <a:p>
            <a:pPr marL="457200" algn="ctr">
              <a:spcAft>
                <a:spcPts val="0"/>
              </a:spcAft>
              <a:buNone/>
            </a:pPr>
            <a:endParaRPr lang="en-CA" sz="2400" b="1" i="1" dirty="0">
              <a:solidFill>
                <a:schemeClr val="accent5">
                  <a:lumMod val="50000"/>
                </a:schemeClr>
              </a:solidFill>
              <a:latin typeface="+mn-lt"/>
              <a:cs typeface="Times New Roman" panose="02020603050405020304" pitchFamily="18" charset="0"/>
            </a:endParaRPr>
          </a:p>
        </p:txBody>
      </p:sp>
      <p:pic>
        <p:nvPicPr>
          <p:cNvPr id="6" name="Picture 5">
            <a:extLst>
              <a:ext uri="{FF2B5EF4-FFF2-40B4-BE49-F238E27FC236}">
                <a16:creationId xmlns:a16="http://schemas.microsoft.com/office/drawing/2014/main" id="{7F3EBE5B-AF6A-8D4D-A58D-FF8EC3215C03}"/>
              </a:ext>
            </a:extLst>
          </p:cNvPr>
          <p:cNvPicPr>
            <a:picLocks noChangeAspect="1"/>
          </p:cNvPicPr>
          <p:nvPr/>
        </p:nvPicPr>
        <p:blipFill>
          <a:blip r:embed="rId5"/>
          <a:stretch>
            <a:fillRect/>
          </a:stretch>
        </p:blipFill>
        <p:spPr>
          <a:xfrm>
            <a:off x="756307" y="4000689"/>
            <a:ext cx="3752779" cy="965699"/>
          </a:xfrm>
          <a:prstGeom prst="rect">
            <a:avLst/>
          </a:prstGeom>
        </p:spPr>
      </p:pic>
      <p:pic>
        <p:nvPicPr>
          <p:cNvPr id="7" name="Picture 6">
            <a:extLst>
              <a:ext uri="{FF2B5EF4-FFF2-40B4-BE49-F238E27FC236}">
                <a16:creationId xmlns:a16="http://schemas.microsoft.com/office/drawing/2014/main" id="{E78F8F7F-A77F-A943-A73E-049AECA005CE}"/>
              </a:ext>
            </a:extLst>
          </p:cNvPr>
          <p:cNvPicPr>
            <a:picLocks noChangeAspect="1"/>
          </p:cNvPicPr>
          <p:nvPr/>
        </p:nvPicPr>
        <p:blipFill>
          <a:blip r:embed="rId6"/>
          <a:stretch>
            <a:fillRect/>
          </a:stretch>
        </p:blipFill>
        <p:spPr>
          <a:xfrm>
            <a:off x="1751937" y="2634293"/>
            <a:ext cx="1143000" cy="850900"/>
          </a:xfrm>
          <a:prstGeom prst="rect">
            <a:avLst/>
          </a:prstGeom>
        </p:spPr>
      </p:pic>
    </p:spTree>
    <p:extLst>
      <p:ext uri="{BB962C8B-B14F-4D97-AF65-F5344CB8AC3E}">
        <p14:creationId xmlns:p14="http://schemas.microsoft.com/office/powerpoint/2010/main" val="1501441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34127" y="3449219"/>
            <a:ext cx="184731" cy="30008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1" name="Title 1"/>
          <p:cNvSpPr txBox="1">
            <a:spLocks/>
          </p:cNvSpPr>
          <p:nvPr/>
        </p:nvSpPr>
        <p:spPr>
          <a:xfrm>
            <a:off x="497922" y="2613980"/>
            <a:ext cx="10634437" cy="83418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dirty="0">
                <a:solidFill>
                  <a:schemeClr val="accent1">
                    <a:lumMod val="75000"/>
                  </a:schemeClr>
                </a:solidFill>
                <a:latin typeface="+mn-lt"/>
              </a:rPr>
              <a:t>Consolider vos connaissances</a:t>
            </a:r>
          </a:p>
        </p:txBody>
      </p:sp>
      <p:sp>
        <p:nvSpPr>
          <p:cNvPr id="6" name="Rectangle 5"/>
          <p:cNvSpPr/>
          <p:nvPr/>
        </p:nvSpPr>
        <p:spPr>
          <a:xfrm>
            <a:off x="636627" y="3556420"/>
            <a:ext cx="11089401" cy="2308324"/>
          </a:xfrm>
          <a:prstGeom prst="rect">
            <a:avLst/>
          </a:prstGeom>
        </p:spPr>
        <p:txBody>
          <a:bodyPr wrap="square">
            <a:spAutoFit/>
          </a:bodyPr>
          <a:lstStyle/>
          <a:p>
            <a:pPr lvl="0"/>
            <a:r>
              <a:rPr lang="en-CA" sz="2400" dirty="0"/>
              <a:t>Discussion en petits groupes</a:t>
            </a:r>
          </a:p>
          <a:p>
            <a:pPr marL="457200" lvl="0" indent="-457200">
              <a:buFont typeface="+mj-lt"/>
              <a:buAutoNum type="arabicPeriod"/>
            </a:pPr>
            <a:r>
              <a:rPr lang="en-CA" sz="2400" dirty="0"/>
              <a:t>Comment arrivez-vous à rester optimiste? </a:t>
            </a:r>
          </a:p>
          <a:p>
            <a:pPr marL="457200" lvl="0" indent="-457200">
              <a:buFont typeface="+mj-lt"/>
              <a:buAutoNum type="arabicPeriod"/>
            </a:pPr>
            <a:r>
              <a:rPr lang="en-CA" sz="2400" dirty="0"/>
              <a:t>Quelles stratégies utilisez-vous lorsque vous êtes devant un échec? </a:t>
            </a:r>
          </a:p>
          <a:p>
            <a:pPr marL="457200" lvl="0" indent="-457200">
              <a:buFont typeface="+mj-lt"/>
              <a:buAutoNum type="arabicPeriod"/>
            </a:pPr>
            <a:r>
              <a:rPr lang="en-CA" sz="2400" dirty="0"/>
              <a:t>Comment arrivez-vous à faire preuve de résilience dans une situation difficile? </a:t>
            </a:r>
          </a:p>
          <a:p>
            <a:pPr marL="457200" lvl="0" indent="-457200">
              <a:buFont typeface="+mj-lt"/>
              <a:buAutoNum type="arabicPeriod"/>
            </a:pPr>
            <a:r>
              <a:rPr lang="en-CA" sz="2400" dirty="0"/>
              <a:t>Comment gérez-vous le changement dans les situations difficiles? </a:t>
            </a:r>
          </a:p>
          <a:p>
            <a:pPr marL="457200" lvl="0" indent="-457200">
              <a:buFont typeface="+mj-lt"/>
              <a:buAutoNum type="arabicPeriod"/>
            </a:pPr>
            <a:endParaRPr lang="en-CA" sz="2400" dirty="0"/>
          </a:p>
        </p:txBody>
      </p:sp>
      <p:sp>
        <p:nvSpPr>
          <p:cNvPr id="13" name="Text Box 7">
            <a:extLst>
              <a:ext uri="{FF2B5EF4-FFF2-40B4-BE49-F238E27FC236}">
                <a16:creationId xmlns:a16="http://schemas.microsoft.com/office/drawing/2014/main" id="{8A8A126C-4178-3647-8956-6E85CDE06519}"/>
              </a:ext>
            </a:extLst>
          </p:cNvPr>
          <p:cNvSpPr txBox="1">
            <a:spLocks noChangeArrowheads="1"/>
          </p:cNvSpPr>
          <p:nvPr/>
        </p:nvSpPr>
        <p:spPr bwMode="auto">
          <a:xfrm>
            <a:off x="3210791" y="948014"/>
            <a:ext cx="8314502" cy="41549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100" b="1" dirty="0">
                <a:solidFill>
                  <a:srgbClr val="C00000"/>
                </a:solidFill>
              </a:rPr>
              <a:t>Institut de leadership en éducation de l’Ontario</a:t>
            </a:r>
            <a:endParaRPr lang="en-CA" altLang="en-US" sz="2100" b="1" dirty="0">
              <a:solidFill>
                <a:srgbClr val="C00000"/>
              </a:solidFill>
            </a:endParaRPr>
          </a:p>
        </p:txBody>
      </p:sp>
      <p:sp>
        <p:nvSpPr>
          <p:cNvPr id="10" name="Rectangle 4">
            <a:extLst>
              <a:ext uri="{FF2B5EF4-FFF2-40B4-BE49-F238E27FC236}">
                <a16:creationId xmlns:a16="http://schemas.microsoft.com/office/drawing/2014/main" id="{1E2BADD4-DDA1-4344-BF55-8BB44B236EC5}"/>
              </a:ext>
            </a:extLst>
          </p:cNvPr>
          <p:cNvSpPr>
            <a:spLocks noChangeArrowheads="1"/>
          </p:cNvSpPr>
          <p:nvPr/>
        </p:nvSpPr>
        <p:spPr bwMode="auto">
          <a:xfrm>
            <a:off x="3308005" y="1394268"/>
            <a:ext cx="7824354" cy="108952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buNone/>
            </a:pPr>
            <a:r>
              <a:rPr lang="en-CA" sz="1800" b="1" i="1" dirty="0">
                <a:solidFill>
                  <a:schemeClr val="accent5">
                    <a:lumMod val="50000"/>
                  </a:schemeClr>
                </a:solidFill>
                <a:latin typeface="+mn-lt"/>
                <a:cs typeface="Times New Roman" panose="02020603050405020304" pitchFamily="18" charset="0"/>
              </a:rPr>
              <a:t>La collaboration des leaders en Ontario assure </a:t>
            </a:r>
            <a:r>
              <a:rPr lang="fr-CA" sz="1800" b="1" i="1" dirty="0">
                <a:solidFill>
                  <a:schemeClr val="accent5">
                    <a:lumMod val="50000"/>
                  </a:schemeClr>
                </a:solidFill>
                <a:latin typeface="+mn-lt"/>
                <a:cs typeface="Times New Roman" panose="02020603050405020304" pitchFamily="18" charset="0"/>
              </a:rPr>
              <a:t>la réussite, l’équité et le bien-être des élèves</a:t>
            </a:r>
          </a:p>
          <a:p>
            <a:pPr marL="457200" algn="ctr">
              <a:spcAft>
                <a:spcPts val="0"/>
              </a:spcAft>
              <a:buNone/>
            </a:pPr>
            <a:endParaRPr lang="en-CA" sz="2400" b="1" i="1" dirty="0">
              <a:solidFill>
                <a:schemeClr val="accent5">
                  <a:lumMod val="50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2655437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34127" y="3449219"/>
            <a:ext cx="184731" cy="30008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1" name="Title 1"/>
          <p:cNvSpPr txBox="1">
            <a:spLocks/>
          </p:cNvSpPr>
          <p:nvPr/>
        </p:nvSpPr>
        <p:spPr>
          <a:xfrm>
            <a:off x="442690" y="1973108"/>
            <a:ext cx="10634437" cy="83418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2800" b="1" dirty="0">
                <a:solidFill>
                  <a:schemeClr val="accent1">
                    <a:lumMod val="75000"/>
                  </a:schemeClr>
                </a:solidFill>
                <a:latin typeface="+mn-lt"/>
              </a:rPr>
              <a:t>Activité finale</a:t>
            </a:r>
          </a:p>
        </p:txBody>
      </p:sp>
      <p:sp>
        <p:nvSpPr>
          <p:cNvPr id="6" name="Rectangle 5"/>
          <p:cNvSpPr/>
          <p:nvPr/>
        </p:nvSpPr>
        <p:spPr>
          <a:xfrm>
            <a:off x="551299" y="3133294"/>
            <a:ext cx="11089401" cy="3416320"/>
          </a:xfrm>
          <a:prstGeom prst="rect">
            <a:avLst/>
          </a:prstGeom>
        </p:spPr>
        <p:txBody>
          <a:bodyPr wrap="square">
            <a:spAutoFit/>
          </a:bodyPr>
          <a:lstStyle/>
          <a:p>
            <a:pPr marL="457200" indent="-457200">
              <a:buFont typeface="+mj-lt"/>
              <a:buAutoNum type="arabicPeriod"/>
            </a:pPr>
            <a:r>
              <a:rPr lang="fr-CA" sz="2400" dirty="0"/>
              <a:t>Revenez sur la section concernant les ressources personnelles en leadership d’ordre psychologique de </a:t>
            </a:r>
            <a:r>
              <a:rPr lang="fr-CA" sz="2400" dirty="0">
                <a:solidFill>
                  <a:schemeClr val="accent1"/>
                </a:solidFill>
                <a:hlinkClick r:id="rId4">
                  <a:extLst>
                    <a:ext uri="{A12FA001-AC4F-418D-AE19-62706E023703}">
                      <ahyp:hlinkClr xmlns:ahyp="http://schemas.microsoft.com/office/drawing/2018/hyperlinkcolor" val="tx"/>
                    </a:ext>
                  </a:extLst>
                </a:hlinkClick>
              </a:rPr>
              <a:t>l’outil d’autoréflexion de l’ILE</a:t>
            </a:r>
            <a:r>
              <a:rPr lang="fr-CA" sz="2400" dirty="0"/>
              <a:t>. Au besoin, mettez les données à jour. </a:t>
            </a:r>
          </a:p>
          <a:p>
            <a:pPr marL="457200" indent="-457200">
              <a:buFont typeface="+mj-lt"/>
              <a:buAutoNum type="arabicPeriod"/>
            </a:pPr>
            <a:r>
              <a:rPr lang="fr-CA" sz="2400" dirty="0"/>
              <a:t>Revenez sur votre réflexion concernant vos valeurs, vos forces et votre type de personnalité. Choisissez, pour chaque catégorie, un domaine sur lequel vous pourriez axer votre développement.  </a:t>
            </a:r>
          </a:p>
          <a:p>
            <a:pPr marL="457200" lvl="0" indent="-457200">
              <a:buFont typeface="+mj-lt"/>
              <a:buAutoNum type="arabicPeriod"/>
            </a:pPr>
            <a:r>
              <a:rPr lang="fr-CA" sz="2400" dirty="0"/>
              <a:t>Choisissez des outils qui vous aideront à évoluer. </a:t>
            </a:r>
          </a:p>
          <a:p>
            <a:pPr marL="457200" lvl="0" indent="-457200">
              <a:buFont typeface="+mj-lt"/>
              <a:buAutoNum type="arabicPeriod"/>
            </a:pPr>
            <a:r>
              <a:rPr lang="fr-CA" sz="2400" dirty="0"/>
              <a:t>Songez à faire appel à une accompagnatrice ou un accompagnateur, ou à une ou un mentor, et entretenez avec vos collègues des liens favorisant votre développement. </a:t>
            </a:r>
          </a:p>
        </p:txBody>
      </p:sp>
      <p:sp>
        <p:nvSpPr>
          <p:cNvPr id="13" name="Text Box 7">
            <a:extLst>
              <a:ext uri="{FF2B5EF4-FFF2-40B4-BE49-F238E27FC236}">
                <a16:creationId xmlns:a16="http://schemas.microsoft.com/office/drawing/2014/main" id="{63E6193F-71C7-7347-8549-C8738D109706}"/>
              </a:ext>
            </a:extLst>
          </p:cNvPr>
          <p:cNvSpPr txBox="1">
            <a:spLocks noChangeArrowheads="1"/>
          </p:cNvSpPr>
          <p:nvPr/>
        </p:nvSpPr>
        <p:spPr bwMode="auto">
          <a:xfrm>
            <a:off x="3210791" y="948014"/>
            <a:ext cx="8314502" cy="41549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100" b="1" dirty="0">
                <a:solidFill>
                  <a:srgbClr val="C00000"/>
                </a:solidFill>
              </a:rPr>
              <a:t>Institut de leadership en éducation de l’Ontario</a:t>
            </a:r>
            <a:endParaRPr lang="en-CA" altLang="en-US" sz="2100" b="1" dirty="0">
              <a:solidFill>
                <a:srgbClr val="C00000"/>
              </a:solidFill>
            </a:endParaRPr>
          </a:p>
        </p:txBody>
      </p:sp>
      <p:sp>
        <p:nvSpPr>
          <p:cNvPr id="14" name="Rectangle 4">
            <a:extLst>
              <a:ext uri="{FF2B5EF4-FFF2-40B4-BE49-F238E27FC236}">
                <a16:creationId xmlns:a16="http://schemas.microsoft.com/office/drawing/2014/main" id="{F3C932C6-F641-6749-B2A9-A0A02751B3F3}"/>
              </a:ext>
            </a:extLst>
          </p:cNvPr>
          <p:cNvSpPr>
            <a:spLocks noChangeArrowheads="1"/>
          </p:cNvSpPr>
          <p:nvPr/>
        </p:nvSpPr>
        <p:spPr bwMode="auto">
          <a:xfrm>
            <a:off x="3584413" y="1363512"/>
            <a:ext cx="7507652" cy="6463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1800" b="1" i="1" dirty="0">
                <a:solidFill>
                  <a:schemeClr val="accent5">
                    <a:lumMod val="50000"/>
                  </a:schemeClr>
                </a:solidFill>
                <a:latin typeface="+mn-lt"/>
                <a:cs typeface="Times New Roman" panose="02020603050405020304" pitchFamily="18" charset="0"/>
              </a:rPr>
              <a:t>La collaboration des leaders en Ontario assure </a:t>
            </a:r>
            <a:r>
              <a:rPr lang="fr-CA" sz="1800" b="1" i="1" dirty="0">
                <a:solidFill>
                  <a:schemeClr val="accent5">
                    <a:lumMod val="50000"/>
                  </a:schemeClr>
                </a:solidFill>
                <a:latin typeface="+mn-lt"/>
                <a:cs typeface="Times New Roman" panose="02020603050405020304" pitchFamily="18" charset="0"/>
              </a:rPr>
              <a:t>la réussite, l’équité et le bien-être des élèves</a:t>
            </a:r>
            <a:endParaRPr lang="en-CA" sz="1800" b="1" i="1" dirty="0">
              <a:solidFill>
                <a:schemeClr val="accent5">
                  <a:lumMod val="50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26405413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nvSpPr>
        <p:spPr>
          <a:xfrm>
            <a:off x="1" y="2486162"/>
            <a:ext cx="12191999" cy="2308324"/>
          </a:xfrm>
          <a:prstGeom prst="rect">
            <a:avLst/>
          </a:prstGeom>
          <a:noFill/>
        </p:spPr>
        <p:txBody>
          <a:bodyPr wrap="square" rtlCol="0">
            <a:spAutoFit/>
          </a:bodyPr>
          <a:lstStyle/>
          <a:p>
            <a:pPr algn="ctr"/>
            <a:r>
              <a:rPr lang="en-US" sz="3600" dirty="0"/>
              <a:t>Ressources pour leaders </a:t>
            </a:r>
          </a:p>
          <a:p>
            <a:pPr algn="ctr"/>
            <a:r>
              <a:rPr lang="en-US" sz="3600" dirty="0">
                <a:solidFill>
                  <a:schemeClr val="accent1"/>
                </a:solidFill>
                <a:hlinkClick r:id="rId4">
                  <a:extLst>
                    <a:ext uri="{A12FA001-AC4F-418D-AE19-62706E023703}">
                      <ahyp:hlinkClr xmlns:ahyp="http://schemas.microsoft.com/office/drawing/2018/hyperlinkcolor" val="tx"/>
                    </a:ext>
                  </a:extLst>
                </a:hlinkClick>
              </a:rPr>
              <a:t>https://www.education-leadership-ontario.ca/fr</a:t>
            </a:r>
            <a:endParaRPr lang="en-US" sz="3600" dirty="0">
              <a:solidFill>
                <a:schemeClr val="accent1"/>
              </a:solidFill>
            </a:endParaRPr>
          </a:p>
          <a:p>
            <a:pPr algn="ctr"/>
            <a:r>
              <a:rPr lang="fr-CA" sz="3600" u="sng" dirty="0">
                <a:solidFill>
                  <a:schemeClr val="accent1"/>
                </a:solidFill>
                <a:hlinkClick r:id="rId5">
                  <a:extLst>
                    <a:ext uri="{A12FA001-AC4F-418D-AE19-62706E023703}">
                      <ahyp:hlinkClr xmlns:ahyp="http://schemas.microsoft.com/office/drawing/2018/hyperlinkcolor" val="tx"/>
                    </a:ext>
                  </a:extLst>
                </a:hlinkClick>
              </a:rPr>
              <a:t>https://twitter.com/IELOntario</a:t>
            </a:r>
            <a:r>
              <a:rPr lang="fr-CA" sz="3600" dirty="0">
                <a:solidFill>
                  <a:schemeClr val="accent1"/>
                </a:solidFill>
              </a:rPr>
              <a:t> </a:t>
            </a:r>
          </a:p>
          <a:p>
            <a:pPr algn="ctr"/>
            <a:r>
              <a:rPr lang="fr-CA" sz="3600" u="sng" dirty="0">
                <a:solidFill>
                  <a:schemeClr val="accent1"/>
                </a:solidFill>
                <a:hlinkClick r:id="rId6">
                  <a:extLst>
                    <a:ext uri="{A12FA001-AC4F-418D-AE19-62706E023703}">
                      <ahyp:hlinkClr xmlns:ahyp="http://schemas.microsoft.com/office/drawing/2018/hyperlinkcolor" val="tx"/>
                    </a:ext>
                  </a:extLst>
                </a:hlinkClick>
              </a:rPr>
              <a:t>communication@education-leadership-ontario.ca</a:t>
            </a:r>
            <a:r>
              <a:rPr lang="en-CA" sz="3600" dirty="0">
                <a:solidFill>
                  <a:schemeClr val="accent1"/>
                </a:solidFill>
              </a:rPr>
              <a:t> </a:t>
            </a:r>
          </a:p>
        </p:txBody>
      </p:sp>
      <p:sp>
        <p:nvSpPr>
          <p:cNvPr id="9" name="TextBox 8">
            <a:extLst>
              <a:ext uri="{FF2B5EF4-FFF2-40B4-BE49-F238E27FC236}">
                <a16:creationId xmlns:a16="http://schemas.microsoft.com/office/drawing/2014/main" id="{2C7AD0CF-17FB-B94B-94F1-BB37E261CF8F}"/>
              </a:ext>
            </a:extLst>
          </p:cNvPr>
          <p:cNvSpPr txBox="1"/>
          <p:nvPr/>
        </p:nvSpPr>
        <p:spPr>
          <a:xfrm>
            <a:off x="119921" y="5558493"/>
            <a:ext cx="12072079" cy="1046440"/>
          </a:xfrm>
          <a:prstGeom prst="rect">
            <a:avLst/>
          </a:prstGeom>
          <a:noFill/>
        </p:spPr>
        <p:txBody>
          <a:bodyPr wrap="square" rtlCol="0">
            <a:spAutoFit/>
          </a:bodyPr>
          <a:lstStyle/>
          <a:p>
            <a:pPr algn="ctr"/>
            <a:r>
              <a:rPr lang="en-US" sz="4400" u="sng" dirty="0">
                <a:solidFill>
                  <a:schemeClr val="accent1"/>
                </a:solidFill>
                <a:hlinkClick r:id="rId7">
                  <a:extLst>
                    <a:ext uri="{A12FA001-AC4F-418D-AE19-62706E023703}">
                      <ahyp:hlinkClr xmlns:ahyp="http://schemas.microsoft.com/office/drawing/2018/hyperlinkcolor" val="tx"/>
                    </a:ext>
                  </a:extLst>
                </a:hlinkClick>
              </a:rPr>
              <a:t>http://www.education-leadership-ontario.ca/fr</a:t>
            </a:r>
            <a:endParaRPr lang="en-US" sz="4400" u="sng" dirty="0">
              <a:solidFill>
                <a:schemeClr val="accent1"/>
              </a:solidFill>
            </a:endParaRPr>
          </a:p>
          <a:p>
            <a:endParaRPr lang="en-US" dirty="0"/>
          </a:p>
        </p:txBody>
      </p:sp>
      <p:sp>
        <p:nvSpPr>
          <p:cNvPr id="11" name="Text Box 7">
            <a:extLst>
              <a:ext uri="{FF2B5EF4-FFF2-40B4-BE49-F238E27FC236}">
                <a16:creationId xmlns:a16="http://schemas.microsoft.com/office/drawing/2014/main" id="{3FD71B19-17C6-8A4D-8ED4-4193FF5E5694}"/>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sp>
        <p:nvSpPr>
          <p:cNvPr id="12" name="Rectangle 4">
            <a:extLst>
              <a:ext uri="{FF2B5EF4-FFF2-40B4-BE49-F238E27FC236}">
                <a16:creationId xmlns:a16="http://schemas.microsoft.com/office/drawing/2014/main" id="{1D414D18-D275-EC4D-B164-D216D20978E7}"/>
              </a:ext>
            </a:extLst>
          </p:cNvPr>
          <p:cNvSpPr>
            <a:spLocks noChangeArrowheads="1"/>
          </p:cNvSpPr>
          <p:nvPr/>
        </p:nvSpPr>
        <p:spPr bwMode="auto">
          <a:xfrm>
            <a:off x="1718486" y="917183"/>
            <a:ext cx="10129803"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cs typeface="Times New Roman" panose="02020603050405020304" pitchFamily="18" charset="0"/>
              </a:rPr>
              <a:t>La collaboration des leaders en Ontario assure </a:t>
            </a:r>
            <a:r>
              <a:rPr lang="fr-CA" sz="2400" b="1" i="1" dirty="0">
                <a:solidFill>
                  <a:schemeClr val="accent5">
                    <a:lumMod val="50000"/>
                  </a:schemeClr>
                </a:solidFill>
                <a:latin typeface="+mn-lt"/>
                <a:cs typeface="Times New Roman" panose="02020603050405020304" pitchFamily="18" charset="0"/>
              </a:rPr>
              <a:t>la réussite, l’équité et le bien-être des élèves</a:t>
            </a:r>
            <a:endParaRPr lang="en-CA" sz="2400" b="1" i="1" dirty="0">
              <a:solidFill>
                <a:schemeClr val="accent5">
                  <a:lumMod val="50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33350397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TextBox 1">
            <a:extLst>
              <a:ext uri="{FF2B5EF4-FFF2-40B4-BE49-F238E27FC236}">
                <a16:creationId xmlns:a16="http://schemas.microsoft.com/office/drawing/2014/main" id="{45609045-2221-DB41-82AA-D37A078FF387}"/>
              </a:ext>
            </a:extLst>
          </p:cNvPr>
          <p:cNvSpPr txBox="1"/>
          <p:nvPr/>
        </p:nvSpPr>
        <p:spPr>
          <a:xfrm>
            <a:off x="654048" y="2974211"/>
            <a:ext cx="5124452" cy="2554545"/>
          </a:xfrm>
          <a:prstGeom prst="rect">
            <a:avLst/>
          </a:prstGeom>
          <a:noFill/>
        </p:spPr>
        <p:txBody>
          <a:bodyPr wrap="square" rtlCol="0">
            <a:spAutoFit/>
          </a:bodyPr>
          <a:lstStyle/>
          <a:p>
            <a:r>
              <a:rPr lang="fr-CA" sz="3200" b="1">
                <a:solidFill>
                  <a:schemeClr val="accent1">
                    <a:lumMod val="75000"/>
                  </a:schemeClr>
                </a:solidFill>
              </a:rPr>
              <a:t>POURSUIVEZ VOTRE CHEMINEMENT</a:t>
            </a:r>
          </a:p>
          <a:p>
            <a:endParaRPr lang="en-US" sz="3200" b="1" dirty="0">
              <a:solidFill>
                <a:schemeClr val="accent1">
                  <a:lumMod val="75000"/>
                </a:schemeClr>
              </a:solidFill>
            </a:endParaRPr>
          </a:p>
          <a:p>
            <a:endParaRPr lang="en-US" sz="3200" b="1" dirty="0">
              <a:solidFill>
                <a:schemeClr val="accent1">
                  <a:lumMod val="75000"/>
                </a:schemeClr>
              </a:solidFill>
            </a:endParaRPr>
          </a:p>
          <a:p>
            <a:pPr lvl="4"/>
            <a:r>
              <a:rPr lang="en-US" sz="3200" b="1" dirty="0">
                <a:solidFill>
                  <a:schemeClr val="accent1">
                    <a:lumMod val="75000"/>
                  </a:schemeClr>
                </a:solidFill>
              </a:rPr>
              <a:t>	</a:t>
            </a:r>
          </a:p>
        </p:txBody>
      </p:sp>
      <p:sp>
        <p:nvSpPr>
          <p:cNvPr id="10" name="Text Box 7">
            <a:extLst>
              <a:ext uri="{FF2B5EF4-FFF2-40B4-BE49-F238E27FC236}">
                <a16:creationId xmlns:a16="http://schemas.microsoft.com/office/drawing/2014/main" id="{774F71D6-AB10-A549-A7C4-FDA0A165F4D3}"/>
              </a:ext>
            </a:extLst>
          </p:cNvPr>
          <p:cNvSpPr txBox="1">
            <a:spLocks noChangeArrowheads="1"/>
          </p:cNvSpPr>
          <p:nvPr/>
        </p:nvSpPr>
        <p:spPr bwMode="auto">
          <a:xfrm>
            <a:off x="1718486" y="365068"/>
            <a:ext cx="9786025"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en-US" altLang="en-US" sz="2800" b="1" dirty="0">
                <a:solidFill>
                  <a:srgbClr val="C00000"/>
                </a:solidFill>
              </a:rPr>
              <a:t>Institut de leadership en éducation de l’Ontario</a:t>
            </a:r>
            <a:endParaRPr lang="en-CA" altLang="en-US" sz="2800" b="1" dirty="0">
              <a:solidFill>
                <a:srgbClr val="C00000"/>
              </a:solidFill>
            </a:endParaRPr>
          </a:p>
        </p:txBody>
      </p:sp>
      <p:pic>
        <p:nvPicPr>
          <p:cNvPr id="12" name="Picture 6" descr="logo short">
            <a:extLst>
              <a:ext uri="{FF2B5EF4-FFF2-40B4-BE49-F238E27FC236}">
                <a16:creationId xmlns:a16="http://schemas.microsoft.com/office/drawing/2014/main" id="{E2578D8C-1F3F-D94F-B191-A09F6334CBE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333375"/>
            <a:ext cx="1374775" cy="1143000"/>
          </a:xfrm>
          <a:prstGeom prst="rect">
            <a:avLst/>
          </a:prstGeom>
          <a:noFill/>
        </p:spPr>
      </p:pic>
      <p:sp>
        <p:nvSpPr>
          <p:cNvPr id="13" name="Rectangle 4">
            <a:extLst>
              <a:ext uri="{FF2B5EF4-FFF2-40B4-BE49-F238E27FC236}">
                <a16:creationId xmlns:a16="http://schemas.microsoft.com/office/drawing/2014/main" id="{BFF45314-F2F1-7648-80CE-FBD661DA617D}"/>
              </a:ext>
            </a:extLst>
          </p:cNvPr>
          <p:cNvSpPr>
            <a:spLocks noChangeArrowheads="1"/>
          </p:cNvSpPr>
          <p:nvPr/>
        </p:nvSpPr>
        <p:spPr bwMode="auto">
          <a:xfrm>
            <a:off x="1718486" y="917183"/>
            <a:ext cx="10129803" cy="83099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cs typeface="Times New Roman" panose="02020603050405020304" pitchFamily="18" charset="0"/>
              </a:rPr>
              <a:t>La collaboration des leaders en Ontario assure </a:t>
            </a:r>
            <a:r>
              <a:rPr lang="fr-CA" sz="2400" b="1" i="1" dirty="0">
                <a:solidFill>
                  <a:schemeClr val="accent5">
                    <a:lumMod val="50000"/>
                  </a:schemeClr>
                </a:solidFill>
                <a:latin typeface="+mn-lt"/>
                <a:cs typeface="Times New Roman" panose="02020603050405020304" pitchFamily="18" charset="0"/>
              </a:rPr>
              <a:t>la réussite, l’équité et le bien-être des élèves</a:t>
            </a:r>
          </a:p>
        </p:txBody>
      </p:sp>
      <p:sp>
        <p:nvSpPr>
          <p:cNvPr id="6" name="Rectangle 2">
            <a:extLst>
              <a:ext uri="{FF2B5EF4-FFF2-40B4-BE49-F238E27FC236}">
                <a16:creationId xmlns:a16="http://schemas.microsoft.com/office/drawing/2014/main" id="{3A43B9E9-89E1-904C-ABC5-6F6B326D6390}"/>
              </a:ext>
            </a:extLst>
          </p:cNvPr>
          <p:cNvSpPr>
            <a:spLocks noChangeArrowheads="1"/>
          </p:cNvSpPr>
          <p:nvPr/>
        </p:nvSpPr>
        <p:spPr bwMode="auto">
          <a:xfrm>
            <a:off x="7318972" y="2716728"/>
            <a:ext cx="20405782"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1025" name="Picture 1">
            <a:extLst>
              <a:ext uri="{FF2B5EF4-FFF2-40B4-BE49-F238E27FC236}">
                <a16:creationId xmlns:a16="http://schemas.microsoft.com/office/drawing/2014/main" id="{C1A2B0FC-C270-6244-AF98-85A16D5227E9}"/>
              </a:ext>
            </a:extLst>
          </p:cNvPr>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6783387" y="2215335"/>
            <a:ext cx="3762316" cy="37623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506443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14598</TotalTime>
  <Words>1596</Words>
  <Application>Microsoft Macintosh PowerPoint</Application>
  <PresentationFormat>Widescreen</PresentationFormat>
  <Paragraphs>124</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Gill Sans MT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188</cp:revision>
  <dcterms:created xsi:type="dcterms:W3CDTF">2019-11-01T17:17:10Z</dcterms:created>
  <dcterms:modified xsi:type="dcterms:W3CDTF">2021-10-26T18:30:37Z</dcterms:modified>
</cp:coreProperties>
</file>