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4"/>
  </p:sldMasterIdLst>
  <p:notesMasterIdLst>
    <p:notesMasterId r:id="rId23"/>
  </p:notesMasterIdLst>
  <p:sldIdLst>
    <p:sldId id="328" r:id="rId5"/>
    <p:sldId id="366" r:id="rId6"/>
    <p:sldId id="329" r:id="rId7"/>
    <p:sldId id="367" r:id="rId8"/>
    <p:sldId id="331" r:id="rId9"/>
    <p:sldId id="338" r:id="rId10"/>
    <p:sldId id="339" r:id="rId11"/>
    <p:sldId id="336" r:id="rId12"/>
    <p:sldId id="353" r:id="rId13"/>
    <p:sldId id="354" r:id="rId14"/>
    <p:sldId id="359" r:id="rId15"/>
    <p:sldId id="356" r:id="rId16"/>
    <p:sldId id="363" r:id="rId17"/>
    <p:sldId id="360" r:id="rId18"/>
    <p:sldId id="361" r:id="rId19"/>
    <p:sldId id="362" r:id="rId20"/>
    <p:sldId id="365" r:id="rId21"/>
    <p:sldId id="36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Élyane Martel" initials="ÉM" lastIdx="26" clrIdx="0"/>
  <p:cmAuthor id="2" name="Mélanie Fortin" initials="M.F."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7D30"/>
    <a:srgbClr val="7234FF"/>
    <a:srgbClr val="48D770"/>
    <a:srgbClr val="3CFAFF"/>
    <a:srgbClr val="FFDE5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411"/>
    <p:restoredTop sz="73236"/>
  </p:normalViewPr>
  <p:slideViewPr>
    <p:cSldViewPr snapToGrid="0" snapToObjects="1">
      <p:cViewPr varScale="1">
        <p:scale>
          <a:sx n="94" d="100"/>
          <a:sy n="94" d="100"/>
        </p:scale>
        <p:origin x="2080" y="192"/>
      </p:cViewPr>
      <p:guideLst>
        <p:guide orient="horz" pos="2160"/>
        <p:guide pos="3840"/>
      </p:guideLst>
    </p:cSldViewPr>
  </p:slideViewPr>
  <p:notesTextViewPr>
    <p:cViewPr>
      <p:scale>
        <a:sx n="75" d="100"/>
        <a:sy n="75" d="100"/>
      </p:scale>
      <p:origin x="0" y="0"/>
    </p:cViewPr>
  </p:notesTextViewPr>
  <p:notesViewPr>
    <p:cSldViewPr snapToGrid="0" snapToObjects="1">
      <p:cViewPr>
        <p:scale>
          <a:sx n="199" d="100"/>
          <a:sy n="199" d="100"/>
        </p:scale>
        <p:origin x="0" y="1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9F1488-8972-4590-856B-9C9E973E13A6}" type="doc">
      <dgm:prSet loTypeId="urn:microsoft.com/office/officeart/2005/8/layout/vList6" loCatId="list" qsTypeId="urn:microsoft.com/office/officeart/2005/8/quickstyle/simple1" qsCatId="simple" csTypeId="urn:microsoft.com/office/officeart/2005/8/colors/colorful5" csCatId="colorful" phldr="1"/>
      <dgm:spPr/>
      <dgm:t>
        <a:bodyPr/>
        <a:lstStyle/>
        <a:p>
          <a:endParaRPr lang="en-US"/>
        </a:p>
      </dgm:t>
    </dgm:pt>
    <dgm:pt modelId="{20D9AD66-2764-4191-8178-778792970716}">
      <dgm:prSet phldrT="[Text]"/>
      <dgm:spPr/>
      <dgm:t>
        <a:bodyPr/>
        <a:lstStyle/>
        <a:p>
          <a:r>
            <a:rPr lang="fr-CA" b="1" noProof="0"/>
            <a:t>Psychologiques</a:t>
          </a:r>
        </a:p>
      </dgm:t>
    </dgm:pt>
    <dgm:pt modelId="{24BCCA74-D191-48E6-97D2-44AA0F69760F}" type="parTrans" cxnId="{99825F2A-7BCE-40F8-8E8F-E2D3880302B7}">
      <dgm:prSet/>
      <dgm:spPr/>
      <dgm:t>
        <a:bodyPr/>
        <a:lstStyle/>
        <a:p>
          <a:endParaRPr lang="en-CA"/>
        </a:p>
      </dgm:t>
    </dgm:pt>
    <dgm:pt modelId="{42A1C1A5-9176-4E6F-A4FB-8FE1B7D3BE6F}" type="sibTrans" cxnId="{99825F2A-7BCE-40F8-8E8F-E2D3880302B7}">
      <dgm:prSet/>
      <dgm:spPr/>
      <dgm:t>
        <a:bodyPr/>
        <a:lstStyle/>
        <a:p>
          <a:endParaRPr lang="en-CA"/>
        </a:p>
      </dgm:t>
    </dgm:pt>
    <dgm:pt modelId="{D71FDFA7-61A6-4C94-B0DB-9F727362654D}">
      <dgm:prSet phldrT="[Text]"/>
      <dgm:spPr/>
      <dgm:t>
        <a:bodyPr/>
        <a:lstStyle/>
        <a:p>
          <a:r>
            <a:rPr lang="fr-CA" b="1" noProof="0"/>
            <a:t>Cognitives</a:t>
          </a:r>
        </a:p>
      </dgm:t>
    </dgm:pt>
    <dgm:pt modelId="{079A8D6A-15D0-4EB4-BDB1-79FA1227CFAC}" type="parTrans" cxnId="{43E015B4-2B62-4D20-A150-7CFA744DE614}">
      <dgm:prSet/>
      <dgm:spPr/>
      <dgm:t>
        <a:bodyPr/>
        <a:lstStyle/>
        <a:p>
          <a:endParaRPr lang="en-CA"/>
        </a:p>
      </dgm:t>
    </dgm:pt>
    <dgm:pt modelId="{F081BE09-4E0A-4B6E-973D-E927F48F7668}" type="sibTrans" cxnId="{43E015B4-2B62-4D20-A150-7CFA744DE614}">
      <dgm:prSet/>
      <dgm:spPr/>
      <dgm:t>
        <a:bodyPr/>
        <a:lstStyle/>
        <a:p>
          <a:endParaRPr lang="en-CA"/>
        </a:p>
      </dgm:t>
    </dgm:pt>
    <dgm:pt modelId="{EE739745-FCF3-455D-AF95-9084E767A62D}">
      <dgm:prSet custT="1"/>
      <dgm:spPr/>
      <dgm:t>
        <a:bodyPr/>
        <a:lstStyle/>
        <a:p>
          <a:r>
            <a:rPr lang="fr-CA" sz="1600" b="1" noProof="0">
              <a:solidFill>
                <a:schemeClr val="tx1"/>
              </a:solidFill>
            </a:rPr>
            <a:t>Optimisme</a:t>
          </a:r>
          <a:endParaRPr lang="fr-CA" sz="1100" b="1" noProof="0">
            <a:solidFill>
              <a:schemeClr val="tx1"/>
            </a:solidFill>
          </a:endParaRPr>
        </a:p>
      </dgm:t>
    </dgm:pt>
    <dgm:pt modelId="{89689DB2-543F-4494-A337-1D128776362A}" type="parTrans" cxnId="{551C2FDB-6E5D-4E9B-AF0B-C6EE3ED5F391}">
      <dgm:prSet/>
      <dgm:spPr/>
      <dgm:t>
        <a:bodyPr/>
        <a:lstStyle/>
        <a:p>
          <a:endParaRPr lang="en-CA"/>
        </a:p>
      </dgm:t>
    </dgm:pt>
    <dgm:pt modelId="{4DEEF5A2-22FA-4BC1-B7B5-356A06B7C481}" type="sibTrans" cxnId="{551C2FDB-6E5D-4E9B-AF0B-C6EE3ED5F391}">
      <dgm:prSet/>
      <dgm:spPr/>
      <dgm:t>
        <a:bodyPr/>
        <a:lstStyle/>
        <a:p>
          <a:endParaRPr lang="en-CA"/>
        </a:p>
      </dgm:t>
    </dgm:pt>
    <dgm:pt modelId="{B5824DDA-32A8-472E-A8E2-C15A4D857423}">
      <dgm:prSet/>
      <dgm:spPr/>
      <dgm:t>
        <a:bodyPr/>
        <a:lstStyle/>
        <a:p>
          <a:r>
            <a:rPr lang="fr-CA" b="1" noProof="0">
              <a:solidFill>
                <a:schemeClr val="tx1"/>
              </a:solidFill>
            </a:rPr>
            <a:t>Capacité de résolution de problèmes</a:t>
          </a:r>
        </a:p>
      </dgm:t>
    </dgm:pt>
    <dgm:pt modelId="{93D5B032-6A2A-4780-B83E-6FFCB8CFAC45}" type="parTrans" cxnId="{9F5DD28A-F00E-4603-A4E5-DC9456AF178D}">
      <dgm:prSet/>
      <dgm:spPr/>
      <dgm:t>
        <a:bodyPr/>
        <a:lstStyle/>
        <a:p>
          <a:endParaRPr lang="en-CA"/>
        </a:p>
      </dgm:t>
    </dgm:pt>
    <dgm:pt modelId="{417A69D4-B31A-44B6-BD44-52166E75F1E0}" type="sibTrans" cxnId="{9F5DD28A-F00E-4603-A4E5-DC9456AF178D}">
      <dgm:prSet/>
      <dgm:spPr/>
      <dgm:t>
        <a:bodyPr/>
        <a:lstStyle/>
        <a:p>
          <a:endParaRPr lang="en-CA"/>
        </a:p>
      </dgm:t>
    </dgm:pt>
    <dgm:pt modelId="{A0DA3826-FE29-2545-B1A3-78A64F3D3167}">
      <dgm:prSet phldrT="[Text]"/>
      <dgm:spPr/>
      <dgm:t>
        <a:bodyPr/>
        <a:lstStyle/>
        <a:p>
          <a:r>
            <a:rPr lang="fr-CA" b="1" noProof="0"/>
            <a:t>Sociales</a:t>
          </a:r>
        </a:p>
      </dgm:t>
    </dgm:pt>
    <dgm:pt modelId="{5A9F87D1-5CEE-2B41-8B29-92F7E8750DD3}" type="parTrans" cxnId="{75BB9213-404A-E745-AEA0-24099E1A70F7}">
      <dgm:prSet/>
      <dgm:spPr/>
      <dgm:t>
        <a:bodyPr/>
        <a:lstStyle/>
        <a:p>
          <a:endParaRPr lang="en-US"/>
        </a:p>
      </dgm:t>
    </dgm:pt>
    <dgm:pt modelId="{264C65BF-409C-104B-AD13-0DDCAD99BC8C}" type="sibTrans" cxnId="{75BB9213-404A-E745-AEA0-24099E1A70F7}">
      <dgm:prSet/>
      <dgm:spPr/>
      <dgm:t>
        <a:bodyPr/>
        <a:lstStyle/>
        <a:p>
          <a:endParaRPr lang="en-US"/>
        </a:p>
      </dgm:t>
    </dgm:pt>
    <dgm:pt modelId="{972A5101-01C4-3247-9ED4-DD91E203398A}">
      <dgm:prSet/>
      <dgm:spPr/>
      <dgm:t>
        <a:bodyPr/>
        <a:lstStyle/>
        <a:p>
          <a:pPr>
            <a:buFont typeface="Arial" panose="020B0604020202020204" pitchFamily="34" charset="0"/>
            <a:buChar char="•"/>
          </a:pPr>
          <a:r>
            <a:rPr lang="fr-CA" b="1" noProof="0">
              <a:solidFill>
                <a:schemeClr val="tx1"/>
              </a:solidFill>
            </a:rPr>
            <a:t>Percevoir les émotions</a:t>
          </a:r>
        </a:p>
      </dgm:t>
    </dgm:pt>
    <dgm:pt modelId="{AF5CBCB4-E164-AB43-B5E0-6A6934B01C8C}" type="parTrans" cxnId="{BCAE55C2-B54C-4D45-A87F-AA3C9B9F977C}">
      <dgm:prSet/>
      <dgm:spPr/>
      <dgm:t>
        <a:bodyPr/>
        <a:lstStyle/>
        <a:p>
          <a:endParaRPr lang="en-US"/>
        </a:p>
      </dgm:t>
    </dgm:pt>
    <dgm:pt modelId="{73D2043A-D204-6C4E-80C7-95664425B940}" type="sibTrans" cxnId="{BCAE55C2-B54C-4D45-A87F-AA3C9B9F977C}">
      <dgm:prSet/>
      <dgm:spPr/>
      <dgm:t>
        <a:bodyPr/>
        <a:lstStyle/>
        <a:p>
          <a:endParaRPr lang="en-US"/>
        </a:p>
      </dgm:t>
    </dgm:pt>
    <dgm:pt modelId="{897AAAF6-692F-7F4A-8E33-E14B5D3C3A72}">
      <dgm:prSet/>
      <dgm:spPr/>
      <dgm:t>
        <a:bodyPr/>
        <a:lstStyle/>
        <a:p>
          <a:r>
            <a:rPr lang="fr-CA" b="1" noProof="0">
              <a:solidFill>
                <a:schemeClr val="tx1"/>
              </a:solidFill>
            </a:rPr>
            <a:t>Connaissance des pratiques efficaces dans l’école et la salle de classe qui ont un effet direct sur l’apprentissage des élèves</a:t>
          </a:r>
        </a:p>
      </dgm:t>
    </dgm:pt>
    <dgm:pt modelId="{736F3596-A594-9345-AAC1-829F0FABC4EB}" type="parTrans" cxnId="{43917F4D-6121-A542-9D95-EFFA8E263E88}">
      <dgm:prSet/>
      <dgm:spPr/>
      <dgm:t>
        <a:bodyPr/>
        <a:lstStyle/>
        <a:p>
          <a:endParaRPr lang="en-US"/>
        </a:p>
      </dgm:t>
    </dgm:pt>
    <dgm:pt modelId="{36A718AE-A27E-3F43-BE52-E108F9E77620}" type="sibTrans" cxnId="{43917F4D-6121-A542-9D95-EFFA8E263E88}">
      <dgm:prSet/>
      <dgm:spPr/>
      <dgm:t>
        <a:bodyPr/>
        <a:lstStyle/>
        <a:p>
          <a:endParaRPr lang="en-US"/>
        </a:p>
      </dgm:t>
    </dgm:pt>
    <dgm:pt modelId="{AF69E89A-7865-EE42-9EDB-CB48443B19FE}">
      <dgm:prSet/>
      <dgm:spPr/>
      <dgm:t>
        <a:bodyPr/>
        <a:lstStyle/>
        <a:p>
          <a:r>
            <a:rPr lang="fr-CA" b="1" noProof="0">
              <a:solidFill>
                <a:schemeClr val="tx1"/>
              </a:solidFill>
            </a:rPr>
            <a:t>Pensée systémique</a:t>
          </a:r>
        </a:p>
      </dgm:t>
    </dgm:pt>
    <dgm:pt modelId="{8617BE71-EE06-A949-A7ED-2CBE50218DB2}" type="parTrans" cxnId="{5E552E8E-308B-A145-81A7-06FC4F1E9A51}">
      <dgm:prSet/>
      <dgm:spPr/>
      <dgm:t>
        <a:bodyPr/>
        <a:lstStyle/>
        <a:p>
          <a:endParaRPr lang="en-US"/>
        </a:p>
      </dgm:t>
    </dgm:pt>
    <dgm:pt modelId="{AA50A4E7-2103-5446-808E-DFE13DA71DCF}" type="sibTrans" cxnId="{5E552E8E-308B-A145-81A7-06FC4F1E9A51}">
      <dgm:prSet/>
      <dgm:spPr/>
      <dgm:t>
        <a:bodyPr/>
        <a:lstStyle/>
        <a:p>
          <a:endParaRPr lang="en-US"/>
        </a:p>
      </dgm:t>
    </dgm:pt>
    <dgm:pt modelId="{1F117C3B-772D-1944-A47F-D7C549ADDFAA}">
      <dgm:prSet custT="1"/>
      <dgm:spPr/>
      <dgm:t>
        <a:bodyPr/>
        <a:lstStyle/>
        <a:p>
          <a:pPr>
            <a:buFont typeface="Times New Roman" panose="02020603050405020304" pitchFamily="18" charset="0"/>
            <a:buChar char="•"/>
          </a:pPr>
          <a:r>
            <a:rPr lang="fr-CA" sz="1600" b="1" noProof="0">
              <a:solidFill>
                <a:schemeClr val="tx1"/>
              </a:solidFill>
            </a:rPr>
            <a:t>Auto-efficacité</a:t>
          </a:r>
          <a:endParaRPr lang="fr-CA" sz="1600" noProof="0">
            <a:solidFill>
              <a:schemeClr val="tx1"/>
            </a:solidFill>
          </a:endParaRPr>
        </a:p>
      </dgm:t>
    </dgm:pt>
    <dgm:pt modelId="{1F351EB3-AF41-134D-B906-42C677EFBF8C}" type="parTrans" cxnId="{6146F9B4-31A3-9F4C-B9A7-51291CED29D9}">
      <dgm:prSet/>
      <dgm:spPr/>
      <dgm:t>
        <a:bodyPr/>
        <a:lstStyle/>
        <a:p>
          <a:endParaRPr lang="en-US"/>
        </a:p>
      </dgm:t>
    </dgm:pt>
    <dgm:pt modelId="{2EBF09C6-2078-094E-90AC-9DD1C071A023}" type="sibTrans" cxnId="{6146F9B4-31A3-9F4C-B9A7-51291CED29D9}">
      <dgm:prSet/>
      <dgm:spPr/>
      <dgm:t>
        <a:bodyPr/>
        <a:lstStyle/>
        <a:p>
          <a:endParaRPr lang="en-US"/>
        </a:p>
      </dgm:t>
    </dgm:pt>
    <dgm:pt modelId="{A6B0E689-E3E4-D747-8500-B67F01F5F751}">
      <dgm:prSet custT="1"/>
      <dgm:spPr/>
      <dgm:t>
        <a:bodyPr/>
        <a:lstStyle/>
        <a:p>
          <a:pPr>
            <a:buFont typeface="Times New Roman" panose="02020603050405020304" pitchFamily="18" charset="0"/>
            <a:buChar char="•"/>
          </a:pPr>
          <a:r>
            <a:rPr lang="fr-CA" sz="1600" b="1" noProof="0">
              <a:solidFill>
                <a:schemeClr val="tx1"/>
              </a:solidFill>
            </a:rPr>
            <a:t>Résilience</a:t>
          </a:r>
          <a:endParaRPr lang="fr-CA" sz="1600" noProof="0">
            <a:solidFill>
              <a:schemeClr val="tx1"/>
            </a:solidFill>
          </a:endParaRPr>
        </a:p>
      </dgm:t>
    </dgm:pt>
    <dgm:pt modelId="{515B67E9-1054-FD45-97B1-B26B212B3CA8}" type="parTrans" cxnId="{F89C8F09-38EB-B14F-BD16-BAC98C15CAC0}">
      <dgm:prSet/>
      <dgm:spPr/>
      <dgm:t>
        <a:bodyPr/>
        <a:lstStyle/>
        <a:p>
          <a:endParaRPr lang="en-US"/>
        </a:p>
      </dgm:t>
    </dgm:pt>
    <dgm:pt modelId="{6010EEFA-1F95-2040-90B6-72297669F46B}" type="sibTrans" cxnId="{F89C8F09-38EB-B14F-BD16-BAC98C15CAC0}">
      <dgm:prSet/>
      <dgm:spPr/>
      <dgm:t>
        <a:bodyPr/>
        <a:lstStyle/>
        <a:p>
          <a:endParaRPr lang="en-US"/>
        </a:p>
      </dgm:t>
    </dgm:pt>
    <dgm:pt modelId="{5A74A476-D474-E04E-9FAC-C12364C1A94E}">
      <dgm:prSet custT="1"/>
      <dgm:spPr/>
      <dgm:t>
        <a:bodyPr/>
        <a:lstStyle/>
        <a:p>
          <a:pPr>
            <a:buFont typeface="Times New Roman" panose="02020603050405020304" pitchFamily="18" charset="0"/>
            <a:buChar char="•"/>
          </a:pPr>
          <a:r>
            <a:rPr lang="fr-CA" sz="1600" b="1" noProof="0">
              <a:solidFill>
                <a:schemeClr val="tx1"/>
              </a:solidFill>
            </a:rPr>
            <a:t>Proactivité</a:t>
          </a:r>
          <a:endParaRPr lang="fr-CA" sz="1600" noProof="0">
            <a:solidFill>
              <a:schemeClr val="tx1"/>
            </a:solidFill>
          </a:endParaRPr>
        </a:p>
      </dgm:t>
    </dgm:pt>
    <dgm:pt modelId="{CE8A3CF7-2505-AA4A-925C-7735884BC514}" type="parTrans" cxnId="{43A73512-A7CE-3C40-B57F-5A42DC32C7C5}">
      <dgm:prSet/>
      <dgm:spPr/>
      <dgm:t>
        <a:bodyPr/>
        <a:lstStyle/>
        <a:p>
          <a:endParaRPr lang="en-US"/>
        </a:p>
      </dgm:t>
    </dgm:pt>
    <dgm:pt modelId="{4A9CF19E-06CD-EC4B-920D-E906042E77E4}" type="sibTrans" cxnId="{43A73512-A7CE-3C40-B57F-5A42DC32C7C5}">
      <dgm:prSet/>
      <dgm:spPr/>
      <dgm:t>
        <a:bodyPr/>
        <a:lstStyle/>
        <a:p>
          <a:endParaRPr lang="en-US"/>
        </a:p>
      </dgm:t>
    </dgm:pt>
    <dgm:pt modelId="{50035FC8-5969-1B43-8A0D-F05206665DFD}">
      <dgm:prSet/>
      <dgm:spPr/>
      <dgm:t>
        <a:bodyPr/>
        <a:lstStyle/>
        <a:p>
          <a:pPr>
            <a:buNone/>
          </a:pPr>
          <a:r>
            <a:rPr lang="fr-CA" b="1" noProof="0">
              <a:solidFill>
                <a:schemeClr val="tx1"/>
              </a:solidFill>
            </a:rPr>
            <a:t>Gérer les émotions</a:t>
          </a:r>
        </a:p>
      </dgm:t>
    </dgm:pt>
    <dgm:pt modelId="{3CBC780E-4791-8249-BD57-6FA85CADA4FF}" type="parTrans" cxnId="{DD7F795C-3558-034A-99CB-DB0D4D18A105}">
      <dgm:prSet/>
      <dgm:spPr/>
      <dgm:t>
        <a:bodyPr/>
        <a:lstStyle/>
        <a:p>
          <a:endParaRPr lang="fr-FR"/>
        </a:p>
      </dgm:t>
    </dgm:pt>
    <dgm:pt modelId="{00BB7D05-03C6-DA44-9EB7-6B46B02CA1BC}" type="sibTrans" cxnId="{DD7F795C-3558-034A-99CB-DB0D4D18A105}">
      <dgm:prSet/>
      <dgm:spPr/>
      <dgm:t>
        <a:bodyPr/>
        <a:lstStyle/>
        <a:p>
          <a:endParaRPr lang="fr-FR"/>
        </a:p>
      </dgm:t>
    </dgm:pt>
    <dgm:pt modelId="{3724878D-E9E1-0E41-B1BE-9D77ABF38393}">
      <dgm:prSet/>
      <dgm:spPr/>
      <dgm:t>
        <a:bodyPr/>
        <a:lstStyle/>
        <a:p>
          <a:pPr>
            <a:buNone/>
          </a:pPr>
          <a:r>
            <a:rPr lang="fr-CA" b="1" noProof="0">
              <a:solidFill>
                <a:schemeClr val="tx1"/>
              </a:solidFill>
            </a:rPr>
            <a:t>Réactions émotives appropriées</a:t>
          </a:r>
        </a:p>
      </dgm:t>
    </dgm:pt>
    <dgm:pt modelId="{B356237A-F222-164F-82BA-F9D289EA05A1}" type="parTrans" cxnId="{EA7CC692-7897-C54E-A68A-46E20702582D}">
      <dgm:prSet/>
      <dgm:spPr/>
      <dgm:t>
        <a:bodyPr/>
        <a:lstStyle/>
        <a:p>
          <a:endParaRPr lang="fr-FR"/>
        </a:p>
      </dgm:t>
    </dgm:pt>
    <dgm:pt modelId="{82065022-5EDF-FF4B-AAC9-C2609E1E067B}" type="sibTrans" cxnId="{EA7CC692-7897-C54E-A68A-46E20702582D}">
      <dgm:prSet/>
      <dgm:spPr/>
      <dgm:t>
        <a:bodyPr/>
        <a:lstStyle/>
        <a:p>
          <a:endParaRPr lang="fr-FR"/>
        </a:p>
      </dgm:t>
    </dgm:pt>
    <dgm:pt modelId="{45B9E8DF-998A-4B81-8948-2C5590DCC70D}" type="pres">
      <dgm:prSet presAssocID="{BF9F1488-8972-4590-856B-9C9E973E13A6}" presName="Name0" presStyleCnt="0">
        <dgm:presLayoutVars>
          <dgm:dir/>
          <dgm:animLvl val="lvl"/>
          <dgm:resizeHandles/>
        </dgm:presLayoutVars>
      </dgm:prSet>
      <dgm:spPr/>
    </dgm:pt>
    <dgm:pt modelId="{B8E51CB9-0FCB-441A-B8CF-8D2BAE59D109}" type="pres">
      <dgm:prSet presAssocID="{20D9AD66-2764-4191-8178-778792970716}" presName="linNode" presStyleCnt="0"/>
      <dgm:spPr/>
    </dgm:pt>
    <dgm:pt modelId="{2F118A10-0DD1-4D05-A2D2-E273B2B11168}" type="pres">
      <dgm:prSet presAssocID="{20D9AD66-2764-4191-8178-778792970716}" presName="parentShp" presStyleLbl="node1" presStyleIdx="0" presStyleCnt="3">
        <dgm:presLayoutVars>
          <dgm:bulletEnabled val="1"/>
        </dgm:presLayoutVars>
      </dgm:prSet>
      <dgm:spPr/>
    </dgm:pt>
    <dgm:pt modelId="{29494ACD-E506-4271-A1DB-BB635657EDF9}" type="pres">
      <dgm:prSet presAssocID="{20D9AD66-2764-4191-8178-778792970716}" presName="childShp" presStyleLbl="bgAccFollowNode1" presStyleIdx="0" presStyleCnt="3">
        <dgm:presLayoutVars>
          <dgm:bulletEnabled val="1"/>
        </dgm:presLayoutVars>
      </dgm:prSet>
      <dgm:spPr/>
    </dgm:pt>
    <dgm:pt modelId="{F24B6C44-02E3-4DC6-8B87-924DAD7D0542}" type="pres">
      <dgm:prSet presAssocID="{42A1C1A5-9176-4E6F-A4FB-8FE1B7D3BE6F}" presName="spacing" presStyleCnt="0"/>
      <dgm:spPr/>
    </dgm:pt>
    <dgm:pt modelId="{DB15499A-5305-4F38-B70D-3F3F403C3B7F}" type="pres">
      <dgm:prSet presAssocID="{D71FDFA7-61A6-4C94-B0DB-9F727362654D}" presName="linNode" presStyleCnt="0"/>
      <dgm:spPr/>
    </dgm:pt>
    <dgm:pt modelId="{80423490-A979-43D2-8D00-72E1E286A9D0}" type="pres">
      <dgm:prSet presAssocID="{D71FDFA7-61A6-4C94-B0DB-9F727362654D}" presName="parentShp" presStyleLbl="node1" presStyleIdx="1" presStyleCnt="3">
        <dgm:presLayoutVars>
          <dgm:bulletEnabled val="1"/>
        </dgm:presLayoutVars>
      </dgm:prSet>
      <dgm:spPr/>
    </dgm:pt>
    <dgm:pt modelId="{D96489DD-BC77-472D-9163-7F04EAE4C289}" type="pres">
      <dgm:prSet presAssocID="{D71FDFA7-61A6-4C94-B0DB-9F727362654D}" presName="childShp" presStyleLbl="bgAccFollowNode1" presStyleIdx="1" presStyleCnt="3" custLinFactNeighborX="0" custLinFactNeighborY="1697">
        <dgm:presLayoutVars>
          <dgm:bulletEnabled val="1"/>
        </dgm:presLayoutVars>
      </dgm:prSet>
      <dgm:spPr/>
    </dgm:pt>
    <dgm:pt modelId="{0BD185FA-B858-9F4C-8CF9-ACDA409A508B}" type="pres">
      <dgm:prSet presAssocID="{F081BE09-4E0A-4B6E-973D-E927F48F7668}" presName="spacing" presStyleCnt="0"/>
      <dgm:spPr/>
    </dgm:pt>
    <dgm:pt modelId="{478AF90B-8CB5-EA4B-8163-D43BE6807343}" type="pres">
      <dgm:prSet presAssocID="{A0DA3826-FE29-2545-B1A3-78A64F3D3167}" presName="linNode" presStyleCnt="0"/>
      <dgm:spPr/>
    </dgm:pt>
    <dgm:pt modelId="{118E2433-D844-5343-8409-166276E5A7B3}" type="pres">
      <dgm:prSet presAssocID="{A0DA3826-FE29-2545-B1A3-78A64F3D3167}" presName="parentShp" presStyleLbl="node1" presStyleIdx="2" presStyleCnt="3" custLinFactY="100000" custLinFactNeighborX="1425" custLinFactNeighborY="110448">
        <dgm:presLayoutVars>
          <dgm:bulletEnabled val="1"/>
        </dgm:presLayoutVars>
      </dgm:prSet>
      <dgm:spPr/>
    </dgm:pt>
    <dgm:pt modelId="{7AC16D06-8492-C642-9684-DDEADC0A9CBF}" type="pres">
      <dgm:prSet presAssocID="{A0DA3826-FE29-2545-B1A3-78A64F3D3167}" presName="childShp" presStyleLbl="bgAccFollowNode1" presStyleIdx="2" presStyleCnt="3" custLinFactNeighborX="0" custLinFactNeighborY="-6522">
        <dgm:presLayoutVars>
          <dgm:bulletEnabled val="1"/>
        </dgm:presLayoutVars>
      </dgm:prSet>
      <dgm:spPr/>
    </dgm:pt>
  </dgm:ptLst>
  <dgm:cxnLst>
    <dgm:cxn modelId="{F89C8F09-38EB-B14F-BD16-BAC98C15CAC0}" srcId="{20D9AD66-2764-4191-8178-778792970716}" destId="{A6B0E689-E3E4-D747-8500-B67F01F5F751}" srcOrd="2" destOrd="0" parTransId="{515B67E9-1054-FD45-97B1-B26B212B3CA8}" sibTransId="{6010EEFA-1F95-2040-90B6-72297669F46B}"/>
    <dgm:cxn modelId="{43A73512-A7CE-3C40-B57F-5A42DC32C7C5}" srcId="{20D9AD66-2764-4191-8178-778792970716}" destId="{5A74A476-D474-E04E-9FAC-C12364C1A94E}" srcOrd="3" destOrd="0" parTransId="{CE8A3CF7-2505-AA4A-925C-7735884BC514}" sibTransId="{4A9CF19E-06CD-EC4B-920D-E906042E77E4}"/>
    <dgm:cxn modelId="{75BB9213-404A-E745-AEA0-24099E1A70F7}" srcId="{BF9F1488-8972-4590-856B-9C9E973E13A6}" destId="{A0DA3826-FE29-2545-B1A3-78A64F3D3167}" srcOrd="2" destOrd="0" parTransId="{5A9F87D1-5CEE-2B41-8B29-92F7E8750DD3}" sibTransId="{264C65BF-409C-104B-AD13-0DDCAD99BC8C}"/>
    <dgm:cxn modelId="{55A7C518-CC7F-7548-ACCC-EDA6D76FBF93}" type="presOf" srcId="{1F117C3B-772D-1944-A47F-D7C549ADDFAA}" destId="{29494ACD-E506-4271-A1DB-BB635657EDF9}" srcOrd="0" destOrd="1" presId="urn:microsoft.com/office/officeart/2005/8/layout/vList6"/>
    <dgm:cxn modelId="{11761119-C9D3-4307-B845-135497993000}" type="presOf" srcId="{D71FDFA7-61A6-4C94-B0DB-9F727362654D}" destId="{80423490-A979-43D2-8D00-72E1E286A9D0}" srcOrd="0" destOrd="0" presId="urn:microsoft.com/office/officeart/2005/8/layout/vList6"/>
    <dgm:cxn modelId="{99825F2A-7BCE-40F8-8E8F-E2D3880302B7}" srcId="{BF9F1488-8972-4590-856B-9C9E973E13A6}" destId="{20D9AD66-2764-4191-8178-778792970716}" srcOrd="0" destOrd="0" parTransId="{24BCCA74-D191-48E6-97D2-44AA0F69760F}" sibTransId="{42A1C1A5-9176-4E6F-A4FB-8FE1B7D3BE6F}"/>
    <dgm:cxn modelId="{05F18F47-68D2-A94B-A724-8F14B2411DA8}" type="presOf" srcId="{A6B0E689-E3E4-D747-8500-B67F01F5F751}" destId="{29494ACD-E506-4271-A1DB-BB635657EDF9}" srcOrd="0" destOrd="2" presId="urn:microsoft.com/office/officeart/2005/8/layout/vList6"/>
    <dgm:cxn modelId="{43917F4D-6121-A542-9D95-EFFA8E263E88}" srcId="{D71FDFA7-61A6-4C94-B0DB-9F727362654D}" destId="{897AAAF6-692F-7F4A-8E33-E14B5D3C3A72}" srcOrd="1" destOrd="0" parTransId="{736F3596-A594-9345-AAC1-829F0FABC4EB}" sibTransId="{36A718AE-A27E-3F43-BE52-E108F9E77620}"/>
    <dgm:cxn modelId="{66A8924E-485C-9C46-9F8C-B3F657AE6025}" type="presOf" srcId="{50035FC8-5969-1B43-8A0D-F05206665DFD}" destId="{7AC16D06-8492-C642-9684-DDEADC0A9CBF}" srcOrd="0" destOrd="1" presId="urn:microsoft.com/office/officeart/2005/8/layout/vList6"/>
    <dgm:cxn modelId="{981DEB57-94D1-4668-8B47-A85562A01BFA}" type="presOf" srcId="{20D9AD66-2764-4191-8178-778792970716}" destId="{2F118A10-0DD1-4D05-A2D2-E273B2B11168}" srcOrd="0" destOrd="0" presId="urn:microsoft.com/office/officeart/2005/8/layout/vList6"/>
    <dgm:cxn modelId="{DD7F795C-3558-034A-99CB-DB0D4D18A105}" srcId="{A0DA3826-FE29-2545-B1A3-78A64F3D3167}" destId="{50035FC8-5969-1B43-8A0D-F05206665DFD}" srcOrd="1" destOrd="0" parTransId="{3CBC780E-4791-8249-BD57-6FA85CADA4FF}" sibTransId="{00BB7D05-03C6-DA44-9EB7-6B46B02CA1BC}"/>
    <dgm:cxn modelId="{4659AC70-CB99-458D-819F-AD93D58B4877}" type="presOf" srcId="{BF9F1488-8972-4590-856B-9C9E973E13A6}" destId="{45B9E8DF-998A-4B81-8948-2C5590DCC70D}" srcOrd="0" destOrd="0" presId="urn:microsoft.com/office/officeart/2005/8/layout/vList6"/>
    <dgm:cxn modelId="{C92D8C73-44F1-478F-AC12-8256A0232714}" type="presOf" srcId="{B5824DDA-32A8-472E-A8E2-C15A4D857423}" destId="{D96489DD-BC77-472D-9163-7F04EAE4C289}" srcOrd="0" destOrd="0" presId="urn:microsoft.com/office/officeart/2005/8/layout/vList6"/>
    <dgm:cxn modelId="{9BF04689-9756-AD41-8CC2-ED5EA1576F1C}" type="presOf" srcId="{A0DA3826-FE29-2545-B1A3-78A64F3D3167}" destId="{118E2433-D844-5343-8409-166276E5A7B3}" srcOrd="0" destOrd="0" presId="urn:microsoft.com/office/officeart/2005/8/layout/vList6"/>
    <dgm:cxn modelId="{9F5DD28A-F00E-4603-A4E5-DC9456AF178D}" srcId="{D71FDFA7-61A6-4C94-B0DB-9F727362654D}" destId="{B5824DDA-32A8-472E-A8E2-C15A4D857423}" srcOrd="0" destOrd="0" parTransId="{93D5B032-6A2A-4780-B83E-6FFCB8CFAC45}" sibTransId="{417A69D4-B31A-44B6-BD44-52166E75F1E0}"/>
    <dgm:cxn modelId="{5E552E8E-308B-A145-81A7-06FC4F1E9A51}" srcId="{D71FDFA7-61A6-4C94-B0DB-9F727362654D}" destId="{AF69E89A-7865-EE42-9EDB-CB48443B19FE}" srcOrd="2" destOrd="0" parTransId="{8617BE71-EE06-A949-A7ED-2CBE50218DB2}" sibTransId="{AA50A4E7-2103-5446-808E-DFE13DA71DCF}"/>
    <dgm:cxn modelId="{EA7CC692-7897-C54E-A68A-46E20702582D}" srcId="{A0DA3826-FE29-2545-B1A3-78A64F3D3167}" destId="{3724878D-E9E1-0E41-B1BE-9D77ABF38393}" srcOrd="2" destOrd="0" parTransId="{B356237A-F222-164F-82BA-F9D289EA05A1}" sibTransId="{82065022-5EDF-FF4B-AAC9-C2609E1E067B}"/>
    <dgm:cxn modelId="{43E015B4-2B62-4D20-A150-7CFA744DE614}" srcId="{BF9F1488-8972-4590-856B-9C9E973E13A6}" destId="{D71FDFA7-61A6-4C94-B0DB-9F727362654D}" srcOrd="1" destOrd="0" parTransId="{079A8D6A-15D0-4EB4-BDB1-79FA1227CFAC}" sibTransId="{F081BE09-4E0A-4B6E-973D-E927F48F7668}"/>
    <dgm:cxn modelId="{6146F9B4-31A3-9F4C-B9A7-51291CED29D9}" srcId="{20D9AD66-2764-4191-8178-778792970716}" destId="{1F117C3B-772D-1944-A47F-D7C549ADDFAA}" srcOrd="1" destOrd="0" parTransId="{1F351EB3-AF41-134D-B906-42C677EFBF8C}" sibTransId="{2EBF09C6-2078-094E-90AC-9DD1C071A023}"/>
    <dgm:cxn modelId="{BCAE55C2-B54C-4D45-A87F-AA3C9B9F977C}" srcId="{A0DA3826-FE29-2545-B1A3-78A64F3D3167}" destId="{972A5101-01C4-3247-9ED4-DD91E203398A}" srcOrd="0" destOrd="0" parTransId="{AF5CBCB4-E164-AB43-B5E0-6A6934B01C8C}" sibTransId="{73D2043A-D204-6C4E-80C7-95664425B940}"/>
    <dgm:cxn modelId="{A38070CF-EF83-439D-90DC-107AC8AADFE6}" type="presOf" srcId="{EE739745-FCF3-455D-AF95-9084E767A62D}" destId="{29494ACD-E506-4271-A1DB-BB635657EDF9}" srcOrd="0" destOrd="0" presId="urn:microsoft.com/office/officeart/2005/8/layout/vList6"/>
    <dgm:cxn modelId="{551C2FDB-6E5D-4E9B-AF0B-C6EE3ED5F391}" srcId="{20D9AD66-2764-4191-8178-778792970716}" destId="{EE739745-FCF3-455D-AF95-9084E767A62D}" srcOrd="0" destOrd="0" parTransId="{89689DB2-543F-4494-A337-1D128776362A}" sibTransId="{4DEEF5A2-22FA-4BC1-B7B5-356A06B7C481}"/>
    <dgm:cxn modelId="{17D765DD-5E28-FA45-8E44-88F8D6473912}" type="presOf" srcId="{5A74A476-D474-E04E-9FAC-C12364C1A94E}" destId="{29494ACD-E506-4271-A1DB-BB635657EDF9}" srcOrd="0" destOrd="3" presId="urn:microsoft.com/office/officeart/2005/8/layout/vList6"/>
    <dgm:cxn modelId="{786366E3-9006-0449-BF92-EF2BB52D677D}" type="presOf" srcId="{897AAAF6-692F-7F4A-8E33-E14B5D3C3A72}" destId="{D96489DD-BC77-472D-9163-7F04EAE4C289}" srcOrd="0" destOrd="1" presId="urn:microsoft.com/office/officeart/2005/8/layout/vList6"/>
    <dgm:cxn modelId="{6A90F2E8-65DB-FB48-8B33-8F6B1116B1B9}" type="presOf" srcId="{AF69E89A-7865-EE42-9EDB-CB48443B19FE}" destId="{D96489DD-BC77-472D-9163-7F04EAE4C289}" srcOrd="0" destOrd="2" presId="urn:microsoft.com/office/officeart/2005/8/layout/vList6"/>
    <dgm:cxn modelId="{71383AFB-1867-0647-B496-8EC6ADFC4BEE}" type="presOf" srcId="{3724878D-E9E1-0E41-B1BE-9D77ABF38393}" destId="{7AC16D06-8492-C642-9684-DDEADC0A9CBF}" srcOrd="0" destOrd="2" presId="urn:microsoft.com/office/officeart/2005/8/layout/vList6"/>
    <dgm:cxn modelId="{338C10FD-3166-124A-BE67-6BAB69C3CEC6}" type="presOf" srcId="{972A5101-01C4-3247-9ED4-DD91E203398A}" destId="{7AC16D06-8492-C642-9684-DDEADC0A9CBF}" srcOrd="0" destOrd="0" presId="urn:microsoft.com/office/officeart/2005/8/layout/vList6"/>
    <dgm:cxn modelId="{629F6A00-EF24-4707-8990-00AB386B9436}" type="presParOf" srcId="{45B9E8DF-998A-4B81-8948-2C5590DCC70D}" destId="{B8E51CB9-0FCB-441A-B8CF-8D2BAE59D109}" srcOrd="0" destOrd="0" presId="urn:microsoft.com/office/officeart/2005/8/layout/vList6"/>
    <dgm:cxn modelId="{F5F55BEB-4FA4-4E8B-B2E8-DD9A93D4EE78}" type="presParOf" srcId="{B8E51CB9-0FCB-441A-B8CF-8D2BAE59D109}" destId="{2F118A10-0DD1-4D05-A2D2-E273B2B11168}" srcOrd="0" destOrd="0" presId="urn:microsoft.com/office/officeart/2005/8/layout/vList6"/>
    <dgm:cxn modelId="{5565C4E6-844B-4635-B6CA-A79AFE1310E1}" type="presParOf" srcId="{B8E51CB9-0FCB-441A-B8CF-8D2BAE59D109}" destId="{29494ACD-E506-4271-A1DB-BB635657EDF9}" srcOrd="1" destOrd="0" presId="urn:microsoft.com/office/officeart/2005/8/layout/vList6"/>
    <dgm:cxn modelId="{08CFEFBC-2A64-46CD-92A6-E837032F3429}" type="presParOf" srcId="{45B9E8DF-998A-4B81-8948-2C5590DCC70D}" destId="{F24B6C44-02E3-4DC6-8B87-924DAD7D0542}" srcOrd="1" destOrd="0" presId="urn:microsoft.com/office/officeart/2005/8/layout/vList6"/>
    <dgm:cxn modelId="{E34DFB70-EF81-4B2F-B8BF-5640D3D1E038}" type="presParOf" srcId="{45B9E8DF-998A-4B81-8948-2C5590DCC70D}" destId="{DB15499A-5305-4F38-B70D-3F3F403C3B7F}" srcOrd="2" destOrd="0" presId="urn:microsoft.com/office/officeart/2005/8/layout/vList6"/>
    <dgm:cxn modelId="{56EE8B39-8926-4116-B0DD-558963D224E0}" type="presParOf" srcId="{DB15499A-5305-4F38-B70D-3F3F403C3B7F}" destId="{80423490-A979-43D2-8D00-72E1E286A9D0}" srcOrd="0" destOrd="0" presId="urn:microsoft.com/office/officeart/2005/8/layout/vList6"/>
    <dgm:cxn modelId="{C131BEE1-58A5-4B97-939B-44D2FBB67F95}" type="presParOf" srcId="{DB15499A-5305-4F38-B70D-3F3F403C3B7F}" destId="{D96489DD-BC77-472D-9163-7F04EAE4C289}" srcOrd="1" destOrd="0" presId="urn:microsoft.com/office/officeart/2005/8/layout/vList6"/>
    <dgm:cxn modelId="{DCE67553-197E-C449-BC58-EB12734E4A85}" type="presParOf" srcId="{45B9E8DF-998A-4B81-8948-2C5590DCC70D}" destId="{0BD185FA-B858-9F4C-8CF9-ACDA409A508B}" srcOrd="3" destOrd="0" presId="urn:microsoft.com/office/officeart/2005/8/layout/vList6"/>
    <dgm:cxn modelId="{D4551D65-3A54-7E4C-9147-96380AF5376D}" type="presParOf" srcId="{45B9E8DF-998A-4B81-8948-2C5590DCC70D}" destId="{478AF90B-8CB5-EA4B-8163-D43BE6807343}" srcOrd="4" destOrd="0" presId="urn:microsoft.com/office/officeart/2005/8/layout/vList6"/>
    <dgm:cxn modelId="{3502D788-C9B2-0D44-A4F9-F23D162F88EE}" type="presParOf" srcId="{478AF90B-8CB5-EA4B-8163-D43BE6807343}" destId="{118E2433-D844-5343-8409-166276E5A7B3}" srcOrd="0" destOrd="0" presId="urn:microsoft.com/office/officeart/2005/8/layout/vList6"/>
    <dgm:cxn modelId="{B88B953B-F277-5249-98C8-FA367A96A658}" type="presParOf" srcId="{478AF90B-8CB5-EA4B-8163-D43BE6807343}" destId="{7AC16D06-8492-C642-9684-DDEADC0A9CBF}"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4ACD-E506-4271-A1DB-BB635657EDF9}">
      <dsp:nvSpPr>
        <dsp:cNvPr id="0" name=""/>
        <dsp:cNvSpPr/>
      </dsp:nvSpPr>
      <dsp:spPr>
        <a:xfrm>
          <a:off x="3301767" y="0"/>
          <a:ext cx="4952650" cy="1262019"/>
        </a:xfrm>
        <a:prstGeom prst="rightArrow">
          <a:avLst>
            <a:gd name="adj1" fmla="val 75000"/>
            <a:gd name="adj2" fmla="val 50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fr-CA" sz="1600" b="1" kern="1200" noProof="0">
              <a:solidFill>
                <a:schemeClr val="tx1"/>
              </a:solidFill>
            </a:rPr>
            <a:t>Optimisme</a:t>
          </a:r>
          <a:endParaRPr lang="fr-CA" sz="1100" b="1" kern="1200" noProof="0">
            <a:solidFill>
              <a:schemeClr val="tx1"/>
            </a:solidFill>
          </a:endParaRPr>
        </a:p>
        <a:p>
          <a:pPr marL="171450" lvl="1" indent="-171450" algn="l" defTabSz="711200">
            <a:lnSpc>
              <a:spcPct val="90000"/>
            </a:lnSpc>
            <a:spcBef>
              <a:spcPct val="0"/>
            </a:spcBef>
            <a:spcAft>
              <a:spcPct val="15000"/>
            </a:spcAft>
            <a:buFont typeface="Times New Roman" panose="02020603050405020304" pitchFamily="18" charset="0"/>
            <a:buChar char="•"/>
          </a:pPr>
          <a:r>
            <a:rPr lang="fr-CA" sz="1600" b="1" kern="1200" noProof="0">
              <a:solidFill>
                <a:schemeClr val="tx1"/>
              </a:solidFill>
            </a:rPr>
            <a:t>Auto-efficacité</a:t>
          </a:r>
          <a:endParaRPr lang="fr-CA" sz="1600" kern="1200" noProof="0">
            <a:solidFill>
              <a:schemeClr val="tx1"/>
            </a:solidFill>
          </a:endParaRPr>
        </a:p>
        <a:p>
          <a:pPr marL="171450" lvl="1" indent="-171450" algn="l" defTabSz="711200">
            <a:lnSpc>
              <a:spcPct val="90000"/>
            </a:lnSpc>
            <a:spcBef>
              <a:spcPct val="0"/>
            </a:spcBef>
            <a:spcAft>
              <a:spcPct val="15000"/>
            </a:spcAft>
            <a:buFont typeface="Times New Roman" panose="02020603050405020304" pitchFamily="18" charset="0"/>
            <a:buChar char="•"/>
          </a:pPr>
          <a:r>
            <a:rPr lang="fr-CA" sz="1600" b="1" kern="1200" noProof="0">
              <a:solidFill>
                <a:schemeClr val="tx1"/>
              </a:solidFill>
            </a:rPr>
            <a:t>Résilience</a:t>
          </a:r>
          <a:endParaRPr lang="fr-CA" sz="1600" kern="1200" noProof="0">
            <a:solidFill>
              <a:schemeClr val="tx1"/>
            </a:solidFill>
          </a:endParaRPr>
        </a:p>
        <a:p>
          <a:pPr marL="171450" lvl="1" indent="-171450" algn="l" defTabSz="711200">
            <a:lnSpc>
              <a:spcPct val="90000"/>
            </a:lnSpc>
            <a:spcBef>
              <a:spcPct val="0"/>
            </a:spcBef>
            <a:spcAft>
              <a:spcPct val="15000"/>
            </a:spcAft>
            <a:buFont typeface="Times New Roman" panose="02020603050405020304" pitchFamily="18" charset="0"/>
            <a:buChar char="•"/>
          </a:pPr>
          <a:r>
            <a:rPr lang="fr-CA" sz="1600" b="1" kern="1200" noProof="0">
              <a:solidFill>
                <a:schemeClr val="tx1"/>
              </a:solidFill>
            </a:rPr>
            <a:t>Proactivité</a:t>
          </a:r>
          <a:endParaRPr lang="fr-CA" sz="1600" kern="1200" noProof="0">
            <a:solidFill>
              <a:schemeClr val="tx1"/>
            </a:solidFill>
          </a:endParaRPr>
        </a:p>
      </dsp:txBody>
      <dsp:txXfrm>
        <a:off x="3301767" y="157752"/>
        <a:ext cx="4479393" cy="946515"/>
      </dsp:txXfrm>
    </dsp:sp>
    <dsp:sp modelId="{2F118A10-0DD1-4D05-A2D2-E273B2B11168}">
      <dsp:nvSpPr>
        <dsp:cNvPr id="0" name=""/>
        <dsp:cNvSpPr/>
      </dsp:nvSpPr>
      <dsp:spPr>
        <a:xfrm>
          <a:off x="0" y="0"/>
          <a:ext cx="3301767" cy="126201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fr-CA" sz="3300" b="1" kern="1200" noProof="0"/>
            <a:t>Psychologiques</a:t>
          </a:r>
        </a:p>
      </dsp:txBody>
      <dsp:txXfrm>
        <a:off x="61607" y="61607"/>
        <a:ext cx="3178553" cy="1138805"/>
      </dsp:txXfrm>
    </dsp:sp>
    <dsp:sp modelId="{D96489DD-BC77-472D-9163-7F04EAE4C289}">
      <dsp:nvSpPr>
        <dsp:cNvPr id="0" name=""/>
        <dsp:cNvSpPr/>
      </dsp:nvSpPr>
      <dsp:spPr>
        <a:xfrm>
          <a:off x="3301767" y="1409638"/>
          <a:ext cx="4952650" cy="1262019"/>
        </a:xfrm>
        <a:prstGeom prst="rightArrow">
          <a:avLst>
            <a:gd name="adj1" fmla="val 75000"/>
            <a:gd name="adj2" fmla="val 50000"/>
          </a:avLst>
        </a:prstGeom>
        <a:solidFill>
          <a:schemeClr val="accent5">
            <a:tint val="40000"/>
            <a:alpha val="90000"/>
            <a:hueOff val="-3369881"/>
            <a:satOff val="-11416"/>
            <a:lumOff val="-1464"/>
            <a:alphaOff val="0"/>
          </a:scheme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fr-CA" sz="1300" b="1" kern="1200" noProof="0">
              <a:solidFill>
                <a:schemeClr val="tx1"/>
              </a:solidFill>
            </a:rPr>
            <a:t>Capacité de résolution de problèmes</a:t>
          </a:r>
        </a:p>
        <a:p>
          <a:pPr marL="114300" lvl="1" indent="-114300" algn="l" defTabSz="577850">
            <a:lnSpc>
              <a:spcPct val="90000"/>
            </a:lnSpc>
            <a:spcBef>
              <a:spcPct val="0"/>
            </a:spcBef>
            <a:spcAft>
              <a:spcPct val="15000"/>
            </a:spcAft>
            <a:buChar char="•"/>
          </a:pPr>
          <a:r>
            <a:rPr lang="fr-CA" sz="1300" b="1" kern="1200" noProof="0">
              <a:solidFill>
                <a:schemeClr val="tx1"/>
              </a:solidFill>
            </a:rPr>
            <a:t>Connaissance des pratiques efficaces dans l’école et la salle de classe qui ont un effet direct sur l’apprentissage des élèves</a:t>
          </a:r>
        </a:p>
        <a:p>
          <a:pPr marL="114300" lvl="1" indent="-114300" algn="l" defTabSz="577850">
            <a:lnSpc>
              <a:spcPct val="90000"/>
            </a:lnSpc>
            <a:spcBef>
              <a:spcPct val="0"/>
            </a:spcBef>
            <a:spcAft>
              <a:spcPct val="15000"/>
            </a:spcAft>
            <a:buChar char="•"/>
          </a:pPr>
          <a:r>
            <a:rPr lang="fr-CA" sz="1300" b="1" kern="1200" noProof="0">
              <a:solidFill>
                <a:schemeClr val="tx1"/>
              </a:solidFill>
            </a:rPr>
            <a:t>Pensée systémique</a:t>
          </a:r>
        </a:p>
      </dsp:txBody>
      <dsp:txXfrm>
        <a:off x="3301767" y="1567390"/>
        <a:ext cx="4479393" cy="946515"/>
      </dsp:txXfrm>
    </dsp:sp>
    <dsp:sp modelId="{80423490-A979-43D2-8D00-72E1E286A9D0}">
      <dsp:nvSpPr>
        <dsp:cNvPr id="0" name=""/>
        <dsp:cNvSpPr/>
      </dsp:nvSpPr>
      <dsp:spPr>
        <a:xfrm>
          <a:off x="0" y="1388221"/>
          <a:ext cx="3301767" cy="1262019"/>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fr-CA" sz="3300" b="1" kern="1200" noProof="0"/>
            <a:t>Cognitives</a:t>
          </a:r>
        </a:p>
      </dsp:txBody>
      <dsp:txXfrm>
        <a:off x="61607" y="1449828"/>
        <a:ext cx="3178553" cy="1138805"/>
      </dsp:txXfrm>
    </dsp:sp>
    <dsp:sp modelId="{7AC16D06-8492-C642-9684-DDEADC0A9CBF}">
      <dsp:nvSpPr>
        <dsp:cNvPr id="0" name=""/>
        <dsp:cNvSpPr/>
      </dsp:nvSpPr>
      <dsp:spPr>
        <a:xfrm>
          <a:off x="3301767" y="2694134"/>
          <a:ext cx="4952650" cy="1262019"/>
        </a:xfrm>
        <a:prstGeom prst="rightArrow">
          <a:avLst>
            <a:gd name="adj1" fmla="val 75000"/>
            <a:gd name="adj2" fmla="val 50000"/>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Font typeface="Arial" panose="020B0604020202020204" pitchFamily="34" charset="0"/>
            <a:buChar char="•"/>
          </a:pPr>
          <a:r>
            <a:rPr lang="fr-CA" sz="1300" b="1" kern="1200" noProof="0">
              <a:solidFill>
                <a:schemeClr val="tx1"/>
              </a:solidFill>
            </a:rPr>
            <a:t>Percevoir les émotions</a:t>
          </a:r>
        </a:p>
        <a:p>
          <a:pPr marL="114300" lvl="1" indent="-114300" algn="l" defTabSz="577850">
            <a:lnSpc>
              <a:spcPct val="90000"/>
            </a:lnSpc>
            <a:spcBef>
              <a:spcPct val="0"/>
            </a:spcBef>
            <a:spcAft>
              <a:spcPct val="15000"/>
            </a:spcAft>
            <a:buNone/>
          </a:pPr>
          <a:r>
            <a:rPr lang="fr-CA" sz="1300" b="1" kern="1200" noProof="0">
              <a:solidFill>
                <a:schemeClr val="tx1"/>
              </a:solidFill>
            </a:rPr>
            <a:t>Gérer les émotions</a:t>
          </a:r>
        </a:p>
        <a:p>
          <a:pPr marL="114300" lvl="1" indent="-114300" algn="l" defTabSz="577850">
            <a:lnSpc>
              <a:spcPct val="90000"/>
            </a:lnSpc>
            <a:spcBef>
              <a:spcPct val="0"/>
            </a:spcBef>
            <a:spcAft>
              <a:spcPct val="15000"/>
            </a:spcAft>
            <a:buNone/>
          </a:pPr>
          <a:r>
            <a:rPr lang="fr-CA" sz="1300" b="1" kern="1200" noProof="0">
              <a:solidFill>
                <a:schemeClr val="tx1"/>
              </a:solidFill>
            </a:rPr>
            <a:t>Réactions émotives appropriées</a:t>
          </a:r>
        </a:p>
      </dsp:txBody>
      <dsp:txXfrm>
        <a:off x="3301767" y="2851886"/>
        <a:ext cx="4479393" cy="946515"/>
      </dsp:txXfrm>
    </dsp:sp>
    <dsp:sp modelId="{118E2433-D844-5343-8409-166276E5A7B3}">
      <dsp:nvSpPr>
        <dsp:cNvPr id="0" name=""/>
        <dsp:cNvSpPr/>
      </dsp:nvSpPr>
      <dsp:spPr>
        <a:xfrm>
          <a:off x="70575" y="2776443"/>
          <a:ext cx="3301767" cy="126201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fr-CA" sz="3300" b="1" kern="1200" noProof="0"/>
            <a:t>Sociales</a:t>
          </a:r>
        </a:p>
      </dsp:txBody>
      <dsp:txXfrm>
        <a:off x="132182" y="2838050"/>
        <a:ext cx="3178553" cy="1138805"/>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education-leadership-ontario.ca/fr/recherches/le-cadre-de-leadership-de-l-ontario"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www.education-leadership-ontario.ca/application/files/4414/9677/0529/CLO_2012_une_discussion_au_sujet_de_la_recherche_vFINALE_26_octobre.pdf"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16personalities.com/fr/test-de-personnalite"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www.16personalities.com/fr"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apprendreenseignerinnover.ca/wp-content/uploads/2017/04/Passer-des-ide%CC%81es-a%CC%80-laction-pour-les-leaders-des-e%CC%81coles-et-les-leaders-du-syste%CC%80me-Examiner-les-ressources-personnelles-en-leadership-dordre-%C2%AB-psychologique-%C2%BB-hiver-2015-2016.pdf" TargetMode="Externa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viacharacter.org/"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apprendreenseignerinnover.ca/wp-content/uploads/2017/04/Passer-des-ide%CC%81es-a%CC%80-laction-pour-les-leaders-des-e%CC%81coles-et-les-leaders-du-syste%CC%80me-Examiner-les-ressources-personnelles-en-leadership-dordre-%C2%AB-psychologique-%C2%BB-hiver-2015-2016.pdf"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cpco.on.ca/files/9115/1820/8179/1._A_Prayer_for_Leaders_in_Catholic_Education.pdf"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apprendreenseignerinnover.ca/wp-content/uploads/2017/04/Passer-des-ide%CC%81es-a%CC%80-laction-pour-les-leaders-des-e%CC%81coles-et-les-leaders-du-syste%CC%80me-Examiner-les-ressources-personnelles-en-leadership-dordre-%C2%AB-psychologique-%C2%BB-hiver-2015-2016.pdf"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tube.com/watch?v=fXEezjp-Df8"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www.onwardthebook.com/wp-content/uploads/2018/09/Core-Values.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31774" rtl="0" eaLnBrk="1" fontAlgn="auto" latinLnBrk="0" hangingPunct="1">
              <a:lnSpc>
                <a:spcPct val="80000"/>
              </a:lnSpc>
              <a:spcBef>
                <a:spcPts val="0"/>
              </a:spcBef>
              <a:spcAft>
                <a:spcPts val="0"/>
              </a:spcAft>
              <a:buClrTx/>
              <a:buSzTx/>
              <a:buFontTx/>
              <a:buNone/>
              <a:tabLst/>
              <a:defRPr/>
            </a:pPr>
            <a:r>
              <a:rPr lang="fr-CA" sz="1200" b="1" kern="1200" dirty="0">
                <a:solidFill>
                  <a:schemeClr val="tx1"/>
                </a:solidFill>
                <a:effectLst/>
                <a:highlight>
                  <a:srgbClr val="FFFF00"/>
                </a:highlight>
                <a:latin typeface="Arial" panose="020B0604020202020204" pitchFamily="34" charset="0"/>
                <a:ea typeface="+mn-ea"/>
                <a:cs typeface="Arial" panose="020B0604020202020204" pitchFamily="34" charset="0"/>
              </a:rPr>
              <a:t>Cette ressource d’apprentissage professionnel est ouverte et sera enrichie par les personnes participantes. Celles-ci sont donc encouragées à faire appel à leur vécu et à leurs origines diverses pour que l’apprentissage soit culturellement pertinent et adapté.</a:t>
            </a:r>
            <a:endParaRPr lang="en-CA" sz="1200" kern="1200" dirty="0">
              <a:solidFill>
                <a:schemeClr val="tx1"/>
              </a:solidFill>
              <a:effectLst/>
              <a:highlight>
                <a:srgbClr val="FFFF00"/>
              </a:highlight>
              <a:latin typeface="Arial" panose="020B0604020202020204" pitchFamily="34" charset="0"/>
              <a:ea typeface="+mn-ea"/>
              <a:cs typeface="Arial" panose="020B0604020202020204" pitchFamily="34" charset="0"/>
            </a:endParaRPr>
          </a:p>
          <a:p>
            <a:pPr defTabSz="931774">
              <a:lnSpc>
                <a:spcPct val="80000"/>
              </a:lnSpc>
              <a:defRPr/>
            </a:pPr>
            <a:endParaRPr lang="fr-CA" sz="1200" dirty="0">
              <a:highlight>
                <a:srgbClr val="FFFF00"/>
              </a:highlight>
              <a:latin typeface="Arial" panose="020B0604020202020204" pitchFamily="34" charset="0"/>
              <a:cs typeface="Arial" panose="020B0604020202020204" pitchFamily="34" charset="0"/>
            </a:endParaRPr>
          </a:p>
          <a:p>
            <a:pPr defTabSz="931774">
              <a:lnSpc>
                <a:spcPct val="80000"/>
              </a:lnSpc>
              <a:defRPr/>
            </a:pPr>
            <a:endParaRPr lang="fr-CA" sz="1200" dirty="0">
              <a:highlight>
                <a:srgbClr val="FFFF00"/>
              </a:highlight>
              <a:latin typeface="Arial" panose="020B0604020202020204" pitchFamily="34" charset="0"/>
              <a:cs typeface="Arial" panose="020B0604020202020204" pitchFamily="34" charset="0"/>
            </a:endParaRPr>
          </a:p>
          <a:p>
            <a:pPr defTabSz="931774">
              <a:lnSpc>
                <a:spcPct val="80000"/>
              </a:lnSpc>
              <a:defRPr/>
            </a:pPr>
            <a:r>
              <a:rPr lang="fr-CA" sz="1200" dirty="0">
                <a:highlight>
                  <a:srgbClr val="FFFF00"/>
                </a:highlight>
                <a:latin typeface="Arial" panose="020B0604020202020204" pitchFamily="34" charset="0"/>
                <a:cs typeface="Arial" panose="020B0604020202020204" pitchFamily="34" charset="0"/>
              </a:rPr>
              <a:t>Le </a:t>
            </a:r>
            <a:r>
              <a:rPr lang="fr-CA" sz="1200" i="1" u="sng" dirty="0">
                <a:highlight>
                  <a:srgbClr val="FFFF00"/>
                </a:highligh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Cadre de leadership de l’Ontario</a:t>
            </a:r>
            <a:r>
              <a:rPr lang="fr-CA" sz="1200" dirty="0">
                <a:highlight>
                  <a:srgbClr val="FFFF00"/>
                </a:highlight>
                <a:latin typeface="Arial" panose="020B0604020202020204" pitchFamily="34" charset="0"/>
                <a:cs typeface="Arial" panose="020B0604020202020204" pitchFamily="34" charset="0"/>
              </a:rPr>
              <a:t> (CLO) propose une courte liste de ressources personnelles en leadership importantes d’ordre psychologique, social et cognitif. Les leaders s'appuient sur ces RPL pour mettre en œuvre efficacement les pratiques de leadership du CLO. Bien que l’on associe de nombreux traits de personnalité ou caractéristiques personnelles aux leaders et au leadership, le CLO ne présente que ceux dont l’efficacité a été démontrée de manière empirique. Consultez le </a:t>
            </a:r>
            <a:r>
              <a:rPr lang="fr-CA" sz="1200" i="1" dirty="0">
                <a:highlight>
                  <a:srgbClr val="FFFF00"/>
                </a:highlight>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Cadre de leadership de l’Ontario 2012 : une discussion relative aux fondements de la recherche</a:t>
            </a:r>
            <a:r>
              <a:rPr lang="fr-CA" sz="1200" dirty="0">
                <a:highlight>
                  <a:srgbClr val="FFFF00"/>
                </a:highlight>
                <a:latin typeface="Arial" panose="020B0604020202020204" pitchFamily="34" charset="0"/>
                <a:cs typeface="Arial" panose="020B0604020202020204" pitchFamily="34" charset="0"/>
              </a:rPr>
              <a:t> pour en savoir plus sur le lien unissant les ressources personnelles en leadership et les fondements du CLO.</a:t>
            </a:r>
          </a:p>
          <a:p>
            <a:pPr eaLnBrk="1" hangingPunct="1">
              <a:lnSpc>
                <a:spcPct val="80000"/>
              </a:lnSpc>
            </a:pPr>
            <a:endParaRPr lang="fr-CA" sz="1200" dirty="0">
              <a:highlight>
                <a:srgbClr val="FFFF00"/>
              </a:highlight>
              <a:latin typeface="Arial" panose="020B0604020202020204" pitchFamily="34" charset="0"/>
              <a:cs typeface="Arial" panose="020B0604020202020204" pitchFamily="34" charset="0"/>
            </a:endParaRPr>
          </a:p>
          <a:p>
            <a:pPr>
              <a:lnSpc>
                <a:spcPct val="80000"/>
              </a:lnSpc>
            </a:pPr>
            <a:r>
              <a:rPr lang="fr-CA" sz="1200" dirty="0">
                <a:highlight>
                  <a:srgbClr val="FFFF00"/>
                </a:highlight>
                <a:latin typeface="Arial" panose="020B0604020202020204" pitchFamily="34" charset="0"/>
                <a:cs typeface="Arial" panose="020B0604020202020204" pitchFamily="34" charset="0"/>
              </a:rPr>
              <a:t>Les ressources personnelles en leadership reposent sur les caractéristiques et les tendances en matière de leadership qui sont les plus susceptibles d’optimiser l’efficacité des pratiques de leadership appliquées. </a:t>
            </a:r>
          </a:p>
          <a:p>
            <a:pPr>
              <a:lnSpc>
                <a:spcPct val="80000"/>
              </a:lnSpc>
            </a:pPr>
            <a:r>
              <a:rPr lang="fr-CA" sz="1200" dirty="0">
                <a:highlight>
                  <a:srgbClr val="FFFF00"/>
                </a:highlight>
                <a:latin typeface="Arial" panose="020B0604020202020204" pitchFamily="34" charset="0"/>
                <a:cs typeface="Arial" panose="020B0604020202020204" pitchFamily="34" charset="0"/>
              </a:rPr>
              <a:t>Les études ont démontré que ces traits caractérisent la conduite des leaders efficaces. Les ressources sont classées en trois catégories (ordre cognitif, social et psychologique), chacune étant associée à plusieurs caractéristiques pouvant être perfectionnées. Ces ressources sont à la base d’un leadership efficace. </a:t>
            </a:r>
            <a:endParaRPr lang="fr-CA" altLang="en-US" sz="1200" dirty="0">
              <a:highlight>
                <a:srgbClr val="FFFF00"/>
              </a:highlight>
              <a:latin typeface="Arial" panose="020B0604020202020204" pitchFamily="34" charset="0"/>
              <a:ea typeface="ＭＳ Ｐゴシック" panose="020B0600070205080204" pitchFamily="34" charset="-128"/>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dirty="0">
                <a:latin typeface="Arial" panose="020B0604020202020204" pitchFamily="34" charset="0"/>
                <a:cs typeface="Arial" panose="020B0604020202020204" pitchFamily="34" charset="0"/>
              </a:rPr>
              <a:t>Il y a une durée suggérée :pour les activités de plus de 5 minutes</a:t>
            </a:r>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1321776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dirty="0"/>
              <a:t>Les participantes et participants discutent en petits groupes.</a:t>
            </a:r>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Les participantes et participants peuvent choisir de réfléchir seuls.</a:t>
            </a:r>
          </a:p>
          <a:p>
            <a:pPr marL="514350" indent="-514350">
              <a:buFont typeface="+mj-lt"/>
              <a:buAutoNum type="arabicPeriod"/>
            </a:pPr>
            <a:r>
              <a:rPr lang="fr-CA" dirty="0"/>
              <a:t>Quelles sont vos trois valeurs fondamentales? </a:t>
            </a:r>
          </a:p>
          <a:p>
            <a:pPr marL="514350" indent="-514350">
              <a:buFont typeface="+mj-lt"/>
              <a:buAutoNum type="arabicPeriod"/>
            </a:pPr>
            <a:r>
              <a:rPr lang="fr-CA" dirty="0"/>
              <a:t>Comment l’une d’elles se manifeste-t-elle dans votre leadership? </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durée suggérée : 10- 15 minutes</a:t>
            </a:r>
          </a:p>
        </p:txBody>
      </p:sp>
    </p:spTree>
    <p:extLst>
      <p:ext uri="{BB962C8B-B14F-4D97-AF65-F5344CB8AC3E}">
        <p14:creationId xmlns:p14="http://schemas.microsoft.com/office/powerpoint/2010/main" val="2930427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lvl="0" fontAlgn="base">
              <a:defRPr/>
            </a:pPr>
            <a:r>
              <a:rPr lang="en-US" dirty="0" err="1"/>
              <a:t>À</a:t>
            </a:r>
            <a:r>
              <a:rPr lang="en-US" dirty="0"/>
              <a:t> la session </a:t>
            </a:r>
            <a:r>
              <a:rPr lang="en-US" dirty="0" err="1"/>
              <a:t>précédente</a:t>
            </a:r>
            <a:r>
              <a:rPr lang="en-US" dirty="0"/>
              <a:t>, nous avons recommandé aux participantes et participants de faire le test de personnalité de Myers-Briggs (</a:t>
            </a:r>
            <a:r>
              <a:rPr lang="en-US" dirty="0">
                <a:hlinkClick r:id="rId3"/>
              </a:rPr>
              <a:t>https://www.16personalities.com/fr/test-de-personnalite</a:t>
            </a:r>
            <a:r>
              <a:rPr lang="en-US" dirty="0"/>
              <a:t>) ou les activités des pages 25 à 28 du cahier </a:t>
            </a:r>
            <a:r>
              <a:rPr lang="en-US" i="1" dirty="0"/>
              <a:t>Onward. </a:t>
            </a:r>
          </a:p>
          <a:p>
            <a:pPr fontAlgn="base">
              <a:defRPr/>
            </a:pPr>
            <a:r>
              <a:rPr lang="en-US" i="0" dirty="0"/>
              <a:t>Le</a:t>
            </a:r>
            <a:r>
              <a:rPr lang="en-US" dirty="0"/>
              <a:t> Myers-Briggs Type</a:t>
            </a:r>
            <a:r>
              <a:rPr lang="en-US" baseline="0" dirty="0"/>
              <a:t> Indicator est un outil qui aide les gens à cerner les facettes de leur personnalité et à comprendre quel en est l’aspect </a:t>
            </a:r>
            <a:r>
              <a:rPr lang="en-US" baseline="0" dirty="0">
                <a:highlight>
                  <a:srgbClr val="FFFF00"/>
                </a:highlight>
              </a:rPr>
              <a:t>dominant</a:t>
            </a:r>
            <a:r>
              <a:rPr lang="en-US" baseline="0" dirty="0"/>
              <a:t>. Chaque type de personnalité correspond à un sigle.</a:t>
            </a:r>
            <a:r>
              <a:rPr lang="en-US" dirty="0"/>
              <a:t> Il y a d’ailleurs de nombreux autres outils d’évaluation qui peuvent aider les leaders à mieux se connaître. </a:t>
            </a:r>
          </a:p>
          <a:p>
            <a:pPr fontAlgn="base">
              <a:defRPr/>
            </a:pPr>
            <a:endParaRPr lang="en-US" sz="1200" b="0" i="0" kern="1200" baseline="0" dirty="0">
              <a:effectLst/>
              <a:latin typeface="+mn-lt"/>
              <a:ea typeface="+mn-ea"/>
              <a:cs typeface="+mn-cs"/>
            </a:endParaRPr>
          </a:p>
          <a:p>
            <a:pPr fontAlgn="base">
              <a:defRPr/>
            </a:pPr>
            <a:r>
              <a:rPr lang="fr-CA" dirty="0"/>
              <a:t>durée suggérée : </a:t>
            </a:r>
            <a:r>
              <a:rPr lang="en-US" sz="1200" b="0" i="0" kern="1200" baseline="0" dirty="0">
                <a:effectLst/>
                <a:latin typeface="+mn-lt"/>
                <a:ea typeface="+mn-ea"/>
                <a:cs typeface="+mn-cs"/>
              </a:rPr>
              <a:t>30 minutes</a:t>
            </a:r>
          </a:p>
          <a:p>
            <a:endParaRPr lang="en-US" dirty="0"/>
          </a:p>
          <a:p>
            <a:r>
              <a:rPr lang="en-CA" sz="1200" b="1" kern="1200" dirty="0">
                <a:solidFill>
                  <a:schemeClr val="tx1"/>
                </a:solidFill>
                <a:effectLst/>
                <a:latin typeface="+mn-lt"/>
                <a:ea typeface="+mn-ea"/>
                <a:cs typeface="+mn-cs"/>
              </a:rPr>
              <a:t> </a:t>
            </a:r>
            <a:endParaRPr lang="en-CA" sz="1200" kern="1200" dirty="0">
              <a:solidFill>
                <a:schemeClr val="tx1"/>
              </a:solidFill>
              <a:effectLst/>
              <a:latin typeface="+mn-lt"/>
              <a:ea typeface="+mn-ea"/>
              <a:cs typeface="+mn-cs"/>
            </a:endParaRPr>
          </a:p>
          <a:p>
            <a:endParaRPr lang="en-CA" sz="1200" b="1"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8890070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49"/>
            <a:ext cx="5486400" cy="452710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ormAutofit fontScale="92500" lnSpcReduction="20000"/>
          </a:bodyPr>
          <a:lstStyle/>
          <a:p>
            <a:r>
              <a:rPr lang="fr-CA" sz="1200" kern="1200" dirty="0">
                <a:solidFill>
                  <a:schemeClr val="tx1"/>
                </a:solidFill>
                <a:effectLst/>
                <a:latin typeface="+mn-lt"/>
                <a:ea typeface="+mn-ea"/>
                <a:cs typeface="+mn-cs"/>
              </a:rPr>
              <a:t>Voici les descripteurs utilisés sur le site </a:t>
            </a:r>
            <a:r>
              <a:rPr lang="fr-CA" sz="1200" kern="1200" dirty="0">
                <a:solidFill>
                  <a:schemeClr val="tx1"/>
                </a:solidFill>
                <a:effectLst/>
                <a:latin typeface="+mn-lt"/>
                <a:ea typeface="+mn-ea"/>
                <a:cs typeface="+mn-cs"/>
                <a:hlinkClick r:id="rId3"/>
              </a:rPr>
              <a:t>www.</a:t>
            </a:r>
            <a:r>
              <a:rPr lang="fr-CA" sz="1200" u="none" kern="1200" dirty="0">
                <a:solidFill>
                  <a:schemeClr val="tx1"/>
                </a:solidFill>
                <a:effectLst/>
                <a:latin typeface="+mn-lt"/>
                <a:ea typeface="+mn-ea"/>
                <a:cs typeface="+mn-cs"/>
                <a:hlinkClick r:id="rId3"/>
              </a:rPr>
              <a:t>16personalities.com/</a:t>
            </a:r>
            <a:r>
              <a:rPr lang="fr-CA" sz="1200" u="none" kern="1200" dirty="0" err="1">
                <a:solidFill>
                  <a:schemeClr val="tx1"/>
                </a:solidFill>
                <a:effectLst/>
                <a:latin typeface="+mn-lt"/>
                <a:ea typeface="+mn-ea"/>
                <a:cs typeface="+mn-cs"/>
                <a:hlinkClick r:id="rId3"/>
              </a:rPr>
              <a:t>fr</a:t>
            </a:r>
            <a:r>
              <a:rPr lang="fr-CA" sz="1200" u="none" kern="1200" dirty="0" err="1">
                <a:solidFill>
                  <a:schemeClr val="tx1"/>
                </a:solidFill>
                <a:effectLst/>
                <a:latin typeface="+mn-lt"/>
                <a:ea typeface="+mn-ea"/>
                <a:cs typeface="+mn-cs"/>
              </a:rPr>
              <a:t>.</a:t>
            </a:r>
            <a:r>
              <a:rPr lang="fr-CA" sz="1200" u="none" kern="1200" dirty="0">
                <a:solidFill>
                  <a:schemeClr val="tx1"/>
                </a:solidFill>
                <a:effectLst/>
                <a:latin typeface="+mn-lt"/>
                <a:ea typeface="+mn-ea"/>
                <a:cs typeface="+mn-cs"/>
              </a:rPr>
              <a:t> </a:t>
            </a:r>
            <a:r>
              <a:rPr lang="fr-CA" sz="1200" u="none" kern="1200" dirty="0">
                <a:effectLst/>
                <a:latin typeface="+mn-lt"/>
                <a:ea typeface="+mn-ea"/>
                <a:cs typeface="+mn-cs"/>
              </a:rPr>
              <a:t>Lorsque les participantes et participants ont </a:t>
            </a:r>
            <a:r>
              <a:rPr lang="fr-CA" dirty="0"/>
              <a:t>terminé le test Myers-Briggs (et savent quel est leur type de personnalité et quelle est la première des quatre lettres du sigle lui correspondant), présentez-leur la liste des descripteurs. </a:t>
            </a:r>
          </a:p>
          <a:p>
            <a:pPr fontAlgn="base"/>
            <a:endParaRPr lang="fr-CA" sz="1200" b="0" i="0" kern="1200" dirty="0">
              <a:effectLst/>
              <a:latin typeface="+mn-lt"/>
              <a:ea typeface="+mn-ea"/>
              <a:cs typeface="+mn-cs"/>
            </a:endParaRPr>
          </a:p>
          <a:p>
            <a:pPr fontAlgn="base"/>
            <a:r>
              <a:rPr lang="fr-CA" sz="1200" b="0" i="0" kern="1200" dirty="0">
                <a:effectLst/>
                <a:latin typeface="+mn-lt"/>
                <a:ea typeface="+mn-ea"/>
                <a:cs typeface="+mn-cs"/>
              </a:rPr>
              <a:t>La première lettre (« I » ou « E ») signifie « introverti » ou « extraverti ».</a:t>
            </a:r>
          </a:p>
          <a:p>
            <a:pPr fontAlgn="base"/>
            <a:r>
              <a:rPr lang="fr-CA" dirty="0"/>
              <a:t>La deuxième lettre (« S » ou « N ») signifie « sensible » ou « intuitif ». </a:t>
            </a:r>
            <a:endParaRPr lang="fr-CA" sz="1200" b="0" i="0" kern="1200" dirty="0">
              <a:effectLst/>
              <a:latin typeface="+mn-lt"/>
              <a:ea typeface="+mn-ea"/>
              <a:cs typeface="+mn-cs"/>
            </a:endParaRPr>
          </a:p>
          <a:p>
            <a:pPr fontAlgn="base"/>
            <a:r>
              <a:rPr lang="fr-CA" dirty="0"/>
              <a:t>La troisième lettre (« </a:t>
            </a:r>
            <a:r>
              <a:rPr lang="fr-CA" dirty="0" err="1"/>
              <a:t>T</a:t>
            </a:r>
            <a:r>
              <a:rPr lang="fr-CA" dirty="0"/>
              <a:t> » ou « F ») signifie « réflexif » ou « émotif ». </a:t>
            </a:r>
          </a:p>
          <a:p>
            <a:pPr fontAlgn="base"/>
            <a:r>
              <a:rPr lang="fr-CA" dirty="0"/>
              <a:t>La quatrième lettre (« J » ou « P ») signifie « juge » ou « perceptif ». </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Consultez les pages 25 à 28 du cahier </a:t>
            </a:r>
            <a:r>
              <a:rPr lang="fr-CA" i="1" dirty="0" err="1"/>
              <a:t>Onward</a:t>
            </a:r>
            <a:r>
              <a:rPr lang="fr-CA" i="1" dirty="0"/>
              <a:t> </a:t>
            </a:r>
            <a:r>
              <a:rPr lang="fr-CA" dirty="0"/>
              <a:t>ou</a:t>
            </a:r>
            <a:r>
              <a:rPr lang="fr-CA" i="1" dirty="0"/>
              <a:t> </a:t>
            </a:r>
            <a:r>
              <a:rPr lang="fr-CA" dirty="0"/>
              <a:t>la page 8 du guide de réflexion.  </a:t>
            </a:r>
          </a:p>
          <a:p>
            <a:r>
              <a:rPr lang="fr-CA" b="1" dirty="0"/>
              <a:t>Quel est votre type de personnalité</a:t>
            </a:r>
            <a:r>
              <a:rPr lang="fr-CA" sz="1200" b="1" kern="1200" dirty="0">
                <a:effectLst/>
                <a:latin typeface="+mn-lt"/>
                <a:ea typeface="+mn-ea"/>
                <a:cs typeface="+mn-cs"/>
              </a:rPr>
              <a:t>? </a:t>
            </a:r>
            <a:endParaRPr lang="fr-CA" sz="1200" kern="1200" dirty="0">
              <a:effectLst/>
              <a:latin typeface="+mn-lt"/>
              <a:ea typeface="+mn-ea"/>
              <a:cs typeface="+mn-cs"/>
            </a:endParaRPr>
          </a:p>
          <a:p>
            <a:pPr lvl="0"/>
            <a:r>
              <a:rPr lang="fr-CA" dirty="0"/>
              <a:t>Encerclez votre réponse (introverti ou extraverti, sensible ou intuitif, réflexif ou émotif, juge ou perceptif).  </a:t>
            </a:r>
          </a:p>
          <a:p>
            <a:pPr lvl="0"/>
            <a:r>
              <a:rPr lang="fr-CA" sz="1200" kern="1200" dirty="0">
                <a:effectLst/>
                <a:latin typeface="+mn-lt"/>
                <a:ea typeface="+mn-ea"/>
                <a:cs typeface="+mn-cs"/>
              </a:rPr>
              <a:t>Expliquez en quoi votre caractère introverti ou extraverti influence votre leadership</a:t>
            </a:r>
            <a:r>
              <a:rPr lang="fr-CA" sz="1200" u="none" kern="1200" dirty="0">
                <a:effectLst/>
                <a:latin typeface="+mn-lt"/>
                <a:ea typeface="+mn-ea"/>
                <a:cs typeface="+mn-cs"/>
              </a:rPr>
              <a:t>.</a:t>
            </a:r>
          </a:p>
          <a:p>
            <a:endParaRPr lang="fr-CA" u="sng" baseline="0" dirty="0"/>
          </a:p>
          <a:p>
            <a:r>
              <a:rPr lang="fr-CA" dirty="0"/>
              <a:t>Invitez les participantes et participants à parler à une ou un camarade de ce que leur a appris le test. </a:t>
            </a:r>
          </a:p>
          <a:p>
            <a:r>
              <a:rPr lang="en-US" dirty="0"/>
              <a:t>Mentionnez qu’il y a de nombreux autres outils d’évaluation qui peuvent aider les leaders à mieux se connaître. </a:t>
            </a:r>
            <a:endParaRPr lang="fr-CA" dirty="0"/>
          </a:p>
          <a:p>
            <a:endParaRPr lang="fr-CA" dirty="0"/>
          </a:p>
          <a:p>
            <a:r>
              <a:rPr lang="fr-CA" dirty="0"/>
              <a:t>Passez en revue les descripteurs et relevez les différences</a:t>
            </a:r>
            <a:r>
              <a:rPr lang="fr-CA" baseline="0" dirty="0"/>
              <a:t>. En tant que leader, pour tirer pleinement parti de toutes les forces de nos collègues, il est important de savoir reconnaître ces traits de personnalité. </a:t>
            </a:r>
          </a:p>
          <a:p>
            <a:endParaRPr lang="fr-CA" baseline="0" dirty="0"/>
          </a:p>
          <a:p>
            <a:r>
              <a:rPr lang="fr-CA" dirty="0"/>
              <a:t>Vous trouverez à la page 28 du bulletin n</a:t>
            </a:r>
            <a:r>
              <a:rPr lang="fr-CA" baseline="30000" dirty="0"/>
              <a:t>o</a:t>
            </a:r>
            <a:r>
              <a:rPr lang="fr-CA" dirty="0"/>
              <a:t> 8 de </a:t>
            </a:r>
            <a:r>
              <a:rPr lang="fr-CA" i="1" dirty="0"/>
              <a:t>Passer des idées à l’action, </a:t>
            </a:r>
            <a:r>
              <a:rPr lang="fr-CA" b="1" i="1" dirty="0">
                <a:solidFill>
                  <a:schemeClr val="accent1"/>
                </a:solidFill>
                <a:hlinkClick r:id="rId4">
                  <a:extLst>
                    <a:ext uri="{A12FA001-AC4F-418D-AE19-62706E023703}">
                      <ahyp:hlinkClr xmlns:ahyp="http://schemas.microsoft.com/office/drawing/2018/hyperlinkcolor" val="tx"/>
                    </a:ext>
                  </a:extLst>
                </a:hlinkClick>
              </a:rPr>
              <a:t>Examiner les ressources personnelles en leadership d’ordre « psychologique » : optimisme, auto-efficacité, résilience et proactivité</a:t>
            </a:r>
            <a:r>
              <a:rPr lang="fr-CA" dirty="0"/>
              <a:t>, une liste de questionnaires d’auto-évaluation fondés sur des données probantes. </a:t>
            </a:r>
            <a:endParaRPr lang="fr-CA" sz="1200" kern="1200" dirty="0">
              <a:effectLst/>
              <a:latin typeface="+mn-lt"/>
              <a:ea typeface="+mn-ea"/>
              <a:cs typeface="+mn-cs"/>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r>
              <a:rPr lang="fr-CA" dirty="0"/>
              <a:t>durée suggérée : </a:t>
            </a:r>
            <a:r>
              <a:rPr lang="fr-CA" altLang="en-US" dirty="0">
                <a:latin typeface="Arial" panose="020B0604020202020204" pitchFamily="34" charset="0"/>
                <a:ea typeface="ＭＳ Ｐゴシック" panose="020B0600070205080204" pitchFamily="34" charset="-128"/>
              </a:rPr>
              <a:t>10 – 15 minutes</a:t>
            </a:r>
          </a:p>
        </p:txBody>
      </p:sp>
    </p:spTree>
    <p:extLst>
      <p:ext uri="{BB962C8B-B14F-4D97-AF65-F5344CB8AC3E}">
        <p14:creationId xmlns:p14="http://schemas.microsoft.com/office/powerpoint/2010/main" val="18956273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endParaRPr lang="fr-CA" dirty="0"/>
          </a:p>
          <a:p>
            <a:r>
              <a:rPr lang="fr-CA" sz="1200" b="1" kern="1200" dirty="0">
                <a:effectLst/>
              </a:rPr>
              <a:t>Quelles sont vos forces? </a:t>
            </a:r>
            <a:endParaRPr lang="fr-CA" sz="1200" kern="1200" dirty="0">
              <a:effectLst/>
            </a:endParaRPr>
          </a:p>
          <a:p>
            <a:pPr lvl="0"/>
            <a:r>
              <a:rPr lang="fr-CA" dirty="0"/>
              <a:t>Inviter les participantes et participants à répondre au questionnaire pour cerner leurs forces :</a:t>
            </a:r>
            <a:r>
              <a:rPr lang="fr-CA" sz="1200" kern="1200" dirty="0">
                <a:effectLst/>
              </a:rPr>
              <a:t> </a:t>
            </a:r>
            <a:r>
              <a:rPr lang="fr-CA" sz="1200" u="sng" kern="1200" dirty="0">
                <a:solidFill>
                  <a:schemeClr val="accent1"/>
                </a:solidFill>
                <a:effectLst/>
                <a:hlinkClick r:id="rId3">
                  <a:extLst>
                    <a:ext uri="{A12FA001-AC4F-418D-AE19-62706E023703}">
                      <ahyp:hlinkClr xmlns:ahyp="http://schemas.microsoft.com/office/drawing/2018/hyperlinkcolor" val="tx"/>
                    </a:ext>
                  </a:extLst>
                </a:hlinkClick>
              </a:rPr>
              <a:t>http://www.viacharacter.org</a:t>
            </a:r>
            <a:r>
              <a:rPr lang="fr-CA" sz="1200" kern="1200" dirty="0">
                <a:effectLst/>
              </a:rPr>
              <a:t>.</a:t>
            </a:r>
          </a:p>
          <a:p>
            <a:r>
              <a:rPr lang="fr-CA" sz="1200" kern="1200" dirty="0">
                <a:effectLst/>
              </a:rPr>
              <a:t>Sur lesquelles de vos forces pouvez-vous miser en tant que leader? </a:t>
            </a:r>
          </a:p>
          <a:p>
            <a:r>
              <a:rPr lang="fr-CA" sz="1200" b="1" kern="1200" dirty="0">
                <a:effectLst/>
              </a:rPr>
              <a:t>Votre rôle de leader catholique</a:t>
            </a:r>
            <a:r>
              <a:rPr lang="fr-CA" sz="1200" kern="1200" dirty="0">
                <a:effectLst/>
              </a:rPr>
              <a:t> </a:t>
            </a:r>
          </a:p>
          <a:p>
            <a:r>
              <a:rPr lang="fr-CA" dirty="0"/>
              <a:t>Comment votre foi influe-t-elle sur votre manière de diriger?  </a:t>
            </a:r>
          </a:p>
          <a:p>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Voir l’exercice de réflexion personnelle de la page 7 du guide de réflexion. </a:t>
            </a:r>
            <a:endParaRPr lang="fr-CA" sz="1200" kern="1200" dirty="0">
              <a:effectLst/>
            </a:endParaRPr>
          </a:p>
          <a:p>
            <a:endParaRPr lang="fr-CA" sz="1200" kern="1200" dirty="0">
              <a:effectLst/>
            </a:endParaRPr>
          </a:p>
          <a:p>
            <a:r>
              <a:rPr lang="fr-CA" dirty="0"/>
              <a:t>Inviter les participantes et participants qui utilisent le cahier </a:t>
            </a:r>
            <a:r>
              <a:rPr lang="fr-CA" i="1" dirty="0" err="1"/>
              <a:t>Onward</a:t>
            </a:r>
            <a:r>
              <a:rPr lang="fr-CA" dirty="0"/>
              <a:t> </a:t>
            </a:r>
            <a:r>
              <a:rPr lang="fr-CA" sz="1200" kern="1200" dirty="0">
                <a:effectLst/>
              </a:rPr>
              <a:t>d’Elena </a:t>
            </a:r>
            <a:r>
              <a:rPr lang="fr-CA" sz="1200" kern="1200" dirty="0" err="1">
                <a:effectLst/>
              </a:rPr>
              <a:t>Aguilar</a:t>
            </a:r>
            <a:r>
              <a:rPr lang="fr-CA" sz="1200" kern="1200" dirty="0">
                <a:effectLst/>
              </a:rPr>
              <a:t> à faire l’exercice de la page 52. </a:t>
            </a:r>
            <a:r>
              <a:rPr lang="fr-CA" sz="1200" b="1" kern="1200" dirty="0">
                <a:effectLst/>
              </a:rPr>
              <a:t> </a:t>
            </a:r>
          </a:p>
          <a:p>
            <a:endParaRPr lang="fr-CA" sz="1200" b="1" kern="1200" dirty="0">
              <a:effectLst/>
            </a:endParaRPr>
          </a:p>
          <a:p>
            <a:r>
              <a:rPr lang="fr-CA" dirty="0"/>
              <a:t>durée suggérée : </a:t>
            </a:r>
            <a:r>
              <a:rPr lang="fr-CA" sz="1200" b="0" kern="1200" dirty="0">
                <a:effectLst/>
              </a:rPr>
              <a:t>20 -30 minutes</a:t>
            </a:r>
          </a:p>
          <a:p>
            <a:endParaRPr lang="fr-CA" sz="1200" b="1" kern="1200" dirty="0">
              <a:solidFill>
                <a:schemeClr val="tx1"/>
              </a:solidFill>
              <a:effectLst/>
            </a:endParaRPr>
          </a:p>
          <a:p>
            <a:endParaRPr lang="fr-CA" sz="1200" kern="1200" dirty="0">
              <a:solidFill>
                <a:schemeClr val="tx1"/>
              </a:solidFill>
              <a:effectLst/>
            </a:endParaRPr>
          </a:p>
        </p:txBody>
      </p:sp>
    </p:spTree>
    <p:extLst>
      <p:ext uri="{BB962C8B-B14F-4D97-AF65-F5344CB8AC3E}">
        <p14:creationId xmlns:p14="http://schemas.microsoft.com/office/powerpoint/2010/main" val="20226188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b="1" dirty="0"/>
              <a:t>Forces distinctives</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b="1"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b="1" dirty="0"/>
              <a:t>Découvrir ses forces</a:t>
            </a:r>
          </a:p>
          <a:p>
            <a:pPr lvl="0">
              <a:lnSpc>
                <a:spcPct val="80000"/>
              </a:lnSpc>
              <a:defRPr/>
            </a:pPr>
            <a:r>
              <a:rPr lang="fr-CA" dirty="0"/>
              <a:t>Les participantes et participants peuvent discuter de leurs réponses aux questions de la page 8 du guide de réflexion avec une ou un collègue.</a:t>
            </a:r>
          </a:p>
          <a:p>
            <a:r>
              <a:rPr lang="fr-CA" dirty="0"/>
              <a:t>Celles et ceux qui utilisent le cahier </a:t>
            </a:r>
            <a:r>
              <a:rPr lang="fr-CA" i="1" dirty="0" err="1"/>
              <a:t>Onward</a:t>
            </a:r>
            <a:r>
              <a:rPr lang="fr-CA" dirty="0"/>
              <a:t> d’</a:t>
            </a:r>
            <a:r>
              <a:rPr lang="fr-CA" sz="1200" kern="1200" dirty="0">
                <a:effectLst/>
              </a:rPr>
              <a:t>Elena </a:t>
            </a:r>
            <a:r>
              <a:rPr lang="fr-CA" sz="1200" kern="1200" dirty="0" err="1">
                <a:effectLst/>
              </a:rPr>
              <a:t>Aguilar</a:t>
            </a:r>
            <a:r>
              <a:rPr lang="fr-CA" sz="1200" kern="1200" dirty="0">
                <a:effectLst/>
              </a:rPr>
              <a:t> peuvent discuter de leurs réponses aux questions de la page 52 (facultatif). </a:t>
            </a:r>
            <a:endParaRPr lang="fr-CA"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800638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dirty="0"/>
              <a:t>Nous nous servirons de scénarios </a:t>
            </a:r>
            <a:r>
              <a:rPr lang="fr-CA" baseline="0" dirty="0"/>
              <a:t>pour appliquer les notions théoriques dont nous venons de discuter. Les échanges peuvent avoir lieu en petits groupes ou en grand groupe.  </a:t>
            </a:r>
          </a:p>
          <a:p>
            <a:pPr marL="0" marR="0" lvl="0" indent="0" algn="l" defTabSz="914400" rtl="0" eaLnBrk="1" fontAlgn="auto" latinLnBrk="0" hangingPunct="1">
              <a:lnSpc>
                <a:spcPct val="80000"/>
              </a:lnSpc>
              <a:spcBef>
                <a:spcPts val="0"/>
              </a:spcBef>
              <a:spcAft>
                <a:spcPts val="0"/>
              </a:spcAft>
              <a:buClrTx/>
              <a:buSzTx/>
              <a:buFontTx/>
              <a:buNone/>
              <a:tabLst/>
              <a:defRPr/>
            </a:pPr>
            <a:r>
              <a:rPr lang="fr-CA" baseline="0" dirty="0"/>
              <a:t>Ce scénario permet</a:t>
            </a:r>
            <a:r>
              <a:rPr lang="fr-CA" dirty="0"/>
              <a:t> aux </a:t>
            </a:r>
            <a:r>
              <a:rPr lang="fr-CA" baseline="0" dirty="0"/>
              <a:t>participantes et participants de faire des liens entre les notions acquises à propos de leurs valeurs fondamentales, leurs forces distinctives et leur type de personnalité. </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baseline="0" dirty="0"/>
              <a:t>Revenez sur le scénario. Les participantes et participants expliquent, en 3 à 5 minutes, en quoi ces éléments influenceront le succès de cette première rencontre.</a:t>
            </a:r>
          </a:p>
          <a:p>
            <a:endParaRPr lang="fr-CA" baseline="0" dirty="0"/>
          </a:p>
          <a:p>
            <a:r>
              <a:rPr lang="fr-CA" baseline="0" dirty="0"/>
              <a:t>L’animatrice ou animateur, le cas échéant, peut donner des exemples illustrant en quoi leur connaissance de soi a guidé leur approche de cette rencontre. Par exemple : « Si ma principale valeur fondamentale, c’est de changer les choses, lorsque je rencontrerai le </a:t>
            </a:r>
            <a:r>
              <a:rPr lang="fr-CA" u="none" baseline="0" dirty="0"/>
              <a:t>conseil d’école, je m’assurerai que nos stratégies auront un effet positif sur toutes les personnes concernées. Si ma principale force est la collaboration, j’écouterai ce que chacun a à dire pour m’assurer que tout le monde est entendu. Si j’ai une personnalité plutôt introvertie, j’écouterai probablement le point de vue des autres avant de donner le mien. »</a:t>
            </a:r>
            <a:endParaRPr lang="fr-CA" baseline="0"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r>
              <a:rPr lang="fr-CA" dirty="0"/>
              <a:t>durée suggérée : </a:t>
            </a:r>
            <a:r>
              <a:rPr lang="fr-CA" altLang="en-US" dirty="0">
                <a:latin typeface="Arial" panose="020B0604020202020204" pitchFamily="34" charset="0"/>
                <a:ea typeface="ＭＳ Ｐゴシック" panose="020B0600070205080204" pitchFamily="34" charset="-128"/>
              </a:rPr>
              <a:t>15 – 20 minutes</a:t>
            </a:r>
          </a:p>
        </p:txBody>
      </p:sp>
    </p:spTree>
    <p:extLst>
      <p:ext uri="{BB962C8B-B14F-4D97-AF65-F5344CB8AC3E}">
        <p14:creationId xmlns:p14="http://schemas.microsoft.com/office/powerpoint/2010/main" val="24700516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fr-CA" sz="1200" kern="1200" dirty="0">
                <a:solidFill>
                  <a:schemeClr val="tx1"/>
                </a:solidFill>
                <a:effectLst/>
                <a:latin typeface="+mn-lt"/>
                <a:ea typeface="+mn-ea"/>
                <a:cs typeface="+mn-cs"/>
              </a:rPr>
              <a:t>D’ici à la troisième session de la série sur les ressources personnelles en leadership d’ordre psychologique, nous vous invitons à lire la partie C du bulletin n</a:t>
            </a:r>
            <a:r>
              <a:rPr lang="fr-CA" sz="1200" kern="1200" baseline="30000" dirty="0">
                <a:solidFill>
                  <a:schemeClr val="tx1"/>
                </a:solidFill>
                <a:effectLst/>
                <a:latin typeface="+mn-lt"/>
                <a:ea typeface="+mn-ea"/>
                <a:cs typeface="+mn-cs"/>
              </a:rPr>
              <a:t>o</a:t>
            </a:r>
            <a:r>
              <a:rPr lang="fr-CA" sz="1200" kern="1200" dirty="0">
                <a:solidFill>
                  <a:schemeClr val="tx1"/>
                </a:solidFill>
                <a:effectLst/>
                <a:latin typeface="+mn-lt"/>
                <a:ea typeface="+mn-ea"/>
                <a:cs typeface="+mn-cs"/>
              </a:rPr>
              <a:t> 8 de </a:t>
            </a:r>
            <a:r>
              <a:rPr lang="fr-CA" sz="1200" i="1" kern="1200" dirty="0">
                <a:solidFill>
                  <a:schemeClr val="tx1"/>
                </a:solidFill>
                <a:effectLst/>
                <a:latin typeface="+mn-lt"/>
                <a:ea typeface="+mn-ea"/>
                <a:cs typeface="+mn-cs"/>
              </a:rPr>
              <a:t>Passer des idées à l’action</a:t>
            </a:r>
            <a:r>
              <a:rPr lang="fr-CA" sz="1200" kern="1200" dirty="0">
                <a:solidFill>
                  <a:schemeClr val="tx1"/>
                </a:solidFill>
                <a:effectLst/>
                <a:latin typeface="+mn-lt"/>
                <a:ea typeface="+mn-ea"/>
                <a:cs typeface="+mn-cs"/>
              </a:rPr>
              <a:t> (</a:t>
            </a:r>
            <a:r>
              <a:rPr lang="fr-CA" sz="1200" i="1" u="sng" kern="1200" dirty="0">
                <a:solidFill>
                  <a:schemeClr val="tx1"/>
                </a:solidFill>
                <a:effectLst/>
                <a:latin typeface="+mn-lt"/>
                <a:ea typeface="+mn-ea"/>
                <a:cs typeface="+mn-cs"/>
                <a:hlinkClick r:id="rId3"/>
              </a:rPr>
              <a:t>Examiner les ressources personnelles en leadership d’ordre « psychologique » : optimisme, auto-efficacité, résilience et proactivité</a:t>
            </a:r>
            <a:r>
              <a:rPr lang="fr-CA" sz="1200" kern="1200" dirty="0">
                <a:solidFill>
                  <a:schemeClr val="tx1"/>
                </a:solidFill>
                <a:effectLst/>
                <a:latin typeface="+mn-lt"/>
                <a:ea typeface="+mn-ea"/>
                <a:cs typeface="+mn-cs"/>
              </a:rPr>
              <a:t>). </a:t>
            </a:r>
            <a:endParaRPr lang="en-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Vous y trouverez une liste de dix stratégies éprouvées illustrant une ou plusieurs approches qui pourraient vous aider à développer et à renforcer vos ressources personnelles en leadership d’ordre psychologique. Ces stratégies vous permettront de déterminer les prochaines étapes de votre plan d’action.</a:t>
            </a:r>
            <a:endParaRPr lang="en-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L’outil d’autoréflexion de l’ILE utilisé à la dernière session aura aussi fourni des données pertinentes à l’établissement d’un plan d’action. </a:t>
            </a:r>
            <a:endParaRPr lang="en-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Les leaders des écoles catholiques pourront remplir la page 19 du document </a:t>
            </a:r>
            <a:r>
              <a:rPr lang="fr-CA" sz="1200" i="1" kern="1200" dirty="0">
                <a:solidFill>
                  <a:schemeClr val="tx1"/>
                </a:solidFill>
                <a:effectLst/>
                <a:latin typeface="+mn-lt"/>
                <a:ea typeface="+mn-ea"/>
                <a:cs typeface="+mn-cs"/>
              </a:rPr>
              <a:t>Renouveler la promesse</a:t>
            </a:r>
            <a:r>
              <a:rPr lang="fr-CA" sz="1200" kern="1200" dirty="0">
                <a:solidFill>
                  <a:schemeClr val="tx1"/>
                </a:solidFill>
                <a:effectLst/>
                <a:latin typeface="+mn-lt"/>
                <a:ea typeface="+mn-ea"/>
                <a:cs typeface="+mn-cs"/>
              </a:rPr>
              <a:t>, qui détaille les responsabilités des directions d’école et directions adjointes dans l’enrichissement de l’éducation catholique (contenu reproduit à la page 10 du guide de réflexion). </a:t>
            </a:r>
            <a:endParaRPr lang="en-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3716254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t>Nous </a:t>
            </a:r>
            <a:r>
              <a:rPr lang="fr-CA" dirty="0"/>
              <a:t>vous invitons à visiter le site Web de l’ILE pour découvrir des ressources et des études qui pourraient contribuer à votre perfectionnement professionnel</a:t>
            </a:r>
            <a:r>
              <a:rPr lang="en-CA" dirty="0"/>
              <a:t>. </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3160345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644648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17550" y="4473892"/>
            <a:ext cx="5608320" cy="3660458"/>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Prière à l’intention des leaders scolaires catholiques. </a:t>
            </a:r>
          </a:p>
          <a:p>
            <a:pPr defTabSz="931774">
              <a:lnSpc>
                <a:spcPct val="80000"/>
              </a:lnSpc>
              <a:defRPr/>
            </a:pPr>
            <a:r>
              <a:rPr lang="fr-CA" dirty="0"/>
              <a:t>Récitez-la.</a:t>
            </a:r>
            <a:r>
              <a:rPr lang="en-US" dirty="0"/>
              <a:t> </a:t>
            </a:r>
          </a:p>
          <a:p>
            <a:pPr marL="0" marR="0" indent="0" algn="l" defTabSz="914400" rtl="0" eaLnBrk="1" fontAlgn="auto" latinLnBrk="0" hangingPunct="1">
              <a:lnSpc>
                <a:spcPct val="80000"/>
              </a:lnSpc>
              <a:spcBef>
                <a:spcPts val="0"/>
              </a:spcBef>
              <a:spcAft>
                <a:spcPts val="0"/>
              </a:spcAft>
              <a:buClrTx/>
              <a:buSzTx/>
              <a:buFontTx/>
              <a:buNone/>
              <a:tabLst/>
              <a:defRPr/>
            </a:pPr>
            <a:r>
              <a:rPr lang="en-US" sz="1200" dirty="0">
                <a:hlinkClick r:id="rId3">
                  <a:extLst>
                    <a:ext uri="{A12FA001-AC4F-418D-AE19-62706E023703}">
                      <ahyp:hlinkClr xmlns:ahyp="http://schemas.microsoft.com/office/drawing/2018/hyperlinkcolor" val="tx"/>
                    </a:ext>
                  </a:extLst>
                </a:hlinkClick>
              </a:rPr>
              <a:t>https://cpco.on.ca/files/9115/1820/8179/1._A_Prayer_for_Leaders_in_Catholic_Education.pdf</a:t>
            </a:r>
            <a:r>
              <a:rPr lang="en-US" sz="1200" dirty="0"/>
              <a:t> </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314089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fr-CA" noProof="0" dirty="0"/>
              <a:t>Nous vous invitons à nous dire : </a:t>
            </a:r>
          </a:p>
          <a:p>
            <a:pPr marL="514350" indent="-514350">
              <a:buAutoNum type="arabicPeriod"/>
            </a:pPr>
            <a:r>
              <a:rPr lang="fr-CA" noProof="0" dirty="0"/>
              <a:t>votre nom;</a:t>
            </a:r>
          </a:p>
          <a:p>
            <a:pPr marL="514350" indent="-514350">
              <a:buAutoNum type="arabicPeriod"/>
            </a:pPr>
            <a:r>
              <a:rPr lang="fr-CA" noProof="0" dirty="0"/>
              <a:t>le nom d’une personne que vous admirez;</a:t>
            </a:r>
          </a:p>
          <a:p>
            <a:pPr marL="514350" indent="-514350">
              <a:buAutoNum type="arabicPeriod"/>
            </a:pPr>
            <a:r>
              <a:rPr lang="fr-CA" noProof="0" dirty="0"/>
              <a:t>quels éléments rendent cette personne remarquable à vos yeux. </a:t>
            </a:r>
          </a:p>
          <a:p>
            <a:pPr eaLnBrk="1" hangingPunct="1">
              <a:lnSpc>
                <a:spcPct val="80000"/>
              </a:lnSpc>
            </a:pPr>
            <a:endParaRPr lang="fr-CA" altLang="en-US" noProof="0" dirty="0">
              <a:latin typeface="Arial" panose="020B0604020202020204" pitchFamily="34" charset="0"/>
              <a:ea typeface="ＭＳ Ｐゴシック" panose="020B0600070205080204" pitchFamily="34" charset="-128"/>
            </a:endParaRPr>
          </a:p>
          <a:p>
            <a:pPr eaLnBrk="1" hangingPunct="1">
              <a:lnSpc>
                <a:spcPct val="80000"/>
              </a:lnSpc>
            </a:pPr>
            <a:r>
              <a:rPr lang="fr-CA" dirty="0"/>
              <a:t>durée suggérée : </a:t>
            </a:r>
            <a:r>
              <a:rPr lang="fr-CA" altLang="en-US" noProof="0" dirty="0">
                <a:latin typeface="Arial" panose="020B0604020202020204" pitchFamily="34" charset="0"/>
                <a:ea typeface="ＭＳ Ｐゴシック" panose="020B0600070205080204" pitchFamily="34" charset="-128"/>
              </a:rPr>
              <a:t>10 – 20 minutes</a:t>
            </a: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380176"/>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fr-CA" dirty="0"/>
              <a:t>Les ressources personnelles en leadership du CLO décrivent les qualités qu’ont les leaders efficaces, par exemple l’optimisme, l’intelligence émotionnelle et la capacité à résoudre des problèmes. Les études suggèrent que d’une personne à l’autre, ces éléments ont une incidence sur l’application et l’efficacité des pratiques de leadership. Les ressources personnelles en leadership assurent donc une mise en œuvre optimale des pratiques par les leaders scolaires et les leaders du système.</a:t>
            </a:r>
            <a:br>
              <a:rPr lang="fr-CA" dirty="0"/>
            </a:br>
            <a:endParaRPr lang="fr-CA" dirty="0"/>
          </a:p>
          <a:p>
            <a:r>
              <a:rPr lang="fr-CA" dirty="0"/>
              <a:t>Bien que dans certaines sessions on présente les ressources séparément (psychologiques, sociales et cognitives), il est important de comprendre qu’en pratique, les leaders les utilisent ensemble, de façon interactive. </a:t>
            </a:r>
            <a:r>
              <a:rPr lang="fr-CA" dirty="0">
                <a:ea typeface="ＭＳ Ｐゴシック" charset="0"/>
                <a:cs typeface="ＭＳ Ｐゴシック" charset="0"/>
              </a:rPr>
              <a:t>Les leaders ne présentent pas une pensée systémique un moment, puis un comportement résilient et enfin des qualités initiatrices de relations; elles et ils recourent à tout ça à la fois, tout le temps. Dans la plupart des cas, elles et ils doivent utiliser les ressources personnelles en leadership simultanément. </a:t>
            </a:r>
          </a:p>
          <a:p>
            <a:pPr defTabSz="931774" eaLnBrk="0" fontAlgn="base" hangingPunct="0">
              <a:spcBef>
                <a:spcPct val="30000"/>
              </a:spcBef>
              <a:spcAft>
                <a:spcPct val="0"/>
              </a:spcAft>
              <a:defRPr/>
            </a:pPr>
            <a:endParaRPr lang="fr-CA" dirty="0">
              <a:ea typeface="ＭＳ Ｐゴシック" charset="0"/>
              <a:cs typeface="ＭＳ Ｐゴシック" charset="0"/>
            </a:endParaRPr>
          </a:p>
          <a:p>
            <a:pPr defTabSz="931774" eaLnBrk="0" fontAlgn="base" hangingPunct="0">
              <a:spcBef>
                <a:spcPct val="30000"/>
              </a:spcBef>
              <a:spcAft>
                <a:spcPct val="0"/>
              </a:spcAft>
              <a:defRPr/>
            </a:pPr>
            <a:r>
              <a:rPr lang="fr-CA" dirty="0">
                <a:ea typeface="ＭＳ Ｐゴシック" charset="0"/>
                <a:cs typeface="ＭＳ Ｐゴシック" charset="0"/>
              </a:rPr>
              <a:t>Le renforcement de ces ressources est un processus continu qui est influencé par les changements touchant le rôle, le contexte professionnel et la vie du leader.</a:t>
            </a:r>
          </a:p>
          <a:p>
            <a:pPr defTabSz="931774" eaLnBrk="0" fontAlgn="base" hangingPunct="0">
              <a:spcBef>
                <a:spcPct val="30000"/>
              </a:spcBef>
              <a:spcAft>
                <a:spcPct val="0"/>
              </a:spcAft>
              <a:defRPr/>
            </a:pPr>
            <a:endParaRPr lang="fr-CA" dirty="0"/>
          </a:p>
          <a:p>
            <a:pPr defTabSz="931774" eaLnBrk="0" fontAlgn="base" hangingPunct="0">
              <a:spcBef>
                <a:spcPct val="30000"/>
              </a:spcBef>
              <a:spcAft>
                <a:spcPct val="0"/>
              </a:spcAft>
              <a:defRPr/>
            </a:pPr>
            <a:r>
              <a:rPr lang="fr-CA" dirty="0"/>
              <a:t>Les participantes et participants peuvent consulter la page 3 du guide de réflexion. </a:t>
            </a:r>
          </a:p>
          <a:p>
            <a:pPr defTabSz="931774" eaLnBrk="0" fontAlgn="base" hangingPunct="0">
              <a:spcBef>
                <a:spcPct val="30000"/>
              </a:spcBef>
              <a:spcAft>
                <a:spcPct val="0"/>
              </a:spcAft>
              <a:defRPr/>
            </a:pPr>
            <a:endParaRPr lang="fr-CA" dirty="0">
              <a:latin typeface="Arial" charset="0"/>
              <a:ea typeface="ＭＳ Ｐゴシック" charset="0"/>
              <a:cs typeface="ＭＳ Ｐゴシック" charset="0"/>
            </a:endParaRPr>
          </a:p>
          <a:p>
            <a:pPr eaLnBrk="1" hangingPunct="1">
              <a:lnSpc>
                <a:spcPct val="80000"/>
              </a:lnSpc>
            </a:pPr>
            <a:r>
              <a:rPr lang="fr-CA" altLang="en-US" dirty="0">
                <a:latin typeface="Arial" panose="020B0604020202020204" pitchFamily="34" charset="0"/>
                <a:ea typeface="ＭＳ Ｐゴシック" panose="020B0600070205080204" pitchFamily="34" charset="-128"/>
              </a:rPr>
              <a:t> </a:t>
            </a:r>
            <a:r>
              <a:rPr lang="fr-CA" dirty="0"/>
              <a:t>durée suggérée : </a:t>
            </a:r>
            <a:r>
              <a:rPr lang="fr-CA" altLang="en-US" dirty="0">
                <a:latin typeface="Arial" panose="020B0604020202020204" pitchFamily="34" charset="0"/>
                <a:ea typeface="ＭＳ Ｐゴシック" panose="020B0600070205080204" pitchFamily="34" charset="-128"/>
              </a:rPr>
              <a:t>5 à 10 minutes</a:t>
            </a:r>
          </a:p>
        </p:txBody>
      </p:sp>
    </p:spTree>
    <p:extLst>
      <p:ext uri="{BB962C8B-B14F-4D97-AF65-F5344CB8AC3E}">
        <p14:creationId xmlns:p14="http://schemas.microsoft.com/office/powerpoint/2010/main" val="3203223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nSpc>
                <a:spcPct val="80000"/>
              </a:lnSpc>
            </a:pPr>
            <a:r>
              <a:rPr lang="en-CA" altLang="en-US" dirty="0">
                <a:latin typeface="Arial" panose="020B0604020202020204" pitchFamily="34" charset="0"/>
                <a:ea typeface="ＭＳ Ｐゴシック" panose="020B0600070205080204" pitchFamily="34" charset="-128"/>
              </a:rPr>
              <a:t>Présentez les caractéristiques des ressources personnelles en leadership d’ordre </a:t>
            </a:r>
            <a:r>
              <a:rPr lang="en-CA" altLang="en-US" dirty="0" err="1">
                <a:latin typeface="Arial" panose="020B0604020202020204" pitchFamily="34" charset="0"/>
                <a:ea typeface="ＭＳ Ｐゴシック" panose="020B0600070205080204" pitchFamily="34" charset="-128"/>
              </a:rPr>
              <a:t>psychologique</a:t>
            </a:r>
            <a:r>
              <a:rPr lang="en-CA" altLang="en-US" dirty="0">
                <a:latin typeface="Arial" panose="020B0604020202020204" pitchFamily="34" charset="0"/>
                <a:ea typeface="ＭＳ Ｐゴシック" panose="020B0600070205080204" pitchFamily="34" charset="-128"/>
              </a:rPr>
              <a:t>.</a:t>
            </a:r>
          </a:p>
          <a:p>
            <a:pPr>
              <a:lnSpc>
                <a:spcPct val="80000"/>
              </a:lnSpc>
            </a:pPr>
            <a:endParaRPr lang="en-CA" altLang="en-US" dirty="0">
              <a:latin typeface="Arial" panose="020B0604020202020204" pitchFamily="34" charset="0"/>
              <a:ea typeface="ＭＳ Ｐゴシック" panose="020B0600070205080204" pitchFamily="34" charset="-128"/>
            </a:endParaRPr>
          </a:p>
          <a:p>
            <a:pPr>
              <a:lnSpc>
                <a:spcPct val="80000"/>
              </a:lnSpc>
            </a:pPr>
            <a:r>
              <a:rPr lang="fr-CA" dirty="0"/>
              <a:t>durée suggérée : </a:t>
            </a:r>
            <a:r>
              <a:rPr lang="en-CA" altLang="en-US" dirty="0">
                <a:latin typeface="Arial" panose="020B0604020202020204" pitchFamily="34" charset="0"/>
                <a:ea typeface="ＭＳ Ｐゴシック" panose="020B0600070205080204" pitchFamily="34" charset="-128"/>
              </a:rPr>
              <a:t>5 – 10 minutes</a:t>
            </a: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US" dirty="0"/>
              <a:t>Les participantes et participants exploreront maintenant différentes facettes de leur personnalité. </a:t>
            </a: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146999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 pape François</a:t>
            </a:r>
            <a:r>
              <a:rPr lang="en-US" baseline="0" dirty="0"/>
              <a:t> reconnaît ici l’importance de l’introspection. </a:t>
            </a:r>
            <a:endParaRPr lang="en-US" dirty="0"/>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55777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fr-CA" sz="1200" kern="1200" dirty="0">
                <a:solidFill>
                  <a:schemeClr val="tx1"/>
                </a:solidFill>
                <a:effectLst/>
              </a:rPr>
              <a:t>À la </a:t>
            </a:r>
            <a:r>
              <a:rPr lang="fr-CA" sz="1200" kern="1200" dirty="0">
                <a:effectLst/>
              </a:rPr>
              <a:t>page 23 du </a:t>
            </a:r>
            <a:r>
              <a:rPr lang="fr-CA" dirty="0"/>
              <a:t>bulletin n</a:t>
            </a:r>
            <a:r>
              <a:rPr lang="fr-CA" baseline="30000" dirty="0"/>
              <a:t>o</a:t>
            </a:r>
            <a:r>
              <a:rPr lang="fr-CA" dirty="0"/>
              <a:t> 8 de </a:t>
            </a:r>
            <a:r>
              <a:rPr lang="fr-CA" i="1" dirty="0"/>
              <a:t>Passer des idées à l’action</a:t>
            </a:r>
            <a:r>
              <a:rPr lang="fr-CA" i="1" dirty="0">
                <a:solidFill>
                  <a:srgbClr val="617D30"/>
                </a:solidFill>
              </a:rPr>
              <a:t> </a:t>
            </a:r>
            <a:r>
              <a:rPr lang="fr-CA" i="1" dirty="0">
                <a:solidFill>
                  <a:schemeClr val="accent1"/>
                </a:solidFill>
                <a:hlinkClick r:id="rId3">
                  <a:extLst>
                    <a:ext uri="{A12FA001-AC4F-418D-AE19-62706E023703}">
                      <ahyp:hlinkClr xmlns:ahyp="http://schemas.microsoft.com/office/drawing/2018/hyperlinkcolor" val="tx"/>
                    </a:ext>
                  </a:extLst>
                </a:hlinkClick>
              </a:rPr>
              <a:t>Examiner les ressources personnelles en leadership d’ordre « psychologique » : optimisme, auto-efficacité, résilience et proactivité</a:t>
            </a:r>
            <a:r>
              <a:rPr lang="fr-CA" dirty="0"/>
              <a:t>,</a:t>
            </a:r>
            <a:r>
              <a:rPr lang="fr-CA" sz="1200" b="0" u="none" strike="noStrike" kern="1200" dirty="0">
                <a:effectLst/>
              </a:rPr>
              <a:t> </a:t>
            </a:r>
            <a:r>
              <a:rPr lang="fr-CA" dirty="0"/>
              <a:t>on propose des stratégies s’appliquant aux quatre ressources personnelles en leadership d’ordre psychologique (optimisme, auto-efficacité, résilience et </a:t>
            </a:r>
            <a:r>
              <a:rPr lang="fr-CA" dirty="0" err="1"/>
              <a:t>proactivité</a:t>
            </a:r>
            <a:r>
              <a:rPr lang="fr-CA" dirty="0"/>
              <a:t>). L’une d’elles est de « bien se connaître ». </a:t>
            </a:r>
          </a:p>
          <a:p>
            <a:r>
              <a:rPr lang="fr-CA" dirty="0"/>
              <a:t>U</a:t>
            </a:r>
            <a:r>
              <a:rPr lang="fr-CA" baseline="0" dirty="0"/>
              <a:t>ne personne qui se connaît bien pourra améliorer sa résilience, son optimisme, sa proactivité et son auto-efficacité. </a:t>
            </a:r>
          </a:p>
          <a:p>
            <a:endParaRPr lang="fr-CA" baseline="0" dirty="0"/>
          </a:p>
          <a:p>
            <a:r>
              <a:rPr lang="fr-CA" dirty="0"/>
              <a:t>durée suggérée : </a:t>
            </a:r>
            <a:r>
              <a:rPr lang="fr-CA" baseline="0" dirty="0"/>
              <a:t>5 – 10 minutes</a:t>
            </a:r>
          </a:p>
        </p:txBody>
      </p:sp>
    </p:spTree>
    <p:extLst>
      <p:ext uri="{BB962C8B-B14F-4D97-AF65-F5344CB8AC3E}">
        <p14:creationId xmlns:p14="http://schemas.microsoft.com/office/powerpoint/2010/main" val="1290878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dirty="0"/>
              <a:t>Les constats découlant de ces activités vous aideront à comprendre vos forces, vos talents et vos points à améliorer. Vous pourrez vous en servir comme outil de réflexion. La conscience de soi est une faculté qui se cultive; c’est le travail d’une vie. Il y a d’ailleurs d’autres outils d’évaluation qui pourraient vous aider.  </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sz="1200" b="0" kern="1200" dirty="0">
                <a:solidFill>
                  <a:schemeClr val="tx1"/>
                </a:solidFill>
                <a:effectLst/>
              </a:rPr>
              <a:t>Activité : </a:t>
            </a:r>
          </a:p>
          <a:p>
            <a:pPr marL="228600" lvl="0" indent="-228600">
              <a:buFont typeface="+mj-lt"/>
              <a:buAutoNum type="arabicPeriod"/>
              <a:defRPr/>
            </a:pPr>
            <a:r>
              <a:rPr lang="fr-CA" sz="1200" b="0" kern="1200" dirty="0">
                <a:solidFill>
                  <a:schemeClr val="tx1"/>
                </a:solidFill>
                <a:effectLst/>
              </a:rPr>
              <a:t>Visionnez la vidéo de Steve Kerr (</a:t>
            </a:r>
            <a:r>
              <a:rPr lang="fr-CA" sz="1200" b="0" i="1" kern="1200" dirty="0" err="1">
                <a:solidFill>
                  <a:schemeClr val="tx1"/>
                </a:solidFill>
                <a:effectLst/>
              </a:rPr>
              <a:t>Core</a:t>
            </a:r>
            <a:r>
              <a:rPr lang="fr-CA" sz="1200" b="0" i="1" kern="1200" dirty="0">
                <a:solidFill>
                  <a:schemeClr val="tx1"/>
                </a:solidFill>
                <a:effectLst/>
              </a:rPr>
              <a:t> Values in Action</a:t>
            </a:r>
            <a:r>
              <a:rPr lang="fr-CA" sz="1200" b="0" kern="1200" dirty="0">
                <a:solidFill>
                  <a:schemeClr val="tx1"/>
                </a:solidFill>
                <a:effectLst/>
              </a:rPr>
              <a:t>, </a:t>
            </a:r>
            <a:r>
              <a:rPr lang="fr-CA" dirty="0">
                <a:hlinkClick r:id="rId3"/>
              </a:rPr>
              <a:t>https://www.youtube.com/watch?v=fXEezjp-Df8</a:t>
            </a:r>
            <a:r>
              <a:rPr lang="fr-CA" dirty="0"/>
              <a:t>, </a:t>
            </a:r>
            <a:r>
              <a:rPr lang="fr-CA" sz="1200" b="0" kern="1200" dirty="0">
                <a:solidFill>
                  <a:schemeClr val="tx1"/>
                </a:solidFill>
                <a:effectLst/>
              </a:rPr>
              <a:t>en an</a:t>
            </a:r>
            <a:r>
              <a:rPr lang="fr-CA" sz="1200" b="0" kern="1200" dirty="0">
                <a:effectLst/>
              </a:rPr>
              <a:t>glais seulement) et faites l’activité correspondante. Consultez </a:t>
            </a:r>
            <a:r>
              <a:rPr lang="fr-CA" dirty="0"/>
              <a:t>la page 6 du guide de réflexion.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fr-CA" dirty="0"/>
              <a:t>Lisez la liste de mots, puis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fr-CA" dirty="0"/>
              <a:t>Encerclez-en dix qui représentent vos valeurs fondamentales.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fr-CA" dirty="0"/>
              <a:t>De cette liste, biffez cinq valeurs qui sont moins centrales.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fr-CA" dirty="0"/>
              <a:t>Biffez-en encore deux. Celles qui restent représentent vos valeurs fondamentales.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fr-CA" dirty="0"/>
              <a:t>Pour cette activité, consultez la page </a:t>
            </a:r>
            <a:r>
              <a:rPr lang="fr-CA" baseline="0" dirty="0"/>
              <a:t>7 du guide de réflexion (ou les pages 25 à 27 du cahier </a:t>
            </a:r>
            <a:r>
              <a:rPr lang="fr-CA" i="1" baseline="0" dirty="0" err="1"/>
              <a:t>Onward</a:t>
            </a:r>
            <a:r>
              <a:rPr lang="fr-CA" baseline="0" dirty="0"/>
              <a:t> et la page suivante : </a:t>
            </a:r>
            <a:r>
              <a:rPr lang="fr-CA" sz="1200" u="sng" kern="1200" dirty="0">
                <a:solidFill>
                  <a:schemeClr val="tx1"/>
                </a:solidFill>
                <a:effectLst/>
                <a:hlinkClick r:id="rId4"/>
              </a:rPr>
              <a:t>http://www.onwardthebook.com/wp-content/uploads/2018/09/Core-Values.pdf</a:t>
            </a:r>
            <a:r>
              <a:rPr lang="fr-CA" sz="1200" u="none" kern="1200" dirty="0">
                <a:solidFill>
                  <a:schemeClr val="tx1"/>
                </a:solidFill>
                <a:effectLst/>
              </a:rPr>
              <a:t>).</a:t>
            </a:r>
            <a:endParaRPr lang="fr-CA" u="none"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r>
              <a:rPr lang="fr-CA" dirty="0"/>
              <a:t>durée suggérée : </a:t>
            </a:r>
            <a:r>
              <a:rPr lang="fr-CA" altLang="en-US" dirty="0">
                <a:latin typeface="Arial" panose="020B0604020202020204" pitchFamily="34" charset="0"/>
                <a:ea typeface="ＭＳ Ｐゴシック" panose="020B0600070205080204" pitchFamily="34" charset="-128"/>
              </a:rPr>
              <a:t>10 – 15 minutes</a:t>
            </a:r>
          </a:p>
        </p:txBody>
      </p:sp>
    </p:spTree>
    <p:extLst>
      <p:ext uri="{BB962C8B-B14F-4D97-AF65-F5344CB8AC3E}">
        <p14:creationId xmlns:p14="http://schemas.microsoft.com/office/powerpoint/2010/main" val="551329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16personalities.com/fr/test-de-personnalite"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hyperlink" Target="https://www.16personalities.com/fr"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hyperlink" Target="http://www.viacharacter.org/"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education-leadership-ontario.ca/fr" TargetMode="External"/><Relationship Id="rId7"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www.education-leadership-ontario.ca/fr" TargetMode="External"/><Relationship Id="rId5" Type="http://schemas.openxmlformats.org/officeDocument/2006/relationships/hyperlink" Target="mailto:communication@education-leadership-ontario.ca" TargetMode="External"/><Relationship Id="rId4" Type="http://schemas.openxmlformats.org/officeDocument/2006/relationships/hyperlink" Target="https://twitter.com/IELOntario"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https://i.pinimg.com/564x/86/70/02/867002497e723f21cf457814c4189268.jpg" TargetMode="Externa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www.onwardthebook.com/wp-content/uploads/2018/04/Elements-of-Self.pdf"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s://www.youtube.com/watch?v=fXEezjp-Df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0" y="1968617"/>
            <a:ext cx="12011025" cy="4278094"/>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altLang="en-US" sz="4800" b="1" kern="0" dirty="0"/>
              <a:t>Renforcer ses ressources personnelles en leadership (RPL)</a:t>
            </a:r>
          </a:p>
          <a:p>
            <a:pPr algn="ctr">
              <a:spcBef>
                <a:spcPct val="0"/>
              </a:spcBef>
              <a:buNone/>
              <a:defRPr/>
            </a:pPr>
            <a:r>
              <a:rPr lang="fr-CA" b="1" dirty="0">
                <a:solidFill>
                  <a:srgbClr val="000000"/>
                </a:solidFill>
                <a:latin typeface="+mn-lt"/>
              </a:rPr>
              <a:t>pour des leaders au sein des conseils scolaires catholiques</a:t>
            </a:r>
          </a:p>
          <a:p>
            <a:pPr algn="ctr">
              <a:spcBef>
                <a:spcPct val="0"/>
              </a:spcBef>
              <a:buNone/>
              <a:defRPr/>
            </a:pPr>
            <a:r>
              <a:rPr lang="fr-CA" altLang="en-US" sz="4800" b="1" kern="0" dirty="0"/>
              <a:t> </a:t>
            </a:r>
          </a:p>
          <a:p>
            <a:pPr algn="ctr">
              <a:spcBef>
                <a:spcPct val="0"/>
              </a:spcBef>
              <a:buNone/>
              <a:defRPr/>
            </a:pPr>
            <a:r>
              <a:rPr lang="fr-CA" altLang="en-US" sz="4800" kern="0" dirty="0"/>
              <a:t>RPL d’ordre psychologique - Session 1.2 </a:t>
            </a:r>
          </a:p>
          <a:p>
            <a:pPr algn="ctr">
              <a:spcBef>
                <a:spcPct val="0"/>
              </a:spcBef>
              <a:buNone/>
              <a:defRPr/>
            </a:pPr>
            <a:r>
              <a:rPr lang="fr-CA" altLang="en-US" sz="4800" kern="0" dirty="0">
                <a:latin typeface="+mn-lt"/>
              </a:rPr>
              <a:t>Comprendre qui vous êtes en tant que leader</a:t>
            </a:r>
          </a:p>
        </p:txBody>
      </p:sp>
      <p:sp>
        <p:nvSpPr>
          <p:cNvPr id="9" name="Text Box 7">
            <a:extLst>
              <a:ext uri="{FF2B5EF4-FFF2-40B4-BE49-F238E27FC236}">
                <a16:creationId xmlns:a16="http://schemas.microsoft.com/office/drawing/2014/main" id="{B7EEFCC8-5EF7-A749-8B49-E206F32FCADF}"/>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0" name="Rectangle 4">
            <a:extLst>
              <a:ext uri="{FF2B5EF4-FFF2-40B4-BE49-F238E27FC236}">
                <a16:creationId xmlns:a16="http://schemas.microsoft.com/office/drawing/2014/main" id="{E2621F4D-2510-654C-A0F8-897DC126DA2C}"/>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pic>
        <p:nvPicPr>
          <p:cNvPr id="8" name="Picture 6" descr="logo short">
            <a:extLst>
              <a:ext uri="{FF2B5EF4-FFF2-40B4-BE49-F238E27FC236}">
                <a16:creationId xmlns:a16="http://schemas.microsoft.com/office/drawing/2014/main" id="{960A2097-58B4-AF46-833A-D951ABD4AEC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AC46C321-51D0-ED45-8B51-368445725E72}"/>
              </a:ext>
            </a:extLst>
          </p:cNvPr>
          <p:cNvSpPr txBox="1">
            <a:spLocks/>
          </p:cNvSpPr>
          <p:nvPr/>
        </p:nvSpPr>
        <p:spPr>
          <a:xfrm>
            <a:off x="457200" y="1856971"/>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chemeClr val="accent1">
                    <a:lumMod val="75000"/>
                  </a:schemeClr>
                </a:solidFill>
                <a:latin typeface="+mn-lt"/>
              </a:rPr>
              <a:t>Discussion en petits groupes</a:t>
            </a:r>
            <a:endParaRPr lang="en-CA" sz="3200" b="1" dirty="0">
              <a:solidFill>
                <a:schemeClr val="accent1">
                  <a:lumMod val="75000"/>
                </a:schemeClr>
              </a:solidFill>
              <a:latin typeface="+mn-lt"/>
            </a:endParaRPr>
          </a:p>
        </p:txBody>
      </p:sp>
      <p:sp>
        <p:nvSpPr>
          <p:cNvPr id="9" name="Content Placeholder 2">
            <a:extLst>
              <a:ext uri="{FF2B5EF4-FFF2-40B4-BE49-F238E27FC236}">
                <a16:creationId xmlns:a16="http://schemas.microsoft.com/office/drawing/2014/main" id="{13395F5C-B087-7C40-9A41-F70E08EBBDA2}"/>
              </a:ext>
            </a:extLst>
          </p:cNvPr>
          <p:cNvSpPr>
            <a:spLocks noGrp="1"/>
          </p:cNvSpPr>
          <p:nvPr>
            <p:ph idx="1"/>
          </p:nvPr>
        </p:nvSpPr>
        <p:spPr>
          <a:xfrm>
            <a:off x="1453952" y="3214172"/>
            <a:ext cx="7848872" cy="2664296"/>
          </a:xfrm>
        </p:spPr>
        <p:txBody>
          <a:bodyPr>
            <a:normAutofit/>
          </a:bodyPr>
          <a:lstStyle/>
          <a:p>
            <a:pPr marL="0" indent="0">
              <a:buNone/>
            </a:pPr>
            <a:r>
              <a:rPr lang="fr-CA" b="1" dirty="0"/>
              <a:t>QUESTIONS D’ORIENTATION</a:t>
            </a:r>
          </a:p>
          <a:p>
            <a:pPr marL="514350" indent="-514350">
              <a:buFont typeface="+mj-lt"/>
              <a:buAutoNum type="arabicPeriod"/>
            </a:pPr>
            <a:r>
              <a:rPr lang="fr-CA" dirty="0"/>
              <a:t>Quelles sont vos trois valeurs fondamentales? </a:t>
            </a:r>
          </a:p>
          <a:p>
            <a:pPr marL="514350" indent="-514350">
              <a:buFont typeface="+mj-lt"/>
              <a:buAutoNum type="arabicPeriod"/>
            </a:pPr>
            <a:r>
              <a:rPr lang="fr-CA" dirty="0"/>
              <a:t>Comment l’une d’elles se manifeste-t-elle dans votre leadership? </a:t>
            </a:r>
          </a:p>
          <a:p>
            <a:pPr marL="514350" indent="-514350">
              <a:buFont typeface="+mj-lt"/>
              <a:buAutoNum type="arabicPeriod"/>
            </a:pPr>
            <a:endParaRPr lang="fr-CA" dirty="0"/>
          </a:p>
          <a:p>
            <a:endParaRPr lang="fr-CA" dirty="0"/>
          </a:p>
        </p:txBody>
      </p:sp>
      <p:sp>
        <p:nvSpPr>
          <p:cNvPr id="10" name="Text Box 7">
            <a:extLst>
              <a:ext uri="{FF2B5EF4-FFF2-40B4-BE49-F238E27FC236}">
                <a16:creationId xmlns:a16="http://schemas.microsoft.com/office/drawing/2014/main" id="{C9610E20-E6C4-4547-8C52-927A4879C543}"/>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2" name="Picture 6" descr="logo short">
            <a:extLst>
              <a:ext uri="{FF2B5EF4-FFF2-40B4-BE49-F238E27FC236}">
                <a16:creationId xmlns:a16="http://schemas.microsoft.com/office/drawing/2014/main" id="{6815123A-4DEC-994F-9077-BB8DAD86F8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12A226C3-EDE3-764C-B2FA-D3CE1B9D7917}"/>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701204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Content Placeholder 2">
            <a:extLst>
              <a:ext uri="{FF2B5EF4-FFF2-40B4-BE49-F238E27FC236}">
                <a16:creationId xmlns:a16="http://schemas.microsoft.com/office/drawing/2014/main" id="{22FD3B3B-45B3-BB40-A07E-26BD9BBA16FD}"/>
              </a:ext>
            </a:extLst>
          </p:cNvPr>
          <p:cNvSpPr>
            <a:spLocks noGrp="1"/>
          </p:cNvSpPr>
          <p:nvPr>
            <p:ph sz="half" idx="1"/>
          </p:nvPr>
        </p:nvSpPr>
        <p:spPr>
          <a:xfrm>
            <a:off x="1031098" y="2536489"/>
            <a:ext cx="10129803" cy="2695900"/>
          </a:xfrm>
        </p:spPr>
        <p:txBody>
          <a:bodyPr>
            <a:normAutofit/>
          </a:bodyPr>
          <a:lstStyle/>
          <a:p>
            <a:pPr marL="0" indent="0">
              <a:buNone/>
            </a:pPr>
            <a:r>
              <a:rPr lang="en-CA" sz="3200" b="1" dirty="0">
                <a:solidFill>
                  <a:schemeClr val="accent1">
                    <a:lumMod val="75000"/>
                  </a:schemeClr>
                </a:solidFill>
              </a:rPr>
              <a:t>Réflexion personnelle</a:t>
            </a:r>
          </a:p>
          <a:p>
            <a:pPr marL="0" indent="0">
              <a:buNone/>
            </a:pPr>
            <a:endParaRPr lang="en-CA" dirty="0"/>
          </a:p>
          <a:p>
            <a:pPr marL="0" indent="0">
              <a:buNone/>
            </a:pPr>
            <a:r>
              <a:rPr lang="en-CA" dirty="0"/>
              <a:t>Nous vous invitons à faire le test de personnalité Myers-Briggs : </a:t>
            </a:r>
            <a:r>
              <a:rPr lang="en-CA" dirty="0">
                <a:hlinkClick r:id="rId3"/>
              </a:rPr>
              <a:t>https://www.16personalities.com/fr/test-de-personnalite</a:t>
            </a:r>
            <a:r>
              <a:rPr lang="en-CA" dirty="0"/>
              <a:t>. </a:t>
            </a:r>
          </a:p>
          <a:p>
            <a:pPr marL="0" indent="0">
              <a:buNone/>
            </a:pPr>
            <a:endParaRPr lang="en-CA" dirty="0"/>
          </a:p>
          <a:p>
            <a:pPr marL="0" indent="0">
              <a:buNone/>
            </a:pPr>
            <a:endParaRPr lang="en-CA" dirty="0"/>
          </a:p>
        </p:txBody>
      </p:sp>
      <p:sp>
        <p:nvSpPr>
          <p:cNvPr id="9" name="TextBox 8">
            <a:extLst>
              <a:ext uri="{FF2B5EF4-FFF2-40B4-BE49-F238E27FC236}">
                <a16:creationId xmlns:a16="http://schemas.microsoft.com/office/drawing/2014/main" id="{A56808B2-FD30-2B4E-BF3B-AB99305C3B4B}"/>
              </a:ext>
            </a:extLst>
          </p:cNvPr>
          <p:cNvSpPr txBox="1"/>
          <p:nvPr/>
        </p:nvSpPr>
        <p:spPr>
          <a:xfrm>
            <a:off x="9213618" y="5974884"/>
            <a:ext cx="2160240" cy="646331"/>
          </a:xfrm>
          <a:prstGeom prst="rect">
            <a:avLst/>
          </a:prstGeom>
          <a:solidFill>
            <a:schemeClr val="accent1">
              <a:lumMod val="60000"/>
              <a:lumOff val="40000"/>
            </a:schemeClr>
          </a:solidFill>
        </p:spPr>
        <p:txBody>
          <a:bodyPr wrap="square" rtlCol="0">
            <a:spAutoFit/>
          </a:bodyPr>
          <a:lstStyle/>
          <a:p>
            <a:r>
              <a:rPr lang="en-CA" dirty="0"/>
              <a:t>Voir la page 8 du guide de réflexion</a:t>
            </a:r>
          </a:p>
        </p:txBody>
      </p:sp>
      <p:sp>
        <p:nvSpPr>
          <p:cNvPr id="10" name="Text Box 7">
            <a:extLst>
              <a:ext uri="{FF2B5EF4-FFF2-40B4-BE49-F238E27FC236}">
                <a16:creationId xmlns:a16="http://schemas.microsoft.com/office/drawing/2014/main" id="{07E1D437-599C-E34B-B7D2-756C1714C7C3}"/>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2" name="Picture 6" descr="logo short">
            <a:extLst>
              <a:ext uri="{FF2B5EF4-FFF2-40B4-BE49-F238E27FC236}">
                <a16:creationId xmlns:a16="http://schemas.microsoft.com/office/drawing/2014/main" id="{97B38E66-8C6E-7E41-B9F7-521C7EB86BF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1B9B63A3-B36D-014D-B8FA-3D9C44A86DA0}"/>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2336669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F912A886-5D2F-6A43-A7C6-B5BF0A57B435}"/>
              </a:ext>
            </a:extLst>
          </p:cNvPr>
          <p:cNvSpPr txBox="1">
            <a:spLocks/>
          </p:cNvSpPr>
          <p:nvPr/>
        </p:nvSpPr>
        <p:spPr>
          <a:xfrm>
            <a:off x="2492430" y="349466"/>
            <a:ext cx="7842142" cy="8382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Types de personnalités – Test Myers-Briggs</a:t>
            </a:r>
          </a:p>
        </p:txBody>
      </p:sp>
      <p:sp>
        <p:nvSpPr>
          <p:cNvPr id="11" name="Rectangle 10">
            <a:extLst>
              <a:ext uri="{FF2B5EF4-FFF2-40B4-BE49-F238E27FC236}">
                <a16:creationId xmlns:a16="http://schemas.microsoft.com/office/drawing/2014/main" id="{6FDEE9D0-E184-9648-A77A-77C1ECA6B295}"/>
              </a:ext>
            </a:extLst>
          </p:cNvPr>
          <p:cNvSpPr/>
          <p:nvPr/>
        </p:nvSpPr>
        <p:spPr>
          <a:xfrm>
            <a:off x="2165029" y="1187666"/>
            <a:ext cx="8496944" cy="4524315"/>
          </a:xfrm>
          <a:prstGeom prst="rect">
            <a:avLst/>
          </a:prstGeom>
          <a:ln>
            <a:solidFill>
              <a:schemeClr val="accent6">
                <a:lumMod val="75000"/>
              </a:schemeClr>
            </a:solidFill>
          </a:ln>
        </p:spPr>
        <p:txBody>
          <a:bodyPr wrap="square">
            <a:spAutoFit/>
          </a:bodyPr>
          <a:lstStyle/>
          <a:p>
            <a:pPr algn="ctr"/>
            <a:r>
              <a:rPr lang="en-US" sz="3200" b="1" dirty="0"/>
              <a:t>Types de personnalités</a:t>
            </a:r>
          </a:p>
          <a:p>
            <a:r>
              <a:rPr lang="en-US" sz="3200" dirty="0"/>
              <a:t>ISTP – Virtuose	 	ESTP – Entrepreneur</a:t>
            </a:r>
          </a:p>
          <a:p>
            <a:r>
              <a:rPr lang="en-US" sz="3200" dirty="0"/>
              <a:t>ISFP – Aventurier	ESFP – Amuseur</a:t>
            </a:r>
          </a:p>
          <a:p>
            <a:r>
              <a:rPr lang="en-US" sz="3200" dirty="0"/>
              <a:t>INFP – Médiateur	ENFP – Inspirateur</a:t>
            </a:r>
          </a:p>
          <a:p>
            <a:r>
              <a:rPr lang="en-US" sz="3200" dirty="0"/>
              <a:t>INTP – Logicien 		ENTP – Innovateur</a:t>
            </a:r>
          </a:p>
          <a:p>
            <a:r>
              <a:rPr lang="en-US" sz="3200" dirty="0"/>
              <a:t>ISTJ – Logisticien		ESTJ – Directeur</a:t>
            </a:r>
          </a:p>
          <a:p>
            <a:r>
              <a:rPr lang="en-US" sz="3200" dirty="0"/>
              <a:t>ISFJ – Défenseur 	ESFJ – Consul</a:t>
            </a:r>
          </a:p>
          <a:p>
            <a:r>
              <a:rPr lang="en-US" sz="3200" dirty="0"/>
              <a:t>INFJ – Avocat 		ENFJ – Protagoniste</a:t>
            </a:r>
          </a:p>
          <a:p>
            <a:r>
              <a:rPr lang="en-US" sz="3200" dirty="0"/>
              <a:t>INTJ – Architecte	ENTJ – Commandant </a:t>
            </a:r>
          </a:p>
        </p:txBody>
      </p:sp>
      <p:sp>
        <p:nvSpPr>
          <p:cNvPr id="2" name="TextBox 1">
            <a:extLst>
              <a:ext uri="{FF2B5EF4-FFF2-40B4-BE49-F238E27FC236}">
                <a16:creationId xmlns:a16="http://schemas.microsoft.com/office/drawing/2014/main" id="{99B0D263-6023-2846-ACA7-C317BCF75370}"/>
              </a:ext>
            </a:extLst>
          </p:cNvPr>
          <p:cNvSpPr txBox="1"/>
          <p:nvPr/>
        </p:nvSpPr>
        <p:spPr>
          <a:xfrm>
            <a:off x="5696262" y="6001300"/>
            <a:ext cx="4965711" cy="646331"/>
          </a:xfrm>
          <a:prstGeom prst="rect">
            <a:avLst/>
          </a:prstGeom>
          <a:noFill/>
        </p:spPr>
        <p:txBody>
          <a:bodyPr wrap="square" rtlCol="0">
            <a:spAutoFit/>
          </a:bodyPr>
          <a:lstStyle/>
          <a:p>
            <a:r>
              <a:rPr lang="en-US" sz="3600" dirty="0">
                <a:hlinkClick r:id="rId3"/>
              </a:rPr>
              <a:t>16personalities.com/fr </a:t>
            </a:r>
            <a:endParaRPr lang="en-US" sz="3600" dirty="0"/>
          </a:p>
        </p:txBody>
      </p:sp>
      <p:pic>
        <p:nvPicPr>
          <p:cNvPr id="12" name="Picture 6" descr="logo short">
            <a:extLst>
              <a:ext uri="{FF2B5EF4-FFF2-40B4-BE49-F238E27FC236}">
                <a16:creationId xmlns:a16="http://schemas.microsoft.com/office/drawing/2014/main" id="{003F8F76-0DB7-F245-A122-B64FC75398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Tree>
    <p:extLst>
      <p:ext uri="{BB962C8B-B14F-4D97-AF65-F5344CB8AC3E}">
        <p14:creationId xmlns:p14="http://schemas.microsoft.com/office/powerpoint/2010/main" val="1075366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Content Placeholder 2">
            <a:extLst>
              <a:ext uri="{FF2B5EF4-FFF2-40B4-BE49-F238E27FC236}">
                <a16:creationId xmlns:a16="http://schemas.microsoft.com/office/drawing/2014/main" id="{22FD3B3B-45B3-BB40-A07E-26BD9BBA16FD}"/>
              </a:ext>
            </a:extLst>
          </p:cNvPr>
          <p:cNvSpPr>
            <a:spLocks noGrp="1"/>
          </p:cNvSpPr>
          <p:nvPr>
            <p:ph sz="half" idx="1"/>
          </p:nvPr>
        </p:nvSpPr>
        <p:spPr>
          <a:xfrm>
            <a:off x="457199" y="1676402"/>
            <a:ext cx="10129803" cy="3971455"/>
          </a:xfrm>
        </p:spPr>
        <p:txBody>
          <a:bodyPr>
            <a:normAutofit/>
          </a:bodyPr>
          <a:lstStyle/>
          <a:p>
            <a:pPr marL="0" indent="0">
              <a:buNone/>
            </a:pPr>
            <a:r>
              <a:rPr lang="en-CA" sz="3200" b="1" dirty="0">
                <a:solidFill>
                  <a:schemeClr val="accent1">
                    <a:lumMod val="75000"/>
                  </a:schemeClr>
                </a:solidFill>
              </a:rPr>
              <a:t>Réflexion personnelle</a:t>
            </a:r>
          </a:p>
          <a:p>
            <a:pPr marL="0" indent="0">
              <a:buNone/>
            </a:pPr>
            <a:endParaRPr lang="en-CA" dirty="0"/>
          </a:p>
          <a:p>
            <a:pPr marL="0" indent="0">
              <a:buNone/>
            </a:pPr>
            <a:endParaRPr lang="en-CA" dirty="0"/>
          </a:p>
          <a:p>
            <a:pPr marL="0" indent="0">
              <a:buNone/>
            </a:pPr>
            <a:r>
              <a:rPr lang="fr-CA" sz="3600" b="1" dirty="0"/>
              <a:t>Quelles sont vos forces? </a:t>
            </a:r>
          </a:p>
          <a:p>
            <a:pPr marL="0" lvl="0" indent="0">
              <a:buNone/>
            </a:pPr>
            <a:r>
              <a:rPr lang="fr-CA" dirty="0"/>
              <a:t>Cernez vos forces en complétant le questionnaire</a:t>
            </a:r>
          </a:p>
          <a:p>
            <a:pPr marL="0" indent="0">
              <a:buNone/>
            </a:pPr>
            <a:r>
              <a:rPr lang="fr-CA" u="sng" dirty="0">
                <a:hlinkClick r:id="rId3"/>
              </a:rPr>
              <a:t>http://www.viacharacter.org</a:t>
            </a:r>
            <a:r>
              <a:rPr lang="fr-CA" dirty="0"/>
              <a:t>.</a:t>
            </a:r>
          </a:p>
          <a:p>
            <a:pPr marL="0" indent="0">
              <a:buNone/>
            </a:pPr>
            <a:endParaRPr lang="en-CA" dirty="0"/>
          </a:p>
        </p:txBody>
      </p:sp>
      <p:sp>
        <p:nvSpPr>
          <p:cNvPr id="10" name="Text Box 7">
            <a:extLst>
              <a:ext uri="{FF2B5EF4-FFF2-40B4-BE49-F238E27FC236}">
                <a16:creationId xmlns:a16="http://schemas.microsoft.com/office/drawing/2014/main" id="{554B6F83-3AA9-A945-AC3A-83550DC60207}"/>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3" name="Picture 6" descr="logo short">
            <a:extLst>
              <a:ext uri="{FF2B5EF4-FFF2-40B4-BE49-F238E27FC236}">
                <a16:creationId xmlns:a16="http://schemas.microsoft.com/office/drawing/2014/main" id="{3F16E44A-4AD0-5F48-ACC2-6943D79E0EC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2" name="TextBox 8">
            <a:extLst>
              <a:ext uri="{FF2B5EF4-FFF2-40B4-BE49-F238E27FC236}">
                <a16:creationId xmlns:a16="http://schemas.microsoft.com/office/drawing/2014/main" id="{1F7AB0A5-DE26-A141-910C-C00E6DB53A22}"/>
              </a:ext>
            </a:extLst>
          </p:cNvPr>
          <p:cNvSpPr txBox="1"/>
          <p:nvPr/>
        </p:nvSpPr>
        <p:spPr>
          <a:xfrm>
            <a:off x="9213618" y="5974884"/>
            <a:ext cx="2160240" cy="646331"/>
          </a:xfrm>
          <a:prstGeom prst="rect">
            <a:avLst/>
          </a:prstGeom>
          <a:solidFill>
            <a:schemeClr val="accent1">
              <a:lumMod val="60000"/>
              <a:lumOff val="40000"/>
            </a:schemeClr>
          </a:solidFill>
        </p:spPr>
        <p:txBody>
          <a:bodyPr wrap="square" rtlCol="0">
            <a:spAutoFit/>
          </a:bodyPr>
          <a:lstStyle/>
          <a:p>
            <a:r>
              <a:rPr lang="en-CA" dirty="0"/>
              <a:t>Voir la page 8 du guide de réflexion</a:t>
            </a:r>
          </a:p>
        </p:txBody>
      </p:sp>
      <p:sp>
        <p:nvSpPr>
          <p:cNvPr id="14" name="Rectangle 4">
            <a:extLst>
              <a:ext uri="{FF2B5EF4-FFF2-40B4-BE49-F238E27FC236}">
                <a16:creationId xmlns:a16="http://schemas.microsoft.com/office/drawing/2014/main" id="{4D8E60F5-B940-6D4F-96D4-BEF175643A60}"/>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3123059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BC0948D0-B3F4-7A4D-81C3-10EC1376088E}"/>
              </a:ext>
            </a:extLst>
          </p:cNvPr>
          <p:cNvSpPr txBox="1">
            <a:spLocks/>
          </p:cNvSpPr>
          <p:nvPr/>
        </p:nvSpPr>
        <p:spPr>
          <a:xfrm>
            <a:off x="73630" y="1759914"/>
            <a:ext cx="12118370" cy="102827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Forces distinctives</a:t>
            </a:r>
          </a:p>
        </p:txBody>
      </p:sp>
      <p:sp>
        <p:nvSpPr>
          <p:cNvPr id="9" name="Content Placeholder 2">
            <a:extLst>
              <a:ext uri="{FF2B5EF4-FFF2-40B4-BE49-F238E27FC236}">
                <a16:creationId xmlns:a16="http://schemas.microsoft.com/office/drawing/2014/main" id="{32B97930-FC53-F24F-A773-025F0EA4EBBF}"/>
              </a:ext>
            </a:extLst>
          </p:cNvPr>
          <p:cNvSpPr>
            <a:spLocks noGrp="1"/>
          </p:cNvSpPr>
          <p:nvPr>
            <p:ph sz="half" idx="1"/>
          </p:nvPr>
        </p:nvSpPr>
        <p:spPr>
          <a:xfrm>
            <a:off x="343711" y="2685411"/>
            <a:ext cx="11504578" cy="3971455"/>
          </a:xfrm>
        </p:spPr>
        <p:txBody>
          <a:bodyPr>
            <a:normAutofit/>
          </a:bodyPr>
          <a:lstStyle/>
          <a:p>
            <a:pPr marL="0" indent="0">
              <a:buNone/>
            </a:pPr>
            <a:r>
              <a:rPr lang="fr-CA" sz="3600" b="1" dirty="0"/>
              <a:t>Découvrir ses forces</a:t>
            </a:r>
          </a:p>
          <a:p>
            <a:pPr marL="0" indent="0">
              <a:buNone/>
            </a:pPr>
            <a:endParaRPr lang="fr-CA" sz="3200" b="1" dirty="0"/>
          </a:p>
          <a:p>
            <a:r>
              <a:rPr lang="fr-CA" dirty="0"/>
              <a:t>Formez un duo avec une ou un collègue.</a:t>
            </a:r>
          </a:p>
          <a:p>
            <a:r>
              <a:rPr lang="fr-CA" dirty="0"/>
              <a:t>Répondez aux questions de la page 8 du guide de réflexion</a:t>
            </a:r>
          </a:p>
          <a:p>
            <a:pPr marL="0" indent="0" algn="ctr">
              <a:buNone/>
            </a:pPr>
            <a:r>
              <a:rPr lang="fr-CA" dirty="0"/>
              <a:t>ou</a:t>
            </a:r>
          </a:p>
          <a:p>
            <a:r>
              <a:rPr lang="fr-CA" dirty="0"/>
              <a:t>Faites l’exercice de réflexion de la page 52 du cahier </a:t>
            </a:r>
            <a:r>
              <a:rPr lang="fr-CA" i="1" dirty="0" err="1"/>
              <a:t>Onward</a:t>
            </a:r>
            <a:r>
              <a:rPr lang="fr-CA" dirty="0"/>
              <a:t>.</a:t>
            </a:r>
          </a:p>
        </p:txBody>
      </p:sp>
      <p:sp>
        <p:nvSpPr>
          <p:cNvPr id="10" name="Text Box 7">
            <a:extLst>
              <a:ext uri="{FF2B5EF4-FFF2-40B4-BE49-F238E27FC236}">
                <a16:creationId xmlns:a16="http://schemas.microsoft.com/office/drawing/2014/main" id="{5F054AE5-1467-1742-8097-ECE8C7B7CD18}"/>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2" name="Picture 6" descr="logo short">
            <a:extLst>
              <a:ext uri="{FF2B5EF4-FFF2-40B4-BE49-F238E27FC236}">
                <a16:creationId xmlns:a16="http://schemas.microsoft.com/office/drawing/2014/main" id="{BD35FF5E-4B65-C841-848C-CF59EB0F1D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6AAFBEB6-0F44-7B4F-86D6-0D25FA8C0759}"/>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8001953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C22733A7-F233-3744-9CE0-3EBAAB7CB61E}"/>
              </a:ext>
            </a:extLst>
          </p:cNvPr>
          <p:cNvSpPr txBox="1">
            <a:spLocks/>
          </p:cNvSpPr>
          <p:nvPr/>
        </p:nvSpPr>
        <p:spPr>
          <a:xfrm>
            <a:off x="343711" y="1581745"/>
            <a:ext cx="308211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Scénario</a:t>
            </a:r>
          </a:p>
        </p:txBody>
      </p:sp>
      <p:sp>
        <p:nvSpPr>
          <p:cNvPr id="9" name="Content Placeholder 2">
            <a:extLst>
              <a:ext uri="{FF2B5EF4-FFF2-40B4-BE49-F238E27FC236}">
                <a16:creationId xmlns:a16="http://schemas.microsoft.com/office/drawing/2014/main" id="{1971FD1D-4F97-F64C-9929-4528F2810FD3}"/>
              </a:ext>
            </a:extLst>
          </p:cNvPr>
          <p:cNvSpPr>
            <a:spLocks noGrp="1"/>
          </p:cNvSpPr>
          <p:nvPr>
            <p:ph idx="1"/>
          </p:nvPr>
        </p:nvSpPr>
        <p:spPr>
          <a:xfrm>
            <a:off x="1869699" y="2910423"/>
            <a:ext cx="8452601" cy="3110933"/>
          </a:xfrm>
        </p:spPr>
        <p:txBody>
          <a:bodyPr>
            <a:normAutofit/>
          </a:bodyPr>
          <a:lstStyle/>
          <a:p>
            <a:pPr marL="0" indent="0">
              <a:buNone/>
            </a:pPr>
            <a:r>
              <a:rPr lang="fr-CA" dirty="0"/>
              <a:t>Vous venez d’être nommée au poste de directrice, et vous rencontrez le conseil d’école pour la première fois la semaine prochaine. </a:t>
            </a:r>
          </a:p>
          <a:p>
            <a:pPr marL="0" indent="0">
              <a:buNone/>
            </a:pPr>
            <a:r>
              <a:rPr lang="fr-CA" dirty="0"/>
              <a:t>Expliquez comment vos valeurs fondamentales, vos forces et votre type de personnalité pourraient influencer votre approche avec ce groupe de collaboratrices et de collaborateurs importants. </a:t>
            </a:r>
          </a:p>
        </p:txBody>
      </p:sp>
      <p:sp>
        <p:nvSpPr>
          <p:cNvPr id="10" name="Text Box 7">
            <a:extLst>
              <a:ext uri="{FF2B5EF4-FFF2-40B4-BE49-F238E27FC236}">
                <a16:creationId xmlns:a16="http://schemas.microsoft.com/office/drawing/2014/main" id="{F302C797-C419-AD43-8489-4AE4F3E3AD8B}"/>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2" name="Picture 6" descr="logo short">
            <a:extLst>
              <a:ext uri="{FF2B5EF4-FFF2-40B4-BE49-F238E27FC236}">
                <a16:creationId xmlns:a16="http://schemas.microsoft.com/office/drawing/2014/main" id="{42822743-A618-6E4D-97F1-9643E67C53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F3D91DBC-4917-F842-A93F-6B7278482ECD}"/>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25652289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extBox 7">
            <a:extLst>
              <a:ext uri="{FF2B5EF4-FFF2-40B4-BE49-F238E27FC236}">
                <a16:creationId xmlns:a16="http://schemas.microsoft.com/office/drawing/2014/main" id="{19499C5B-33F6-1B4D-95E9-653D59D133FB}"/>
              </a:ext>
            </a:extLst>
          </p:cNvPr>
          <p:cNvSpPr txBox="1"/>
          <p:nvPr/>
        </p:nvSpPr>
        <p:spPr>
          <a:xfrm>
            <a:off x="481559" y="1979875"/>
            <a:ext cx="7924800" cy="707886"/>
          </a:xfrm>
          <a:prstGeom prst="rect">
            <a:avLst/>
          </a:prstGeom>
          <a:noFill/>
        </p:spPr>
        <p:txBody>
          <a:bodyPr wrap="square" rtlCol="0">
            <a:normAutofit/>
          </a:bodyPr>
          <a:lstStyle/>
          <a:p>
            <a:r>
              <a:rPr lang="en-US" sz="3200" b="1" dirty="0">
                <a:solidFill>
                  <a:schemeClr val="accent1">
                    <a:lumMod val="75000"/>
                  </a:schemeClr>
                </a:solidFill>
              </a:rPr>
              <a:t>Prochaines étapes</a:t>
            </a:r>
            <a:endParaRPr lang="en-US" sz="3200" dirty="0">
              <a:solidFill>
                <a:schemeClr val="accent1">
                  <a:lumMod val="75000"/>
                </a:schemeClr>
              </a:solidFill>
              <a:cs typeface="Arial" pitchFamily="34" charset="0"/>
            </a:endParaRPr>
          </a:p>
        </p:txBody>
      </p:sp>
      <p:grpSp>
        <p:nvGrpSpPr>
          <p:cNvPr id="9" name="Group 8">
            <a:extLst>
              <a:ext uri="{FF2B5EF4-FFF2-40B4-BE49-F238E27FC236}">
                <a16:creationId xmlns:a16="http://schemas.microsoft.com/office/drawing/2014/main" id="{DB7B0BD1-27C2-454B-B753-873FE856209B}"/>
              </a:ext>
            </a:extLst>
          </p:cNvPr>
          <p:cNvGrpSpPr/>
          <p:nvPr/>
        </p:nvGrpSpPr>
        <p:grpSpPr>
          <a:xfrm>
            <a:off x="1299270" y="2956251"/>
            <a:ext cx="2057400" cy="2708434"/>
            <a:chOff x="762000" y="1557456"/>
            <a:chExt cx="2057400" cy="2708434"/>
          </a:xfrm>
        </p:grpSpPr>
        <p:sp>
          <p:nvSpPr>
            <p:cNvPr id="10" name="Oval 9">
              <a:extLst>
                <a:ext uri="{FF2B5EF4-FFF2-40B4-BE49-F238E27FC236}">
                  <a16:creationId xmlns:a16="http://schemas.microsoft.com/office/drawing/2014/main" id="{050D7FB6-5299-8A4F-A637-A4C08BBD2E54}"/>
                </a:ext>
              </a:extLst>
            </p:cNvPr>
            <p:cNvSpPr/>
            <p:nvPr/>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1" name="TextBox 10">
              <a:extLst>
                <a:ext uri="{FF2B5EF4-FFF2-40B4-BE49-F238E27FC236}">
                  <a16:creationId xmlns:a16="http://schemas.microsoft.com/office/drawing/2014/main" id="{3AE889B4-8780-F84E-90F7-BA71070C81E3}"/>
                </a:ext>
              </a:extLst>
            </p:cNvPr>
            <p:cNvSpPr txBox="1"/>
            <p:nvPr/>
          </p:nvSpPr>
          <p:spPr>
            <a:xfrm>
              <a:off x="1121392" y="1557456"/>
              <a:ext cx="1219200" cy="2708434"/>
            </a:xfrm>
            <a:prstGeom prst="rect">
              <a:avLst/>
            </a:prstGeom>
            <a:noFill/>
          </p:spPr>
          <p:txBody>
            <a:bodyPr wrap="square" rtlCol="0">
              <a:spAutoFit/>
            </a:bodyPr>
            <a:lstStyle/>
            <a:p>
              <a:r>
                <a:rPr lang="en-US" sz="17000" b="1" dirty="0">
                  <a:solidFill>
                    <a:srgbClr val="F26200">
                      <a:alpha val="40000"/>
                    </a:srgbClr>
                  </a:solidFill>
                  <a:latin typeface="+mj-lt"/>
                  <a:cs typeface="Arial" pitchFamily="34" charset="0"/>
                </a:rPr>
                <a:t>1</a:t>
              </a:r>
            </a:p>
          </p:txBody>
        </p:sp>
        <p:sp>
          <p:nvSpPr>
            <p:cNvPr id="12" name="TextBox 11">
              <a:extLst>
                <a:ext uri="{FF2B5EF4-FFF2-40B4-BE49-F238E27FC236}">
                  <a16:creationId xmlns:a16="http://schemas.microsoft.com/office/drawing/2014/main" id="{077692C9-ABC6-3C43-822D-3136B0BE7B68}"/>
                </a:ext>
              </a:extLst>
            </p:cNvPr>
            <p:cNvSpPr txBox="1"/>
            <p:nvPr/>
          </p:nvSpPr>
          <p:spPr>
            <a:xfrm>
              <a:off x="823416" y="2276872"/>
              <a:ext cx="1939120" cy="1512168"/>
            </a:xfrm>
            <a:prstGeom prst="rect">
              <a:avLst/>
            </a:prstGeom>
            <a:noFill/>
          </p:spPr>
          <p:txBody>
            <a:bodyPr wrap="square" rtlCol="0">
              <a:normAutofit lnSpcReduction="10000"/>
            </a:bodyPr>
            <a:lstStyle/>
            <a:p>
              <a:pPr algn="ctr">
                <a:lnSpc>
                  <a:spcPct val="80000"/>
                </a:lnSpc>
              </a:pPr>
              <a:endParaRPr lang="en-US" sz="2400" b="1" spc="60" dirty="0">
                <a:solidFill>
                  <a:schemeClr val="bg1"/>
                </a:solidFill>
                <a:effectLst>
                  <a:outerShdw blurRad="50800" dist="25400" dir="5400000" algn="t" rotWithShape="0">
                    <a:prstClr val="black">
                      <a:alpha val="15000"/>
                    </a:prstClr>
                  </a:outerShdw>
                </a:effectLst>
              </a:endParaRPr>
            </a:p>
            <a:p>
              <a:pPr algn="ctr">
                <a:lnSpc>
                  <a:spcPct val="80000"/>
                </a:lnSpc>
              </a:pPr>
              <a:r>
                <a:rPr lang="en-US" sz="2400" b="1" spc="60" dirty="0">
                  <a:solidFill>
                    <a:schemeClr val="bg1"/>
                  </a:solidFill>
                  <a:effectLst>
                    <a:outerShdw blurRad="50800" dist="25400" dir="5400000" algn="t" rotWithShape="0">
                      <a:prstClr val="black">
                        <a:alpha val="15000"/>
                      </a:prstClr>
                    </a:outerShdw>
                  </a:effectLst>
                </a:rPr>
                <a:t>Lire </a:t>
              </a:r>
              <a:r>
                <a:rPr lang="en-US" sz="2400" b="1" i="1" spc="60" dirty="0">
                  <a:solidFill>
                    <a:schemeClr val="bg1"/>
                  </a:solidFill>
                  <a:effectLst>
                    <a:outerShdw blurRad="50800" dist="25400" dir="5400000" algn="t" rotWithShape="0">
                      <a:prstClr val="black">
                        <a:alpha val="15000"/>
                      </a:prstClr>
                    </a:outerShdw>
                  </a:effectLst>
                </a:rPr>
                <a:t>Passer des idées à l’action (partie C)</a:t>
              </a:r>
              <a:endParaRPr lang="en-US" sz="2400" b="1" i="1" dirty="0">
                <a:solidFill>
                  <a:schemeClr val="bg1"/>
                </a:solidFill>
                <a:effectLst>
                  <a:outerShdw blurRad="50800" dist="25400" dir="5400000" algn="t" rotWithShape="0">
                    <a:prstClr val="black">
                      <a:alpha val="15000"/>
                    </a:prstClr>
                  </a:outerShdw>
                </a:effectLst>
              </a:endParaRPr>
            </a:p>
          </p:txBody>
        </p:sp>
      </p:grpSp>
      <p:grpSp>
        <p:nvGrpSpPr>
          <p:cNvPr id="13" name="Group 12">
            <a:extLst>
              <a:ext uri="{FF2B5EF4-FFF2-40B4-BE49-F238E27FC236}">
                <a16:creationId xmlns:a16="http://schemas.microsoft.com/office/drawing/2014/main" id="{15BD8AEC-B55C-A041-B0D7-3F7C7230B16B}"/>
              </a:ext>
            </a:extLst>
          </p:cNvPr>
          <p:cNvGrpSpPr/>
          <p:nvPr/>
        </p:nvGrpSpPr>
        <p:grpSpPr>
          <a:xfrm>
            <a:off x="8372476" y="2886887"/>
            <a:ext cx="2057400" cy="2708434"/>
            <a:chOff x="3543300" y="1591943"/>
            <a:chExt cx="2057400" cy="2708434"/>
          </a:xfrm>
        </p:grpSpPr>
        <p:sp>
          <p:nvSpPr>
            <p:cNvPr id="14" name="Oval 13">
              <a:extLst>
                <a:ext uri="{FF2B5EF4-FFF2-40B4-BE49-F238E27FC236}">
                  <a16:creationId xmlns:a16="http://schemas.microsoft.com/office/drawing/2014/main" id="{379A7B09-6617-2B43-A2E8-3190DA913F82}"/>
                </a:ext>
              </a:extLst>
            </p:cNvPr>
            <p:cNvSpPr/>
            <p:nvPr/>
          </p:nvSpPr>
          <p:spPr>
            <a:xfrm>
              <a:off x="35433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5" name="TextBox 14">
              <a:extLst>
                <a:ext uri="{FF2B5EF4-FFF2-40B4-BE49-F238E27FC236}">
                  <a16:creationId xmlns:a16="http://schemas.microsoft.com/office/drawing/2014/main" id="{DA08404C-C242-0549-9E03-DFFED031F113}"/>
                </a:ext>
              </a:extLst>
            </p:cNvPr>
            <p:cNvSpPr txBox="1"/>
            <p:nvPr/>
          </p:nvSpPr>
          <p:spPr>
            <a:xfrm>
              <a:off x="3933968" y="1591943"/>
              <a:ext cx="1219200" cy="2708434"/>
            </a:xfrm>
            <a:prstGeom prst="rect">
              <a:avLst/>
            </a:prstGeom>
            <a:noFill/>
          </p:spPr>
          <p:txBody>
            <a:bodyPr wrap="square" rtlCol="0">
              <a:spAutoFit/>
            </a:bodyPr>
            <a:lstStyle/>
            <a:p>
              <a:r>
                <a:rPr lang="en-US" sz="17000" b="1" dirty="0">
                  <a:solidFill>
                    <a:srgbClr val="2A7A9E">
                      <a:alpha val="40000"/>
                    </a:srgbClr>
                  </a:solidFill>
                  <a:latin typeface="+mj-lt"/>
                  <a:cs typeface="Arial" pitchFamily="34" charset="0"/>
                </a:rPr>
                <a:t>2</a:t>
              </a:r>
            </a:p>
          </p:txBody>
        </p:sp>
        <p:sp>
          <p:nvSpPr>
            <p:cNvPr id="16" name="TextBox 15">
              <a:extLst>
                <a:ext uri="{FF2B5EF4-FFF2-40B4-BE49-F238E27FC236}">
                  <a16:creationId xmlns:a16="http://schemas.microsoft.com/office/drawing/2014/main" id="{E746F56C-D365-2F4D-BF6A-4492DA2CA4C2}"/>
                </a:ext>
              </a:extLst>
            </p:cNvPr>
            <p:cNvSpPr txBox="1"/>
            <p:nvPr/>
          </p:nvSpPr>
          <p:spPr>
            <a:xfrm>
              <a:off x="3601872" y="2674651"/>
              <a:ext cx="1944724" cy="874184"/>
            </a:xfrm>
            <a:prstGeom prst="rect">
              <a:avLst/>
            </a:prstGeom>
            <a:noFill/>
          </p:spPr>
          <p:txBody>
            <a:bodyPr wrap="square" rtlCol="0">
              <a:normAutofit fontScale="92500"/>
            </a:bodyPr>
            <a:lstStyle/>
            <a:p>
              <a:pPr algn="ctr">
                <a:lnSpc>
                  <a:spcPct val="80000"/>
                </a:lnSpc>
              </a:pPr>
              <a:r>
                <a:rPr lang="fr-CA" sz="2300" b="1" spc="60" dirty="0">
                  <a:solidFill>
                    <a:schemeClr val="bg1"/>
                  </a:solidFill>
                  <a:effectLst>
                    <a:outerShdw blurRad="50800" dist="25400" dir="5400000" algn="t" rotWithShape="0">
                      <a:prstClr val="black">
                        <a:alpha val="15000"/>
                      </a:prstClr>
                    </a:outerShdw>
                  </a:effectLst>
                </a:rPr>
                <a:t>Lire la page 19 de </a:t>
              </a:r>
              <a:r>
                <a:rPr lang="fr-CA" sz="2300" b="1" i="1" spc="60" dirty="0">
                  <a:solidFill>
                    <a:schemeClr val="bg1"/>
                  </a:solidFill>
                  <a:effectLst>
                    <a:outerShdw blurRad="50800" dist="25400" dir="5400000" algn="t" rotWithShape="0">
                      <a:prstClr val="black">
                        <a:alpha val="15000"/>
                      </a:prstClr>
                    </a:outerShdw>
                  </a:effectLst>
                </a:rPr>
                <a:t>Renouveler la promesse</a:t>
              </a:r>
              <a:endParaRPr lang="fr-CA" sz="2300" b="1" i="1" dirty="0">
                <a:solidFill>
                  <a:schemeClr val="bg1"/>
                </a:solidFill>
                <a:effectLst>
                  <a:outerShdw blurRad="50800" dist="25400" dir="5400000" algn="t" rotWithShape="0">
                    <a:prstClr val="black">
                      <a:alpha val="15000"/>
                    </a:prstClr>
                  </a:outerShdw>
                </a:effectLst>
              </a:endParaRPr>
            </a:p>
          </p:txBody>
        </p:sp>
      </p:grpSp>
      <p:grpSp>
        <p:nvGrpSpPr>
          <p:cNvPr id="17" name="Group 16">
            <a:extLst>
              <a:ext uri="{FF2B5EF4-FFF2-40B4-BE49-F238E27FC236}">
                <a16:creationId xmlns:a16="http://schemas.microsoft.com/office/drawing/2014/main" id="{D4F8D5C2-8173-6442-BDB0-98B85E1CF3DA}"/>
              </a:ext>
            </a:extLst>
          </p:cNvPr>
          <p:cNvGrpSpPr/>
          <p:nvPr/>
        </p:nvGrpSpPr>
        <p:grpSpPr>
          <a:xfrm>
            <a:off x="4967751" y="2915636"/>
            <a:ext cx="2101641" cy="2708434"/>
            <a:chOff x="6280383" y="1587511"/>
            <a:chExt cx="2101641" cy="2708434"/>
          </a:xfrm>
        </p:grpSpPr>
        <p:sp>
          <p:nvSpPr>
            <p:cNvPr id="18" name="Oval 17">
              <a:extLst>
                <a:ext uri="{FF2B5EF4-FFF2-40B4-BE49-F238E27FC236}">
                  <a16:creationId xmlns:a16="http://schemas.microsoft.com/office/drawing/2014/main" id="{0336F5F0-DE43-1045-98FC-2E7D80C79675}"/>
                </a:ext>
              </a:extLst>
            </p:cNvPr>
            <p:cNvSpPr/>
            <p:nvPr/>
          </p:nvSpPr>
          <p:spPr>
            <a:xfrm>
              <a:off x="6324600" y="1953643"/>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9" name="TextBox 18">
              <a:extLst>
                <a:ext uri="{FF2B5EF4-FFF2-40B4-BE49-F238E27FC236}">
                  <a16:creationId xmlns:a16="http://schemas.microsoft.com/office/drawing/2014/main" id="{CD6E1450-18F4-974D-876A-72FB3F571416}"/>
                </a:ext>
              </a:extLst>
            </p:cNvPr>
            <p:cNvSpPr txBox="1"/>
            <p:nvPr/>
          </p:nvSpPr>
          <p:spPr>
            <a:xfrm>
              <a:off x="6721604" y="1587511"/>
              <a:ext cx="1219200" cy="2708434"/>
            </a:xfrm>
            <a:prstGeom prst="rect">
              <a:avLst/>
            </a:prstGeom>
            <a:noFill/>
          </p:spPr>
          <p:txBody>
            <a:bodyPr wrap="square" rtlCol="0">
              <a:spAutoFit/>
            </a:bodyPr>
            <a:lstStyle/>
            <a:p>
              <a:r>
                <a:rPr lang="en-US" sz="17000" b="1" dirty="0">
                  <a:solidFill>
                    <a:srgbClr val="65B131">
                      <a:alpha val="64000"/>
                    </a:srgbClr>
                  </a:solidFill>
                  <a:latin typeface="+mj-lt"/>
                  <a:cs typeface="Arial" pitchFamily="34" charset="0"/>
                </a:rPr>
                <a:t>3</a:t>
              </a:r>
            </a:p>
          </p:txBody>
        </p:sp>
        <p:sp>
          <p:nvSpPr>
            <p:cNvPr id="20" name="TextBox 19">
              <a:extLst>
                <a:ext uri="{FF2B5EF4-FFF2-40B4-BE49-F238E27FC236}">
                  <a16:creationId xmlns:a16="http://schemas.microsoft.com/office/drawing/2014/main" id="{D01FBF4B-FC8C-A54D-94FA-20FA071F9A9B}"/>
                </a:ext>
              </a:extLst>
            </p:cNvPr>
            <p:cNvSpPr txBox="1"/>
            <p:nvPr/>
          </p:nvSpPr>
          <p:spPr>
            <a:xfrm>
              <a:off x="6280383" y="2458580"/>
              <a:ext cx="2101641" cy="1173998"/>
            </a:xfrm>
            <a:prstGeom prst="rect">
              <a:avLst/>
            </a:prstGeom>
            <a:noFill/>
          </p:spPr>
          <p:txBody>
            <a:bodyPr wrap="square" rtlCol="0">
              <a:normAutofit lnSpcReduction="10000"/>
            </a:bodyPr>
            <a:lstStyle/>
            <a:p>
              <a:pPr algn="ctr">
                <a:lnSpc>
                  <a:spcPct val="80000"/>
                </a:lnSpc>
              </a:pPr>
              <a:r>
                <a:rPr lang="en-US" sz="2300" b="1" spc="60" dirty="0">
                  <a:solidFill>
                    <a:schemeClr val="bg1"/>
                  </a:solidFill>
                  <a:effectLst>
                    <a:outerShdw blurRad="50800" dist="25400" dir="5400000" algn="t" rotWithShape="0">
                      <a:prstClr val="black">
                        <a:alpha val="15000"/>
                      </a:prstClr>
                    </a:outerShdw>
                  </a:effectLst>
                </a:rPr>
                <a:t>Passer en revue l’autoréflexion de l’ILE</a:t>
              </a:r>
              <a:endParaRPr lang="en-US" sz="2300" b="1" dirty="0">
                <a:solidFill>
                  <a:schemeClr val="bg1"/>
                </a:solidFill>
                <a:effectLst>
                  <a:outerShdw blurRad="50800" dist="25400" dir="5400000" algn="t" rotWithShape="0">
                    <a:prstClr val="black">
                      <a:alpha val="15000"/>
                    </a:prstClr>
                  </a:outerShdw>
                </a:effectLst>
              </a:endParaRPr>
            </a:p>
          </p:txBody>
        </p:sp>
      </p:grpSp>
      <p:sp>
        <p:nvSpPr>
          <p:cNvPr id="23" name="Text Box 7">
            <a:extLst>
              <a:ext uri="{FF2B5EF4-FFF2-40B4-BE49-F238E27FC236}">
                <a16:creationId xmlns:a16="http://schemas.microsoft.com/office/drawing/2014/main" id="{0229832D-C0A2-6642-9323-528FE9B13C1D}"/>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25" name="Picture 6" descr="logo short">
            <a:extLst>
              <a:ext uri="{FF2B5EF4-FFF2-40B4-BE49-F238E27FC236}">
                <a16:creationId xmlns:a16="http://schemas.microsoft.com/office/drawing/2014/main" id="{1099B65B-BE15-6846-88C7-95F16401C5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21" name="Rectangle 4">
            <a:extLst>
              <a:ext uri="{FF2B5EF4-FFF2-40B4-BE49-F238E27FC236}">
                <a16:creationId xmlns:a16="http://schemas.microsoft.com/office/drawing/2014/main" id="{1C56A887-4D87-7A4E-A705-0E15F07F4B88}"/>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79982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Ressources pour leaders </a:t>
            </a:r>
          </a:p>
          <a:p>
            <a:pPr algn="ctr"/>
            <a:r>
              <a:rPr lang="en-US" sz="3600" dirty="0">
                <a:solidFill>
                  <a:schemeClr val="accent1"/>
                </a:solidFill>
                <a:hlinkClick r:id="rId3">
                  <a:extLst>
                    <a:ext uri="{A12FA001-AC4F-418D-AE19-62706E023703}">
                      <ahyp:hlinkClr xmlns:ahyp="http://schemas.microsoft.com/office/drawing/2018/hyperlinkcolor" val="tx"/>
                    </a:ext>
                  </a:extLst>
                </a:hlinkClick>
              </a:rPr>
              <a:t>https://www.education-leadership-ontario.ca/fr</a:t>
            </a:r>
            <a:endParaRPr lang="en-US" sz="3600" dirty="0">
              <a:solidFill>
                <a:schemeClr val="accent1"/>
              </a:solidFill>
            </a:endParaRPr>
          </a:p>
          <a:p>
            <a:pPr algn="ctr"/>
            <a:r>
              <a:rPr lang="fr-CA" sz="3600" u="sng" dirty="0">
                <a:solidFill>
                  <a:schemeClr val="accent1"/>
                </a:solidFill>
                <a:hlinkClick r:id="rId4">
                  <a:extLst>
                    <a:ext uri="{A12FA001-AC4F-418D-AE19-62706E023703}">
                      <ahyp:hlinkClr xmlns:ahyp="http://schemas.microsoft.com/office/drawing/2018/hyperlinkcolor" val="tx"/>
                    </a:ext>
                  </a:extLst>
                </a:hlinkClick>
              </a:rPr>
              <a:t>https://twitter.com/IELOntario</a:t>
            </a:r>
            <a:r>
              <a:rPr lang="fr-CA" sz="3600" dirty="0">
                <a:solidFill>
                  <a:schemeClr val="accent1"/>
                </a:solidFill>
              </a:rPr>
              <a:t> </a:t>
            </a:r>
          </a:p>
          <a:p>
            <a:pPr algn="ctr"/>
            <a:r>
              <a:rPr lang="fr-CA" sz="3600" u="sng" dirty="0">
                <a:solidFill>
                  <a:schemeClr val="accent1"/>
                </a:solidFill>
                <a:hlinkClick r:id="rId5">
                  <a:extLst>
                    <a:ext uri="{A12FA001-AC4F-418D-AE19-62706E023703}">
                      <ahyp:hlinkClr xmlns:ahyp="http://schemas.microsoft.com/office/drawing/2018/hyperlinkcolor" val="tx"/>
                    </a:ext>
                  </a:extLst>
                </a:hlinkClick>
              </a:rPr>
              <a:t>communication@education-leadership-ontario.ca</a:t>
            </a:r>
            <a:r>
              <a:rPr lang="en-CA" sz="3600" dirty="0">
                <a:solidFill>
                  <a:schemeClr val="accent1"/>
                </a:solidFill>
              </a:rPr>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558493"/>
            <a:ext cx="12072079" cy="1046440"/>
          </a:xfrm>
          <a:prstGeom prst="rect">
            <a:avLst/>
          </a:prstGeom>
          <a:noFill/>
        </p:spPr>
        <p:txBody>
          <a:bodyPr wrap="square" rtlCol="0">
            <a:spAutoFit/>
          </a:bodyPr>
          <a:lstStyle/>
          <a:p>
            <a:pPr algn="ctr"/>
            <a:r>
              <a:rPr lang="en-US" sz="4400" dirty="0">
                <a:solidFill>
                  <a:schemeClr val="accent1"/>
                </a:solidFill>
                <a:hlinkClick r:id="rId6">
                  <a:extLst>
                    <a:ext uri="{A12FA001-AC4F-418D-AE19-62706E023703}">
                      <ahyp:hlinkClr xmlns:ahyp="http://schemas.microsoft.com/office/drawing/2018/hyperlinkcolor" val="tx"/>
                    </a:ext>
                  </a:extLst>
                </a:hlinkClick>
              </a:rPr>
              <a:t>http://www.education-leadership-ontario.ca/fr</a:t>
            </a:r>
            <a:endParaRPr lang="en-US" sz="4400" dirty="0">
              <a:solidFill>
                <a:schemeClr val="accent1"/>
              </a:solidFill>
            </a:endParaRPr>
          </a:p>
          <a:p>
            <a:endParaRPr lang="en-US" dirty="0"/>
          </a:p>
        </p:txBody>
      </p:sp>
      <p:sp>
        <p:nvSpPr>
          <p:cNvPr id="11" name="Text Box 7">
            <a:extLst>
              <a:ext uri="{FF2B5EF4-FFF2-40B4-BE49-F238E27FC236}">
                <a16:creationId xmlns:a16="http://schemas.microsoft.com/office/drawing/2014/main" id="{3FD71B19-17C6-8A4D-8ED4-4193FF5E5694}"/>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3" name="Picture 6" descr="logo short">
            <a:extLst>
              <a:ext uri="{FF2B5EF4-FFF2-40B4-BE49-F238E27FC236}">
                <a16:creationId xmlns:a16="http://schemas.microsoft.com/office/drawing/2014/main" id="{32609519-6198-AD4A-B601-D9781569EF7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4" name="Rectangle 4">
            <a:extLst>
              <a:ext uri="{FF2B5EF4-FFF2-40B4-BE49-F238E27FC236}">
                <a16:creationId xmlns:a16="http://schemas.microsoft.com/office/drawing/2014/main" id="{68B461A4-15A1-BF48-AB19-BD6EE589468A}"/>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1890942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45609045-2221-DB41-82AA-D37A078FF387}"/>
              </a:ext>
            </a:extLst>
          </p:cNvPr>
          <p:cNvSpPr txBox="1"/>
          <p:nvPr/>
        </p:nvSpPr>
        <p:spPr>
          <a:xfrm>
            <a:off x="654048" y="2974211"/>
            <a:ext cx="5124452" cy="2554545"/>
          </a:xfrm>
          <a:prstGeom prst="rect">
            <a:avLst/>
          </a:prstGeom>
          <a:noFill/>
        </p:spPr>
        <p:txBody>
          <a:bodyPr wrap="square" rtlCol="0">
            <a:spAutoFit/>
          </a:bodyPr>
          <a:lstStyle/>
          <a:p>
            <a:r>
              <a:rPr lang="fr-CA" sz="3200" b="1" dirty="0">
                <a:solidFill>
                  <a:schemeClr val="accent1">
                    <a:lumMod val="75000"/>
                  </a:schemeClr>
                </a:solidFill>
              </a:rPr>
              <a:t>POURSUIVEZ VOTRE CHEMINEMENT</a:t>
            </a:r>
          </a:p>
          <a:p>
            <a:endParaRPr lang="en-US" sz="3200" b="1" dirty="0">
              <a:solidFill>
                <a:schemeClr val="accent1">
                  <a:lumMod val="75000"/>
                </a:schemeClr>
              </a:solidFill>
            </a:endParaRPr>
          </a:p>
          <a:p>
            <a:endParaRPr lang="en-US" sz="3200" b="1" dirty="0">
              <a:solidFill>
                <a:schemeClr val="accent1">
                  <a:lumMod val="75000"/>
                </a:schemeClr>
              </a:solidFill>
            </a:endParaRPr>
          </a:p>
          <a:p>
            <a:pPr lvl="4"/>
            <a:r>
              <a:rPr lang="en-US" sz="3200" b="1" dirty="0">
                <a:solidFill>
                  <a:schemeClr val="accent1">
                    <a:lumMod val="75000"/>
                  </a:schemeClr>
                </a:solidFill>
              </a:rPr>
              <a:t>	</a:t>
            </a:r>
          </a:p>
        </p:txBody>
      </p:sp>
      <p:sp>
        <p:nvSpPr>
          <p:cNvPr id="10" name="Text Box 7">
            <a:extLst>
              <a:ext uri="{FF2B5EF4-FFF2-40B4-BE49-F238E27FC236}">
                <a16:creationId xmlns:a16="http://schemas.microsoft.com/office/drawing/2014/main" id="{774F71D6-AB10-A549-A7C4-FDA0A165F4D3}"/>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2" name="Picture 6" descr="logo short">
            <a:extLst>
              <a:ext uri="{FF2B5EF4-FFF2-40B4-BE49-F238E27FC236}">
                <a16:creationId xmlns:a16="http://schemas.microsoft.com/office/drawing/2014/main" id="{E2578D8C-1F3F-D94F-B191-A09F6334CB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BFF45314-F2F1-7648-80CE-FBD661DA617D}"/>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
        <p:nvSpPr>
          <p:cNvPr id="6" name="Rectangle 2">
            <a:extLst>
              <a:ext uri="{FF2B5EF4-FFF2-40B4-BE49-F238E27FC236}">
                <a16:creationId xmlns:a16="http://schemas.microsoft.com/office/drawing/2014/main" id="{3A43B9E9-89E1-904C-ABC5-6F6B326D6390}"/>
              </a:ext>
            </a:extLst>
          </p:cNvPr>
          <p:cNvSpPr>
            <a:spLocks noChangeArrowheads="1"/>
          </p:cNvSpPr>
          <p:nvPr/>
        </p:nvSpPr>
        <p:spPr bwMode="auto">
          <a:xfrm>
            <a:off x="7318972" y="2716728"/>
            <a:ext cx="20405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025" name="Picture 1">
            <a:extLst>
              <a:ext uri="{FF2B5EF4-FFF2-40B4-BE49-F238E27FC236}">
                <a16:creationId xmlns:a16="http://schemas.microsoft.com/office/drawing/2014/main" id="{C1A2B0FC-C270-6244-AF98-85A16D5227E9}"/>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6783387" y="2215335"/>
            <a:ext cx="3762316" cy="3762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440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578496" y="2060183"/>
            <a:ext cx="8843799" cy="3046988"/>
          </a:xfrm>
          <a:prstGeom prst="rect">
            <a:avLst/>
          </a:prstGeom>
          <a:noFill/>
        </p:spPr>
        <p:txBody>
          <a:bodyPr wrap="square" rtlCol="0">
            <a:spAutoFit/>
          </a:bodyPr>
          <a:lstStyle/>
          <a:p>
            <a:r>
              <a:rPr lang="fr-CA" sz="2400" dirty="0"/>
              <a:t>Seigneur, merci pour cette occasion rêvée d’éduquer dans la lumière de la foi catholique.</a:t>
            </a:r>
          </a:p>
          <a:p>
            <a:r>
              <a:rPr lang="fr-CA" sz="2400" dirty="0"/>
              <a:t>Illuminez nos cœurs et nos pensées de la sagesse de votre esprit.</a:t>
            </a:r>
          </a:p>
          <a:p>
            <a:r>
              <a:rPr lang="fr-CA" sz="2400" dirty="0"/>
              <a:t>Puisse l’atelier d’aujourd’hui aider les éducatrices et éducateurs à propager la vérité de la parole de votre Fils dans toutes leurs actions. </a:t>
            </a:r>
          </a:p>
          <a:p>
            <a:r>
              <a:rPr lang="fr-CA" sz="2400" dirty="0"/>
              <a:t>Voilà notre demande, présentée au Christ, notre enseignant et notre Seigneur</a:t>
            </a:r>
            <a:r>
              <a:rPr lang="en-US" sz="2400" dirty="0"/>
              <a:t>. </a:t>
            </a:r>
          </a:p>
          <a:p>
            <a:r>
              <a:rPr lang="en-US" sz="2400" dirty="0"/>
              <a:t>Amen.</a:t>
            </a:r>
          </a:p>
        </p:txBody>
      </p:sp>
      <p:sp>
        <p:nvSpPr>
          <p:cNvPr id="16" name="Text Box 7">
            <a:extLst>
              <a:ext uri="{FF2B5EF4-FFF2-40B4-BE49-F238E27FC236}">
                <a16:creationId xmlns:a16="http://schemas.microsoft.com/office/drawing/2014/main" id="{A51C3E44-4C58-0740-8AF2-4005A1D4F9E2}"/>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2" name="Picture 6" descr="logo short">
            <a:extLst>
              <a:ext uri="{FF2B5EF4-FFF2-40B4-BE49-F238E27FC236}">
                <a16:creationId xmlns:a16="http://schemas.microsoft.com/office/drawing/2014/main" id="{C868F371-BAAE-5E40-8237-E535B23D52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pic>
        <p:nvPicPr>
          <p:cNvPr id="13" name="Picture 8" descr="Justice in the Hands of All People (Part 2) - By Their ...">
            <a:extLst>
              <a:ext uri="{FF2B5EF4-FFF2-40B4-BE49-F238E27FC236}">
                <a16:creationId xmlns:a16="http://schemas.microsoft.com/office/drawing/2014/main" id="{002A321C-1CF2-9642-859E-18425A42585E}"/>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9595183" y="2098310"/>
            <a:ext cx="1656184" cy="2091619"/>
          </a:xfrm>
          <a:prstGeom prst="rect">
            <a:avLst/>
          </a:prstGeom>
        </p:spPr>
      </p:pic>
      <p:sp>
        <p:nvSpPr>
          <p:cNvPr id="10" name="Rectangle 4">
            <a:extLst>
              <a:ext uri="{FF2B5EF4-FFF2-40B4-BE49-F238E27FC236}">
                <a16:creationId xmlns:a16="http://schemas.microsoft.com/office/drawing/2014/main" id="{13CC4509-766E-2C4F-89CC-F1F8B88A6672}"/>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2752482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443947" y="1817195"/>
            <a:ext cx="922000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Activité brise-glace : </a:t>
            </a:r>
            <a:r>
              <a:rPr lang="en-CA" sz="3200" b="1" dirty="0" err="1">
                <a:solidFill>
                  <a:schemeClr val="accent1">
                    <a:lumMod val="75000"/>
                  </a:schemeClr>
                </a:solidFill>
                <a:latin typeface="+mn-lt"/>
              </a:rPr>
              <a:t>Apprendre</a:t>
            </a:r>
            <a:r>
              <a:rPr lang="en-CA" sz="3200" b="1" dirty="0">
                <a:solidFill>
                  <a:schemeClr val="accent1">
                    <a:lumMod val="75000"/>
                  </a:schemeClr>
                </a:solidFill>
                <a:latin typeface="+mn-lt"/>
              </a:rPr>
              <a:t> </a:t>
            </a:r>
            <a:r>
              <a:rPr lang="en-CA" sz="3200" b="1" dirty="0" err="1">
                <a:solidFill>
                  <a:schemeClr val="accent1">
                    <a:lumMod val="75000"/>
                  </a:schemeClr>
                </a:solidFill>
                <a:latin typeface="+mn-lt"/>
              </a:rPr>
              <a:t>à</a:t>
            </a:r>
            <a:r>
              <a:rPr lang="en-CA" sz="3200" b="1" dirty="0">
                <a:solidFill>
                  <a:schemeClr val="accent1">
                    <a:lumMod val="75000"/>
                  </a:schemeClr>
                </a:solidFill>
                <a:latin typeface="+mn-lt"/>
              </a:rPr>
              <a:t> </a:t>
            </a:r>
            <a:r>
              <a:rPr lang="en-CA" sz="3200" b="1" dirty="0" err="1">
                <a:solidFill>
                  <a:schemeClr val="accent1">
                    <a:lumMod val="75000"/>
                  </a:schemeClr>
                </a:solidFill>
                <a:latin typeface="+mn-lt"/>
              </a:rPr>
              <a:t>vous</a:t>
            </a:r>
            <a:r>
              <a:rPr lang="en-CA" sz="3200" b="1" dirty="0">
                <a:solidFill>
                  <a:schemeClr val="accent1">
                    <a:lumMod val="75000"/>
                  </a:schemeClr>
                </a:solidFill>
                <a:latin typeface="+mn-lt"/>
              </a:rPr>
              <a:t> </a:t>
            </a:r>
            <a:r>
              <a:rPr lang="en-CA" sz="3200" b="1" dirty="0" err="1">
                <a:solidFill>
                  <a:schemeClr val="accent1">
                    <a:lumMod val="75000"/>
                  </a:schemeClr>
                </a:solidFill>
                <a:latin typeface="+mn-lt"/>
              </a:rPr>
              <a:t>connaître</a:t>
            </a:r>
            <a:r>
              <a:rPr lang="en-CA" sz="3200" b="1" dirty="0">
                <a:solidFill>
                  <a:schemeClr val="accent1">
                    <a:lumMod val="75000"/>
                  </a:schemeClr>
                </a:solidFill>
                <a:latin typeface="+mn-lt"/>
              </a:rPr>
              <a:t>!</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477217" y="2869380"/>
            <a:ext cx="6707088" cy="3500208"/>
          </a:xfrm>
        </p:spPr>
        <p:txBody>
          <a:bodyPr>
            <a:normAutofit/>
          </a:bodyPr>
          <a:lstStyle/>
          <a:p>
            <a:pPr marL="0" indent="0">
              <a:buNone/>
            </a:pPr>
            <a:r>
              <a:rPr lang="en-CA" sz="2400" dirty="0"/>
              <a:t>Nous vous invitons à nous dire : </a:t>
            </a:r>
          </a:p>
          <a:p>
            <a:pPr marL="514350" indent="-514350">
              <a:buAutoNum type="arabicPeriod"/>
            </a:pPr>
            <a:r>
              <a:rPr lang="en-CA" sz="2400" dirty="0"/>
              <a:t>votre nom;</a:t>
            </a:r>
          </a:p>
          <a:p>
            <a:pPr marL="514350" indent="-514350">
              <a:buAutoNum type="arabicPeriod"/>
            </a:pPr>
            <a:r>
              <a:rPr lang="en-CA" sz="2400" dirty="0"/>
              <a:t>le nom d’une personne que vous admirez;</a:t>
            </a:r>
          </a:p>
          <a:p>
            <a:pPr marL="514350" indent="-514350">
              <a:buAutoNum type="arabicPeriod"/>
            </a:pPr>
            <a:r>
              <a:rPr lang="en-CA" sz="2400" dirty="0"/>
              <a:t>quels éléments rendent cette personne remarquable à vos yeux. </a:t>
            </a:r>
          </a:p>
          <a:p>
            <a:pPr marL="0" indent="0">
              <a:buNone/>
            </a:pPr>
            <a:endParaRPr lang="en-CA" dirty="0"/>
          </a:p>
        </p:txBody>
      </p:sp>
      <p:sp>
        <p:nvSpPr>
          <p:cNvPr id="13" name="Text Box 7">
            <a:extLst>
              <a:ext uri="{FF2B5EF4-FFF2-40B4-BE49-F238E27FC236}">
                <a16:creationId xmlns:a16="http://schemas.microsoft.com/office/drawing/2014/main" id="{9FB82C54-1939-FD44-8750-7FA620333865}"/>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5" name="Picture 6" descr="logo short">
            <a:extLst>
              <a:ext uri="{FF2B5EF4-FFF2-40B4-BE49-F238E27FC236}">
                <a16:creationId xmlns:a16="http://schemas.microsoft.com/office/drawing/2014/main" id="{8A769064-7438-B140-B0F0-DACCFA76F4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pic>
        <p:nvPicPr>
          <p:cNvPr id="16" name="Picture 11">
            <a:extLst>
              <a:ext uri="{FF2B5EF4-FFF2-40B4-BE49-F238E27FC236}">
                <a16:creationId xmlns:a16="http://schemas.microsoft.com/office/drawing/2014/main" id="{6B4C0F8A-D44F-5E4C-81E4-FBDB08DC9369}"/>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320629" y="2812485"/>
            <a:ext cx="4527660" cy="2016224"/>
          </a:xfrm>
          <a:prstGeom prst="rect">
            <a:avLst/>
          </a:prstGeom>
        </p:spPr>
      </p:pic>
      <p:sp>
        <p:nvSpPr>
          <p:cNvPr id="12" name="Rectangle 4">
            <a:extLst>
              <a:ext uri="{FF2B5EF4-FFF2-40B4-BE49-F238E27FC236}">
                <a16:creationId xmlns:a16="http://schemas.microsoft.com/office/drawing/2014/main" id="{6869DD58-3573-9C42-A423-6D271251471F}"/>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graphicFrame>
        <p:nvGraphicFramePr>
          <p:cNvPr id="11" name="Diagram 10">
            <a:extLst>
              <a:ext uri="{FF2B5EF4-FFF2-40B4-BE49-F238E27FC236}">
                <a16:creationId xmlns:a16="http://schemas.microsoft.com/office/drawing/2014/main" id="{9ED9DD6A-2326-8C41-9F76-6706026D5FC1}"/>
              </a:ext>
            </a:extLst>
          </p:cNvPr>
          <p:cNvGraphicFramePr/>
          <p:nvPr>
            <p:extLst>
              <p:ext uri="{D42A27DB-BD31-4B8C-83A1-F6EECF244321}">
                <p14:modId xmlns:p14="http://schemas.microsoft.com/office/powerpoint/2010/main" val="53655636"/>
              </p:ext>
            </p:extLst>
          </p:nvPr>
        </p:nvGraphicFramePr>
        <p:xfrm>
          <a:off x="775282" y="2486161"/>
          <a:ext cx="8254418" cy="40384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ext Box 7">
            <a:extLst>
              <a:ext uri="{FF2B5EF4-FFF2-40B4-BE49-F238E27FC236}">
                <a16:creationId xmlns:a16="http://schemas.microsoft.com/office/drawing/2014/main" id="{3FDAAD3C-5834-7349-B8BC-C98EC3F98441}"/>
              </a:ext>
            </a:extLst>
          </p:cNvPr>
          <p:cNvSpPr txBox="1">
            <a:spLocks noChangeArrowheads="1"/>
          </p:cNvSpPr>
          <p:nvPr/>
        </p:nvSpPr>
        <p:spPr bwMode="auto">
          <a:xfrm>
            <a:off x="1718486" y="253067"/>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0" name="Title 1">
            <a:extLst>
              <a:ext uri="{FF2B5EF4-FFF2-40B4-BE49-F238E27FC236}">
                <a16:creationId xmlns:a16="http://schemas.microsoft.com/office/drawing/2014/main" id="{7B56D48B-7622-D14C-A73A-33E48010D4C4}"/>
              </a:ext>
            </a:extLst>
          </p:cNvPr>
          <p:cNvSpPr txBox="1">
            <a:spLocks/>
          </p:cNvSpPr>
          <p:nvPr/>
        </p:nvSpPr>
        <p:spPr>
          <a:xfrm>
            <a:off x="993689" y="1619075"/>
            <a:ext cx="10632460" cy="9832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dirty="0">
                <a:solidFill>
                  <a:schemeClr val="accent1">
                    <a:lumMod val="75000"/>
                  </a:schemeClr>
                </a:solidFill>
                <a:latin typeface="+mn-lt"/>
              </a:rPr>
              <a:t>Les ressources personnelles en leadership, qu’est-ce que c’est? </a:t>
            </a:r>
          </a:p>
        </p:txBody>
      </p:sp>
      <p:pic>
        <p:nvPicPr>
          <p:cNvPr id="12" name="Picture 6" descr="logo short">
            <a:extLst>
              <a:ext uri="{FF2B5EF4-FFF2-40B4-BE49-F238E27FC236}">
                <a16:creationId xmlns:a16="http://schemas.microsoft.com/office/drawing/2014/main" id="{A6399AC5-CDC8-7247-8551-3488C515BE9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5" name="Rectangle 4">
            <a:extLst>
              <a:ext uri="{FF2B5EF4-FFF2-40B4-BE49-F238E27FC236}">
                <a16:creationId xmlns:a16="http://schemas.microsoft.com/office/drawing/2014/main" id="{85406BE1-5F18-A84E-A6F3-E4116B798986}"/>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467263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graphicFrame>
        <p:nvGraphicFramePr>
          <p:cNvPr id="12" name="Content Placeholder 4">
            <a:extLst>
              <a:ext uri="{FF2B5EF4-FFF2-40B4-BE49-F238E27FC236}">
                <a16:creationId xmlns:a16="http://schemas.microsoft.com/office/drawing/2014/main" id="{093C69B3-838F-E245-9ED5-642F9CC07A0D}"/>
              </a:ext>
            </a:extLst>
          </p:cNvPr>
          <p:cNvGraphicFramePr>
            <a:graphicFrameLocks noGrp="1"/>
          </p:cNvGraphicFramePr>
          <p:nvPr>
            <p:ph idx="1"/>
            <p:extLst>
              <p:ext uri="{D42A27DB-BD31-4B8C-83A1-F6EECF244321}">
                <p14:modId xmlns:p14="http://schemas.microsoft.com/office/powerpoint/2010/main" val="2569580258"/>
              </p:ext>
            </p:extLst>
          </p:nvPr>
        </p:nvGraphicFramePr>
        <p:xfrm>
          <a:off x="1532164" y="1822046"/>
          <a:ext cx="9127671" cy="4670886"/>
        </p:xfrm>
        <a:graphic>
          <a:graphicData uri="http://schemas.openxmlformats.org/drawingml/2006/table">
            <a:tbl>
              <a:tblPr firstRow="1" firstCol="1" bandRow="1"/>
              <a:tblGrid>
                <a:gridCol w="4687356">
                  <a:extLst>
                    <a:ext uri="{9D8B030D-6E8A-4147-A177-3AD203B41FA5}">
                      <a16:colId xmlns:a16="http://schemas.microsoft.com/office/drawing/2014/main" val="20000"/>
                    </a:ext>
                  </a:extLst>
                </a:gridCol>
                <a:gridCol w="4440315">
                  <a:extLst>
                    <a:ext uri="{9D8B030D-6E8A-4147-A177-3AD203B41FA5}">
                      <a16:colId xmlns:a16="http://schemas.microsoft.com/office/drawing/2014/main" val="20001"/>
                    </a:ext>
                  </a:extLst>
                </a:gridCol>
              </a:tblGrid>
              <a:tr h="2243136">
                <a:tc>
                  <a:txBody>
                    <a:bodyPr/>
                    <a:lstStyle/>
                    <a:p>
                      <a:pPr algn="l">
                        <a:lnSpc>
                          <a:spcPct val="107000"/>
                        </a:lnSpc>
                        <a:spcBef>
                          <a:spcPts val="530"/>
                        </a:spcBef>
                        <a:spcAft>
                          <a:spcPts val="0"/>
                        </a:spcAft>
                      </a:pPr>
                      <a:r>
                        <a:rPr lang="fr-CA" sz="1800" b="1" kern="1200" noProof="0" dirty="0">
                          <a:solidFill>
                            <a:schemeClr val="tx1"/>
                          </a:solidFill>
                          <a:effectLst/>
                          <a:latin typeface="Book Antiqua" panose="02040602050305030304" pitchFamily="18" charset="0"/>
                          <a:ea typeface="+mn-ea"/>
                          <a:cs typeface="+mn-cs"/>
                        </a:rPr>
                        <a:t>Optimisme (« Je peux y arriver! »)</a:t>
                      </a:r>
                      <a:endParaRPr lang="fr-CA" sz="1800" noProof="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7000"/>
                        </a:lnSpc>
                        <a:spcBef>
                          <a:spcPts val="0"/>
                        </a:spcBef>
                        <a:spcAft>
                          <a:spcPts val="0"/>
                        </a:spcAft>
                        <a:buClrTx/>
                        <a:buSzTx/>
                        <a:buFontTx/>
                        <a:buNone/>
                        <a:tabLst/>
                        <a:defRPr/>
                      </a:pPr>
                      <a:r>
                        <a:rPr lang="fr-CA" sz="1800" kern="1200" noProof="0" dirty="0">
                          <a:solidFill>
                            <a:schemeClr val="tx1"/>
                          </a:solidFill>
                          <a:effectLst/>
                          <a:latin typeface="Book Antiqua" panose="02040602050305030304" pitchFamily="18" charset="0"/>
                          <a:ea typeface="+mn-ea"/>
                          <a:cs typeface="+mn-cs"/>
                        </a:rPr>
                        <a:t>• S’attendre, de façon générale, à voir son travail récompensé par des résultats positifs.  </a:t>
                      </a:r>
                    </a:p>
                    <a:p>
                      <a:pPr marL="0" marR="0" indent="0" algn="l" defTabSz="914400" rtl="0" eaLnBrk="1" fontAlgn="auto" latinLnBrk="0" hangingPunct="1">
                        <a:lnSpc>
                          <a:spcPct val="107000"/>
                        </a:lnSpc>
                        <a:spcBef>
                          <a:spcPts val="0"/>
                        </a:spcBef>
                        <a:spcAft>
                          <a:spcPts val="0"/>
                        </a:spcAft>
                        <a:buClrTx/>
                        <a:buSzTx/>
                        <a:buFontTx/>
                        <a:buNone/>
                        <a:tabLst/>
                        <a:defRPr/>
                      </a:pPr>
                      <a:r>
                        <a:rPr lang="fr-CA" sz="1800" kern="1200" noProof="0" dirty="0">
                          <a:solidFill>
                            <a:schemeClr val="tx1"/>
                          </a:solidFill>
                          <a:effectLst/>
                          <a:latin typeface="Book Antiqua" panose="02040602050305030304" pitchFamily="18" charset="0"/>
                          <a:ea typeface="+mn-ea"/>
                          <a:cs typeface="+mn-cs"/>
                        </a:rPr>
                        <a:t>•  Savoir quand nous avon</a:t>
                      </a:r>
                      <a:r>
                        <a:rPr lang="fr-CA" sz="1800" kern="1200" baseline="0" noProof="0" dirty="0">
                          <a:solidFill>
                            <a:schemeClr val="tx1"/>
                          </a:solidFill>
                          <a:effectLst/>
                          <a:latin typeface="Book Antiqua" panose="02040602050305030304" pitchFamily="18" charset="0"/>
                          <a:ea typeface="+mn-ea"/>
                          <a:cs typeface="+mn-cs"/>
                        </a:rPr>
                        <a:t>s</a:t>
                      </a:r>
                      <a:r>
                        <a:rPr lang="fr-CA" sz="1800" kern="1200" noProof="0" dirty="0">
                          <a:solidFill>
                            <a:schemeClr val="tx1"/>
                          </a:solidFill>
                          <a:effectLst/>
                          <a:latin typeface="Book Antiqua" panose="02040602050305030304" pitchFamily="18" charset="0"/>
                          <a:ea typeface="+mn-ea"/>
                          <a:cs typeface="+mn-cs"/>
                        </a:rPr>
                        <a:t> – ou non – de l’influence ou du contrôle sur une situation. </a:t>
                      </a:r>
                    </a:p>
                    <a:p>
                      <a:pPr marL="0" marR="0" indent="0" algn="l" defTabSz="914400" rtl="0" eaLnBrk="1" fontAlgn="auto" latinLnBrk="0" hangingPunct="1">
                        <a:lnSpc>
                          <a:spcPct val="107000"/>
                        </a:lnSpc>
                        <a:spcBef>
                          <a:spcPts val="0"/>
                        </a:spcBef>
                        <a:spcAft>
                          <a:spcPts val="0"/>
                        </a:spcAft>
                        <a:buClrTx/>
                        <a:buSzTx/>
                        <a:buFontTx/>
                        <a:buNone/>
                        <a:tabLst/>
                        <a:defRPr/>
                      </a:pPr>
                      <a:r>
                        <a:rPr lang="fr-CA" sz="1800" kern="1200" noProof="0" dirty="0">
                          <a:solidFill>
                            <a:schemeClr val="tx1"/>
                          </a:solidFill>
                          <a:effectLst/>
                          <a:latin typeface="Book Antiqua" panose="02040602050305030304" pitchFamily="18" charset="0"/>
                          <a:ea typeface="+mn-ea"/>
                          <a:cs typeface="+mn-cs"/>
                        </a:rPr>
                        <a:t>• Prendre des risques positifs.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algn="l" defTabSz="914400" rtl="0" eaLnBrk="1" latinLnBrk="0" hangingPunct="1">
                        <a:lnSpc>
                          <a:spcPct val="107000"/>
                        </a:lnSpc>
                        <a:spcBef>
                          <a:spcPts val="530"/>
                        </a:spcBef>
                        <a:spcAft>
                          <a:spcPts val="0"/>
                        </a:spcAft>
                      </a:pPr>
                      <a:r>
                        <a:rPr lang="fr-CA" sz="1800" b="1" kern="1200" noProof="0" dirty="0">
                          <a:solidFill>
                            <a:schemeClr val="tx1"/>
                          </a:solidFill>
                          <a:effectLst/>
                          <a:latin typeface="Book Antiqua" panose="02040602050305030304" pitchFamily="18" charset="0"/>
                          <a:ea typeface="+mn-ea"/>
                          <a:cs typeface="+mn-cs"/>
                        </a:rPr>
                        <a:t>Résilience (« Malgré la difficulté, je ne baisserai</a:t>
                      </a:r>
                      <a:r>
                        <a:rPr lang="fr-CA" sz="1800" b="1" kern="1200" baseline="0" noProof="0" dirty="0">
                          <a:solidFill>
                            <a:schemeClr val="tx1"/>
                          </a:solidFill>
                          <a:effectLst/>
                          <a:latin typeface="Book Antiqua" panose="02040602050305030304" pitchFamily="18" charset="0"/>
                          <a:ea typeface="+mn-ea"/>
                          <a:cs typeface="+mn-cs"/>
                        </a:rPr>
                        <a:t> pas les bras</a:t>
                      </a:r>
                      <a:r>
                        <a:rPr lang="fr-CA" sz="1800" b="1" kern="1200" noProof="0" dirty="0">
                          <a:solidFill>
                            <a:schemeClr val="tx1"/>
                          </a:solidFill>
                          <a:effectLst/>
                          <a:latin typeface="Book Antiqua" panose="02040602050305030304" pitchFamily="18" charset="0"/>
                          <a:ea typeface="+mn-ea"/>
                          <a:cs typeface="+mn-cs"/>
                        </a:rPr>
                        <a:t>. ») </a:t>
                      </a:r>
                    </a:p>
                    <a:p>
                      <a:pPr algn="l">
                        <a:lnSpc>
                          <a:spcPct val="107000"/>
                        </a:lnSpc>
                        <a:spcBef>
                          <a:spcPts val="530"/>
                        </a:spcBef>
                        <a:spcAft>
                          <a:spcPts val="0"/>
                        </a:spcAft>
                      </a:pPr>
                      <a:r>
                        <a:rPr lang="fr-CA" sz="1800" kern="1200" noProof="0" dirty="0">
                          <a:solidFill>
                            <a:schemeClr val="tx1"/>
                          </a:solidFill>
                          <a:effectLst/>
                          <a:latin typeface="Book Antiqua" panose="02040602050305030304" pitchFamily="18" charset="0"/>
                          <a:ea typeface="+mn-ea"/>
                          <a:cs typeface="+mn-cs"/>
                        </a:rPr>
                        <a:t>•  Être capable de se relever après un échec ou de s’adapter au changement.</a:t>
                      </a:r>
                    </a:p>
                    <a:p>
                      <a:pPr algn="l">
                        <a:lnSpc>
                          <a:spcPct val="107000"/>
                        </a:lnSpc>
                        <a:spcBef>
                          <a:spcPts val="530"/>
                        </a:spcBef>
                        <a:spcAft>
                          <a:spcPts val="0"/>
                        </a:spcAft>
                      </a:pPr>
                      <a:r>
                        <a:rPr lang="fr-CA" sz="1800" kern="1200" noProof="0" dirty="0">
                          <a:solidFill>
                            <a:schemeClr val="tx1"/>
                          </a:solidFill>
                          <a:effectLst/>
                          <a:latin typeface="Book Antiqua" panose="02040602050305030304" pitchFamily="18" charset="0"/>
                          <a:ea typeface="+mn-ea"/>
                          <a:cs typeface="+mn-cs"/>
                        </a:rPr>
                        <a:t>• Être capable de bien réussir même lorsque les circonstances sont difficiles.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427750">
                <a:tc>
                  <a:txBody>
                    <a:bodyPr/>
                    <a:lstStyle/>
                    <a:p>
                      <a:pPr algn="l">
                        <a:lnSpc>
                          <a:spcPct val="107000"/>
                        </a:lnSpc>
                        <a:spcBef>
                          <a:spcPts val="530"/>
                        </a:spcBef>
                        <a:spcAft>
                          <a:spcPts val="0"/>
                        </a:spcAft>
                      </a:pPr>
                      <a:r>
                        <a:rPr lang="fr-CA" sz="1800" b="1" kern="1200" noProof="0" dirty="0">
                          <a:solidFill>
                            <a:schemeClr val="tx1"/>
                          </a:solidFill>
                          <a:effectLst/>
                          <a:latin typeface="Book Antiqua" panose="02040602050305030304" pitchFamily="18" charset="0"/>
                          <a:ea typeface="+mn-ea"/>
                          <a:cs typeface="+mn-cs"/>
                        </a:rPr>
                        <a:t>Auto-efficacité (« Je sais que je peux le faire. »)</a:t>
                      </a:r>
                      <a:endParaRPr lang="fr-CA" sz="1800" noProof="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07000"/>
                        </a:lnSpc>
                        <a:spcBef>
                          <a:spcPts val="0"/>
                        </a:spcBef>
                        <a:spcAft>
                          <a:spcPts val="0"/>
                        </a:spcAft>
                        <a:buClrTx/>
                        <a:buSzTx/>
                        <a:buFontTx/>
                        <a:buNone/>
                        <a:tabLst/>
                        <a:defRPr/>
                      </a:pPr>
                      <a:r>
                        <a:rPr lang="fr-CA" sz="1800" kern="1200" noProof="0" dirty="0">
                          <a:solidFill>
                            <a:schemeClr val="tx1"/>
                          </a:solidFill>
                          <a:effectLst/>
                          <a:latin typeface="Book Antiqua" panose="02040602050305030304" pitchFamily="18" charset="0"/>
                          <a:ea typeface="+mn-ea"/>
                          <a:cs typeface="+mn-cs"/>
                        </a:rPr>
                        <a:t>• Croire en sa capacité d’accomplir une tâche ou d’atteindre un objectif.</a:t>
                      </a:r>
                    </a:p>
                    <a:p>
                      <a:pPr marL="0" marR="0" indent="0" algn="l" defTabSz="914400" rtl="0" eaLnBrk="1" fontAlgn="auto" latinLnBrk="0" hangingPunct="1">
                        <a:lnSpc>
                          <a:spcPct val="107000"/>
                        </a:lnSpc>
                        <a:spcBef>
                          <a:spcPts val="0"/>
                        </a:spcBef>
                        <a:spcAft>
                          <a:spcPts val="0"/>
                        </a:spcAft>
                        <a:buClrTx/>
                        <a:buSzTx/>
                        <a:buFontTx/>
                        <a:buNone/>
                        <a:tabLst/>
                        <a:defRPr/>
                      </a:pPr>
                      <a:r>
                        <a:rPr lang="fr-CA" sz="1800" kern="1200" noProof="0" dirty="0">
                          <a:solidFill>
                            <a:schemeClr val="tx1"/>
                          </a:solidFill>
                          <a:effectLst/>
                          <a:latin typeface="Book Antiqua" panose="02040602050305030304" pitchFamily="18" charset="0"/>
                          <a:ea typeface="+mn-ea"/>
                          <a:cs typeface="+mn-cs"/>
                        </a:rPr>
                        <a:t>• Avoir une opinion positive de son auto-efficacité, prendre des risques responsables, faire des efforts considérables et persister même après un échec.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Bef>
                          <a:spcPts val="530"/>
                        </a:spcBef>
                        <a:spcAft>
                          <a:spcPts val="0"/>
                        </a:spcAft>
                      </a:pPr>
                      <a:r>
                        <a:rPr lang="fr-CA" sz="1800" b="1" kern="1200" noProof="0" dirty="0" err="1">
                          <a:solidFill>
                            <a:schemeClr val="tx1"/>
                          </a:solidFill>
                          <a:effectLst/>
                          <a:latin typeface="Book Antiqua" panose="02040602050305030304" pitchFamily="18" charset="0"/>
                          <a:ea typeface="+mn-ea"/>
                          <a:cs typeface="+mn-cs"/>
                        </a:rPr>
                        <a:t>Proactivité</a:t>
                      </a:r>
                      <a:r>
                        <a:rPr lang="fr-CA" sz="1800" b="1" kern="1200" noProof="0" dirty="0">
                          <a:solidFill>
                            <a:schemeClr val="tx1"/>
                          </a:solidFill>
                          <a:effectLst/>
                          <a:latin typeface="Book Antiqua" panose="02040602050305030304" pitchFamily="18" charset="0"/>
                          <a:ea typeface="+mn-ea"/>
                          <a:cs typeface="+mn-cs"/>
                        </a:rPr>
                        <a:t> (« Faisons-le maintenant! »)</a:t>
                      </a:r>
                      <a:endParaRPr lang="fr-CA" sz="1800" noProof="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fr-CA" sz="1800" kern="1200" noProof="0" dirty="0">
                          <a:solidFill>
                            <a:schemeClr val="tx1"/>
                          </a:solidFill>
                          <a:effectLst/>
                          <a:latin typeface="Book Antiqua" panose="02040602050305030304" pitchFamily="18" charset="0"/>
                          <a:ea typeface="+mn-ea"/>
                          <a:cs typeface="+mn-cs"/>
                        </a:rPr>
                        <a:t>•  Être en mesure de susciter des changements et de gérer ceux-ci efficacement, même à grande échelle et dans des situations complexes.</a:t>
                      </a:r>
                    </a:p>
                    <a:p>
                      <a:pPr algn="l">
                        <a:lnSpc>
                          <a:spcPct val="107000"/>
                        </a:lnSpc>
                        <a:spcAft>
                          <a:spcPts val="0"/>
                        </a:spcAft>
                      </a:pPr>
                      <a:r>
                        <a:rPr lang="fr-CA" sz="1800" kern="1200" noProof="0" dirty="0">
                          <a:solidFill>
                            <a:schemeClr val="tx1"/>
                          </a:solidFill>
                          <a:effectLst/>
                          <a:latin typeface="Book Antiqua" panose="02040602050305030304" pitchFamily="18" charset="0"/>
                          <a:ea typeface="+mn-ea"/>
                          <a:cs typeface="+mn-cs"/>
                        </a:rPr>
                        <a:t>• Instaurer des changements importants en faisant preuve d’initiative et de persévérance.</a:t>
                      </a:r>
                      <a:endParaRPr lang="fr-CA" sz="1800" noProof="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1"/>
                  </a:ext>
                </a:extLst>
              </a:tr>
            </a:tbl>
          </a:graphicData>
        </a:graphic>
      </p:graphicFrame>
      <p:sp>
        <p:nvSpPr>
          <p:cNvPr id="9" name="Text Box 7">
            <a:extLst>
              <a:ext uri="{FF2B5EF4-FFF2-40B4-BE49-F238E27FC236}">
                <a16:creationId xmlns:a16="http://schemas.microsoft.com/office/drawing/2014/main" id="{B136DE86-6814-724B-A111-834BDB441A0F}"/>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1" name="Picture 6" descr="logo short">
            <a:extLst>
              <a:ext uri="{FF2B5EF4-FFF2-40B4-BE49-F238E27FC236}">
                <a16:creationId xmlns:a16="http://schemas.microsoft.com/office/drawing/2014/main" id="{29D48655-438B-984E-9DA6-5F80C5EF7B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9287886C-8B1A-D04F-955B-059D7341AA98}"/>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116133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2" name="Title 1">
            <a:extLst>
              <a:ext uri="{FF2B5EF4-FFF2-40B4-BE49-F238E27FC236}">
                <a16:creationId xmlns:a16="http://schemas.microsoft.com/office/drawing/2014/main" id="{D87CB300-1289-DD41-85F5-E4D48DAFA1F2}"/>
              </a:ext>
            </a:extLst>
          </p:cNvPr>
          <p:cNvSpPr txBox="1">
            <a:spLocks/>
          </p:cNvSpPr>
          <p:nvPr/>
        </p:nvSpPr>
        <p:spPr>
          <a:xfrm>
            <a:off x="343711" y="2982397"/>
            <a:ext cx="11504578" cy="1676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altLang="en-US" sz="4200" b="1" dirty="0">
                <a:solidFill>
                  <a:schemeClr val="accent1">
                    <a:lumMod val="75000"/>
                  </a:schemeClr>
                </a:solidFill>
                <a:latin typeface="Arial" panose="020B0604020202020204" pitchFamily="34" charset="0"/>
                <a:ea typeface="ＭＳ Ｐゴシック" panose="020B0600070205080204" pitchFamily="34" charset="-128"/>
              </a:rPr>
              <a:t>« Bien se connaître pour s’assumer pleinement »</a:t>
            </a:r>
          </a:p>
        </p:txBody>
      </p:sp>
      <p:sp>
        <p:nvSpPr>
          <p:cNvPr id="9" name="Text Box 7">
            <a:extLst>
              <a:ext uri="{FF2B5EF4-FFF2-40B4-BE49-F238E27FC236}">
                <a16:creationId xmlns:a16="http://schemas.microsoft.com/office/drawing/2014/main" id="{06C6486E-226F-EB4F-AE6A-B681E086B85E}"/>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1" name="Picture 6" descr="logo short">
            <a:extLst>
              <a:ext uri="{FF2B5EF4-FFF2-40B4-BE49-F238E27FC236}">
                <a16:creationId xmlns:a16="http://schemas.microsoft.com/office/drawing/2014/main" id="{ED847CFA-1307-344F-9E81-989D440996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82F71B80-B9AB-0B4C-BDC6-CC2445610B17}"/>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65949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1" name="Title 1">
            <a:extLst>
              <a:ext uri="{FF2B5EF4-FFF2-40B4-BE49-F238E27FC236}">
                <a16:creationId xmlns:a16="http://schemas.microsoft.com/office/drawing/2014/main" id="{98041958-3343-9542-B6D7-7CC77E03A2B3}"/>
              </a:ext>
            </a:extLst>
          </p:cNvPr>
          <p:cNvSpPr txBox="1">
            <a:spLocks/>
          </p:cNvSpPr>
          <p:nvPr/>
        </p:nvSpPr>
        <p:spPr>
          <a:xfrm>
            <a:off x="763436" y="2272895"/>
            <a:ext cx="9327048" cy="838200"/>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b="1" dirty="0"/>
              <a:t>Le pape François à propos de la connaissance de soi</a:t>
            </a:r>
          </a:p>
        </p:txBody>
      </p:sp>
      <p:sp>
        <p:nvSpPr>
          <p:cNvPr id="7" name="Rectangle 6">
            <a:extLst>
              <a:ext uri="{FF2B5EF4-FFF2-40B4-BE49-F238E27FC236}">
                <a16:creationId xmlns:a16="http://schemas.microsoft.com/office/drawing/2014/main" id="{4A2BC723-5EE8-1A4D-83C8-BFEB62230B11}"/>
              </a:ext>
            </a:extLst>
          </p:cNvPr>
          <p:cNvSpPr/>
          <p:nvPr/>
        </p:nvSpPr>
        <p:spPr>
          <a:xfrm>
            <a:off x="1379096" y="3512611"/>
            <a:ext cx="10328222" cy="2156937"/>
          </a:xfrm>
          <a:prstGeom prst="rect">
            <a:avLst/>
          </a:prstGeom>
        </p:spPr>
        <p:txBody>
          <a:bodyPr wrap="square">
            <a:spAutoFit/>
          </a:bodyPr>
          <a:lstStyle/>
          <a:p>
            <a:pPr>
              <a:lnSpc>
                <a:spcPct val="107000"/>
              </a:lnSpc>
              <a:spcAft>
                <a:spcPts val="800"/>
              </a:spcAft>
            </a:pPr>
            <a:r>
              <a:rPr lang="en-CA" sz="2400" i="1" dirty="0">
                <a:latin typeface="Book Antiqua" panose="02040602050305030304" pitchFamily="18" charset="0"/>
                <a:ea typeface="Calibri" panose="020F0502020204030204" pitchFamily="34" charset="0"/>
                <a:cs typeface="Times New Roman" panose="02020603050405020304" pitchFamily="18" charset="0"/>
              </a:rPr>
              <a:t>Pour accomplir sa propre vocation, il est nécessaire de développer, de faire pousser et grandir tout ce que l’on est. Il ne s’agit pas de s’inventer, de se créer spontanément à partir de rien, mais de se découvrir soi-même à la lumière de Dieu et de faire fleurir son propre être. </a:t>
            </a:r>
            <a:endParaRPr lang="en-CA" sz="2400" dirty="0">
              <a:ea typeface="Calibri" panose="020F0502020204030204" pitchFamily="34" charset="0"/>
              <a:cs typeface="Times New Roman" panose="02020603050405020304" pitchFamily="18" charset="0"/>
            </a:endParaRPr>
          </a:p>
          <a:p>
            <a:pPr algn="r">
              <a:lnSpc>
                <a:spcPct val="107000"/>
              </a:lnSpc>
              <a:spcAft>
                <a:spcPts val="800"/>
              </a:spcAft>
            </a:pPr>
            <a:r>
              <a:rPr lang="en-CA" sz="2400" dirty="0">
                <a:latin typeface="Book Antiqua" panose="02040602050305030304" pitchFamily="18" charset="0"/>
                <a:ea typeface="Calibri" panose="020F0502020204030204" pitchFamily="34" charset="0"/>
                <a:cs typeface="Calibri" panose="020F0502020204030204" pitchFamily="34" charset="0"/>
              </a:rPr>
              <a:t>Le pape François dans </a:t>
            </a:r>
            <a:r>
              <a:rPr lang="en-CA" sz="2400" i="1" dirty="0">
                <a:latin typeface="Book Antiqua" panose="02040602050305030304" pitchFamily="18" charset="0"/>
                <a:ea typeface="Calibri" panose="020F0502020204030204" pitchFamily="34" charset="0"/>
                <a:cs typeface="Calibri" panose="020F0502020204030204" pitchFamily="34" charset="0"/>
              </a:rPr>
              <a:t>Christus </a:t>
            </a:r>
            <a:r>
              <a:rPr lang="en-CA" sz="2400" i="1" dirty="0" err="1">
                <a:latin typeface="Book Antiqua" panose="02040602050305030304" pitchFamily="18" charset="0"/>
                <a:ea typeface="Calibri" panose="020F0502020204030204" pitchFamily="34" charset="0"/>
                <a:cs typeface="Calibri" panose="020F0502020204030204" pitchFamily="34" charset="0"/>
              </a:rPr>
              <a:t>Vivit</a:t>
            </a:r>
            <a:endParaRPr lang="en-CA" sz="2400" i="1" dirty="0">
              <a:ea typeface="Calibri" panose="020F0502020204030204" pitchFamily="34" charset="0"/>
              <a:cs typeface="Times New Roman" panose="02020603050405020304" pitchFamily="18" charset="0"/>
            </a:endParaRPr>
          </a:p>
        </p:txBody>
      </p:sp>
      <p:sp>
        <p:nvSpPr>
          <p:cNvPr id="10" name="Text Box 7">
            <a:extLst>
              <a:ext uri="{FF2B5EF4-FFF2-40B4-BE49-F238E27FC236}">
                <a16:creationId xmlns:a16="http://schemas.microsoft.com/office/drawing/2014/main" id="{3A00A90A-283C-2644-B6F7-B4AD286428EC}"/>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3" name="Picture 6" descr="logo short">
            <a:extLst>
              <a:ext uri="{FF2B5EF4-FFF2-40B4-BE49-F238E27FC236}">
                <a16:creationId xmlns:a16="http://schemas.microsoft.com/office/drawing/2014/main" id="{63C8B1DA-D9EF-B348-9382-3025848354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4" name="Rectangle 4">
            <a:extLst>
              <a:ext uri="{FF2B5EF4-FFF2-40B4-BE49-F238E27FC236}">
                <a16:creationId xmlns:a16="http://schemas.microsoft.com/office/drawing/2014/main" id="{39F79BEE-85AA-DF45-AE86-DCD0C9E9EFED}"/>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Tree>
    <p:extLst>
      <p:ext uri="{BB962C8B-B14F-4D97-AF65-F5344CB8AC3E}">
        <p14:creationId xmlns:p14="http://schemas.microsoft.com/office/powerpoint/2010/main" val="2094754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Content Placeholder 3">
            <a:extLst>
              <a:ext uri="{FF2B5EF4-FFF2-40B4-BE49-F238E27FC236}">
                <a16:creationId xmlns:a16="http://schemas.microsoft.com/office/drawing/2014/main" id="{ED64D610-016D-9344-8848-AEBD23E01FFF}"/>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093473" y="1153489"/>
            <a:ext cx="4632403" cy="5544616"/>
          </a:xfrm>
          <a:prstGeom prst="rect">
            <a:avLst/>
          </a:prstGeom>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charset="0"/>
              <a:ea typeface="ＭＳ Ｐゴシック" charset="-128"/>
            </a:endParaRPr>
          </a:p>
        </p:txBody>
      </p:sp>
      <p:sp>
        <p:nvSpPr>
          <p:cNvPr id="14" name="Rectangular Callout 13">
            <a:extLst>
              <a:ext uri="{FF2B5EF4-FFF2-40B4-BE49-F238E27FC236}">
                <a16:creationId xmlns:a16="http://schemas.microsoft.com/office/drawing/2014/main" id="{5333C77C-A330-9446-9475-84522F383580}"/>
              </a:ext>
            </a:extLst>
          </p:cNvPr>
          <p:cNvSpPr/>
          <p:nvPr/>
        </p:nvSpPr>
        <p:spPr>
          <a:xfrm>
            <a:off x="2137647" y="1604738"/>
            <a:ext cx="1483692" cy="1140585"/>
          </a:xfrm>
          <a:prstGeom prst="wedgeRectCallout">
            <a:avLst>
              <a:gd name="adj1" fmla="val 63391"/>
              <a:gd name="adj2" fmla="val 69509"/>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pPr>
            <a:r>
              <a:rPr lang="fr-CA" sz="1050" b="1" dirty="0">
                <a:effectLst/>
                <a:ea typeface="Calibri" panose="020F0502020204030204" pitchFamily="34" charset="0"/>
                <a:cs typeface="Times New Roman" panose="02020603050405020304" pitchFamily="18" charset="0"/>
              </a:rPr>
              <a:t>PSYCHÉ</a:t>
            </a:r>
          </a:p>
          <a:p>
            <a:pPr algn="ctr">
              <a:lnSpc>
                <a:spcPct val="107000"/>
              </a:lnSpc>
            </a:pPr>
            <a:r>
              <a:rPr lang="fr-CA" sz="1050" dirty="0">
                <a:effectLst/>
                <a:ea typeface="Calibri" panose="020F0502020204030204" pitchFamily="34" charset="0"/>
                <a:cs typeface="Times New Roman" panose="02020603050405020304" pitchFamily="18" charset="0"/>
              </a:rPr>
              <a:t>Avez-vo</a:t>
            </a:r>
            <a:r>
              <a:rPr lang="fr-CA" sz="1050" dirty="0">
                <a:solidFill>
                  <a:schemeClr val="tx1"/>
                </a:solidFill>
                <a:effectLst/>
                <a:ea typeface="Calibri" panose="020F0502020204030204" pitchFamily="34" charset="0"/>
                <a:cs typeface="Times New Roman" panose="02020603050405020304" pitchFamily="18" charset="0"/>
              </a:rPr>
              <a:t>us conscience de la manière dont vos émotions influent sur</a:t>
            </a:r>
            <a:r>
              <a:rPr lang="fr-CA" sz="1050" dirty="0">
                <a:solidFill>
                  <a:schemeClr val="tx1"/>
                </a:solidFill>
                <a:ea typeface="Calibri" panose="020F0502020204030204" pitchFamily="34" charset="0"/>
                <a:cs typeface="Times New Roman" panose="02020603050405020304" pitchFamily="18" charset="0"/>
              </a:rPr>
              <a:t> </a:t>
            </a:r>
            <a:r>
              <a:rPr lang="fr-CA" sz="1050" dirty="0">
                <a:solidFill>
                  <a:schemeClr val="tx1"/>
                </a:solidFill>
                <a:effectLst/>
                <a:ea typeface="Calibri" panose="020F0502020204030204" pitchFamily="34" charset="0"/>
                <a:cs typeface="Times New Roman" panose="02020603050405020304" pitchFamily="18" charset="0"/>
              </a:rPr>
              <a:t>vos interactions au quotidien? </a:t>
            </a:r>
          </a:p>
        </p:txBody>
      </p:sp>
      <p:sp>
        <p:nvSpPr>
          <p:cNvPr id="15" name="Rectangular Callout 14">
            <a:extLst>
              <a:ext uri="{FF2B5EF4-FFF2-40B4-BE49-F238E27FC236}">
                <a16:creationId xmlns:a16="http://schemas.microsoft.com/office/drawing/2014/main" id="{5F8DA29D-A28E-4244-8874-9D1C35199519}"/>
              </a:ext>
            </a:extLst>
          </p:cNvPr>
          <p:cNvSpPr/>
          <p:nvPr/>
        </p:nvSpPr>
        <p:spPr>
          <a:xfrm>
            <a:off x="5816198" y="2287952"/>
            <a:ext cx="1194603" cy="1295552"/>
          </a:xfrm>
          <a:prstGeom prst="wedgeRectCallout">
            <a:avLst>
              <a:gd name="adj1" fmla="val -101851"/>
              <a:gd name="adj2" fmla="val -3095"/>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pPr>
            <a:r>
              <a:rPr lang="fr-CA" sz="1100" b="1" dirty="0">
                <a:solidFill>
                  <a:schemeClr val="tx1"/>
                </a:solidFill>
                <a:effectLst/>
                <a:ea typeface="Calibri" panose="020F0502020204030204" pitchFamily="34" charset="0"/>
                <a:cs typeface="Times New Roman" panose="02020603050405020304" pitchFamily="18" charset="0"/>
              </a:rPr>
              <a:t>VALEURS</a:t>
            </a:r>
          </a:p>
          <a:p>
            <a:pPr algn="ctr">
              <a:lnSpc>
                <a:spcPct val="107000"/>
              </a:lnSpc>
            </a:pPr>
            <a:r>
              <a:rPr lang="fr-CA" sz="1100" dirty="0">
                <a:solidFill>
                  <a:schemeClr val="tx1"/>
                </a:solidFill>
                <a:effectLst/>
                <a:ea typeface="Calibri" panose="020F0502020204030204" pitchFamily="34" charset="0"/>
                <a:cs typeface="Times New Roman" panose="02020603050405020304" pitchFamily="18" charset="0"/>
              </a:rPr>
              <a:t>Quelles sont vos convictions? Comment vos valeurs guident-elles vos actions? </a:t>
            </a:r>
          </a:p>
        </p:txBody>
      </p:sp>
      <p:sp>
        <p:nvSpPr>
          <p:cNvPr id="16" name="Rectangular Callout 15">
            <a:extLst>
              <a:ext uri="{FF2B5EF4-FFF2-40B4-BE49-F238E27FC236}">
                <a16:creationId xmlns:a16="http://schemas.microsoft.com/office/drawing/2014/main" id="{E0D082E6-830B-674F-A7CD-C8A819C8EB76}"/>
              </a:ext>
            </a:extLst>
          </p:cNvPr>
          <p:cNvSpPr/>
          <p:nvPr/>
        </p:nvSpPr>
        <p:spPr>
          <a:xfrm>
            <a:off x="1348148" y="3870370"/>
            <a:ext cx="1697360" cy="759584"/>
          </a:xfrm>
          <a:prstGeom prst="wedgeRectCallout">
            <a:avLst>
              <a:gd name="adj1" fmla="val 77422"/>
              <a:gd name="adj2" fmla="val -36833"/>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pPr>
            <a:r>
              <a:rPr lang="fr-CA" sz="1100" b="1" dirty="0">
                <a:effectLst/>
                <a:ea typeface="Calibri" panose="020F0502020204030204" pitchFamily="34" charset="0"/>
                <a:cs typeface="Times New Roman" panose="02020603050405020304" pitchFamily="18" charset="0"/>
              </a:rPr>
              <a:t>FORCES ET APTITUDES</a:t>
            </a:r>
          </a:p>
          <a:p>
            <a:pPr algn="ctr">
              <a:lnSpc>
                <a:spcPct val="107000"/>
              </a:lnSpc>
            </a:pPr>
            <a:r>
              <a:rPr lang="fr-CA" sz="1100" dirty="0">
                <a:effectLst/>
                <a:ea typeface="Calibri" panose="020F0502020204030204" pitchFamily="34" charset="0"/>
                <a:cs typeface="Times New Roman" panose="02020603050405020304" pitchFamily="18" charset="0"/>
              </a:rPr>
              <a:t>Misez-vous sur vos forces? </a:t>
            </a:r>
          </a:p>
        </p:txBody>
      </p:sp>
      <p:sp>
        <p:nvSpPr>
          <p:cNvPr id="17" name="Rectangular Callout 16">
            <a:extLst>
              <a:ext uri="{FF2B5EF4-FFF2-40B4-BE49-F238E27FC236}">
                <a16:creationId xmlns:a16="http://schemas.microsoft.com/office/drawing/2014/main" id="{40196D4C-DA74-9F42-894E-72A7AE3BA3EC}"/>
              </a:ext>
            </a:extLst>
          </p:cNvPr>
          <p:cNvSpPr/>
          <p:nvPr/>
        </p:nvSpPr>
        <p:spPr>
          <a:xfrm>
            <a:off x="3045508" y="4898057"/>
            <a:ext cx="2362386" cy="1140584"/>
          </a:xfrm>
          <a:prstGeom prst="wedgeRectCallout">
            <a:avLst>
              <a:gd name="adj1" fmla="val 2577"/>
              <a:gd name="adj2" fmla="val -73014"/>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pPr>
            <a:r>
              <a:rPr lang="en-CA" sz="1100" b="1" dirty="0">
                <a:solidFill>
                  <a:srgbClr val="000000"/>
                </a:solidFill>
                <a:effectLst/>
                <a:latin typeface="ArialMT"/>
                <a:ea typeface="Calibri" panose="020F0502020204030204" pitchFamily="34" charset="0"/>
                <a:cs typeface="Times New Roman" panose="02020603050405020304" pitchFamily="18" charset="0"/>
              </a:rPr>
              <a:t>IDENTITÉ SOCIOPOLITIQUE</a:t>
            </a:r>
          </a:p>
          <a:p>
            <a:pPr algn="ctr">
              <a:lnSpc>
                <a:spcPct val="107000"/>
              </a:lnSpc>
            </a:pPr>
            <a:r>
              <a:rPr lang="fr-CA" sz="1100" dirty="0">
                <a:effectLst/>
                <a:ea typeface="Calibri" panose="020F0502020204030204" pitchFamily="34" charset="0"/>
                <a:cs typeface="Times New Roman" panose="02020603050405020304" pitchFamily="18" charset="0"/>
              </a:rPr>
              <a:t>Quel rôle jouent vos rapports sociaux dans vos décisions et vos interactions? Vos choix sont-ils influencés par des idées préconçues? </a:t>
            </a:r>
          </a:p>
        </p:txBody>
      </p:sp>
      <p:sp>
        <p:nvSpPr>
          <p:cNvPr id="18" name="Rectangular Callout 17">
            <a:extLst>
              <a:ext uri="{FF2B5EF4-FFF2-40B4-BE49-F238E27FC236}">
                <a16:creationId xmlns:a16="http://schemas.microsoft.com/office/drawing/2014/main" id="{D42BB971-CD8B-DA43-9356-2DFDF5217A2C}"/>
              </a:ext>
            </a:extLst>
          </p:cNvPr>
          <p:cNvSpPr/>
          <p:nvPr/>
        </p:nvSpPr>
        <p:spPr>
          <a:xfrm>
            <a:off x="5688235" y="3870370"/>
            <a:ext cx="1322566" cy="1153704"/>
          </a:xfrm>
          <a:prstGeom prst="wedgeRectCallout">
            <a:avLst>
              <a:gd name="adj1" fmla="val -83646"/>
              <a:gd name="adj2" fmla="val -14403"/>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pPr>
            <a:r>
              <a:rPr lang="fr-CA" sz="1100" b="1" dirty="0">
                <a:effectLst/>
                <a:ea typeface="Calibri" panose="020F0502020204030204" pitchFamily="34" charset="0"/>
                <a:cs typeface="Times New Roman" panose="02020603050405020304" pitchFamily="18" charset="0"/>
              </a:rPr>
              <a:t>PERSONNALITÉ</a:t>
            </a:r>
          </a:p>
          <a:p>
            <a:pPr algn="ctr">
              <a:lnSpc>
                <a:spcPct val="107000"/>
              </a:lnSpc>
            </a:pPr>
            <a:r>
              <a:rPr lang="fr-CA" sz="1100" dirty="0">
                <a:effectLst/>
                <a:ea typeface="Calibri" panose="020F0502020204030204" pitchFamily="34" charset="0"/>
                <a:cs typeface="Times New Roman" panose="02020603050405020304" pitchFamily="18" charset="0"/>
              </a:rPr>
              <a:t>Comprenez-vous bien l’influence de votre personnalité sur votre style de leadership?</a:t>
            </a:r>
          </a:p>
        </p:txBody>
      </p:sp>
      <p:sp>
        <p:nvSpPr>
          <p:cNvPr id="19" name="Content Placeholder 4">
            <a:extLst>
              <a:ext uri="{FF2B5EF4-FFF2-40B4-BE49-F238E27FC236}">
                <a16:creationId xmlns:a16="http://schemas.microsoft.com/office/drawing/2014/main" id="{5EEAF1C2-FB3C-5F46-98DF-B98642E0E3FF}"/>
              </a:ext>
            </a:extLst>
          </p:cNvPr>
          <p:cNvSpPr txBox="1">
            <a:spLocks/>
          </p:cNvSpPr>
          <p:nvPr/>
        </p:nvSpPr>
        <p:spPr>
          <a:xfrm>
            <a:off x="7602752" y="1604738"/>
            <a:ext cx="4195547" cy="3733217"/>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CA" sz="3200" dirty="0"/>
              <a:t>En se connaissant bien, on peut améliorer ses ressources personnelles en leadership d’ordre psychologique :</a:t>
            </a:r>
          </a:p>
          <a:p>
            <a:pPr lvl="1"/>
            <a:r>
              <a:rPr lang="fr-CA" sz="2800" dirty="0"/>
              <a:t>résilience</a:t>
            </a:r>
          </a:p>
          <a:p>
            <a:pPr lvl="1"/>
            <a:r>
              <a:rPr lang="fr-CA" sz="2800" dirty="0"/>
              <a:t>optimisme</a:t>
            </a:r>
          </a:p>
          <a:p>
            <a:pPr lvl="1"/>
            <a:r>
              <a:rPr lang="fr-CA" sz="2800" dirty="0" err="1"/>
              <a:t>proactivité</a:t>
            </a:r>
            <a:endParaRPr lang="fr-CA" sz="2800" dirty="0"/>
          </a:p>
          <a:p>
            <a:pPr lvl="1"/>
            <a:r>
              <a:rPr lang="fr-CA" sz="2800" dirty="0"/>
              <a:t>auto-efficacité</a:t>
            </a:r>
          </a:p>
        </p:txBody>
      </p:sp>
      <p:sp>
        <p:nvSpPr>
          <p:cNvPr id="20" name="Title 1">
            <a:extLst>
              <a:ext uri="{FF2B5EF4-FFF2-40B4-BE49-F238E27FC236}">
                <a16:creationId xmlns:a16="http://schemas.microsoft.com/office/drawing/2014/main" id="{87D56310-292B-B041-B80B-1287D7D1472D}"/>
              </a:ext>
            </a:extLst>
          </p:cNvPr>
          <p:cNvSpPr txBox="1">
            <a:spLocks/>
          </p:cNvSpPr>
          <p:nvPr/>
        </p:nvSpPr>
        <p:spPr>
          <a:xfrm>
            <a:off x="1933731" y="294329"/>
            <a:ext cx="9488774" cy="838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sz="3200" b="1" dirty="0">
                <a:solidFill>
                  <a:schemeClr val="accent1">
                    <a:lumMod val="75000"/>
                  </a:schemeClr>
                </a:solidFill>
                <a:latin typeface="+mn-lt"/>
              </a:rPr>
              <a:t>Renforcer ses ressources personnelles en leadership grâce à la connaissance de soi</a:t>
            </a:r>
          </a:p>
        </p:txBody>
      </p:sp>
      <p:sp>
        <p:nvSpPr>
          <p:cNvPr id="21" name="Text Box 2">
            <a:extLst>
              <a:ext uri="{FF2B5EF4-FFF2-40B4-BE49-F238E27FC236}">
                <a16:creationId xmlns:a16="http://schemas.microsoft.com/office/drawing/2014/main" id="{2515319B-5CB0-D64D-B35B-6BB097043C26}"/>
              </a:ext>
            </a:extLst>
          </p:cNvPr>
          <p:cNvSpPr txBox="1">
            <a:spLocks noChangeArrowheads="1"/>
          </p:cNvSpPr>
          <p:nvPr/>
        </p:nvSpPr>
        <p:spPr bwMode="auto">
          <a:xfrm>
            <a:off x="1615240" y="6191081"/>
            <a:ext cx="6944995" cy="5334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fr-CA" sz="1100">
                <a:effectLst/>
                <a:latin typeface="Calibri" panose="020F0502020204030204" pitchFamily="34" charset="0"/>
                <a:ea typeface="Calibri" panose="020F0502020204030204" pitchFamily="34" charset="0"/>
                <a:cs typeface="Times New Roman" panose="02020603050405020304" pitchFamily="18" charset="0"/>
              </a:rPr>
              <a:t>Outil téléchargeable gratuitement : </a:t>
            </a:r>
            <a:r>
              <a:rPr lang="fr-CA" sz="1100"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http://www.onwardthebook.com/wp-content/uploads/2018/04/Elements-of-Self.pdf</a:t>
            </a:r>
            <a:r>
              <a:rPr lang="fr-CA" sz="1100">
                <a:effectLst/>
                <a:latin typeface="Calibri" panose="020F0502020204030204" pitchFamily="34" charset="0"/>
                <a:ea typeface="Calibri" panose="020F0502020204030204" pitchFamily="34" charset="0"/>
                <a:cs typeface="Times New Roman" panose="02020603050405020304" pitchFamily="18" charset="0"/>
              </a:rPr>
              <a:t> (en anglais seulement)  </a:t>
            </a:r>
          </a:p>
        </p:txBody>
      </p:sp>
      <p:pic>
        <p:nvPicPr>
          <p:cNvPr id="22" name="Picture 6" descr="logo short">
            <a:extLst>
              <a:ext uri="{FF2B5EF4-FFF2-40B4-BE49-F238E27FC236}">
                <a16:creationId xmlns:a16="http://schemas.microsoft.com/office/drawing/2014/main" id="{E621A772-1058-9E43-B6CC-4F902458FDF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Tree>
    <p:extLst>
      <p:ext uri="{BB962C8B-B14F-4D97-AF65-F5344CB8AC3E}">
        <p14:creationId xmlns:p14="http://schemas.microsoft.com/office/powerpoint/2010/main" val="1193481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Content Placeholder 4">
            <a:extLst>
              <a:ext uri="{FF2B5EF4-FFF2-40B4-BE49-F238E27FC236}">
                <a16:creationId xmlns:a16="http://schemas.microsoft.com/office/drawing/2014/main" id="{058FA0B6-1901-BF45-A58F-3CFD15A73250}"/>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205273" y="1125269"/>
            <a:ext cx="4165736" cy="5390656"/>
          </a:xfrm>
          <a:prstGeom prst="rect">
            <a:avLst/>
          </a:prstGeom>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9" name="Title 1">
            <a:extLst>
              <a:ext uri="{FF2B5EF4-FFF2-40B4-BE49-F238E27FC236}">
                <a16:creationId xmlns:a16="http://schemas.microsoft.com/office/drawing/2014/main" id="{A736C32E-271B-EB49-890D-4F491CDEE500}"/>
              </a:ext>
            </a:extLst>
          </p:cNvPr>
          <p:cNvSpPr txBox="1">
            <a:spLocks/>
          </p:cNvSpPr>
          <p:nvPr/>
        </p:nvSpPr>
        <p:spPr>
          <a:xfrm>
            <a:off x="2029737" y="596500"/>
            <a:ext cx="5297253" cy="86278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Valeurs fondamentales</a:t>
            </a:r>
          </a:p>
        </p:txBody>
      </p:sp>
      <p:sp>
        <p:nvSpPr>
          <p:cNvPr id="11" name="Content Placeholder 3">
            <a:extLst>
              <a:ext uri="{FF2B5EF4-FFF2-40B4-BE49-F238E27FC236}">
                <a16:creationId xmlns:a16="http://schemas.microsoft.com/office/drawing/2014/main" id="{C9A3E607-DC48-1340-9959-9F316D220D66}"/>
              </a:ext>
            </a:extLst>
          </p:cNvPr>
          <p:cNvSpPr txBox="1">
            <a:spLocks/>
          </p:cNvSpPr>
          <p:nvPr/>
        </p:nvSpPr>
        <p:spPr>
          <a:xfrm>
            <a:off x="577543" y="1793658"/>
            <a:ext cx="6458688" cy="506434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mj-lt"/>
              <a:buAutoNum type="arabicPeriod"/>
            </a:pPr>
            <a:r>
              <a:rPr lang="fr-CA" i="1" dirty="0" err="1"/>
              <a:t>Core</a:t>
            </a:r>
            <a:r>
              <a:rPr lang="fr-CA" i="1" dirty="0"/>
              <a:t> Values in Action</a:t>
            </a:r>
            <a:r>
              <a:rPr lang="fr-CA" dirty="0"/>
              <a:t>, vidéo de Steve Kerr (</a:t>
            </a:r>
            <a:r>
              <a:rPr lang="fr-CA" dirty="0">
                <a:hlinkClick r:id="rId4"/>
              </a:rPr>
              <a:t>https://www.youtube.com/watch?v=fXEezjp-Df8</a:t>
            </a:r>
            <a:r>
              <a:rPr lang="fr-CA" dirty="0"/>
              <a:t>, en anglais seulement).</a:t>
            </a:r>
          </a:p>
          <a:p>
            <a:pPr marL="514350" indent="-514350">
              <a:buFont typeface="+mj-lt"/>
              <a:buAutoNum type="arabicPeriod"/>
            </a:pPr>
            <a:r>
              <a:rPr lang="fr-CA" dirty="0"/>
              <a:t>Encerclez dix valeurs. </a:t>
            </a:r>
          </a:p>
          <a:p>
            <a:pPr marL="514350" indent="-514350">
              <a:buFont typeface="+mj-lt"/>
              <a:buAutoNum type="arabicPeriod"/>
            </a:pPr>
            <a:r>
              <a:rPr lang="fr-CA" dirty="0"/>
              <a:t>De cette liste, biffez-en cinq. </a:t>
            </a:r>
          </a:p>
          <a:p>
            <a:pPr marL="514350" indent="-514350">
              <a:buFont typeface="+mj-lt"/>
              <a:buAutoNum type="arabicPeriod"/>
            </a:pPr>
            <a:r>
              <a:rPr lang="fr-CA" dirty="0"/>
              <a:t>Biffez-en encore deux. Celles qui restent sont vos valeurs fondamentales. </a:t>
            </a:r>
          </a:p>
          <a:p>
            <a:pPr marL="514350" indent="-514350">
              <a:buFont typeface="+mj-lt"/>
              <a:buAutoNum type="arabicPeriod"/>
            </a:pPr>
            <a:r>
              <a:rPr lang="fr-CA" dirty="0"/>
              <a:t>Réflexion (page 7 du guide de réflexion).</a:t>
            </a:r>
          </a:p>
        </p:txBody>
      </p:sp>
      <p:pic>
        <p:nvPicPr>
          <p:cNvPr id="12" name="Picture 6" descr="logo short">
            <a:extLst>
              <a:ext uri="{FF2B5EF4-FFF2-40B4-BE49-F238E27FC236}">
                <a16:creationId xmlns:a16="http://schemas.microsoft.com/office/drawing/2014/main" id="{3DF71BAD-A7B7-3240-A5F4-E6B1435B2B5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Tree>
    <p:extLst>
      <p:ext uri="{BB962C8B-B14F-4D97-AF65-F5344CB8AC3E}">
        <p14:creationId xmlns:p14="http://schemas.microsoft.com/office/powerpoint/2010/main" val="174849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42292026B359941BCD898E456654A68" ma:contentTypeVersion="10" ma:contentTypeDescription="Create a new document." ma:contentTypeScope="" ma:versionID="9a69d406d0e40b1e867e2774d0bdd4e9">
  <xsd:schema xmlns:xsd="http://www.w3.org/2001/XMLSchema" xmlns:xs="http://www.w3.org/2001/XMLSchema" xmlns:p="http://schemas.microsoft.com/office/2006/metadata/properties" xmlns:ns3="df9bd1cb-3ec8-4162-a6b7-d2e9db16af8b" targetNamespace="http://schemas.microsoft.com/office/2006/metadata/properties" ma:root="true" ma:fieldsID="94d411486dc50e995b0e09862be62c86" ns3:_="">
    <xsd:import namespace="df9bd1cb-3ec8-4162-a6b7-d2e9db16af8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9bd1cb-3ec8-4162-a6b7-d2e9db16af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09CD539-1028-4FE0-B706-BD749C832B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9bd1cb-3ec8-4162-a6b7-d2e9db16a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7A200B6-8AE6-451D-B2D4-CAA842A206B9}">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DC3120DD-26BD-40F3-B196-F55602B0FC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15461</TotalTime>
  <Words>3197</Words>
  <Application>Microsoft Macintosh PowerPoint</Application>
  <PresentationFormat>Widescreen</PresentationFormat>
  <Paragraphs>281</Paragraphs>
  <Slides>18</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ArialMT</vt:lpstr>
      <vt:lpstr>Book Antiqua</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247</cp:revision>
  <dcterms:created xsi:type="dcterms:W3CDTF">2019-11-01T17:17:10Z</dcterms:created>
  <dcterms:modified xsi:type="dcterms:W3CDTF">2021-10-26T18:26:10Z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iteId">
    <vt:lpwstr>cddc1229-ac2a-4b97-b78a-0e5cacb5865c</vt:lpwstr>
  </property>
  <property fmtid="{D5CDD505-2E9C-101B-9397-08002B2CF9AE}" pid="4" name="MSIP_Label_034a106e-6316-442c-ad35-738afd673d2b_Owner">
    <vt:lpwstr>Julie.Reid@ontario.ca</vt:lpwstr>
  </property>
  <property fmtid="{D5CDD505-2E9C-101B-9397-08002B2CF9AE}" pid="5" name="MSIP_Label_034a106e-6316-442c-ad35-738afd673d2b_SetDate">
    <vt:lpwstr>2021-02-22T21:50:28.9374446Z</vt:lpwstr>
  </property>
  <property fmtid="{D5CDD505-2E9C-101B-9397-08002B2CF9AE}" pid="6" name="MSIP_Label_034a106e-6316-442c-ad35-738afd673d2b_Name">
    <vt:lpwstr>OPS - Unclassified Information</vt:lpwstr>
  </property>
  <property fmtid="{D5CDD505-2E9C-101B-9397-08002B2CF9AE}" pid="7" name="MSIP_Label_034a106e-6316-442c-ad35-738afd673d2b_Application">
    <vt:lpwstr>Microsoft Azure Information Protection</vt:lpwstr>
  </property>
  <property fmtid="{D5CDD505-2E9C-101B-9397-08002B2CF9AE}" pid="8" name="MSIP_Label_034a106e-6316-442c-ad35-738afd673d2b_ActionId">
    <vt:lpwstr>bac9b0d8-672f-47ae-abd3-d394cc6f3c26</vt:lpwstr>
  </property>
  <property fmtid="{D5CDD505-2E9C-101B-9397-08002B2CF9AE}" pid="9" name="MSIP_Label_034a106e-6316-442c-ad35-738afd673d2b_Extended_MSFT_Method">
    <vt:lpwstr>Automatic</vt:lpwstr>
  </property>
  <property fmtid="{D5CDD505-2E9C-101B-9397-08002B2CF9AE}" pid="10" name="Sensitivity">
    <vt:lpwstr>OPS - Unclassified Information</vt:lpwstr>
  </property>
  <property fmtid="{D5CDD505-2E9C-101B-9397-08002B2CF9AE}" pid="11" name="ContentTypeId">
    <vt:lpwstr>0x010100C42292026B359941BCD898E456654A68</vt:lpwstr>
  </property>
</Properties>
</file>