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28" r:id="rId2"/>
    <p:sldId id="363" r:id="rId3"/>
    <p:sldId id="329" r:id="rId4"/>
    <p:sldId id="330" r:id="rId5"/>
    <p:sldId id="364" r:id="rId6"/>
    <p:sldId id="338" r:id="rId7"/>
    <p:sldId id="339" r:id="rId8"/>
    <p:sldId id="336" r:id="rId9"/>
    <p:sldId id="365" r:id="rId10"/>
    <p:sldId id="366" r:id="rId11"/>
    <p:sldId id="367" r:id="rId12"/>
    <p:sldId id="368" r:id="rId13"/>
    <p:sldId id="373" r:id="rId14"/>
    <p:sldId id="360" r:id="rId15"/>
    <p:sldId id="371" r:id="rId16"/>
    <p:sldId id="372" r:id="rId17"/>
    <p:sldId id="320" r:id="rId18"/>
    <p:sldId id="34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67111"/>
  </p:normalViewPr>
  <p:slideViewPr>
    <p:cSldViewPr snapToGrid="0" snapToObjects="1">
      <p:cViewPr varScale="1">
        <p:scale>
          <a:sx n="85" d="100"/>
          <a:sy n="85" d="100"/>
        </p:scale>
        <p:origin x="11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600" b="1"/>
            <a:t>Optimism</a:t>
          </a:r>
          <a:endParaRPr lang="en-CA" sz="1100" b="1" dirty="0"/>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CA"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dgm:spPr/>
      <dgm:t>
        <a:bodyPr/>
        <a:lstStyle/>
        <a:p>
          <a:r>
            <a:rPr lang="en-CA"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600" b="1" dirty="0"/>
            <a:t>Self-Efficacy</a:t>
          </a:r>
          <a:endParaRPr lang="en-CA" sz="16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600" b="1" dirty="0"/>
            <a:t>Resilience</a:t>
          </a:r>
          <a:endParaRPr lang="en-CA" sz="1600" dirty="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600" b="1" dirty="0"/>
            <a:t>Proactivity</a:t>
          </a:r>
          <a:endParaRPr lang="en-CA" sz="16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051920" y="0"/>
          <a:ext cx="6077881" cy="1287116"/>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a:t>Optimism</a:t>
          </a:r>
          <a:endParaRPr lang="en-CA" sz="1100" b="1"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Self-Efficacy</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Resilience</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Proactivity</a:t>
          </a:r>
          <a:endParaRPr lang="en-CA" sz="1600" kern="1200" dirty="0"/>
        </a:p>
      </dsp:txBody>
      <dsp:txXfrm>
        <a:off x="4051920" y="160890"/>
        <a:ext cx="5595213" cy="965337"/>
      </dsp:txXfrm>
    </dsp:sp>
    <dsp:sp modelId="{2F118A10-0DD1-4D05-A2D2-E273B2B11168}">
      <dsp:nvSpPr>
        <dsp:cNvPr id="0" name=""/>
        <dsp:cNvSpPr/>
      </dsp:nvSpPr>
      <dsp:spPr>
        <a:xfrm>
          <a:off x="0" y="0"/>
          <a:ext cx="4051920" cy="128711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Psychological</a:t>
          </a:r>
        </a:p>
      </dsp:txBody>
      <dsp:txXfrm>
        <a:off x="62832" y="62832"/>
        <a:ext cx="3926256" cy="1161452"/>
      </dsp:txXfrm>
    </dsp:sp>
    <dsp:sp modelId="{D96489DD-BC77-472D-9163-7F04EAE4C289}">
      <dsp:nvSpPr>
        <dsp:cNvPr id="0" name=""/>
        <dsp:cNvSpPr/>
      </dsp:nvSpPr>
      <dsp:spPr>
        <a:xfrm>
          <a:off x="4051920" y="1437670"/>
          <a:ext cx="6077881" cy="1287116"/>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Problem solving expertise</a:t>
          </a:r>
        </a:p>
        <a:p>
          <a:pPr marL="114300" lvl="1" indent="-114300" algn="l" defTabSz="666750">
            <a:lnSpc>
              <a:spcPct val="90000"/>
            </a:lnSpc>
            <a:spcBef>
              <a:spcPct val="0"/>
            </a:spcBef>
            <a:spcAft>
              <a:spcPct val="15000"/>
            </a:spcAft>
            <a:buChar char="•"/>
          </a:pPr>
          <a:r>
            <a:rPr lang="en-CA" sz="1500" b="1" kern="1200" dirty="0"/>
            <a:t>Knowledge of effective school and classroom practices that directly affect student learning</a:t>
          </a:r>
        </a:p>
        <a:p>
          <a:pPr marL="114300" lvl="1" indent="-114300" algn="l" defTabSz="666750">
            <a:lnSpc>
              <a:spcPct val="90000"/>
            </a:lnSpc>
            <a:spcBef>
              <a:spcPct val="0"/>
            </a:spcBef>
            <a:spcAft>
              <a:spcPct val="15000"/>
            </a:spcAft>
            <a:buChar char="•"/>
          </a:pPr>
          <a:r>
            <a:rPr lang="en-CA" sz="1500" b="1" kern="1200" dirty="0"/>
            <a:t>Systems thinking</a:t>
          </a:r>
        </a:p>
      </dsp:txBody>
      <dsp:txXfrm>
        <a:off x="4051920" y="1598560"/>
        <a:ext cx="5595213" cy="965337"/>
      </dsp:txXfrm>
    </dsp:sp>
    <dsp:sp modelId="{80423490-A979-43D2-8D00-72E1E286A9D0}">
      <dsp:nvSpPr>
        <dsp:cNvPr id="0" name=""/>
        <dsp:cNvSpPr/>
      </dsp:nvSpPr>
      <dsp:spPr>
        <a:xfrm>
          <a:off x="0" y="1415827"/>
          <a:ext cx="4051920" cy="128711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Cognitive</a:t>
          </a:r>
        </a:p>
      </dsp:txBody>
      <dsp:txXfrm>
        <a:off x="62832" y="1478659"/>
        <a:ext cx="3926256" cy="1161452"/>
      </dsp:txXfrm>
    </dsp:sp>
    <dsp:sp modelId="{7AC16D06-8492-C642-9684-DDEADC0A9CBF}">
      <dsp:nvSpPr>
        <dsp:cNvPr id="0" name=""/>
        <dsp:cNvSpPr/>
      </dsp:nvSpPr>
      <dsp:spPr>
        <a:xfrm>
          <a:off x="4051920" y="2831655"/>
          <a:ext cx="6077881" cy="1287116"/>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Perceive emotions</a:t>
          </a:r>
        </a:p>
        <a:p>
          <a:pPr marL="114300" lvl="1" indent="-114300" algn="l" defTabSz="666750">
            <a:lnSpc>
              <a:spcPct val="90000"/>
            </a:lnSpc>
            <a:spcBef>
              <a:spcPct val="0"/>
            </a:spcBef>
            <a:spcAft>
              <a:spcPct val="15000"/>
            </a:spcAft>
            <a:buChar char="•"/>
          </a:pPr>
          <a:r>
            <a:rPr lang="en-CA" sz="1500" b="1" kern="1200" dirty="0"/>
            <a:t>Manage emotions</a:t>
          </a:r>
        </a:p>
        <a:p>
          <a:pPr marL="114300" lvl="1" indent="-114300" algn="l" defTabSz="666750">
            <a:lnSpc>
              <a:spcPct val="90000"/>
            </a:lnSpc>
            <a:spcBef>
              <a:spcPct val="0"/>
            </a:spcBef>
            <a:spcAft>
              <a:spcPct val="15000"/>
            </a:spcAft>
            <a:buChar char="•"/>
          </a:pPr>
          <a:r>
            <a:rPr lang="en-CA" sz="1500" b="1" kern="1200" dirty="0"/>
            <a:t>Act in emotionally appropriate ways</a:t>
          </a:r>
        </a:p>
      </dsp:txBody>
      <dsp:txXfrm>
        <a:off x="4051920" y="2992545"/>
        <a:ext cx="5595213" cy="965337"/>
      </dsp:txXfrm>
    </dsp:sp>
    <dsp:sp modelId="{118E2433-D844-5343-8409-166276E5A7B3}">
      <dsp:nvSpPr>
        <dsp:cNvPr id="0" name=""/>
        <dsp:cNvSpPr/>
      </dsp:nvSpPr>
      <dsp:spPr>
        <a:xfrm>
          <a:off x="86609" y="2831655"/>
          <a:ext cx="4051920" cy="128711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Social</a:t>
          </a:r>
        </a:p>
      </dsp:txBody>
      <dsp:txXfrm>
        <a:off x="149441" y="2894487"/>
        <a:ext cx="3926256" cy="116145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ducation-leadership-ontario.ca/application/files/5215/5647/2872/8._Exploring_the_Psychological_PLR.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onwardthebook.com/wp-content/uploads/2018/09/Core-Values.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highlight>
                  <a:srgbClr val="FFFF00"/>
                </a:highlight>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highlight>
                  <a:srgbClr val="FFFF00"/>
                </a:highlight>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pPr defTabSz="931774">
              <a:lnSpc>
                <a:spcPct val="80000"/>
              </a:lnSpc>
              <a:defRPr/>
            </a:pPr>
            <a:endParaRPr lang="fr-CA" u="sng" dirty="0">
              <a:highlight>
                <a:srgbClr val="FFFF00"/>
              </a:highlight>
              <a:hlinkClick r:id="rId3"/>
            </a:endParaRPr>
          </a:p>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highlight>
                  <a:srgbClr val="FFFF00"/>
                </a:highlight>
              </a:rPr>
              <a:t>The PLRs are </a:t>
            </a:r>
            <a:r>
              <a:rPr lang="en-CA" u="none" dirty="0">
                <a:highlight>
                  <a:srgbClr val="FFFF00"/>
                </a:highlight>
              </a:rPr>
              <a:t>research-based </a:t>
            </a:r>
            <a:r>
              <a:rPr lang="en-CA" dirty="0">
                <a:highlight>
                  <a:srgbClr val="FFFF00"/>
                </a:highlight>
              </a:rPr>
              <a:t>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p>
          <a:p>
            <a:pPr defTabSz="931774">
              <a:lnSpc>
                <a:spcPct val="80000"/>
              </a:lnSpc>
              <a:defRPr/>
            </a:pPr>
            <a:endParaRPr lang="en-US" altLang="en-US" dirty="0">
              <a:highlight>
                <a:srgbClr val="FFFF00"/>
              </a:highlight>
              <a:latin typeface="Arial" panose="020B0604020202020204" pitchFamily="34" charset="0"/>
              <a:ea typeface="ＭＳ Ｐゴシック" panose="020B0600070205080204" pitchFamily="34" charset="-128"/>
            </a:endParaRPr>
          </a:p>
          <a:p>
            <a:pPr marL="0" marR="0" lvl="0" indent="0" algn="l" defTabSz="931774" rtl="0" eaLnBrk="1" fontAlgn="auto" latinLnBrk="0" hangingPunct="1">
              <a:lnSpc>
                <a:spcPct val="80000"/>
              </a:lnSpc>
              <a:spcBef>
                <a:spcPts val="0"/>
              </a:spcBef>
              <a:spcAft>
                <a:spcPts val="0"/>
              </a:spcAft>
              <a:buClrTx/>
              <a:buSzTx/>
              <a:buFontTx/>
              <a:buNone/>
              <a:tabLst/>
              <a:defRPr/>
            </a:pPr>
            <a:r>
              <a:rPr lang="en-US" dirty="0"/>
              <a:t>There are suggested times for</a:t>
            </a:r>
            <a:r>
              <a:rPr lang="en-US" baseline="0" dirty="0"/>
              <a:t> activities over 5 minutes in length.</a:t>
            </a:r>
            <a:endParaRPr lang="en-US" dirty="0"/>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2834842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Participants meet in small groups to discuss</a:t>
            </a:r>
            <a:r>
              <a:rPr lang="en-US" baseline="0" dirty="0"/>
              <a:t>:</a:t>
            </a:r>
            <a:endParaRPr lang="en-US" dirty="0"/>
          </a:p>
          <a:p>
            <a:pPr marL="514350" indent="-514350">
              <a:buFont typeface="+mj-lt"/>
              <a:buAutoNum type="arabicPeriod"/>
            </a:pPr>
            <a:r>
              <a:rPr lang="en-US" dirty="0"/>
              <a:t>What are your 3 core values?</a:t>
            </a:r>
          </a:p>
          <a:p>
            <a:pPr marL="514350" indent="-514350">
              <a:buFont typeface="+mj-lt"/>
              <a:buAutoNum type="arabicPeriod"/>
            </a:pPr>
            <a:r>
              <a:rPr lang="en-US" dirty="0"/>
              <a:t>In what ways do you articulate one of them as a leader?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807756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In the previous session, it was recommended that participants complete the Myers Briggs Personality test, </a:t>
            </a:r>
            <a:r>
              <a:rPr lang="en-CA" u="sng" dirty="0">
                <a:hlinkClick r:id="rId3"/>
              </a:rPr>
              <a:t>https://www.16personalities.com/free-personality-test</a:t>
            </a:r>
            <a:r>
              <a:rPr lang="en-CA" dirty="0"/>
              <a:t> </a:t>
            </a:r>
            <a:r>
              <a:rPr lang="en-US" dirty="0"/>
              <a:t>or refer to pages 17 to 22 of the </a:t>
            </a:r>
            <a:r>
              <a:rPr lang="en-US" i="1" dirty="0"/>
              <a:t>Onward Workbook.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i="0" dirty="0"/>
              <a:t>T</a:t>
            </a:r>
            <a:r>
              <a:rPr lang="en-US" dirty="0"/>
              <a:t>he Myers-Briggs Type</a:t>
            </a:r>
            <a:r>
              <a:rPr lang="en-US" baseline="0" dirty="0"/>
              <a:t> Indicator is a tool designed to help participants define the aspects of their personalities. Once completed, participants will be able to determine their </a:t>
            </a:r>
            <a:r>
              <a:rPr lang="en-US" u="none" baseline="0" dirty="0">
                <a:highlight>
                  <a:srgbClr val="FFFF00"/>
                </a:highlight>
              </a:rPr>
              <a:t>dominant </a:t>
            </a:r>
            <a:r>
              <a:rPr lang="en-US" u="none" baseline="0" dirty="0"/>
              <a:t>personality type commonly referred to as their </a:t>
            </a:r>
            <a:r>
              <a:rPr lang="en-US" u="none" strike="noStrike" baseline="0" dirty="0"/>
              <a:t>acronym</a:t>
            </a:r>
            <a:r>
              <a:rPr lang="en-US" baseline="0" dirty="0"/>
              <a:t>. </a:t>
            </a:r>
            <a:r>
              <a:rPr lang="en-US" dirty="0"/>
              <a:t>This is just one of many assessments that will help leaders know themselves better. </a:t>
            </a:r>
            <a:endParaRPr lang="en-US" baseline="0" dirty="0"/>
          </a:p>
          <a:p>
            <a:pPr fontAlgn="base"/>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 minutes</a:t>
            </a:r>
          </a:p>
          <a:p>
            <a:endParaRPr lang="en-CA" sz="1200" b="1"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86824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These are the descriptors provided by </a:t>
            </a:r>
            <a:r>
              <a:rPr lang="en-CA" sz="1200" u="none" kern="1200" dirty="0">
                <a:solidFill>
                  <a:schemeClr val="tx1"/>
                </a:solidFill>
                <a:effectLst/>
                <a:latin typeface="+mn-lt"/>
                <a:ea typeface="+mn-ea"/>
                <a:cs typeface="+mn-cs"/>
              </a:rPr>
              <a:t>16personalities.com (https://www.16personalities.com/)</a:t>
            </a:r>
            <a:r>
              <a:rPr lang="en-CA" sz="1200" kern="1200" dirty="0">
                <a:solidFill>
                  <a:schemeClr val="tx1"/>
                </a:solidFill>
                <a:effectLst/>
                <a:latin typeface="+mn-lt"/>
                <a:ea typeface="+mn-ea"/>
                <a:cs typeface="+mn-cs"/>
              </a:rPr>
              <a:t>. </a:t>
            </a:r>
            <a:r>
              <a:rPr lang="en-US" dirty="0"/>
              <a:t>Once participants have completed the Myers Briggs Personality Test and identified their personality type </a:t>
            </a:r>
            <a:r>
              <a:rPr lang="en-US" u="none" dirty="0"/>
              <a:t>with the first letter of each descriptor used to form the four-letter </a:t>
            </a:r>
            <a:r>
              <a:rPr lang="en-US" dirty="0"/>
              <a:t>acronym, refer to the chart above for a descriptor for their personality type.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 first letter is either I (for introverted) or E (for extroverted).</a:t>
            </a:r>
          </a:p>
          <a:p>
            <a:pPr fontAlgn="base"/>
            <a:r>
              <a:rPr lang="en-US" sz="1200" b="0" i="0" kern="1200" dirty="0">
                <a:solidFill>
                  <a:schemeClr val="tx1"/>
                </a:solidFill>
                <a:effectLst/>
                <a:latin typeface="+mn-lt"/>
                <a:ea typeface="+mn-ea"/>
                <a:cs typeface="+mn-cs"/>
              </a:rPr>
              <a:t>The second letter is either S (for sensing) or N (for intuitive).</a:t>
            </a:r>
          </a:p>
          <a:p>
            <a:pPr fontAlgn="base"/>
            <a:r>
              <a:rPr lang="en-US" sz="1200" b="0" i="0" kern="1200" dirty="0">
                <a:solidFill>
                  <a:schemeClr val="tx1"/>
                </a:solidFill>
                <a:effectLst/>
                <a:latin typeface="+mn-lt"/>
                <a:ea typeface="+mn-ea"/>
                <a:cs typeface="+mn-cs"/>
              </a:rPr>
              <a:t>The third letter is either T (for thinking) or F (for feeling).</a:t>
            </a:r>
          </a:p>
          <a:p>
            <a:pPr fontAlgn="base"/>
            <a:r>
              <a:rPr lang="en-US" sz="1200" b="0" i="0" kern="1200" dirty="0">
                <a:solidFill>
                  <a:schemeClr val="tx1"/>
                </a:solidFill>
                <a:effectLst/>
                <a:latin typeface="+mn-lt"/>
                <a:ea typeface="+mn-ea"/>
                <a:cs typeface="+mn-cs"/>
              </a:rPr>
              <a:t>The fourth letter is either J (for judging) or P (for perceiving).</a:t>
            </a:r>
            <a:endParaRPr lang="en-US" baseline="0" dirty="0"/>
          </a:p>
          <a:p>
            <a:pPr marL="0" marR="0" lvl="0" indent="0" algn="l" defTabSz="914400" rtl="0" eaLnBrk="1" fontAlgn="auto" latinLnBrk="0" hangingPunct="1">
              <a:lnSpc>
                <a:spcPct val="8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dirty="0"/>
              <a:t>Refer to pages 17 to 22 of the </a:t>
            </a:r>
            <a:r>
              <a:rPr lang="en-CA" i="1" dirty="0"/>
              <a:t>Onward Workbook </a:t>
            </a:r>
            <a:r>
              <a:rPr lang="en-CA" dirty="0"/>
              <a:t>or page 7 of the Reflective Manual. </a:t>
            </a:r>
            <a:endParaRPr lang="en-US" dirty="0"/>
          </a:p>
          <a:p>
            <a:r>
              <a:rPr lang="en-CA" sz="1200" b="1" kern="1200" dirty="0">
                <a:solidFill>
                  <a:schemeClr val="tx1"/>
                </a:solidFill>
                <a:effectLst/>
                <a:latin typeface="+mn-lt"/>
                <a:ea typeface="+mn-ea"/>
                <a:cs typeface="+mn-cs"/>
              </a:rPr>
              <a:t>What is your Personality Type? </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Circle your personality type.</a:t>
            </a:r>
          </a:p>
          <a:p>
            <a:r>
              <a:rPr lang="en-CA" sz="1200" kern="1200" dirty="0">
                <a:solidFill>
                  <a:schemeClr val="tx1"/>
                </a:solidFill>
                <a:effectLst/>
                <a:latin typeface="+mn-lt"/>
                <a:ea typeface="+mn-ea"/>
                <a:cs typeface="+mn-cs"/>
              </a:rPr>
              <a:t>Extraversion or Introversion, Sensing or Intuition, Thinking or Feeling, Judging or Perceiving</a:t>
            </a:r>
          </a:p>
          <a:p>
            <a:pPr lvl="0"/>
            <a:r>
              <a:rPr lang="en-CA" sz="1200" kern="1200" dirty="0">
                <a:solidFill>
                  <a:schemeClr val="tx1"/>
                </a:solidFill>
                <a:effectLst/>
                <a:latin typeface="+mn-lt"/>
                <a:ea typeface="+mn-ea"/>
                <a:cs typeface="+mn-cs"/>
              </a:rPr>
              <a:t>Explain how extraversion or introversion </a:t>
            </a:r>
            <a:r>
              <a:rPr lang="en-CA" sz="1200" u="none" kern="1200" dirty="0">
                <a:solidFill>
                  <a:schemeClr val="tx1"/>
                </a:solidFill>
                <a:effectLst/>
                <a:latin typeface="+mn-lt"/>
                <a:ea typeface="+mn-ea"/>
                <a:cs typeface="+mn-cs"/>
              </a:rPr>
              <a:t>impacts your leadership.</a:t>
            </a:r>
          </a:p>
          <a:p>
            <a:endParaRPr lang="en-US" u="sng" baseline="0" dirty="0"/>
          </a:p>
          <a:p>
            <a:r>
              <a:rPr lang="en-US" dirty="0"/>
              <a:t>Participants will share with a partner what they learned about their personality types. </a:t>
            </a:r>
          </a:p>
          <a:p>
            <a:r>
              <a:rPr lang="en-US" dirty="0"/>
              <a:t>This is just one of many assessments that will help leaders know themselves better. </a:t>
            </a:r>
          </a:p>
          <a:p>
            <a:endParaRPr lang="en-US" dirty="0"/>
          </a:p>
          <a:p>
            <a:r>
              <a:rPr lang="en-US" dirty="0"/>
              <a:t>Review the descriptors and notice the differences</a:t>
            </a:r>
            <a:r>
              <a:rPr lang="en-US" baseline="0" dirty="0"/>
              <a:t>. As a leader, it is important to be able to recognize these personality traits in order to draw from the various strengths of people we work with. </a:t>
            </a:r>
          </a:p>
          <a:p>
            <a:endParaRPr lang="en-US" baseline="0" dirty="0"/>
          </a:p>
          <a:p>
            <a:r>
              <a:rPr lang="en-US" baseline="0" dirty="0"/>
              <a:t>A sampling of evidence-based self-assessment surveys can be found on page 26 of the Ideas Into Action, Publication #8 </a:t>
            </a:r>
            <a:r>
              <a:rPr lang="en-CA" sz="1200" b="1" u="sng" kern="1200" dirty="0">
                <a:solidFill>
                  <a:schemeClr val="tx1"/>
                </a:solidFill>
                <a:effectLst/>
                <a:latin typeface="+mn-lt"/>
                <a:ea typeface="+mn-ea"/>
                <a:cs typeface="+mn-cs"/>
                <a:hlinkClick r:id="rId3"/>
              </a:rPr>
              <a:t>Exploring the “Psychological” Personal Leadership Resources </a:t>
            </a:r>
            <a:r>
              <a:rPr lang="en-CA" sz="1200" b="1" i="1" u="sng" kern="1200" dirty="0">
                <a:solidFill>
                  <a:schemeClr val="tx1"/>
                </a:solidFill>
                <a:effectLst/>
                <a:latin typeface="+mn-lt"/>
                <a:ea typeface="+mn-ea"/>
                <a:cs typeface="+mn-cs"/>
                <a:hlinkClick r:id="rId3"/>
              </a:rPr>
              <a:t>Optimism, Self-Efficacy, Resilience &amp; Proactivity </a:t>
            </a:r>
            <a:endParaRPr lang="en-CA" sz="1200" b="1" i="1" u="sng" kern="1200" dirty="0">
              <a:solidFill>
                <a:schemeClr val="tx1"/>
              </a:solidFill>
              <a:effectLst/>
              <a:latin typeface="+mn-lt"/>
              <a:ea typeface="+mn-ea"/>
              <a:cs typeface="+mn-cs"/>
            </a:endParaRPr>
          </a:p>
          <a:p>
            <a:endParaRPr lang="en-CA" sz="1200" b="1" i="1"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1755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r>
              <a:rPr lang="en-CA" sz="1200" b="1" kern="1200" dirty="0">
                <a:solidFill>
                  <a:schemeClr val="tx1"/>
                </a:solidFill>
                <a:effectLst/>
                <a:latin typeface="+mn-lt"/>
                <a:ea typeface="+mn-ea"/>
                <a:cs typeface="+mn-cs"/>
              </a:rPr>
              <a:t>What are your Strengths? </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Complete the signature strengths survey: </a:t>
            </a:r>
            <a:r>
              <a:rPr lang="en-CA" sz="1200" u="sng" kern="1200" dirty="0">
                <a:solidFill>
                  <a:schemeClr val="tx1"/>
                </a:solidFill>
                <a:effectLst/>
                <a:latin typeface="+mn-lt"/>
                <a:ea typeface="+mn-ea"/>
                <a:cs typeface="+mn-cs"/>
                <a:hlinkClick r:id="rId3"/>
              </a:rPr>
              <a:t>http://www.viacharacter.org</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Which strengths can you leverage as a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You as a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How does moral purpose influence how you lead?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 to the Personal Reflection on page 7 of the reflective manual. </a:t>
            </a:r>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you have access to Elena Aguilar’s Onward Workbook, Complete page 52. </a:t>
            </a:r>
            <a:r>
              <a:rPr lang="en-CA" sz="1200" b="1" kern="1200" dirty="0">
                <a:solidFill>
                  <a:schemeClr val="tx1"/>
                </a:solidFill>
                <a:effectLst/>
                <a:latin typeface="+mn-lt"/>
                <a:ea typeface="+mn-ea"/>
                <a:cs typeface="+mn-cs"/>
              </a:rPr>
              <a:t> </a:t>
            </a:r>
          </a:p>
          <a:p>
            <a:endParaRPr lang="en-CA"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20-30 minutes</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74713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b="1" dirty="0"/>
              <a:t>Character Strengths</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b="1"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b="1" dirty="0"/>
              <a:t>Discovering your Strengths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With a partner, discuss your findings to the reflective questions </a:t>
            </a:r>
            <a:r>
              <a:rPr lang="en-CA" dirty="0"/>
              <a:t>on page 8 of the Reflective Manual.</a:t>
            </a:r>
          </a:p>
          <a:p>
            <a:endParaRPr lang="en-CA" dirty="0"/>
          </a:p>
          <a:p>
            <a:r>
              <a:rPr lang="en-CA" dirty="0"/>
              <a:t>If participants</a:t>
            </a:r>
            <a:r>
              <a:rPr lang="en-CA" baseline="0" dirty="0"/>
              <a:t> have </a:t>
            </a:r>
            <a:r>
              <a:rPr lang="en-CA" sz="1200" kern="1200" dirty="0">
                <a:solidFill>
                  <a:schemeClr val="tx1"/>
                </a:solidFill>
                <a:effectLst/>
                <a:latin typeface="+mn-lt"/>
                <a:ea typeface="+mn-ea"/>
                <a:cs typeface="+mn-cs"/>
              </a:rPr>
              <a:t>Elena Aguilar’s Onward Workbook and have completed page 52, discuss findings with partner. </a:t>
            </a:r>
            <a:r>
              <a:rPr lang="en-CA" dirty="0"/>
              <a:t>(optional)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a:t>
            </a:r>
            <a:r>
              <a:rPr lang="en-CA" altLang="en-US" baseline="0" dirty="0">
                <a:latin typeface="Arial" panose="020B0604020202020204" pitchFamily="34" charset="0"/>
                <a:ea typeface="ＭＳ Ｐゴシック" panose="020B0600070205080204" pitchFamily="34" charset="-128"/>
              </a:rPr>
              <a:t> </a:t>
            </a:r>
            <a:r>
              <a:rPr lang="en-CA" altLang="en-US" dirty="0">
                <a:latin typeface="Arial" panose="020B0604020202020204" pitchFamily="34" charset="0"/>
                <a:ea typeface="ＭＳ Ｐゴシック" panose="020B0600070205080204" pitchFamily="34" charset="-128"/>
              </a:rPr>
              <a:t>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8275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Scenarios </a:t>
            </a:r>
            <a:r>
              <a:rPr lang="en-US" baseline="0" dirty="0"/>
              <a:t>will be used as a way to bring theory into practice. These can be done in small groups, or as a large group share.</a:t>
            </a:r>
          </a:p>
          <a:p>
            <a:r>
              <a:rPr lang="en-US" dirty="0"/>
              <a:t>This</a:t>
            </a:r>
            <a:r>
              <a:rPr lang="en-US" baseline="0" dirty="0"/>
              <a:t> scenario was created to allow participants to consolidate their learnings about their core values, strengths and personality </a:t>
            </a:r>
            <a:r>
              <a:rPr lang="en-US" u="none" baseline="0" dirty="0"/>
              <a:t>type. </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dirty="0"/>
              <a:t>Reflect on the scenario. Each person will have 3-5 minutes to explain how these aspects will intersect with their ability to ensure the successful first meeting.</a:t>
            </a:r>
          </a:p>
          <a:p>
            <a:endParaRPr lang="en-US" baseline="0" dirty="0"/>
          </a:p>
          <a:p>
            <a:r>
              <a:rPr lang="en-US" baseline="0" dirty="0"/>
              <a:t>If there is a facilitator, the facilitator would provide an example to explain how what they learned about themselves impacted their approach to meeting with this group.</a:t>
            </a:r>
          </a:p>
          <a:p>
            <a:r>
              <a:rPr lang="en-US" baseline="0" dirty="0"/>
              <a:t>For example, “My main core value is making a difference. When meeting with </a:t>
            </a:r>
            <a:r>
              <a:rPr lang="en-US" u="none" baseline="0" dirty="0"/>
              <a:t>the School Council, I will ensure that strategies we implement have a positive impact on all involved.  If my main strength is collaboration, I will listen to and consider all voices thus ensuring everyone is valued and heard. If an aspect of my personality type is </a:t>
            </a:r>
            <a:r>
              <a:rPr lang="en-US" baseline="0" dirty="0"/>
              <a:t>introversion, I will likely hear the views of others before voicing my own.”</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9172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In preparation for module 3 of the psychological PLR series, read section C of the </a:t>
            </a:r>
            <a:r>
              <a:rPr lang="en-US" i="1" u="sng" dirty="0"/>
              <a:t>Ideas Into Action </a:t>
            </a:r>
            <a:r>
              <a:rPr lang="en-CA" sz="1200" b="0" i="0" kern="1200" dirty="0">
                <a:solidFill>
                  <a:schemeClr val="tx1"/>
                </a:solidFill>
                <a:effectLst/>
                <a:latin typeface="+mn-lt"/>
                <a:ea typeface="+mn-ea"/>
                <a:cs typeface="+mn-cs"/>
              </a:rPr>
              <a:t>Publication #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This publication</a:t>
            </a:r>
            <a:r>
              <a:rPr lang="en-CA" dirty="0"/>
              <a:t> suggests ‘ten proven strategies’ that include one or more approaches for developing and strengthening our psychological PLRs. </a:t>
            </a:r>
            <a:r>
              <a:rPr lang="en-US" dirty="0"/>
              <a:t>These strategies will </a:t>
            </a:r>
            <a:r>
              <a:rPr lang="en-US" baseline="0" dirty="0"/>
              <a:t>inform the next steps in the individual’s plan of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IEL self-assessment completed in the previous session will also provide valuable data to the individual’s plan of </a:t>
            </a:r>
            <a:r>
              <a:rPr lang="en-US" baseline="0"/>
              <a:t>action.</a:t>
            </a:r>
            <a:endParaRPr lang="en-US" dirty="0"/>
          </a:p>
        </p:txBody>
      </p:sp>
    </p:spTree>
    <p:extLst>
      <p:ext uri="{BB962C8B-B14F-4D97-AF65-F5344CB8AC3E}">
        <p14:creationId xmlns:p14="http://schemas.microsoft.com/office/powerpoint/2010/main" val="2300828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3128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CA" altLang="en-US" dirty="0">
                <a:latin typeface="Arial" panose="020B0604020202020204" pitchFamily="34" charset="0"/>
                <a:ea typeface="ＭＳ Ｐゴシック" panose="020B0600070205080204" pitchFamily="34" charset="-128"/>
              </a:rPr>
              <a:t>Read out loud</a:t>
            </a:r>
          </a:p>
        </p:txBody>
      </p:sp>
    </p:spTree>
    <p:extLst>
      <p:ext uri="{BB962C8B-B14F-4D97-AF65-F5344CB8AC3E}">
        <p14:creationId xmlns:p14="http://schemas.microsoft.com/office/powerpoint/2010/main" val="2843896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Please share the following information with the group:</a:t>
            </a:r>
          </a:p>
          <a:p>
            <a:pPr marL="514350" indent="-514350">
              <a:buAutoNum type="arabicPeriod"/>
            </a:pPr>
            <a:r>
              <a:rPr lang="en-CA" dirty="0"/>
              <a:t>Name</a:t>
            </a:r>
          </a:p>
          <a:p>
            <a:pPr marL="514350" indent="-514350">
              <a:buAutoNum type="arabicPeriod"/>
            </a:pPr>
            <a:r>
              <a:rPr lang="en-CA" dirty="0"/>
              <a:t>Name one person you admire.</a:t>
            </a:r>
          </a:p>
          <a:p>
            <a:pPr marL="514350" indent="-514350">
              <a:buAutoNum type="arabicPeriod"/>
            </a:pPr>
            <a:r>
              <a:rPr lang="en-CA" dirty="0"/>
              <a:t>Explain the traits the person has that make them incredible.</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a:t>
            </a:r>
            <a:r>
              <a:rPr lang="en-CA" u="none" dirty="0"/>
              <a:t>Personal Leadership Resources (PLRs) </a:t>
            </a:r>
            <a:r>
              <a:rPr lang="en-CA" dirty="0"/>
              <a:t>of the Ontario Leadership Framework describe the qualities of effective leaders such as optimism, emotional intelligence and problem-solving abilities, which the research indicates create the variation among leaders in how well they enact leadership practices. School and system leader practices are enacted most effectively when drawing on these PLRs.</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leadership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a:t>
            </a:r>
            <a:r>
              <a:rPr lang="en-CA" u="none" dirty="0">
                <a:latin typeface="Arial" charset="0"/>
                <a:ea typeface="ＭＳ Ｐゴシック" charset="0"/>
                <a:cs typeface="ＭＳ Ｐゴシック" charset="0"/>
              </a:rPr>
              <a:t>by what is happening in one’s life to include changes in </a:t>
            </a:r>
            <a:r>
              <a:rPr lang="en-CA" dirty="0">
                <a:latin typeface="Arial" charset="0"/>
                <a:ea typeface="ＭＳ Ｐゴシック" charset="0"/>
                <a:cs typeface="ＭＳ Ｐゴシック" charset="0"/>
              </a:rPr>
              <a:t>one’s professional role, context and life events.</a:t>
            </a:r>
          </a:p>
          <a:p>
            <a:endParaRPr lang="en-US" baseline="0" dirty="0"/>
          </a:p>
          <a:p>
            <a:r>
              <a:rPr lang="en-US" baseline="0" dirty="0"/>
              <a:t>Participants may choose to refer to page 3 of the reflective manual.</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Review the characteristics of the psychological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93724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In this section participants will explore various aspects of themselves.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10563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solidFill>
                  <a:srgbClr val="1F497D"/>
                </a:solidFill>
                <a:latin typeface="Arial" panose="020B0604020202020204" pitchFamily="34" charset="0"/>
              </a:rPr>
              <a:t>Read the quote</a:t>
            </a:r>
            <a:endParaRPr lang="en-CA" sz="2800" dirty="0">
              <a:solidFill>
                <a:srgbClr val="000000"/>
              </a:solidFill>
              <a:latin typeface="Calibri" panose="020F0502020204030204" pitchFamily="34" charset="0"/>
            </a:endParaRP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According to the </a:t>
            </a:r>
            <a:r>
              <a:rPr lang="en-CA" sz="1200" i="1" u="none" kern="1200" dirty="0">
                <a:solidFill>
                  <a:schemeClr val="tx1"/>
                </a:solidFill>
                <a:effectLst/>
                <a:latin typeface="+mn-lt"/>
                <a:ea typeface="+mn-ea"/>
                <a:cs typeface="+mn-cs"/>
              </a:rPr>
              <a:t>Ideas into Action </a:t>
            </a:r>
            <a:r>
              <a:rPr lang="en-CA" sz="1200" b="0" i="0" u="none" kern="1200" dirty="0">
                <a:solidFill>
                  <a:schemeClr val="tx1"/>
                </a:solidFill>
                <a:effectLst/>
                <a:latin typeface="+mn-lt"/>
                <a:ea typeface="+mn-ea"/>
                <a:cs typeface="+mn-cs"/>
              </a:rPr>
              <a:t>Publication </a:t>
            </a:r>
            <a:r>
              <a:rPr lang="en-CA" sz="1200" b="0" i="0" kern="1200" dirty="0">
                <a:solidFill>
                  <a:schemeClr val="tx1"/>
                </a:solidFill>
                <a:effectLst/>
                <a:latin typeface="+mn-lt"/>
                <a:ea typeface="+mn-ea"/>
                <a:cs typeface="+mn-cs"/>
              </a:rPr>
              <a:t>#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on page 23, </a:t>
            </a:r>
            <a:r>
              <a:rPr lang="en-CA" sz="1200" kern="1200" dirty="0">
                <a:solidFill>
                  <a:schemeClr val="tx1"/>
                </a:solidFill>
                <a:effectLst/>
                <a:latin typeface="+mn-lt"/>
                <a:ea typeface="+mn-ea"/>
                <a:cs typeface="+mn-cs"/>
              </a:rPr>
              <a:t>one of the strategies that applies to all four Psychological PLRs (optimism, self-efficacy, resilience, proactivity) is to “know oneself”. </a:t>
            </a:r>
          </a:p>
          <a:p>
            <a:r>
              <a:rPr lang="en-US" baseline="0" dirty="0"/>
              <a:t>Knowing oneself is a strategy to improve resilience, optimism, proactivity, and self-efficacy.</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endParaRPr lang="en-US" baseline="0" dirty="0"/>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The assessments used for these activities will provide a glimpse into who you are in terms of your strengths, areas of growth and talents. They are to be used as reflective tools. Developing your self awareness is a</a:t>
            </a:r>
            <a:r>
              <a:rPr lang="en-US" i="0" u="none" dirty="0"/>
              <a:t> lifelong </a:t>
            </a:r>
            <a:r>
              <a:rPr lang="en-US" dirty="0"/>
              <a:t>effort, it needs to be cultivated. You may choose to use other assessment tools.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dirty="0">
                <a:solidFill>
                  <a:schemeClr val="tx1"/>
                </a:solidFill>
                <a:effectLst/>
                <a:latin typeface="+mn-lt"/>
                <a:ea typeface="+mn-ea"/>
                <a:cs typeface="+mn-cs"/>
              </a:rPr>
              <a:t>Activity: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b="0" kern="1200" dirty="0">
                <a:solidFill>
                  <a:schemeClr val="tx1"/>
                </a:solidFill>
                <a:effectLst/>
                <a:latin typeface="+mn-lt"/>
                <a:ea typeface="+mn-ea"/>
                <a:cs typeface="+mn-cs"/>
              </a:rPr>
              <a:t>View Steve Kerr: Core Values in Action then complete the activity: </a:t>
            </a:r>
            <a:r>
              <a:rPr lang="en-CA" sz="1200" b="0" i="0" kern="1200" dirty="0">
                <a:solidFill>
                  <a:schemeClr val="tx1"/>
                </a:solidFill>
                <a:effectLst/>
                <a:latin typeface="+mn-lt"/>
                <a:ea typeface="+mn-ea"/>
                <a:cs typeface="+mn-cs"/>
                <a:hlinkClick r:id="rId3"/>
              </a:rPr>
              <a:t>https://www.youtube.com/watch?v=fXEezjp-Df8</a:t>
            </a:r>
            <a:r>
              <a:rPr lang="en-CA" sz="1200" b="1" i="0" kern="1200" dirty="0">
                <a:solidFill>
                  <a:schemeClr val="tx1"/>
                </a:solidFill>
                <a:effectLst/>
                <a:latin typeface="+mn-lt"/>
                <a:ea typeface="+mn-ea"/>
                <a:cs typeface="+mn-cs"/>
              </a:rPr>
              <a:t>. </a:t>
            </a:r>
            <a:r>
              <a:rPr lang="en-US" dirty="0"/>
              <a:t>Refer to page 6 of the reflective Manual.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From the list of words: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Circle 10 words that describe your core values.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Cross off 5 words that aren’t as strong.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Cross off 2 more words, those that remain represent your core values.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Refer to page </a:t>
            </a:r>
            <a:r>
              <a:rPr lang="en-US" baseline="0" dirty="0"/>
              <a:t>6 of the Reflective Manual or pages 25-27 of the Onward Workbook, and </a:t>
            </a:r>
            <a:r>
              <a:rPr lang="en-CA" sz="1200" u="sng" kern="1200" dirty="0">
                <a:solidFill>
                  <a:schemeClr val="tx1"/>
                </a:solidFill>
                <a:effectLst/>
                <a:latin typeface="+mn-lt"/>
                <a:ea typeface="+mn-ea"/>
                <a:cs typeface="+mn-cs"/>
                <a:hlinkClick r:id="rId4"/>
              </a:rPr>
              <a:t>http://www.onwardthebook.com/wp-content/uploads/2018/09/Core-Values.pdf</a:t>
            </a:r>
            <a:r>
              <a:rPr lang="en-CA" sz="1200" u="sng" kern="1200" dirty="0">
                <a:solidFill>
                  <a:schemeClr val="tx1"/>
                </a:solidFill>
                <a:effectLst/>
                <a:latin typeface="+mn-lt"/>
                <a:ea typeface="+mn-ea"/>
                <a:cs typeface="+mn-cs"/>
              </a:rPr>
              <a:t>  </a:t>
            </a:r>
            <a:r>
              <a:rPr lang="en-CA" sz="1200" u="none" kern="1200" dirty="0">
                <a:solidFill>
                  <a:schemeClr val="tx1"/>
                </a:solidFill>
                <a:effectLst/>
                <a:latin typeface="+mn-lt"/>
                <a:ea typeface="+mn-ea"/>
                <a:cs typeface="+mn-cs"/>
              </a:rPr>
              <a:t>to complete the reflective activity.</a:t>
            </a:r>
            <a:endParaRPr lang="en-US" u="none"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52228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16personalities.com/free-personality-tes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16personalities.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viacharacter.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hbr.org/2018/01/what-self-awareness-really-is-and-how-to-cultivate-i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onwardthebook.com/wp-content/uploads/2018/04/Elements-of-Self.pdf" TargetMode="Externa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youtube.com/watch?v=fXEezjp-Df8" TargetMode="Externa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BE3A5C43-23A2-6546-96C7-7D9D20571369}"/>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CEDDF90C-8D95-754C-AE8C-A2B5853A8709}"/>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04436346-7820-2245-9C88-CC29114A25D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0" name="Text Box 5">
            <a:extLst>
              <a:ext uri="{FF2B5EF4-FFF2-40B4-BE49-F238E27FC236}">
                <a16:creationId xmlns:a16="http://schemas.microsoft.com/office/drawing/2014/main" id="{D46E66CB-8F3F-C54C-8C6F-A3E035F65B7B}"/>
              </a:ext>
            </a:extLst>
          </p:cNvPr>
          <p:cNvSpPr txBox="1">
            <a:spLocks noChangeArrowheads="1"/>
          </p:cNvSpPr>
          <p:nvPr/>
        </p:nvSpPr>
        <p:spPr bwMode="auto">
          <a:xfrm>
            <a:off x="90487" y="2405854"/>
            <a:ext cx="12011025" cy="526297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latin typeface="+mn-lt"/>
              </a:rPr>
              <a:t>Psychological PLRs – </a:t>
            </a:r>
            <a:r>
              <a:rPr lang="en-US" altLang="en-US" sz="4800" kern="0">
                <a:latin typeface="+mn-lt"/>
              </a:rPr>
              <a:t>Session 1.2</a:t>
            </a:r>
            <a:endParaRPr lang="en-US" altLang="en-US" sz="4800" kern="0" dirty="0">
              <a:latin typeface="+mn-lt"/>
            </a:endParaRPr>
          </a:p>
          <a:p>
            <a:pPr algn="ctr">
              <a:spcBef>
                <a:spcPct val="0"/>
              </a:spcBef>
              <a:buNone/>
              <a:defRPr/>
            </a:pPr>
            <a:r>
              <a:rPr lang="en-US" altLang="en-US" sz="4800" kern="0" dirty="0">
                <a:latin typeface="+mn-lt"/>
              </a:rPr>
              <a:t>Understanding Who You Are as a Leader</a:t>
            </a:r>
          </a:p>
          <a:p>
            <a:pPr algn="ctr" eaLnBrk="1" hangingPunct="1">
              <a:spcBef>
                <a:spcPct val="0"/>
              </a:spcBef>
              <a:buFontTx/>
              <a:buNone/>
              <a:defRPr/>
            </a:pPr>
            <a:endParaRPr lang="en-US" altLang="en-US" sz="4800" b="1" kern="0" dirty="0">
              <a:latin typeface="Gill Sans MT" panose="020B0502020104020203" pitchFamily="34" charset="77"/>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C46C321-51D0-ED45-8B51-368445725E72}"/>
              </a:ext>
            </a:extLst>
          </p:cNvPr>
          <p:cNvSpPr txBox="1">
            <a:spLocks/>
          </p:cNvSpPr>
          <p:nvPr/>
        </p:nvSpPr>
        <p:spPr>
          <a:xfrm>
            <a:off x="457200" y="1856971"/>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Small Group Discussion</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13395F5C-B087-7C40-9A41-F70E08EBBDA2}"/>
              </a:ext>
            </a:extLst>
          </p:cNvPr>
          <p:cNvSpPr>
            <a:spLocks noGrp="1"/>
          </p:cNvSpPr>
          <p:nvPr>
            <p:ph idx="1"/>
          </p:nvPr>
        </p:nvSpPr>
        <p:spPr>
          <a:xfrm>
            <a:off x="1453952" y="3214172"/>
            <a:ext cx="7848872" cy="2664296"/>
          </a:xfrm>
        </p:spPr>
        <p:txBody>
          <a:bodyPr>
            <a:normAutofit/>
          </a:bodyPr>
          <a:lstStyle/>
          <a:p>
            <a:pPr marL="0" indent="0">
              <a:buNone/>
            </a:pPr>
            <a:r>
              <a:rPr lang="en-US" b="1" dirty="0"/>
              <a:t>GUIDING QUESTIONS</a:t>
            </a:r>
          </a:p>
          <a:p>
            <a:pPr marL="514350" indent="-514350">
              <a:buFont typeface="+mj-lt"/>
              <a:buAutoNum type="arabicPeriod"/>
            </a:pPr>
            <a:r>
              <a:rPr lang="en-US" dirty="0"/>
              <a:t>What are your 3 core values?</a:t>
            </a:r>
          </a:p>
          <a:p>
            <a:pPr marL="514350" indent="-514350">
              <a:buFont typeface="+mj-lt"/>
              <a:buAutoNum type="arabicPeriod"/>
            </a:pPr>
            <a:r>
              <a:rPr lang="en-US" dirty="0"/>
              <a:t>In what ways do you articulate one of them as a leader?</a:t>
            </a:r>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178463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457199" y="1676402"/>
            <a:ext cx="10129803" cy="3971455"/>
          </a:xfrm>
        </p:spPr>
        <p:txBody>
          <a:bodyPr>
            <a:normAutofit/>
          </a:bodyPr>
          <a:lstStyle/>
          <a:p>
            <a:pPr marL="0" indent="0">
              <a:buNone/>
            </a:pPr>
            <a:r>
              <a:rPr lang="en-CA" sz="3200" b="1" dirty="0">
                <a:solidFill>
                  <a:schemeClr val="accent1">
                    <a:lumMod val="75000"/>
                  </a:schemeClr>
                </a:solidFill>
              </a:rPr>
              <a:t>Personal Reflection</a:t>
            </a:r>
          </a:p>
          <a:p>
            <a:pPr marL="0" indent="0">
              <a:buNone/>
            </a:pPr>
            <a:endParaRPr lang="en-CA" dirty="0"/>
          </a:p>
          <a:p>
            <a:pPr marL="0" indent="0">
              <a:buNone/>
            </a:pPr>
            <a:r>
              <a:rPr lang="en-CA" dirty="0"/>
              <a:t>Complete the Myers Briggs Personality Test: </a:t>
            </a:r>
            <a:r>
              <a:rPr lang="en-CA" u="sng" dirty="0">
                <a:hlinkClick r:id="rId4"/>
              </a:rPr>
              <a:t>https://www.16personalities.com/free-personality-test</a:t>
            </a:r>
            <a:r>
              <a:rPr lang="en-CA" dirty="0"/>
              <a:t> </a:t>
            </a:r>
          </a:p>
          <a:p>
            <a:pPr marL="0" indent="0">
              <a:buNone/>
            </a:pPr>
            <a:endParaRPr lang="en-CA" dirty="0"/>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See Reflective Manual page 7</a:t>
            </a:r>
          </a:p>
        </p:txBody>
      </p:sp>
    </p:spTree>
    <p:extLst>
      <p:ext uri="{BB962C8B-B14F-4D97-AF65-F5344CB8AC3E}">
        <p14:creationId xmlns:p14="http://schemas.microsoft.com/office/powerpoint/2010/main" val="1966934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F912A886-5D2F-6A43-A7C6-B5BF0A57B435}"/>
              </a:ext>
            </a:extLst>
          </p:cNvPr>
          <p:cNvSpPr txBox="1">
            <a:spLocks/>
          </p:cNvSpPr>
          <p:nvPr/>
        </p:nvSpPr>
        <p:spPr>
          <a:xfrm>
            <a:off x="3425826" y="349466"/>
            <a:ext cx="7068015"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Myers-Briggs Personality Type</a:t>
            </a:r>
          </a:p>
        </p:txBody>
      </p:sp>
      <p:sp>
        <p:nvSpPr>
          <p:cNvPr id="11" name="Rectangle 10">
            <a:extLst>
              <a:ext uri="{FF2B5EF4-FFF2-40B4-BE49-F238E27FC236}">
                <a16:creationId xmlns:a16="http://schemas.microsoft.com/office/drawing/2014/main" id="{6FDEE9D0-E184-9648-A77A-77C1ECA6B295}"/>
              </a:ext>
            </a:extLst>
          </p:cNvPr>
          <p:cNvSpPr/>
          <p:nvPr/>
        </p:nvSpPr>
        <p:spPr>
          <a:xfrm>
            <a:off x="2165029" y="1187666"/>
            <a:ext cx="8496944" cy="4524315"/>
          </a:xfrm>
          <a:prstGeom prst="rect">
            <a:avLst/>
          </a:prstGeom>
          <a:ln>
            <a:solidFill>
              <a:schemeClr val="accent6">
                <a:lumMod val="75000"/>
              </a:schemeClr>
            </a:solidFill>
          </a:ln>
        </p:spPr>
        <p:txBody>
          <a:bodyPr wrap="square">
            <a:spAutoFit/>
          </a:bodyPr>
          <a:lstStyle/>
          <a:p>
            <a:pPr algn="ctr"/>
            <a:r>
              <a:rPr lang="en-US" sz="3200" b="1" dirty="0"/>
              <a:t>Personality Type Descriptors</a:t>
            </a:r>
          </a:p>
          <a:p>
            <a:r>
              <a:rPr lang="en-US" sz="3200" dirty="0"/>
              <a:t>ISTP – Virtuoso	 	ESTP – Entrepreneur</a:t>
            </a:r>
          </a:p>
          <a:p>
            <a:r>
              <a:rPr lang="en-US" sz="3200" dirty="0"/>
              <a:t>ISFP – Adventurer	ESFP – Entertainer</a:t>
            </a:r>
          </a:p>
          <a:p>
            <a:r>
              <a:rPr lang="en-US" sz="3200" dirty="0"/>
              <a:t>INFP – Mediator		ENFP – Campaigner</a:t>
            </a:r>
          </a:p>
          <a:p>
            <a:r>
              <a:rPr lang="en-US" sz="3200" dirty="0"/>
              <a:t>INTP – Logician 		ENTP – Debater</a:t>
            </a:r>
          </a:p>
          <a:p>
            <a:r>
              <a:rPr lang="en-US" sz="3200" dirty="0"/>
              <a:t>ISTJ – Logistician		ESTJ – Executive</a:t>
            </a:r>
          </a:p>
          <a:p>
            <a:r>
              <a:rPr lang="en-US" sz="3200" dirty="0"/>
              <a:t>ISFJ – Defender 		ESFJ – Consult</a:t>
            </a:r>
          </a:p>
          <a:p>
            <a:r>
              <a:rPr lang="en-US" sz="3200" dirty="0"/>
              <a:t>INFJ – Advocate 		ENFJ – Protagonist</a:t>
            </a:r>
          </a:p>
          <a:p>
            <a:r>
              <a:rPr lang="en-US" sz="3200" dirty="0"/>
              <a:t>INTJ – Architect 		ENTJ – Commander </a:t>
            </a:r>
          </a:p>
        </p:txBody>
      </p:sp>
      <p:sp>
        <p:nvSpPr>
          <p:cNvPr id="2" name="TextBox 1">
            <a:extLst>
              <a:ext uri="{FF2B5EF4-FFF2-40B4-BE49-F238E27FC236}">
                <a16:creationId xmlns:a16="http://schemas.microsoft.com/office/drawing/2014/main" id="{99B0D263-6023-2846-ACA7-C317BCF75370}"/>
              </a:ext>
            </a:extLst>
          </p:cNvPr>
          <p:cNvSpPr txBox="1"/>
          <p:nvPr/>
        </p:nvSpPr>
        <p:spPr>
          <a:xfrm>
            <a:off x="5696262" y="6001300"/>
            <a:ext cx="4965711" cy="646331"/>
          </a:xfrm>
          <a:prstGeom prst="rect">
            <a:avLst/>
          </a:prstGeom>
          <a:noFill/>
        </p:spPr>
        <p:txBody>
          <a:bodyPr wrap="square" rtlCol="0">
            <a:spAutoFit/>
          </a:bodyPr>
          <a:lstStyle/>
          <a:p>
            <a:r>
              <a:rPr lang="en-US" sz="3600" dirty="0">
                <a:hlinkClick r:id="rId4"/>
              </a:rPr>
              <a:t>16personalities.com </a:t>
            </a:r>
            <a:endParaRPr lang="en-US" sz="3600" dirty="0"/>
          </a:p>
        </p:txBody>
      </p:sp>
    </p:spTree>
    <p:extLst>
      <p:ext uri="{BB962C8B-B14F-4D97-AF65-F5344CB8AC3E}">
        <p14:creationId xmlns:p14="http://schemas.microsoft.com/office/powerpoint/2010/main" val="3334297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457199" y="1676402"/>
            <a:ext cx="10129803" cy="3971455"/>
          </a:xfrm>
        </p:spPr>
        <p:txBody>
          <a:bodyPr>
            <a:normAutofit/>
          </a:bodyPr>
          <a:lstStyle/>
          <a:p>
            <a:pPr marL="0" indent="0">
              <a:buNone/>
            </a:pPr>
            <a:r>
              <a:rPr lang="en-CA" sz="3200" b="1" dirty="0">
                <a:solidFill>
                  <a:schemeClr val="accent1">
                    <a:lumMod val="75000"/>
                  </a:schemeClr>
                </a:solidFill>
              </a:rPr>
              <a:t>Personal Reflection</a:t>
            </a:r>
          </a:p>
          <a:p>
            <a:pPr marL="0" indent="0">
              <a:buNone/>
            </a:pPr>
            <a:endParaRPr lang="en-CA" dirty="0"/>
          </a:p>
          <a:p>
            <a:pPr marL="0" indent="0">
              <a:buNone/>
            </a:pPr>
            <a:endParaRPr lang="en-CA" dirty="0"/>
          </a:p>
          <a:p>
            <a:pPr marL="0" indent="0">
              <a:buNone/>
            </a:pPr>
            <a:r>
              <a:rPr lang="en-CA" sz="3600" b="1" dirty="0"/>
              <a:t>What are your Strengths? </a:t>
            </a:r>
          </a:p>
          <a:p>
            <a:pPr marL="0" lvl="0" indent="0">
              <a:buNone/>
            </a:pPr>
            <a:r>
              <a:rPr lang="en-CA" dirty="0"/>
              <a:t>Complete the signature strengths survey: </a:t>
            </a:r>
            <a:r>
              <a:rPr lang="en-CA" u="sng" dirty="0">
                <a:hlinkClick r:id="rId4"/>
              </a:rPr>
              <a:t>http://www.viacharacter.org</a:t>
            </a:r>
            <a:r>
              <a:rPr lang="en-CA" dirty="0"/>
              <a:t>.</a:t>
            </a:r>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47072" y="5461928"/>
            <a:ext cx="2160240" cy="646331"/>
          </a:xfrm>
          <a:prstGeom prst="rect">
            <a:avLst/>
          </a:prstGeom>
          <a:solidFill>
            <a:schemeClr val="accent1">
              <a:lumMod val="60000"/>
              <a:lumOff val="40000"/>
            </a:schemeClr>
          </a:solidFill>
        </p:spPr>
        <p:txBody>
          <a:bodyPr wrap="square" rtlCol="0">
            <a:spAutoFit/>
          </a:bodyPr>
          <a:lstStyle/>
          <a:p>
            <a:r>
              <a:rPr lang="en-CA" dirty="0"/>
              <a:t>Reflective Manual page 7</a:t>
            </a:r>
          </a:p>
        </p:txBody>
      </p:sp>
    </p:spTree>
    <p:extLst>
      <p:ext uri="{BB962C8B-B14F-4D97-AF65-F5344CB8AC3E}">
        <p14:creationId xmlns:p14="http://schemas.microsoft.com/office/powerpoint/2010/main" val="3864611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BC0948D0-B3F4-7A4D-81C3-10EC1376088E}"/>
              </a:ext>
            </a:extLst>
          </p:cNvPr>
          <p:cNvSpPr txBox="1">
            <a:spLocks/>
          </p:cNvSpPr>
          <p:nvPr/>
        </p:nvSpPr>
        <p:spPr>
          <a:xfrm>
            <a:off x="73630" y="1759914"/>
            <a:ext cx="12118370" cy="10282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Character Strengths</a:t>
            </a:r>
          </a:p>
        </p:txBody>
      </p:sp>
      <p:sp>
        <p:nvSpPr>
          <p:cNvPr id="9" name="Content Placeholder 2">
            <a:extLst>
              <a:ext uri="{FF2B5EF4-FFF2-40B4-BE49-F238E27FC236}">
                <a16:creationId xmlns:a16="http://schemas.microsoft.com/office/drawing/2014/main" id="{32B97930-FC53-F24F-A773-025F0EA4EBBF}"/>
              </a:ext>
            </a:extLst>
          </p:cNvPr>
          <p:cNvSpPr>
            <a:spLocks noGrp="1"/>
          </p:cNvSpPr>
          <p:nvPr>
            <p:ph sz="half" idx="1"/>
          </p:nvPr>
        </p:nvSpPr>
        <p:spPr>
          <a:xfrm>
            <a:off x="343711" y="2685411"/>
            <a:ext cx="11504578" cy="3971455"/>
          </a:xfrm>
        </p:spPr>
        <p:txBody>
          <a:bodyPr>
            <a:normAutofit/>
          </a:bodyPr>
          <a:lstStyle/>
          <a:p>
            <a:pPr marL="0" indent="0">
              <a:buNone/>
            </a:pPr>
            <a:r>
              <a:rPr lang="en-CA" sz="4400" b="1" dirty="0"/>
              <a:t>Discovering your Strengths</a:t>
            </a:r>
          </a:p>
          <a:p>
            <a:r>
              <a:rPr lang="en-CA" dirty="0"/>
              <a:t>Meet with a partner</a:t>
            </a:r>
          </a:p>
          <a:p>
            <a:r>
              <a:rPr lang="en-CA" dirty="0"/>
              <a:t>Answer the reflection question on page 8 of the reflective manual</a:t>
            </a:r>
          </a:p>
          <a:p>
            <a:pPr marL="0" indent="0" algn="ctr">
              <a:buNone/>
            </a:pPr>
            <a:r>
              <a:rPr lang="en-CA" dirty="0"/>
              <a:t>or</a:t>
            </a:r>
          </a:p>
          <a:p>
            <a:r>
              <a:rPr lang="en-CA" dirty="0"/>
              <a:t>Complete the reflection on page 52 of the Onward Workbook</a:t>
            </a:r>
          </a:p>
        </p:txBody>
      </p:sp>
    </p:spTree>
    <p:extLst>
      <p:ext uri="{BB962C8B-B14F-4D97-AF65-F5344CB8AC3E}">
        <p14:creationId xmlns:p14="http://schemas.microsoft.com/office/powerpoint/2010/main" val="565516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C22733A7-F233-3744-9CE0-3EBAAB7CB61E}"/>
              </a:ext>
            </a:extLst>
          </p:cNvPr>
          <p:cNvSpPr txBox="1">
            <a:spLocks/>
          </p:cNvSpPr>
          <p:nvPr/>
        </p:nvSpPr>
        <p:spPr>
          <a:xfrm>
            <a:off x="343711" y="1581745"/>
            <a:ext cx="308211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Scenario</a:t>
            </a:r>
          </a:p>
        </p:txBody>
      </p:sp>
      <p:sp>
        <p:nvSpPr>
          <p:cNvPr id="9" name="Content Placeholder 2">
            <a:extLst>
              <a:ext uri="{FF2B5EF4-FFF2-40B4-BE49-F238E27FC236}">
                <a16:creationId xmlns:a16="http://schemas.microsoft.com/office/drawing/2014/main" id="{1971FD1D-4F97-F64C-9929-4528F2810FD3}"/>
              </a:ext>
            </a:extLst>
          </p:cNvPr>
          <p:cNvSpPr>
            <a:spLocks noGrp="1"/>
          </p:cNvSpPr>
          <p:nvPr>
            <p:ph idx="1"/>
          </p:nvPr>
        </p:nvSpPr>
        <p:spPr>
          <a:xfrm>
            <a:off x="1884768" y="3103887"/>
            <a:ext cx="8229600" cy="2427383"/>
          </a:xfrm>
        </p:spPr>
        <p:txBody>
          <a:bodyPr>
            <a:normAutofit/>
          </a:bodyPr>
          <a:lstStyle/>
          <a:p>
            <a:pPr marL="0" indent="0">
              <a:buNone/>
            </a:pPr>
            <a:r>
              <a:rPr lang="en-CA" dirty="0"/>
              <a:t>You are a newly appointed principal and your first School Council meeting is next week. </a:t>
            </a:r>
          </a:p>
          <a:p>
            <a:pPr marL="0" indent="0">
              <a:buNone/>
            </a:pPr>
            <a:r>
              <a:rPr lang="en-CA" dirty="0"/>
              <a:t>Explain how your core values, strengths and personality type may impact your approach with this important stakeholder group. </a:t>
            </a:r>
          </a:p>
        </p:txBody>
      </p:sp>
    </p:spTree>
    <p:extLst>
      <p:ext uri="{BB962C8B-B14F-4D97-AF65-F5344CB8AC3E}">
        <p14:creationId xmlns:p14="http://schemas.microsoft.com/office/powerpoint/2010/main" val="3535614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481559" y="1979875"/>
            <a:ext cx="7924800" cy="707886"/>
          </a:xfrm>
          <a:prstGeom prst="rect">
            <a:avLst/>
          </a:prstGeom>
          <a:noFill/>
        </p:spPr>
        <p:txBody>
          <a:bodyPr wrap="square" rtlCol="0">
            <a:normAutofit/>
          </a:bodyPr>
          <a:lstStyle/>
          <a:p>
            <a:r>
              <a:rPr lang="en-US" sz="3200" b="1" dirty="0">
                <a:solidFill>
                  <a:schemeClr val="accent1">
                    <a:lumMod val="75000"/>
                  </a:schemeClr>
                </a:solidFill>
              </a:rPr>
              <a:t>Next Steps …</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2923318" y="2965677"/>
            <a:ext cx="2057400" cy="2708434"/>
            <a:chOff x="762000" y="1557456"/>
            <a:chExt cx="2057400" cy="2708434"/>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08434"/>
            </a:xfrm>
            <a:prstGeom prst="rect">
              <a:avLst/>
            </a:prstGeom>
            <a:noFill/>
          </p:spPr>
          <p:txBody>
            <a:bodyPr wrap="square" rtlCol="0">
              <a:spAutoFit/>
            </a:bodyPr>
            <a:lstStyle/>
            <a:p>
              <a:r>
                <a:rPr lang="en-US" sz="1700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a:bodyPr>
            <a:lstStyle/>
            <a:p>
              <a:pPr algn="ctr">
                <a:lnSpc>
                  <a:spcPct val="80000"/>
                </a:lnSpc>
              </a:pPr>
              <a:endParaRPr lang="en-US" sz="2400" b="1" spc="60" dirty="0">
                <a:solidFill>
                  <a:schemeClr val="bg1"/>
                </a:solidFill>
                <a:effectLst>
                  <a:outerShdw blurRad="50800" dist="25400" dir="5400000" algn="t" rotWithShape="0">
                    <a:prstClr val="black">
                      <a:alpha val="15000"/>
                    </a:prstClr>
                  </a:outerShdw>
                </a:effectLst>
              </a:endParaRPr>
            </a:p>
            <a:p>
              <a:pPr algn="ctr">
                <a:lnSpc>
                  <a:spcPct val="80000"/>
                </a:lnSpc>
              </a:pPr>
              <a:r>
                <a:rPr lang="en-US" sz="2400" b="1" spc="60" dirty="0">
                  <a:solidFill>
                    <a:schemeClr val="bg1"/>
                  </a:solidFill>
                  <a:effectLst>
                    <a:outerShdw blurRad="50800" dist="25400" dir="5400000" algn="t" rotWithShape="0">
                      <a:prstClr val="black">
                        <a:alpha val="15000"/>
                      </a:prstClr>
                    </a:outerShdw>
                  </a:effectLst>
                </a:rPr>
                <a:t>Read Section C of Ideas into Action</a:t>
              </a:r>
              <a:endParaRPr lang="en-US" sz="2400"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7552745" y="2925062"/>
            <a:ext cx="2057400" cy="2708434"/>
            <a:chOff x="6324600" y="1587511"/>
            <a:chExt cx="2057400" cy="2708434"/>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08434"/>
            </a:xfrm>
            <a:prstGeom prst="rect">
              <a:avLst/>
            </a:prstGeom>
            <a:noFill/>
          </p:spPr>
          <p:txBody>
            <a:bodyPr wrap="square" rtlCol="0">
              <a:spAutoFit/>
            </a:bodyPr>
            <a:lstStyle/>
            <a:p>
              <a:r>
                <a:rPr lang="en-US" sz="17000" b="1" dirty="0">
                  <a:solidFill>
                    <a:srgbClr val="65B131">
                      <a:alpha val="64000"/>
                    </a:srgbClr>
                  </a:solidFill>
                  <a:latin typeface="+mj-lt"/>
                  <a:cs typeface="Arial" pitchFamily="34" charset="0"/>
                </a:rPr>
                <a:t>3</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en-US" sz="2300" b="1" spc="60" dirty="0">
                  <a:solidFill>
                    <a:schemeClr val="bg1"/>
                  </a:solidFill>
                  <a:effectLst>
                    <a:outerShdw blurRad="50800" dist="25400" dir="5400000" algn="t" rotWithShape="0">
                      <a:prstClr val="black">
                        <a:alpha val="15000"/>
                      </a:prstClr>
                    </a:outerShdw>
                  </a:effectLst>
                </a:rPr>
                <a:t>Review the IEL Self-Assessment</a:t>
              </a:r>
              <a:endParaRPr lang="en-US" sz="2300"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32683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3090289"/>
            <a:ext cx="8403020" cy="685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p:txBody>
      </p:sp>
      <p:pic>
        <p:nvPicPr>
          <p:cNvPr id="10" name="Picture 9">
            <a:extLst>
              <a:ext uri="{FF2B5EF4-FFF2-40B4-BE49-F238E27FC236}">
                <a16:creationId xmlns:a16="http://schemas.microsoft.com/office/drawing/2014/main" id="{37741EA5-088C-8545-8A43-7956E89580B1}"/>
              </a:ext>
            </a:extLst>
          </p:cNvPr>
          <p:cNvPicPr>
            <a:picLocks noChangeAspect="1"/>
          </p:cNvPicPr>
          <p:nvPr/>
        </p:nvPicPr>
        <p:blipFill>
          <a:blip r:embed="rId4"/>
          <a:stretch>
            <a:fillRect/>
          </a:stretch>
        </p:blipFill>
        <p:spPr>
          <a:xfrm>
            <a:off x="5347949" y="2696531"/>
            <a:ext cx="5003800" cy="3594100"/>
          </a:xfrm>
          <a:prstGeom prst="rect">
            <a:avLst/>
          </a:prstGeom>
        </p:spPr>
      </p:pic>
    </p:spTree>
    <p:extLst>
      <p:ext uri="{BB962C8B-B14F-4D97-AF65-F5344CB8AC3E}">
        <p14:creationId xmlns:p14="http://schemas.microsoft.com/office/powerpoint/2010/main" val="697814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Rectangle 6">
            <a:extLst>
              <a:ext uri="{FF2B5EF4-FFF2-40B4-BE49-F238E27FC236}">
                <a16:creationId xmlns:a16="http://schemas.microsoft.com/office/drawing/2014/main" id="{4A2BC723-5EE8-1A4D-83C8-BFEB62230B11}"/>
              </a:ext>
            </a:extLst>
          </p:cNvPr>
          <p:cNvSpPr/>
          <p:nvPr/>
        </p:nvSpPr>
        <p:spPr>
          <a:xfrm>
            <a:off x="1249390" y="1841242"/>
            <a:ext cx="10328222" cy="5016758"/>
          </a:xfrm>
          <a:prstGeom prst="rect">
            <a:avLst/>
          </a:prstGeom>
        </p:spPr>
        <p:txBody>
          <a:bodyPr wrap="square">
            <a:spAutoFit/>
          </a:bodyPr>
          <a:lstStyle/>
          <a:p>
            <a:br>
              <a:rPr lang="en-CA" dirty="0"/>
            </a:br>
            <a:endParaRPr lang="en-CA" dirty="0"/>
          </a:p>
          <a:p>
            <a:r>
              <a:rPr lang="en-CA" sz="2800" dirty="0"/>
              <a:t>In addition to knowing our strengths, we must reflect on them in the context of:</a:t>
            </a:r>
          </a:p>
          <a:p>
            <a:pPr lvl="1"/>
            <a:r>
              <a:rPr lang="en-CA" sz="2800" dirty="0"/>
              <a:t>Our “work styles:” In what ways do I work best; i.e., am I a reader or a listener, and how do I learn?</a:t>
            </a:r>
          </a:p>
          <a:p>
            <a:pPr lvl="1"/>
            <a:r>
              <a:rPr lang="en-CA" sz="2800" dirty="0"/>
              <a:t>Our “values:” What are my ethics? What are my beliefs and ideals? What do I see as my most important responsibilities for living a worthy, ethical life? Do my organization’s ethics resonate with my own values? </a:t>
            </a:r>
          </a:p>
          <a:p>
            <a:endParaRPr lang="en-CA" dirty="0"/>
          </a:p>
          <a:p>
            <a:pPr lvl="5" algn="r"/>
            <a:r>
              <a:rPr lang="en-CA" dirty="0"/>
              <a:t>Ideas Into Action, publication #8 (Drucker 2005)</a:t>
            </a:r>
          </a:p>
          <a:p>
            <a:pPr algn="r"/>
            <a:endParaRPr lang="en-CA"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4475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Name one person you admire.</a:t>
            </a:r>
          </a:p>
          <a:p>
            <a:pPr marL="514350" indent="-514350">
              <a:buAutoNum type="arabicPeriod"/>
            </a:pPr>
            <a:r>
              <a:rPr lang="en-CA" sz="2400" dirty="0"/>
              <a:t>Describe the traits the person that makes this person someone you admire.</a:t>
            </a:r>
          </a:p>
          <a:p>
            <a:pPr marL="0" indent="0">
              <a:buNone/>
            </a:pPr>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523461" y="1741403"/>
            <a:ext cx="11145077" cy="9832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What are the Personal Leadership Resources? </a:t>
            </a:r>
          </a:p>
        </p:txBody>
      </p:sp>
      <p:graphicFrame>
        <p:nvGraphicFramePr>
          <p:cNvPr id="11" name="Diagram 10">
            <a:extLst>
              <a:ext uri="{FF2B5EF4-FFF2-40B4-BE49-F238E27FC236}">
                <a16:creationId xmlns:a16="http://schemas.microsoft.com/office/drawing/2014/main" id="{3D7FCFB1-2732-E24C-91A0-AF7DAD0A956E}"/>
              </a:ext>
            </a:extLst>
          </p:cNvPr>
          <p:cNvGraphicFramePr/>
          <p:nvPr>
            <p:extLst>
              <p:ext uri="{D42A27DB-BD31-4B8C-83A1-F6EECF244321}">
                <p14:modId xmlns:p14="http://schemas.microsoft.com/office/powerpoint/2010/main" val="1151643654"/>
              </p:ext>
            </p:extLst>
          </p:nvPr>
        </p:nvGraphicFramePr>
        <p:xfrm>
          <a:off x="775282" y="2486161"/>
          <a:ext cx="10129802" cy="41187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2" name="Content Placeholder 4">
            <a:extLst>
              <a:ext uri="{FF2B5EF4-FFF2-40B4-BE49-F238E27FC236}">
                <a16:creationId xmlns:a16="http://schemas.microsoft.com/office/drawing/2014/main" id="{093C69B3-838F-E245-9ED5-642F9CC07A0D}"/>
              </a:ext>
            </a:extLst>
          </p:cNvPr>
          <p:cNvGraphicFramePr>
            <a:graphicFrameLocks noGrp="1"/>
          </p:cNvGraphicFramePr>
          <p:nvPr>
            <p:ph idx="1"/>
          </p:nvPr>
        </p:nvGraphicFramePr>
        <p:xfrm>
          <a:off x="1895336" y="1822046"/>
          <a:ext cx="7776864" cy="4799077"/>
        </p:xfrm>
        <a:graphic>
          <a:graphicData uri="http://schemas.openxmlformats.org/drawingml/2006/table">
            <a:tbl>
              <a:tblPr firstRow="1" firstCol="1" bandRow="1"/>
              <a:tblGrid>
                <a:gridCol w="3993672">
                  <a:extLst>
                    <a:ext uri="{9D8B030D-6E8A-4147-A177-3AD203B41FA5}">
                      <a16:colId xmlns:a16="http://schemas.microsoft.com/office/drawing/2014/main" val="20000"/>
                    </a:ext>
                  </a:extLst>
                </a:gridCol>
                <a:gridCol w="3783192">
                  <a:extLst>
                    <a:ext uri="{9D8B030D-6E8A-4147-A177-3AD203B41FA5}">
                      <a16:colId xmlns:a16="http://schemas.microsoft.com/office/drawing/2014/main" val="20001"/>
                    </a:ext>
                  </a:extLst>
                </a:gridCol>
              </a:tblGrid>
              <a:tr h="2255679">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Optimism (I can do this!)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habitually expecting positive results from our efforts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recognizing where we have, and do not have, opportunities for direct influence and control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taking positive risks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algn="l" defTabSz="914400" rtl="0" eaLnBrk="1" latinLnBrk="0" hangingPunct="1">
                        <a:lnSpc>
                          <a:spcPct val="107000"/>
                        </a:lnSpc>
                        <a:spcBef>
                          <a:spcPts val="530"/>
                        </a:spcBef>
                        <a:spcAft>
                          <a:spcPts val="0"/>
                        </a:spcAft>
                      </a:pPr>
                      <a:r>
                        <a:rPr lang="en-CA" sz="1800" b="1" kern="1200" dirty="0">
                          <a:solidFill>
                            <a:schemeClr val="tx1"/>
                          </a:solidFill>
                          <a:effectLst/>
                          <a:latin typeface="Book Antiqua" panose="02040602050305030304" pitchFamily="18" charset="0"/>
                          <a:ea typeface="+mn-ea"/>
                          <a:cs typeface="+mn-cs"/>
                        </a:rPr>
                        <a:t>Resilience (I will find a way when things get tough!) </a:t>
                      </a:r>
                    </a:p>
                    <a:p>
                      <a:pPr algn="l">
                        <a:lnSpc>
                          <a:spcPct val="107000"/>
                        </a:lnSpc>
                        <a:spcBef>
                          <a:spcPts val="530"/>
                        </a:spcBef>
                        <a:spcAft>
                          <a:spcPts val="0"/>
                        </a:spcAft>
                      </a:pPr>
                      <a:r>
                        <a:rPr lang="en-CA" sz="1800" kern="1200" dirty="0">
                          <a:effectLst/>
                          <a:latin typeface="Book Antiqua" panose="02040602050305030304" pitchFamily="18" charset="0"/>
                          <a:ea typeface="+mn-ea"/>
                          <a:cs typeface="+mn-cs"/>
                        </a:rPr>
                        <a:t>• being able to recover from, or adjust easily to, change or misfortune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being able to thrive in challenging circumstances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530"/>
                        </a:spcBef>
                        <a:spcAft>
                          <a:spcPts val="0"/>
                        </a:spcAft>
                      </a:pPr>
                      <a:r>
                        <a:rPr lang="en-CA" sz="1800" b="1" kern="1200" dirty="0">
                          <a:solidFill>
                            <a:srgbClr val="00B0F0"/>
                          </a:solidFill>
                          <a:effectLst/>
                          <a:latin typeface="Book Antiqua" panose="02040602050305030304" pitchFamily="18" charset="0"/>
                          <a:ea typeface="+mn-ea"/>
                          <a:cs typeface="+mn-cs"/>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36809">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Self-efficacy (I know I have the skills to do this)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believing in our own ability to perform a task or achieve a goal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as a result of positive self-efficacy, taking responsible risks, expending substantial effort, and persisting in the face of initial failure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Proactivity (I will do this, now!)</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being able to stimulate and effectively manage change on a large scale under complex circumstances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showing initiative and perseverance in bringing about meaningful change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1696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Title 1">
            <a:extLst>
              <a:ext uri="{FF2B5EF4-FFF2-40B4-BE49-F238E27FC236}">
                <a16:creationId xmlns:a16="http://schemas.microsoft.com/office/drawing/2014/main" id="{D87CB300-1289-DD41-85F5-E4D48DAFA1F2}"/>
              </a:ext>
            </a:extLst>
          </p:cNvPr>
          <p:cNvSpPr txBox="1">
            <a:spLocks/>
          </p:cNvSpPr>
          <p:nvPr/>
        </p:nvSpPr>
        <p:spPr>
          <a:xfrm>
            <a:off x="1718486" y="2982397"/>
            <a:ext cx="9514681"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altLang="en-US" b="1" dirty="0">
                <a:solidFill>
                  <a:schemeClr val="accent5">
                    <a:lumMod val="50000"/>
                  </a:schemeClr>
                </a:solidFill>
                <a:latin typeface="Arial" panose="020B0604020202020204" pitchFamily="34" charset="0"/>
                <a:ea typeface="ＭＳ Ｐゴシック" panose="020B0600070205080204" pitchFamily="34" charset="-128"/>
              </a:rPr>
              <a:t>“Know yourself to be yourself”</a:t>
            </a:r>
          </a:p>
        </p:txBody>
      </p:sp>
    </p:spTree>
    <p:extLst>
      <p:ext uri="{BB962C8B-B14F-4D97-AF65-F5344CB8AC3E}">
        <p14:creationId xmlns:p14="http://schemas.microsoft.com/office/powerpoint/2010/main" val="1987319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763436" y="1822046"/>
            <a:ext cx="10808971" cy="50359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4000" b="1" dirty="0">
                <a:solidFill>
                  <a:srgbClr val="000000"/>
                </a:solidFill>
                <a:latin typeface="Calibri" panose="020F0502020204030204" pitchFamily="34" charset="0"/>
              </a:rPr>
              <a:t> </a:t>
            </a:r>
            <a:endParaRPr lang="en-CA" sz="4000" dirty="0">
              <a:solidFill>
                <a:srgbClr val="000000"/>
              </a:solidFill>
              <a:latin typeface="Calibri" panose="020F0502020204030204" pitchFamily="34" charset="0"/>
            </a:endParaRPr>
          </a:p>
          <a:p>
            <a:pPr>
              <a:lnSpc>
                <a:spcPct val="127000"/>
              </a:lnSpc>
              <a:spcAft>
                <a:spcPts val="800"/>
              </a:spcAft>
            </a:pPr>
            <a:r>
              <a:rPr lang="en-CA" sz="2800" dirty="0">
                <a:latin typeface="+mn-lt"/>
                <a:cs typeface="Times New Roman" panose="02020603050405020304" pitchFamily="18" charset="0"/>
              </a:rPr>
              <a:t>“Leaders who focus on building both internal and external self-awareness, who seek honest feedback from loving critics, and who ask what instead of why can learn to see themselves more clearly and reap the many rewards that increased self-knowledge delivers. And no matter how much progress we make, there’s always more to learn. That’s one of the things that makes the journey to self-awareness so exciting.” </a:t>
            </a:r>
          </a:p>
          <a:p>
            <a:endParaRPr lang="en-CA" dirty="0">
              <a:solidFill>
                <a:srgbClr val="1F497D"/>
              </a:solidFill>
              <a:latin typeface="Arial" panose="020B0604020202020204" pitchFamily="34" charset="0"/>
            </a:endParaRPr>
          </a:p>
          <a:p>
            <a:pPr algn="r"/>
            <a:r>
              <a:rPr lang="en-CA" sz="1900" dirty="0">
                <a:solidFill>
                  <a:srgbClr val="1F497D"/>
                </a:solidFill>
                <a:latin typeface="Book Antiqua" panose="02040602050305030304" pitchFamily="18" charset="0"/>
              </a:rPr>
              <a:t>From ‘</a:t>
            </a:r>
            <a:r>
              <a:rPr lang="en-CA" sz="1900" u="sng" dirty="0">
                <a:solidFill>
                  <a:srgbClr val="0563C1"/>
                </a:solidFill>
                <a:latin typeface="Book Antiqua" panose="02040602050305030304" pitchFamily="18" charset="0"/>
                <a:hlinkClick r:id="rId4">
                  <a:extLst>
                    <a:ext uri="{A12FA001-AC4F-418D-AE19-62706E023703}">
                      <ahyp:hlinkClr xmlns:ahyp="http://schemas.microsoft.com/office/drawing/2018/hyperlinkcolor" val="tx"/>
                    </a:ext>
                  </a:extLst>
                </a:hlinkClick>
              </a:rPr>
              <a:t>What Self-Awareness Really Is (and How to Cultivate It)’ by Tasha Eurich, HBR, 2018</a:t>
            </a:r>
            <a:endParaRPr lang="en-CA" sz="1900" dirty="0">
              <a:solidFill>
                <a:srgbClr val="000000"/>
              </a:solidFill>
              <a:latin typeface="Book Antiqua" panose="02040602050305030304" pitchFamily="18" charset="0"/>
            </a:endParaRP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3" name="Content Placeholder 3">
            <a:extLst>
              <a:ext uri="{FF2B5EF4-FFF2-40B4-BE49-F238E27FC236}">
                <a16:creationId xmlns:a16="http://schemas.microsoft.com/office/drawing/2014/main" id="{59688A00-56DE-764A-8977-302F57C0F18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93473" y="1153489"/>
            <a:ext cx="4632403" cy="5544616"/>
          </a:xfrm>
          <a:prstGeom prst="rect">
            <a:avLst/>
          </a:prstGeom>
        </p:spPr>
      </p:pic>
      <p:sp>
        <p:nvSpPr>
          <p:cNvPr id="14" name="Rectangular Callout 13">
            <a:extLst>
              <a:ext uri="{FF2B5EF4-FFF2-40B4-BE49-F238E27FC236}">
                <a16:creationId xmlns:a16="http://schemas.microsoft.com/office/drawing/2014/main" id="{5333C77C-A330-9446-9475-84522F383580}"/>
              </a:ext>
            </a:extLst>
          </p:cNvPr>
          <p:cNvSpPr/>
          <p:nvPr/>
        </p:nvSpPr>
        <p:spPr>
          <a:xfrm>
            <a:off x="2137647" y="1802219"/>
            <a:ext cx="1483692" cy="943104"/>
          </a:xfrm>
          <a:prstGeom prst="wedgeRectCallout">
            <a:avLst>
              <a:gd name="adj1" fmla="val 63391"/>
              <a:gd name="adj2" fmla="val 69509"/>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050" dirty="0">
                <a:effectLst/>
                <a:ea typeface="Calibri" panose="020F0502020204030204" pitchFamily="34" charset="0"/>
                <a:cs typeface="Times New Roman" panose="02020603050405020304" pitchFamily="18" charset="0"/>
              </a:rPr>
              <a:t>Do you have awareness of how your emotions impact your day-to-day interactions with others?</a:t>
            </a:r>
          </a:p>
        </p:txBody>
      </p:sp>
      <p:sp>
        <p:nvSpPr>
          <p:cNvPr id="15" name="Rectangular Callout 14">
            <a:extLst>
              <a:ext uri="{FF2B5EF4-FFF2-40B4-BE49-F238E27FC236}">
                <a16:creationId xmlns:a16="http://schemas.microsoft.com/office/drawing/2014/main" id="{5F8DA29D-A28E-4244-8874-9D1C35199519}"/>
              </a:ext>
            </a:extLst>
          </p:cNvPr>
          <p:cNvSpPr/>
          <p:nvPr/>
        </p:nvSpPr>
        <p:spPr>
          <a:xfrm>
            <a:off x="5816198" y="2287953"/>
            <a:ext cx="1194603" cy="799088"/>
          </a:xfrm>
          <a:prstGeom prst="wedgeRectCallout">
            <a:avLst>
              <a:gd name="adj1" fmla="val -101851"/>
              <a:gd name="adj2" fmla="val -3095"/>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dirty="0">
                <a:effectLst/>
                <a:ea typeface="Calibri" panose="020F0502020204030204" pitchFamily="34" charset="0"/>
                <a:cs typeface="Times New Roman" panose="02020603050405020304" pitchFamily="18" charset="0"/>
              </a:rPr>
              <a:t>What do you stand for? How do your values guide you?</a:t>
            </a:r>
          </a:p>
        </p:txBody>
      </p:sp>
      <p:sp>
        <p:nvSpPr>
          <p:cNvPr id="16" name="Rectangular Callout 15">
            <a:extLst>
              <a:ext uri="{FF2B5EF4-FFF2-40B4-BE49-F238E27FC236}">
                <a16:creationId xmlns:a16="http://schemas.microsoft.com/office/drawing/2014/main" id="{E0D082E6-830B-674F-A7CD-C8A819C8EB76}"/>
              </a:ext>
            </a:extLst>
          </p:cNvPr>
          <p:cNvSpPr/>
          <p:nvPr/>
        </p:nvSpPr>
        <p:spPr>
          <a:xfrm>
            <a:off x="1615240" y="3870370"/>
            <a:ext cx="1430268" cy="759584"/>
          </a:xfrm>
          <a:prstGeom prst="wedgeRectCallout">
            <a:avLst>
              <a:gd name="adj1" fmla="val 77422"/>
              <a:gd name="adj2" fmla="val -3683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Do you capitalize on your strengths?</a:t>
            </a:r>
          </a:p>
        </p:txBody>
      </p:sp>
      <p:sp>
        <p:nvSpPr>
          <p:cNvPr id="17" name="Rectangular Callout 16">
            <a:extLst>
              <a:ext uri="{FF2B5EF4-FFF2-40B4-BE49-F238E27FC236}">
                <a16:creationId xmlns:a16="http://schemas.microsoft.com/office/drawing/2014/main" id="{40196D4C-DA74-9F42-894E-72A7AE3BA3EC}"/>
              </a:ext>
            </a:extLst>
          </p:cNvPr>
          <p:cNvSpPr/>
          <p:nvPr/>
        </p:nvSpPr>
        <p:spPr>
          <a:xfrm>
            <a:off x="3411454" y="4898057"/>
            <a:ext cx="1996440" cy="1087120"/>
          </a:xfrm>
          <a:prstGeom prst="wedgeRectCallout">
            <a:avLst>
              <a:gd name="adj1" fmla="val 2577"/>
              <a:gd name="adj2" fmla="val -73014"/>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What impact do your social connections have on your decisions and interactions? Do you have any biases that interfere?</a:t>
            </a:r>
          </a:p>
        </p:txBody>
      </p:sp>
      <p:sp>
        <p:nvSpPr>
          <p:cNvPr id="18" name="Rectangular Callout 17">
            <a:extLst>
              <a:ext uri="{FF2B5EF4-FFF2-40B4-BE49-F238E27FC236}">
                <a16:creationId xmlns:a16="http://schemas.microsoft.com/office/drawing/2014/main" id="{D42BB971-CD8B-DA43-9356-2DFDF5217A2C}"/>
              </a:ext>
            </a:extLst>
          </p:cNvPr>
          <p:cNvSpPr/>
          <p:nvPr/>
        </p:nvSpPr>
        <p:spPr>
          <a:xfrm>
            <a:off x="5688235" y="3870370"/>
            <a:ext cx="1322566" cy="1027687"/>
          </a:xfrm>
          <a:prstGeom prst="wedgeRectCallout">
            <a:avLst>
              <a:gd name="adj1" fmla="val -83646"/>
              <a:gd name="adj2" fmla="val -1440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Do you understand how your personality impacts your leadership style?</a:t>
            </a:r>
          </a:p>
        </p:txBody>
      </p:sp>
      <p:sp>
        <p:nvSpPr>
          <p:cNvPr id="19" name="Content Placeholder 4">
            <a:extLst>
              <a:ext uri="{FF2B5EF4-FFF2-40B4-BE49-F238E27FC236}">
                <a16:creationId xmlns:a16="http://schemas.microsoft.com/office/drawing/2014/main" id="{5EEAF1C2-FB3C-5F46-98DF-B98642E0E3FF}"/>
              </a:ext>
            </a:extLst>
          </p:cNvPr>
          <p:cNvSpPr txBox="1">
            <a:spLocks/>
          </p:cNvSpPr>
          <p:nvPr/>
        </p:nvSpPr>
        <p:spPr>
          <a:xfrm>
            <a:off x="7602753" y="1604738"/>
            <a:ext cx="4038600" cy="37332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3200" dirty="0"/>
              <a:t>Understanding who you are can improve your Psychological Resources:</a:t>
            </a:r>
          </a:p>
          <a:p>
            <a:pPr lvl="1"/>
            <a:r>
              <a:rPr lang="en-CA" sz="2800" dirty="0"/>
              <a:t>Resilience</a:t>
            </a:r>
          </a:p>
          <a:p>
            <a:pPr lvl="1"/>
            <a:r>
              <a:rPr lang="en-CA" sz="2800" dirty="0"/>
              <a:t>Optimism</a:t>
            </a:r>
          </a:p>
          <a:p>
            <a:pPr lvl="1"/>
            <a:r>
              <a:rPr lang="en-CA" sz="2800" dirty="0"/>
              <a:t>Proactivity</a:t>
            </a:r>
          </a:p>
          <a:p>
            <a:pPr lvl="1"/>
            <a:r>
              <a:rPr lang="en-CA" sz="2800" dirty="0"/>
              <a:t>Self-Efficacy</a:t>
            </a:r>
          </a:p>
        </p:txBody>
      </p:sp>
      <p:sp>
        <p:nvSpPr>
          <p:cNvPr id="21" name="Text Box 2">
            <a:extLst>
              <a:ext uri="{FF2B5EF4-FFF2-40B4-BE49-F238E27FC236}">
                <a16:creationId xmlns:a16="http://schemas.microsoft.com/office/drawing/2014/main" id="{2515319B-5CB0-D64D-B35B-6BB097043C26}"/>
              </a:ext>
            </a:extLst>
          </p:cNvPr>
          <p:cNvSpPr txBox="1">
            <a:spLocks noChangeArrowheads="1"/>
          </p:cNvSpPr>
          <p:nvPr/>
        </p:nvSpPr>
        <p:spPr bwMode="auto">
          <a:xfrm>
            <a:off x="1615240" y="6191081"/>
            <a:ext cx="6944995" cy="5334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CA" sz="1100">
                <a:effectLst/>
                <a:latin typeface="Calibri" panose="020F0502020204030204" pitchFamily="34" charset="0"/>
                <a:ea typeface="Calibri" panose="020F0502020204030204" pitchFamily="34" charset="0"/>
                <a:cs typeface="Times New Roman" panose="02020603050405020304" pitchFamily="18" charset="0"/>
              </a:rPr>
              <a:t>Free downloadable tool from </a:t>
            </a:r>
            <a:r>
              <a:rPr lang="en-CA"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http://www.onwardthebook.com/wp-content/uploads/2018/04/Elements-of-Self.pdf</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2" name="Title 1">
            <a:extLst>
              <a:ext uri="{FF2B5EF4-FFF2-40B4-BE49-F238E27FC236}">
                <a16:creationId xmlns:a16="http://schemas.microsoft.com/office/drawing/2014/main" id="{F7DF2BFC-6FC2-5643-9D40-139B10BB7F6D}"/>
              </a:ext>
            </a:extLst>
          </p:cNvPr>
          <p:cNvSpPr txBox="1">
            <a:spLocks/>
          </p:cNvSpPr>
          <p:nvPr/>
        </p:nvSpPr>
        <p:spPr>
          <a:xfrm>
            <a:off x="1933731" y="294329"/>
            <a:ext cx="9488774" cy="83820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dirty="0">
                <a:latin typeface="+mn-lt"/>
              </a:rPr>
              <a:t>Build your PLRs through Knowing Yourself</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A736C32E-271B-EB49-890D-4F491CDEE500}"/>
              </a:ext>
            </a:extLst>
          </p:cNvPr>
          <p:cNvSpPr txBox="1">
            <a:spLocks/>
          </p:cNvSpPr>
          <p:nvPr/>
        </p:nvSpPr>
        <p:spPr>
          <a:xfrm>
            <a:off x="2482350" y="1372462"/>
            <a:ext cx="2964121" cy="64027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dirty="0"/>
              <a:t>Core Values</a:t>
            </a:r>
          </a:p>
        </p:txBody>
      </p:sp>
      <p:pic>
        <p:nvPicPr>
          <p:cNvPr id="10" name="Content Placeholder 4">
            <a:extLst>
              <a:ext uri="{FF2B5EF4-FFF2-40B4-BE49-F238E27FC236}">
                <a16:creationId xmlns:a16="http://schemas.microsoft.com/office/drawing/2014/main" id="{44B0E43D-537D-EB4D-8748-629880B68190}"/>
              </a:ext>
            </a:extLst>
          </p:cNvPr>
          <p:cNvPicPr>
            <a:picLocks noGrp="1" noChangeAspect="1"/>
          </p:cNvPicPr>
          <p:nvPr>
            <p:ph sz="half" idx="1"/>
          </p:nvPr>
        </p:nvPicPr>
        <p:blipFill>
          <a:blip r:embed="rId4" cstate="email">
            <a:extLst>
              <a:ext uri="{28A0092B-C50C-407E-A947-70E740481C1C}">
                <a14:useLocalDpi xmlns:a14="http://schemas.microsoft.com/office/drawing/2010/main" val="0"/>
              </a:ext>
            </a:extLst>
          </a:blip>
          <a:stretch>
            <a:fillRect/>
          </a:stretch>
        </p:blipFill>
        <p:spPr>
          <a:xfrm>
            <a:off x="7205273" y="1125269"/>
            <a:ext cx="4165736" cy="5390656"/>
          </a:xfrm>
        </p:spPr>
      </p:pic>
      <p:sp>
        <p:nvSpPr>
          <p:cNvPr id="11" name="Content Placeholder 3">
            <a:extLst>
              <a:ext uri="{FF2B5EF4-FFF2-40B4-BE49-F238E27FC236}">
                <a16:creationId xmlns:a16="http://schemas.microsoft.com/office/drawing/2014/main" id="{C9A3E607-DC48-1340-9959-9F316D220D66}"/>
              </a:ext>
            </a:extLst>
          </p:cNvPr>
          <p:cNvSpPr txBox="1">
            <a:spLocks/>
          </p:cNvSpPr>
          <p:nvPr/>
        </p:nvSpPr>
        <p:spPr>
          <a:xfrm>
            <a:off x="577543" y="2217267"/>
            <a:ext cx="6157794" cy="3575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CA" dirty="0"/>
              <a:t>Core Values in Action, Steve Kerr </a:t>
            </a:r>
            <a:r>
              <a:rPr lang="en-CA" dirty="0">
                <a:hlinkClick r:id="rId5"/>
              </a:rPr>
              <a:t>https://www.youtube.com/watch?v=fXEezjp-Df8</a:t>
            </a:r>
            <a:endParaRPr lang="en-CA" dirty="0"/>
          </a:p>
          <a:p>
            <a:pPr marL="514350" indent="-514350">
              <a:buFont typeface="+mj-lt"/>
              <a:buAutoNum type="arabicPeriod"/>
            </a:pPr>
            <a:r>
              <a:rPr lang="en-CA" dirty="0"/>
              <a:t>Circle 10</a:t>
            </a:r>
          </a:p>
          <a:p>
            <a:pPr marL="514350" indent="-514350">
              <a:buFont typeface="+mj-lt"/>
              <a:buAutoNum type="arabicPeriod"/>
            </a:pPr>
            <a:r>
              <a:rPr lang="en-CA" dirty="0"/>
              <a:t>Cross off 5</a:t>
            </a:r>
          </a:p>
          <a:p>
            <a:pPr marL="514350" indent="-514350">
              <a:buFont typeface="+mj-lt"/>
              <a:buAutoNum type="arabicPeriod"/>
            </a:pPr>
            <a:r>
              <a:rPr lang="en-CA" dirty="0"/>
              <a:t>Cross off 2 – These are your core values</a:t>
            </a:r>
          </a:p>
          <a:p>
            <a:pPr marL="514350" indent="-514350">
              <a:buFont typeface="+mj-lt"/>
              <a:buAutoNum type="arabicPeriod"/>
            </a:pPr>
            <a:r>
              <a:rPr lang="en-CA" dirty="0"/>
              <a:t>Reflect (p.6 of the Reflective Manual).</a:t>
            </a:r>
          </a:p>
        </p:txBody>
      </p:sp>
    </p:spTree>
    <p:extLst>
      <p:ext uri="{BB962C8B-B14F-4D97-AF65-F5344CB8AC3E}">
        <p14:creationId xmlns:p14="http://schemas.microsoft.com/office/powerpoint/2010/main" val="29411726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12869</TotalTime>
  <Words>2711</Words>
  <Application>Microsoft Macintosh PowerPoint</Application>
  <PresentationFormat>Widescreen</PresentationFormat>
  <Paragraphs>287</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Book Antiqua</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93</cp:revision>
  <dcterms:created xsi:type="dcterms:W3CDTF">2019-11-01T17:17:10Z</dcterms:created>
  <dcterms:modified xsi:type="dcterms:W3CDTF">2021-10-26T18:34:30Z</dcterms:modified>
</cp:coreProperties>
</file>