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0"/>
  </p:notesMasterIdLst>
  <p:sldIdLst>
    <p:sldId id="328" r:id="rId2"/>
    <p:sldId id="316" r:id="rId3"/>
    <p:sldId id="329" r:id="rId4"/>
    <p:sldId id="330" r:id="rId5"/>
    <p:sldId id="381" r:id="rId6"/>
    <p:sldId id="382" r:id="rId7"/>
    <p:sldId id="320" r:id="rId8"/>
    <p:sldId id="34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94"/>
    <p:restoredTop sz="67111"/>
  </p:normalViewPr>
  <p:slideViewPr>
    <p:cSldViewPr snapToGrid="0" snapToObjects="1">
      <p:cViewPr varScale="1">
        <p:scale>
          <a:sx n="85" d="100"/>
          <a:sy n="85" d="100"/>
        </p:scale>
        <p:origin x="248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education-leadership-ontario.ca/download_file/view/2197/176"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www.education-leadership-ontario.ca/download_file/view/363/174" TargetMode="External"/><Relationship Id="rId4" Type="http://schemas.openxmlformats.org/officeDocument/2006/relationships/hyperlink" Target="https://www.education-leadership-ontario.ca/en/resources/ontario-leadership-framework-olf"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iceont.ca/wp-content/uploads/2018/05/2018-Renewing_The_Promise_A_Pastoral_Letter.pdf"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education-leadership-ontario.ca/download_file/view/2197/176"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endParaRPr lang="en-US" dirty="0"/>
          </a:p>
          <a:p>
            <a:r>
              <a:rPr lang="en-US" dirty="0"/>
              <a:t>This</a:t>
            </a:r>
            <a:r>
              <a:rPr lang="en-US" b="1" dirty="0"/>
              <a:t> </a:t>
            </a:r>
            <a:r>
              <a:rPr lang="en-US" b="0" dirty="0"/>
              <a:t>session </a:t>
            </a:r>
            <a:r>
              <a:rPr lang="en-US" dirty="0"/>
              <a:t>will support participants in</a:t>
            </a:r>
            <a:r>
              <a:rPr lang="en-US" baseline="0" dirty="0"/>
              <a:t> the creation of their action plan to strengthen their psychological PLRs.</a:t>
            </a:r>
          </a:p>
          <a:p>
            <a:endParaRPr lang="en-US" baseline="0" dirty="0"/>
          </a:p>
          <a:p>
            <a:r>
              <a:rPr lang="en-US" baseline="0" dirty="0"/>
              <a:t>Participants need the following resources for this session:</a:t>
            </a:r>
          </a:p>
          <a:p>
            <a:pPr marL="228600" indent="-228600">
              <a:buAutoNum type="arabicPeriod"/>
            </a:pPr>
            <a:r>
              <a:rPr lang="en-US" baseline="0" dirty="0"/>
              <a:t>Psychological PLRs Reflective Manual - </a:t>
            </a:r>
            <a:r>
              <a:rPr lang="en-CA" sz="1200" b="0" kern="1200" dirty="0">
                <a:solidFill>
                  <a:schemeClr val="tx1"/>
                </a:solidFill>
                <a:effectLst/>
                <a:latin typeface="+mn-lt"/>
                <a:ea typeface="+mn-ea"/>
                <a:cs typeface="+mn-cs"/>
              </a:rPr>
              <a:t>STRENGTHENING YOUR PERSONAL LEADERSHIP RESOURCES</a:t>
            </a:r>
            <a:endParaRPr lang="en-US" sz="1200" b="0" kern="1200" baseline="0" dirty="0">
              <a:solidFill>
                <a:schemeClr val="tx1"/>
              </a:solidFill>
              <a:effectLst/>
              <a:latin typeface="+mn-lt"/>
              <a:ea typeface="+mn-ea"/>
              <a:cs typeface="+mn-cs"/>
            </a:endParaRPr>
          </a:p>
          <a:p>
            <a:pPr marL="228600" indent="-228600">
              <a:buAutoNum type="arabicPeriod"/>
            </a:pPr>
            <a:r>
              <a:rPr lang="en-US" baseline="0" dirty="0"/>
              <a:t>Completed IEL Self-Assessment Tool - Psychological PLRs section from session 1.1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sz="1200" b="0" i="1" kern="1200" dirty="0">
                <a:solidFill>
                  <a:schemeClr val="tx1"/>
                </a:solidFill>
                <a:effectLst/>
                <a:latin typeface="+mn-lt"/>
                <a:ea typeface="+mn-ea"/>
                <a:cs typeface="+mn-cs"/>
              </a:rPr>
              <a:t>Ideas Into Action </a:t>
            </a:r>
            <a:r>
              <a:rPr lang="en-CA" sz="1200" b="0" i="0" kern="1200" dirty="0">
                <a:solidFill>
                  <a:schemeClr val="tx1"/>
                </a:solidFill>
                <a:effectLst/>
                <a:latin typeface="+mn-lt"/>
                <a:ea typeface="+mn-ea"/>
                <a:cs typeface="+mn-cs"/>
              </a:rPr>
              <a:t>Publication # 8: </a:t>
            </a:r>
            <a:r>
              <a:rPr lang="en-CA" sz="1200" b="0" i="0" u="none" strike="noStrike" kern="1200" dirty="0">
                <a:solidFill>
                  <a:schemeClr val="tx1"/>
                </a:solidFill>
                <a:effectLst/>
                <a:latin typeface="+mn-lt"/>
                <a:ea typeface="+mn-ea"/>
                <a:cs typeface="+mn-cs"/>
                <a:hlinkClick r:id="rId3"/>
              </a:rPr>
              <a:t>Exploring the Psychological Personal Leadership Resources: Optimism, Self-Efficacy, Resilience &amp; Proactivity</a:t>
            </a:r>
            <a:endParaRPr lang="en-US" baseline="0" dirty="0"/>
          </a:p>
          <a:p>
            <a:pPr marL="228600" indent="-228600">
              <a:buFont typeface="+mj-lt"/>
              <a:buAutoNum type="arabicPeriod"/>
            </a:pPr>
            <a:endParaRPr lang="en-US" baseline="0" dirty="0"/>
          </a:p>
          <a:p>
            <a:endParaRPr lang="en-CA" dirty="0"/>
          </a:p>
          <a:p>
            <a:pPr defTabSz="931774">
              <a:lnSpc>
                <a:spcPct val="80000"/>
              </a:lnSpc>
              <a:defRPr/>
            </a:pPr>
            <a:r>
              <a:rPr lang="fr-CA" u="sng" dirty="0">
                <a:highlight>
                  <a:srgbClr val="FFFF00"/>
                </a:highlight>
                <a:hlinkClick r:id="rId4"/>
              </a:rPr>
              <a:t>The Ontario Leadership Framework</a:t>
            </a:r>
            <a:r>
              <a:rPr lang="en-CA" dirty="0">
                <a:highlight>
                  <a:srgbClr val="FFFF00"/>
                </a:highlight>
              </a:rPr>
              <a:t> (OLF) includes a small but critical number of Personal Leadership Resources (PLRs): psychological, social and cognitive which are the focus of this series, Leaders draw on these PLRs to effectively enact the leadership practices of the OLF. While many traits or personal characteristics have been associated with leaders and leadership, the OLF includes only those for which there is compelling empirical evidence. Refer to </a:t>
            </a:r>
            <a:r>
              <a:rPr lang="en-CA" dirty="0">
                <a:highlight>
                  <a:srgbClr val="FFFF00"/>
                </a:highlight>
                <a:hlinkClick r:id="rId5"/>
              </a:rPr>
              <a:t>The Ontario Leadership Framework 2012 - with a Discussion of the Research Foundations</a:t>
            </a:r>
            <a:r>
              <a:rPr lang="en-CA" dirty="0">
                <a:highlight>
                  <a:srgbClr val="FFFF00"/>
                </a:highlight>
              </a:rPr>
              <a:t> to learn more about the relationship between the PLRs and the practices of the OLF.</a:t>
            </a:r>
          </a:p>
          <a:p>
            <a:pPr eaLnBrk="1" hangingPunct="1">
              <a:lnSpc>
                <a:spcPct val="80000"/>
              </a:lnSpc>
            </a:pPr>
            <a:endParaRPr lang="en-CA" dirty="0">
              <a:highlight>
                <a:srgbClr val="FFFF00"/>
              </a:highlight>
            </a:endParaRPr>
          </a:p>
          <a:p>
            <a:pPr eaLnBrk="1" hangingPunct="1">
              <a:lnSpc>
                <a:spcPct val="80000"/>
              </a:lnSpc>
            </a:pPr>
            <a:r>
              <a:rPr lang="en-CA" dirty="0">
                <a:highlight>
                  <a:srgbClr val="FFFF00"/>
                </a:highlight>
              </a:rPr>
              <a:t>The Personal Leadership Resources (PLRs) distil evidence about leadership traits and dispositions most likely to influence the effectiveness with which leadership practices are enacted.</a:t>
            </a:r>
          </a:p>
          <a:p>
            <a:pPr defTabSz="931774">
              <a:lnSpc>
                <a:spcPct val="80000"/>
              </a:lnSpc>
              <a:defRPr/>
            </a:pPr>
            <a:r>
              <a:rPr lang="en-CA" dirty="0">
                <a:highlight>
                  <a:srgbClr val="FFFF00"/>
                </a:highlight>
              </a:rPr>
              <a:t>The PLRs are research based traits which effective leaders possess. There are three categories: cognitive, social, and psychological. Within each category there are several specific characteristics which can be improved upon through personal development practices. </a:t>
            </a:r>
            <a:r>
              <a:rPr lang="en-US" dirty="0">
                <a:highlight>
                  <a:srgbClr val="FFFF00"/>
                </a:highlight>
              </a:rPr>
              <a:t>PLRs are foundational to effective leadership.</a:t>
            </a:r>
          </a:p>
          <a:p>
            <a:pPr defTabSz="931774">
              <a:lnSpc>
                <a:spcPct val="80000"/>
              </a:lnSpc>
              <a:defRPr/>
            </a:pPr>
            <a:endParaRPr lang="en-US" altLang="en-US" dirty="0">
              <a:highlight>
                <a:srgbClr val="FFFF00"/>
              </a:highlight>
              <a:latin typeface="Arial" panose="020B0604020202020204" pitchFamily="34" charset="0"/>
              <a:ea typeface="ＭＳ Ｐゴシック" panose="020B0600070205080204" pitchFamily="34" charset="-128"/>
            </a:endParaRPr>
          </a:p>
          <a:p>
            <a:pPr marL="0" marR="0" lvl="0" indent="0" algn="l" defTabSz="931774" rtl="0" eaLnBrk="1" fontAlgn="auto" latinLnBrk="0" hangingPunct="1">
              <a:lnSpc>
                <a:spcPct val="80000"/>
              </a:lnSpc>
              <a:spcBef>
                <a:spcPts val="0"/>
              </a:spcBef>
              <a:spcAft>
                <a:spcPts val="0"/>
              </a:spcAft>
              <a:buClrTx/>
              <a:buSzTx/>
              <a:buFontTx/>
              <a:buNone/>
              <a:tabLst/>
              <a:defRPr/>
            </a:pPr>
            <a:r>
              <a:rPr lang="en-US" altLang="en-US" dirty="0">
                <a:highlight>
                  <a:srgbClr val="FFFF00"/>
                </a:highlight>
                <a:latin typeface="Arial" panose="020B0604020202020204" pitchFamily="34" charset="0"/>
                <a:ea typeface="ＭＳ Ｐゴシック" panose="020B0600070205080204" pitchFamily="34" charset="-128"/>
              </a:rPr>
              <a:t>There</a:t>
            </a:r>
            <a:r>
              <a:rPr lang="en-US" altLang="en-US" baseline="0" dirty="0">
                <a:highlight>
                  <a:srgbClr val="FFFF00"/>
                </a:highlight>
                <a:latin typeface="Arial" panose="020B0604020202020204" pitchFamily="34" charset="0"/>
                <a:ea typeface="ＭＳ Ｐゴシック" panose="020B0600070205080204" pitchFamily="34" charset="-128"/>
              </a:rPr>
              <a:t> are suggested times for activities over 5 minutes in length.</a:t>
            </a:r>
            <a:endParaRPr lang="en-CA" altLang="en-US" dirty="0">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a:p>
            <a:endParaRPr lang="en-CA" dirty="0"/>
          </a:p>
        </p:txBody>
      </p:sp>
      <p:sp>
        <p:nvSpPr>
          <p:cNvPr id="4" name="Slide Number Placeholder 3"/>
          <p:cNvSpPr>
            <a:spLocks noGrp="1"/>
          </p:cNvSpPr>
          <p:nvPr>
            <p:ph type="sldNum" sz="quarter" idx="10"/>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2257170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A Prayer for Catholic School Leaders</a:t>
            </a: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Recite the prayer</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US" dirty="0"/>
              <a:t>The icebreaker activity is meant to inspire participants to connect their moral purpose as an important part of their identity. </a:t>
            </a:r>
          </a:p>
          <a:p>
            <a:pPr marL="0" indent="0">
              <a:buNone/>
            </a:pPr>
            <a:r>
              <a:rPr lang="en-CA" sz="1200" dirty="0"/>
              <a:t>Activity: Share the following information with the small group:</a:t>
            </a:r>
          </a:p>
          <a:p>
            <a:pPr marL="514350" indent="-514350">
              <a:buAutoNum type="arabicPeriod"/>
            </a:pPr>
            <a:r>
              <a:rPr lang="en-CA" sz="1200" dirty="0"/>
              <a:t>Name/school</a:t>
            </a:r>
          </a:p>
          <a:p>
            <a:pPr marL="514350" indent="-514350">
              <a:buAutoNum type="arabicPeriod"/>
            </a:pPr>
            <a:r>
              <a:rPr lang="en-CA" sz="1200" dirty="0"/>
              <a:t>Years in your role at that school</a:t>
            </a:r>
          </a:p>
          <a:p>
            <a:pPr marL="514350" indent="-514350">
              <a:buAutoNum type="arabicPeriod"/>
            </a:pPr>
            <a:r>
              <a:rPr lang="en-CA" sz="1200"/>
              <a:t>How does moral purpose influence you as a leader?</a:t>
            </a:r>
          </a:p>
          <a:p>
            <a:pPr marL="0" indent="0">
              <a:buNone/>
            </a:pPr>
            <a:endParaRPr lang="en-US" b="1" dirty="0"/>
          </a:p>
          <a:p>
            <a:pPr marL="0" indent="0">
              <a:buNone/>
            </a:pPr>
            <a:r>
              <a:rPr lang="en-US" b="1" dirty="0"/>
              <a:t>Divide participants into groups of 3-4</a:t>
            </a:r>
            <a:r>
              <a:rPr lang="en-US" b="1" baseline="0" dirty="0"/>
              <a:t> for discussion</a:t>
            </a:r>
            <a:endParaRPr lang="en-CA" b="1" dirty="0"/>
          </a:p>
          <a:p>
            <a:pPr marL="0" indent="0">
              <a:buNone/>
            </a:pPr>
            <a:endParaRPr lang="en-CA" dirty="0"/>
          </a:p>
          <a:p>
            <a:pPr marL="514350" indent="-514350">
              <a:buAutoNum type="arabicPeriod"/>
            </a:pPr>
            <a:endParaRPr lang="en-CA"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Divide</a:t>
            </a:r>
            <a:r>
              <a:rPr lang="en-US" baseline="0" dirty="0"/>
              <a:t> participants into groups of 3-4.</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80000"/>
              </a:lnSpc>
              <a:spcBef>
                <a:spcPts val="0"/>
              </a:spcBef>
              <a:spcAft>
                <a:spcPts val="0"/>
              </a:spcAft>
              <a:buClrTx/>
              <a:buSzTx/>
              <a:buFontTx/>
              <a:buNone/>
              <a:tabLst/>
              <a:defRPr/>
            </a:pPr>
            <a:r>
              <a:rPr lang="en-US" baseline="0" dirty="0"/>
              <a:t>Participants read the section that best suits their present role in </a:t>
            </a:r>
            <a:r>
              <a:rPr lang="en-US" b="0" i="1" baseline="0" dirty="0"/>
              <a:t>Renewing the Promise </a:t>
            </a:r>
            <a:r>
              <a:rPr lang="en-US" b="0" baseline="0" dirty="0"/>
              <a:t>(pp. 17-21). </a:t>
            </a:r>
            <a:r>
              <a:rPr lang="en-CA" dirty="0">
                <a:hlinkClick r:id="rId3"/>
              </a:rPr>
              <a:t>https://iceont.ca/wp-content/uploads/2018/05/2018-Renewing_The_Promise_A_Pastoral_Letter.pdf</a:t>
            </a:r>
            <a:r>
              <a:rPr lang="en-CA" dirty="0"/>
              <a:t> </a:t>
            </a:r>
          </a:p>
          <a:p>
            <a:pPr eaLnBrk="1" hangingPunct="1">
              <a:lnSpc>
                <a:spcPct val="80000"/>
              </a:lnSpc>
            </a:pPr>
            <a:endParaRPr lang="en-US" dirty="0"/>
          </a:p>
          <a:p>
            <a:pPr eaLnBrk="1" hangingPunct="1">
              <a:lnSpc>
                <a:spcPct val="80000"/>
              </a:lnSpc>
            </a:pPr>
            <a:r>
              <a:rPr lang="en-US" baseline="0" dirty="0"/>
              <a:t>Discuss the two reflective questions on </a:t>
            </a:r>
            <a:r>
              <a:rPr lang="en-US" b="0" baseline="0" dirty="0"/>
              <a:t>page 8 of the Reflective Manual</a:t>
            </a:r>
            <a:endParaRPr lang="en-US" b="0" dirty="0"/>
          </a:p>
          <a:p>
            <a:pPr eaLnBrk="1" hangingPunct="1">
              <a:lnSpc>
                <a:spcPct val="80000"/>
              </a:lnSpc>
            </a:pPr>
            <a:endParaRPr lang="en-US" altLang="en-US" dirty="0">
              <a:latin typeface="Arial" panose="020B0604020202020204" pitchFamily="34" charset="0"/>
              <a:ea typeface="ＭＳ Ｐゴシック" panose="020B0600070205080204" pitchFamily="34" charset="-128"/>
            </a:endParaRPr>
          </a:p>
          <a:p>
            <a:r>
              <a:rPr lang="en-CA" sz="1200" b="1" kern="1200" dirty="0">
                <a:solidFill>
                  <a:schemeClr val="tx1"/>
                </a:solidFill>
                <a:effectLst/>
                <a:latin typeface="+mn-lt"/>
                <a:ea typeface="+mn-ea"/>
                <a:cs typeface="+mn-cs"/>
              </a:rPr>
              <a:t>REFLECT</a:t>
            </a:r>
            <a:r>
              <a:rPr lang="en-CA" sz="1200" kern="1200" dirty="0">
                <a:solidFill>
                  <a:schemeClr val="tx1"/>
                </a:solidFill>
                <a:effectLst/>
                <a:latin typeface="+mn-lt"/>
                <a:ea typeface="+mn-ea"/>
                <a:cs typeface="+mn-cs"/>
              </a:rPr>
              <a:t>: </a:t>
            </a:r>
          </a:p>
          <a:p>
            <a:pPr marL="228600" indent="-228600">
              <a:buAutoNum type="arabicPeriod"/>
            </a:pPr>
            <a:r>
              <a:rPr lang="en-CA" sz="1200" kern="1200" dirty="0">
                <a:solidFill>
                  <a:schemeClr val="tx1"/>
                </a:solidFill>
                <a:effectLst/>
                <a:latin typeface="+mn-lt"/>
                <a:ea typeface="+mn-ea"/>
                <a:cs typeface="+mn-cs"/>
              </a:rPr>
              <a:t>Provide an example of how you </a:t>
            </a:r>
            <a:r>
              <a:rPr lang="en-CA" sz="1200" i="1" kern="1200" dirty="0">
                <a:solidFill>
                  <a:schemeClr val="tx1"/>
                </a:solidFill>
                <a:effectLst/>
                <a:latin typeface="+mn-lt"/>
                <a:ea typeface="+mn-ea"/>
                <a:cs typeface="+mn-cs"/>
              </a:rPr>
              <a:t>Renew the Promise</a:t>
            </a:r>
            <a:r>
              <a:rPr lang="en-CA" sz="1200" kern="1200" dirty="0">
                <a:solidFill>
                  <a:schemeClr val="tx1"/>
                </a:solidFill>
                <a:effectLst/>
                <a:latin typeface="+mn-lt"/>
                <a:ea typeface="+mn-ea"/>
                <a:cs typeface="+mn-cs"/>
              </a:rPr>
              <a:t> with your community.</a:t>
            </a:r>
          </a:p>
          <a:p>
            <a:pPr marL="228600" indent="-228600">
              <a:buAutoNum type="arabicPeriod"/>
            </a:pPr>
            <a:r>
              <a:rPr lang="en-CA" sz="1200" kern="1200" dirty="0">
                <a:solidFill>
                  <a:schemeClr val="tx1"/>
                </a:solidFill>
                <a:effectLst/>
                <a:latin typeface="+mn-lt"/>
                <a:ea typeface="+mn-ea"/>
                <a:cs typeface="+mn-cs"/>
              </a:rPr>
              <a:t>Which psychological PLRs (optimism, resilience, self-efficacy, proactivity) are present in the example you provided above? Explain the connection. </a:t>
            </a:r>
            <a:endParaRPr lang="en-US"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baseline="0" dirty="0">
                <a:latin typeface="Arial" panose="020B0604020202020204" pitchFamily="34" charset="0"/>
                <a:ea typeface="ＭＳ Ｐゴシック" panose="020B0600070205080204" pitchFamily="34" charset="-128"/>
              </a:rPr>
              <a:t>The purpose of this activity is to have participants share their thoughts about their personal strategies or strategies they’ve seen others use to overcome challenges and strengthen their psychological PLRs.</a:t>
            </a:r>
          </a:p>
          <a:p>
            <a:pPr eaLnBrk="1" hangingPunct="1">
              <a:lnSpc>
                <a:spcPct val="80000"/>
              </a:lnSpc>
            </a:pPr>
            <a:r>
              <a:rPr lang="en-CA" altLang="en-US" baseline="0" dirty="0">
                <a:latin typeface="Arial" panose="020B0604020202020204" pitchFamily="34" charset="0"/>
                <a:ea typeface="ＭＳ Ｐゴシック" panose="020B0600070205080204" pitchFamily="34" charset="-128"/>
              </a:rPr>
              <a:t>Review Strategies to help support each of your psychological PLRs on page 9 of the Reflective Manual.</a:t>
            </a:r>
          </a:p>
          <a:p>
            <a:pPr eaLnBrk="1" hangingPunct="1">
              <a:lnSpc>
                <a:spcPct val="80000"/>
              </a:lnSpc>
            </a:pPr>
            <a:r>
              <a:rPr lang="en-CA" altLang="en-US" baseline="0" dirty="0">
                <a:latin typeface="Arial" panose="020B0604020202020204" pitchFamily="34" charset="0"/>
                <a:ea typeface="ＭＳ Ｐゴシック" panose="020B0600070205080204" pitchFamily="34" charset="-128"/>
              </a:rPr>
              <a:t>In a small group, participants will discuss one question at a time. This will help participants explore ways to strengthen their psychological PLRs by learning from others.</a:t>
            </a:r>
          </a:p>
          <a:p>
            <a:pPr eaLnBrk="1" hangingPunct="1">
              <a:lnSpc>
                <a:spcPct val="80000"/>
              </a:lnSpc>
            </a:pPr>
            <a:r>
              <a:rPr lang="en-CA" altLang="en-US" sz="1200" b="0" u="none" kern="1200" baseline="0" dirty="0">
                <a:solidFill>
                  <a:schemeClr val="tx1"/>
                </a:solidFill>
                <a:effectLst/>
                <a:latin typeface="Arial" panose="020B0604020202020204" pitchFamily="34" charset="0"/>
                <a:ea typeface="ＭＳ Ｐゴシック" panose="020B0600070205080204" pitchFamily="34" charset="-128"/>
                <a:cs typeface="+mn-cs"/>
              </a:rPr>
              <a:t>If participants choose to work on their own, invite them to reflect on the following questions.</a:t>
            </a:r>
          </a:p>
          <a:p>
            <a:pPr eaLnBrk="1" hangingPunct="1">
              <a:lnSpc>
                <a:spcPct val="80000"/>
              </a:lnSpc>
            </a:pPr>
            <a:r>
              <a:rPr lang="en-CA" altLang="en-US" sz="1200" b="0" u="none" kern="1200" baseline="0" dirty="0">
                <a:solidFill>
                  <a:schemeClr val="tx1"/>
                </a:solidFill>
                <a:effectLst/>
                <a:latin typeface="Arial" panose="020B0604020202020204" pitchFamily="34" charset="0"/>
                <a:ea typeface="ＭＳ Ｐゴシック" panose="020B0600070205080204" pitchFamily="34" charset="-128"/>
                <a:cs typeface="+mn-cs"/>
              </a:rPr>
              <a:t>Questions:</a:t>
            </a:r>
          </a:p>
          <a:p>
            <a:pPr marL="457200" lvl="0" indent="-457200">
              <a:buFont typeface="+mj-lt"/>
              <a:buAutoNum type="arabicPeriod"/>
            </a:pPr>
            <a:r>
              <a:rPr lang="en-CA" sz="1200" dirty="0"/>
              <a:t>What do you do to stay optimistic? </a:t>
            </a:r>
          </a:p>
          <a:p>
            <a:pPr marL="457200" lvl="0" indent="-457200">
              <a:buFont typeface="+mj-lt"/>
              <a:buAutoNum type="arabicPeriod"/>
            </a:pPr>
            <a:r>
              <a:rPr lang="en-CA" sz="1200" dirty="0"/>
              <a:t>What strategies do you use when you have come across failure?</a:t>
            </a:r>
          </a:p>
          <a:p>
            <a:pPr marL="457200" lvl="0" indent="-457200">
              <a:buFont typeface="+mj-lt"/>
              <a:buAutoNum type="arabicPeriod"/>
            </a:pPr>
            <a:r>
              <a:rPr lang="en-CA" sz="1200" dirty="0"/>
              <a:t>What do you do to remain resilient when things get tough?</a:t>
            </a:r>
          </a:p>
          <a:p>
            <a:pPr marL="457200" lvl="0" indent="-457200">
              <a:buFont typeface="+mj-lt"/>
              <a:buAutoNum type="arabicPeriod"/>
            </a:pPr>
            <a:r>
              <a:rPr lang="en-CA" sz="1200" dirty="0"/>
              <a:t>How do you manage change in difficult situations?</a:t>
            </a:r>
          </a:p>
          <a:p>
            <a:pPr marL="457200" lvl="0" indent="-457200">
              <a:buFont typeface="+mj-lt"/>
              <a:buAutoNum type="arabicPeriod"/>
            </a:pPr>
            <a:endParaRPr lang="en-CA" sz="1200" dirty="0"/>
          </a:p>
          <a:p>
            <a:pPr marL="0" lvl="0" indent="0">
              <a:buFont typeface="+mj-lt"/>
              <a:buNone/>
            </a:pPr>
            <a:r>
              <a:rPr lang="en-CA" sz="1200" dirty="0"/>
              <a:t>Whole group sharing will then prepare participants for the culminating activity.</a:t>
            </a:r>
          </a:p>
          <a:p>
            <a:pPr eaLnBrk="1" hangingPunct="1">
              <a:lnSpc>
                <a:spcPct val="80000"/>
              </a:lnSpc>
            </a:pPr>
            <a:endParaRPr lang="en-CA" altLang="en-US" sz="1200" b="0" u="none" kern="1200" baseline="0" dirty="0">
              <a:solidFill>
                <a:schemeClr val="tx1"/>
              </a:solidFill>
              <a:effectLst/>
              <a:latin typeface="+mn-lt"/>
              <a:ea typeface="+mn-ea"/>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15-20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37102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Culminating Activity:</a:t>
            </a:r>
          </a:p>
          <a:p>
            <a:pPr eaLnBrk="1" hangingPunct="1">
              <a:lnSpc>
                <a:spcPct val="80000"/>
              </a:lnSpc>
            </a:pPr>
            <a:r>
              <a:rPr lang="en-CA" altLang="en-US" dirty="0">
                <a:latin typeface="Arial" panose="020B0604020202020204" pitchFamily="34" charset="0"/>
                <a:ea typeface="ＭＳ Ｐゴシック" panose="020B0600070205080204" pitchFamily="34" charset="-128"/>
              </a:rPr>
              <a:t>Participants are to work with a partner to complete the culminating</a:t>
            </a:r>
            <a:r>
              <a:rPr lang="en-CA" altLang="en-US" baseline="0" dirty="0">
                <a:latin typeface="Arial" panose="020B0604020202020204" pitchFamily="34" charset="0"/>
                <a:ea typeface="ＭＳ Ｐゴシック" panose="020B0600070205080204" pitchFamily="34" charset="-128"/>
              </a:rPr>
              <a:t> activity from </a:t>
            </a:r>
            <a:r>
              <a:rPr lang="en-CA" altLang="en-US" b="0" baseline="0" dirty="0">
                <a:latin typeface="Arial" panose="020B0604020202020204" pitchFamily="34" charset="0"/>
                <a:ea typeface="ＭＳ Ｐゴシック" panose="020B0600070205080204" pitchFamily="34" charset="-128"/>
              </a:rPr>
              <a:t>page 11 to 1</a:t>
            </a:r>
            <a:r>
              <a:rPr lang="en-CA" altLang="en-US" b="0" baseline="0" dirty="0">
                <a:highlight>
                  <a:srgbClr val="FFFF00"/>
                </a:highlight>
                <a:latin typeface="Arial" panose="020B0604020202020204" pitchFamily="34" charset="0"/>
                <a:ea typeface="ＭＳ Ｐゴシック" panose="020B0600070205080204" pitchFamily="34" charset="-128"/>
              </a:rPr>
              <a:t>4</a:t>
            </a:r>
            <a:r>
              <a:rPr lang="en-CA" altLang="en-US" b="0" baseline="0" dirty="0">
                <a:latin typeface="Arial" panose="020B0604020202020204" pitchFamily="34" charset="0"/>
                <a:ea typeface="ＭＳ Ｐゴシック" panose="020B0600070205080204" pitchFamily="34" charset="-128"/>
              </a:rPr>
              <a:t> of the Reflective Manual.</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dirty="0"/>
              <a:t>Review and update the Psychological PLRs section of the your IEL Self-Assessment.</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Refer to your personal reflections on values, strengths, and personalities. Choose an area of focus for growth in each area</a:t>
            </a:r>
          </a:p>
          <a:p>
            <a:pPr marL="628650" marR="0" lvl="1"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For example, One of my values is that I want to make a difference. My concern is that at times I worry and I can never do enough. This leads me to feelings of burnout. </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Choose a tool that will assist you in addressing your concern.</a:t>
            </a:r>
          </a:p>
          <a:p>
            <a:pPr marL="628650" marR="0" lvl="1"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For example: My plan is to use the ABCDE Strategy (Adversity, Beliefs, Consequences, Disputation, Energization) found in </a:t>
            </a:r>
            <a:r>
              <a:rPr lang="en-CA" sz="1200" b="0" i="1" u="none" strike="noStrike" kern="1200" dirty="0">
                <a:solidFill>
                  <a:schemeClr val="tx1"/>
                </a:solidFill>
                <a:effectLst/>
                <a:latin typeface="+mn-lt"/>
                <a:ea typeface="+mn-ea"/>
                <a:cs typeface="+mn-cs"/>
              </a:rPr>
              <a:t>Ideas into Action</a:t>
            </a:r>
            <a:r>
              <a:rPr lang="en-CA" sz="1200" b="0" i="0" u="none" strike="noStrike" kern="1200" dirty="0">
                <a:solidFill>
                  <a:schemeClr val="tx1"/>
                </a:solidFill>
                <a:effectLst/>
                <a:latin typeface="+mn-lt"/>
                <a:ea typeface="+mn-ea"/>
                <a:cs typeface="+mn-cs"/>
              </a:rPr>
              <a:t>, </a:t>
            </a:r>
            <a:r>
              <a:rPr lang="en-CA" sz="1200" dirty="0">
                <a:hlinkClick r:id="rId3"/>
              </a:rPr>
              <a:t>Exploring the Psychological Personal Leadership Resources: Optimism, Self-Efficacy, Resilience &amp; Proactivity</a:t>
            </a:r>
            <a:r>
              <a:rPr lang="en-CA" sz="1200" b="0" i="0" u="none" strike="noStrike" kern="1200" dirty="0">
                <a:solidFill>
                  <a:schemeClr val="tx1"/>
                </a:solidFill>
                <a:effectLst/>
                <a:latin typeface="+mn-lt"/>
                <a:ea typeface="+mn-ea"/>
                <a:cs typeface="+mn-cs"/>
              </a:rPr>
              <a:t>- p.13, to push through tough times and find optimism.</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Refer to </a:t>
            </a:r>
            <a:r>
              <a:rPr lang="en-CA" sz="1200" b="0" i="1" u="none" strike="noStrike" kern="1200" dirty="0">
                <a:solidFill>
                  <a:schemeClr val="tx1"/>
                </a:solidFill>
                <a:effectLst/>
                <a:latin typeface="+mn-lt"/>
                <a:ea typeface="+mn-ea"/>
                <a:cs typeface="+mn-cs"/>
              </a:rPr>
              <a:t>Ideas into Action</a:t>
            </a:r>
            <a:r>
              <a:rPr lang="en-CA" sz="1200" b="0" i="0" u="none" strike="noStrike" kern="1200" dirty="0">
                <a:solidFill>
                  <a:schemeClr val="tx1"/>
                </a:solidFill>
                <a:effectLst/>
                <a:latin typeface="+mn-lt"/>
                <a:ea typeface="+mn-ea"/>
                <a:cs typeface="+mn-cs"/>
              </a:rPr>
              <a:t>, </a:t>
            </a:r>
            <a:r>
              <a:rPr lang="en-CA" sz="1200" dirty="0">
                <a:hlinkClick r:id="rId3"/>
              </a:rPr>
              <a:t>Exploring the Psychological Personal Leadership Resources: Optimism, Self-Efficacy, Resilience &amp; Proactivity</a:t>
            </a:r>
            <a:r>
              <a:rPr lang="en-CA" sz="1200" dirty="0"/>
              <a:t>, </a:t>
            </a:r>
            <a:r>
              <a:rPr lang="en-CA" sz="1200" b="0" i="0" u="none" strike="noStrike" kern="1200" dirty="0">
                <a:solidFill>
                  <a:schemeClr val="tx1"/>
                </a:solidFill>
                <a:effectLst/>
                <a:latin typeface="+mn-lt"/>
                <a:ea typeface="+mn-ea"/>
                <a:cs typeface="+mn-cs"/>
              </a:rPr>
              <a:t>the information in the Reflective Manual (page 12), completed activities in the Onward Workbook, and personal experience.</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Consider working with a coach or mentor to help foster continued growth in these areas.</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endParaRPr lang="en-CA" sz="1200"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30-45 minutes</a:t>
            </a:r>
          </a:p>
          <a:p>
            <a:pPr eaLnBrk="1" hangingPunct="1">
              <a:lnSpc>
                <a:spcPct val="80000"/>
              </a:lnSpc>
            </a:pPr>
            <a:endParaRPr lang="en-CA" altLang="en-US" sz="1200" b="0" u="none" kern="1200" baseline="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87222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CA" dirty="0">
                <a:effectLst/>
              </a:rPr>
              <a:t>We invite you to visit the IEL website to learn more about other resources and research that could be used to support your professional growth.</a:t>
            </a:r>
            <a:endParaRPr lang="fr-CA" sz="120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17302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iceont.ca/wp-content/uploads/2018/05/2018-Renewing_The_Promise_A_Pastoral_Letter.pdf" TargetMode="Externa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education-leadership-ontario.ca/en/resources/self-assessment-tool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a:extLst>
              <a:ext uri="{FF2B5EF4-FFF2-40B4-BE49-F238E27FC236}">
                <a16:creationId xmlns:a16="http://schemas.microsoft.com/office/drawing/2014/main" id="{F4062061-3CAD-DA48-9CBF-033D28760DA3}"/>
              </a:ext>
            </a:extLst>
          </p:cNvPr>
          <p:cNvSpPr txBox="1">
            <a:spLocks noChangeArrowheads="1"/>
          </p:cNvSpPr>
          <p:nvPr/>
        </p:nvSpPr>
        <p:spPr bwMode="auto">
          <a:xfrm>
            <a:off x="90487" y="2060183"/>
            <a:ext cx="12011025" cy="433965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mn-lt"/>
              </a:rPr>
              <a:t>Strengthening Your </a:t>
            </a:r>
          </a:p>
          <a:p>
            <a:pPr algn="ctr" eaLnBrk="1" hangingPunct="1">
              <a:spcBef>
                <a:spcPct val="0"/>
              </a:spcBef>
              <a:buFontTx/>
              <a:buNone/>
              <a:defRPr/>
            </a:pPr>
            <a:r>
              <a:rPr lang="en-US" altLang="en-US" sz="4800" b="1" kern="0" dirty="0">
                <a:latin typeface="+mn-lt"/>
              </a:rPr>
              <a:t>Personal Leadership Resources</a:t>
            </a:r>
          </a:p>
          <a:p>
            <a:pPr lvl="0" algn="ctr">
              <a:spcBef>
                <a:spcPct val="0"/>
              </a:spcBef>
              <a:buNone/>
              <a:defRPr/>
            </a:pPr>
            <a:r>
              <a:rPr lang="en-US" altLang="en-US" b="1" kern="0" dirty="0">
                <a:solidFill>
                  <a:prstClr val="black"/>
                </a:solidFill>
                <a:latin typeface="Gill Sans MT" panose="020B0502020104020203" pitchFamily="34" charset="77"/>
                <a:ea typeface="+mn-ea"/>
              </a:rPr>
              <a:t>For Catholic School Leaders</a:t>
            </a:r>
          </a:p>
          <a:p>
            <a:pPr algn="ctr" eaLnBrk="1" hangingPunct="1">
              <a:spcBef>
                <a:spcPct val="0"/>
              </a:spcBef>
              <a:buFontTx/>
              <a:buNone/>
              <a:defRPr/>
            </a:pPr>
            <a:endParaRPr lang="en-US" altLang="en-US" sz="4800" b="1" kern="0" dirty="0">
              <a:latin typeface="+mn-lt"/>
            </a:endParaRPr>
          </a:p>
          <a:p>
            <a:pPr algn="ctr" eaLnBrk="1" hangingPunct="1">
              <a:spcBef>
                <a:spcPct val="0"/>
              </a:spcBef>
              <a:buFontTx/>
              <a:buNone/>
              <a:defRPr/>
            </a:pPr>
            <a:r>
              <a:rPr lang="en-US" altLang="en-US" sz="4800" kern="0" dirty="0">
                <a:latin typeface="+mn-lt"/>
              </a:rPr>
              <a:t>Psychological PLRs – </a:t>
            </a:r>
            <a:r>
              <a:rPr lang="en-US" altLang="en-US" sz="4800" kern="0">
                <a:latin typeface="+mn-lt"/>
              </a:rPr>
              <a:t>Session 1.3</a:t>
            </a:r>
            <a:endParaRPr lang="en-US" altLang="en-US" sz="4800" kern="0" dirty="0">
              <a:latin typeface="+mn-lt"/>
            </a:endParaRPr>
          </a:p>
          <a:p>
            <a:pPr algn="ctr" eaLnBrk="1" hangingPunct="1">
              <a:spcBef>
                <a:spcPct val="0"/>
              </a:spcBef>
              <a:buFontTx/>
              <a:buNone/>
              <a:defRPr/>
            </a:pPr>
            <a:endParaRPr lang="en-US" altLang="en-US" sz="4800" b="1" kern="0" dirty="0">
              <a:latin typeface="Gill Sans MT" panose="020B0502020104020203" pitchFamily="34" charset="77"/>
            </a:endParaRPr>
          </a:p>
        </p:txBody>
      </p:sp>
      <p:pic>
        <p:nvPicPr>
          <p:cNvPr id="7" name="Title 6" descr="logo short">
            <a:extLst>
              <a:ext uri="{FF2B5EF4-FFF2-40B4-BE49-F238E27FC236}">
                <a16:creationId xmlns:a16="http://schemas.microsoft.com/office/drawing/2014/main" id="{F2244356-058C-5848-ADFF-B69B8006090F}"/>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80926"/>
            <a:ext cx="1374775" cy="1143000"/>
          </a:xfrm>
          <a:noFill/>
        </p:spPr>
      </p:pic>
      <p:sp>
        <p:nvSpPr>
          <p:cNvPr id="8" name="Text Box 7">
            <a:extLst>
              <a:ext uri="{FF2B5EF4-FFF2-40B4-BE49-F238E27FC236}">
                <a16:creationId xmlns:a16="http://schemas.microsoft.com/office/drawing/2014/main" id="{246F99C7-5BED-6A4E-8263-2E23F0D1A32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9" name="Rectangle 4">
            <a:extLst>
              <a:ext uri="{FF2B5EF4-FFF2-40B4-BE49-F238E27FC236}">
                <a16:creationId xmlns:a16="http://schemas.microsoft.com/office/drawing/2014/main" id="{BE2AC381-AF1D-B548-BEC1-E4E6CC7FD993}"/>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441195" y="2666435"/>
            <a:ext cx="8843799" cy="3046988"/>
          </a:xfrm>
          <a:prstGeom prst="rect">
            <a:avLst/>
          </a:prstGeom>
          <a:noFill/>
        </p:spPr>
        <p:txBody>
          <a:bodyPr wrap="square" rtlCol="0">
            <a:spAutoFit/>
          </a:bodyPr>
          <a:lstStyle/>
          <a:p>
            <a:r>
              <a:rPr lang="en-US" sz="2400" dirty="0"/>
              <a:t>Lord, we thank You for the marvelous call to educate in the light of the Catholic faith.</a:t>
            </a:r>
          </a:p>
          <a:p>
            <a:r>
              <a:rPr lang="en-US" sz="2400" dirty="0"/>
              <a:t>Illumine our hearts and minds with the wisdom of Your Spirit,</a:t>
            </a:r>
          </a:p>
          <a:p>
            <a:r>
              <a:rPr lang="en-US" sz="2400" dirty="0"/>
              <a:t>That our work today might help Catholic educators spread the truth of your Son’s Gospel in all that they do.</a:t>
            </a:r>
          </a:p>
          <a:p>
            <a:r>
              <a:rPr lang="en-US" sz="2400" dirty="0"/>
              <a:t>We ask You this through Christ our Teacher and Lord.</a:t>
            </a:r>
          </a:p>
          <a:p>
            <a:r>
              <a:rPr lang="en-US" sz="2400" dirty="0"/>
              <a:t>Amen</a:t>
            </a:r>
          </a:p>
          <a:p>
            <a:endParaRPr lang="en-US" sz="2400" dirty="0"/>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9595183" y="2098310"/>
            <a:ext cx="1656184" cy="2091619"/>
          </a:xfrm>
          <a:prstGeom prst="rect">
            <a:avLst/>
          </a:prstGeom>
        </p:spPr>
      </p:pic>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Ice Breaker: Getting to know you!</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43948" y="3381323"/>
            <a:ext cx="10691964" cy="2166575"/>
          </a:xfrm>
        </p:spPr>
        <p:txBody>
          <a:bodyPr>
            <a:normAutofit/>
          </a:bodyPr>
          <a:lstStyle/>
          <a:p>
            <a:pPr marL="0" indent="0">
              <a:buNone/>
            </a:pPr>
            <a:r>
              <a:rPr lang="en-CA" sz="2400" dirty="0"/>
              <a:t>Share the following information with the group:</a:t>
            </a:r>
          </a:p>
          <a:p>
            <a:pPr marL="514350" indent="-514350">
              <a:buAutoNum type="arabicPeriod"/>
            </a:pPr>
            <a:r>
              <a:rPr lang="en-CA" sz="2400" dirty="0"/>
              <a:t>Name/school</a:t>
            </a:r>
          </a:p>
          <a:p>
            <a:pPr marL="514350" indent="-514350">
              <a:buAutoNum type="arabicPeriod"/>
            </a:pPr>
            <a:r>
              <a:rPr lang="en-CA" sz="2400" dirty="0"/>
              <a:t>Years in your role at that school </a:t>
            </a:r>
          </a:p>
          <a:p>
            <a:pPr marL="514350" indent="-514350">
              <a:buAutoNum type="arabicPeriod"/>
            </a:pPr>
            <a:r>
              <a:rPr lang="en-CA" sz="2400" dirty="0"/>
              <a:t>How does moral purpose influence you as a leader?</a:t>
            </a:r>
          </a:p>
          <a:p>
            <a:pPr marL="0" indent="0">
              <a:buNone/>
            </a:pPr>
            <a:endParaRPr lang="en-CA" dirty="0"/>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2" name="Picture 1"/>
          <p:cNvPicPr>
            <a:picLocks noChangeAspect="1"/>
          </p:cNvPicPr>
          <p:nvPr/>
        </p:nvPicPr>
        <p:blipFill>
          <a:blip r:embed="rId4"/>
          <a:stretch>
            <a:fillRect/>
          </a:stretch>
        </p:blipFill>
        <p:spPr>
          <a:xfrm>
            <a:off x="864265" y="2173499"/>
            <a:ext cx="3700593" cy="3554276"/>
          </a:xfrm>
          <a:prstGeom prst="rect">
            <a:avLst/>
          </a:prstGeom>
        </p:spPr>
      </p:pic>
      <p:sp>
        <p:nvSpPr>
          <p:cNvPr id="12" name="Rectangle 11"/>
          <p:cNvSpPr/>
          <p:nvPr/>
        </p:nvSpPr>
        <p:spPr>
          <a:xfrm>
            <a:off x="1634797" y="5742849"/>
            <a:ext cx="2520280" cy="415498"/>
          </a:xfrm>
          <a:prstGeom prst="rect">
            <a:avLst/>
          </a:prstGeom>
        </p:spPr>
        <p:txBody>
          <a:bodyPr wrap="square">
            <a:spAutoFit/>
          </a:bodyPr>
          <a:lstStyle/>
          <a:p>
            <a:r>
              <a:rPr lang="en-CA" sz="1050" dirty="0"/>
              <a:t>https://www.npsc.ca/news/archived_news/catholic_education_week_may_6-11</a:t>
            </a:r>
          </a:p>
        </p:txBody>
      </p:sp>
      <p:sp>
        <p:nvSpPr>
          <p:cNvPr id="13" name="Content Placeholder 3"/>
          <p:cNvSpPr>
            <a:spLocks noGrp="1"/>
          </p:cNvSpPr>
          <p:nvPr>
            <p:ph sz="half" idx="4294967295"/>
          </p:nvPr>
        </p:nvSpPr>
        <p:spPr>
          <a:xfrm>
            <a:off x="4863095" y="2656167"/>
            <a:ext cx="7169925" cy="3086682"/>
          </a:xfrm>
          <a:prstGeom prst="rect">
            <a:avLst/>
          </a:prstGeom>
          <a:noFill/>
        </p:spPr>
        <p:txBody>
          <a:bodyPr>
            <a:normAutofit/>
          </a:bodyPr>
          <a:lstStyle/>
          <a:p>
            <a:pPr marL="0" indent="0">
              <a:buNone/>
            </a:pPr>
            <a:r>
              <a:rPr lang="en-CA" dirty="0"/>
              <a:t>Discuss your current responsibilities according to Renewing the Promise and relate to the Psychological PLRs.</a:t>
            </a:r>
          </a:p>
          <a:p>
            <a:pPr marL="0" indent="0">
              <a:buNone/>
            </a:pPr>
            <a:r>
              <a:rPr lang="en-CA" dirty="0">
                <a:hlinkClick r:id="rId5"/>
              </a:rPr>
              <a:t>https://iceont.ca/wp-content/uploads/2018/05/2018-Renewing_The_Promise_A_Pastoral_Letter.pdf</a:t>
            </a:r>
            <a:r>
              <a:rPr lang="en-CA" dirty="0"/>
              <a:t> </a:t>
            </a:r>
          </a:p>
        </p:txBody>
      </p:sp>
    </p:spTree>
    <p:extLst>
      <p:ext uri="{BB962C8B-B14F-4D97-AF65-F5344CB8AC3E}">
        <p14:creationId xmlns:p14="http://schemas.microsoft.com/office/powerpoint/2010/main" val="150144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nvSpPr>
        <p:spPr>
          <a:xfrm>
            <a:off x="497922" y="2613980"/>
            <a:ext cx="10634437"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Consolidating your Knowledge</a:t>
            </a:r>
          </a:p>
        </p:txBody>
      </p:sp>
      <p:sp>
        <p:nvSpPr>
          <p:cNvPr id="6" name="Rectangle 5"/>
          <p:cNvSpPr/>
          <p:nvPr/>
        </p:nvSpPr>
        <p:spPr>
          <a:xfrm>
            <a:off x="636627" y="3556420"/>
            <a:ext cx="11089401" cy="2308324"/>
          </a:xfrm>
          <a:prstGeom prst="rect">
            <a:avLst/>
          </a:prstGeom>
        </p:spPr>
        <p:txBody>
          <a:bodyPr wrap="square">
            <a:spAutoFit/>
          </a:bodyPr>
          <a:lstStyle/>
          <a:p>
            <a:pPr lvl="0"/>
            <a:r>
              <a:rPr lang="en-CA" sz="2400" dirty="0"/>
              <a:t>Small group discussion: </a:t>
            </a:r>
          </a:p>
          <a:p>
            <a:pPr marL="457200" lvl="0" indent="-457200">
              <a:buFont typeface="+mj-lt"/>
              <a:buAutoNum type="arabicPeriod"/>
            </a:pPr>
            <a:r>
              <a:rPr lang="en-CA" sz="2400" dirty="0"/>
              <a:t>What do you do to stay optimistic?</a:t>
            </a:r>
          </a:p>
          <a:p>
            <a:pPr marL="457200" lvl="0" indent="-457200">
              <a:buFont typeface="+mj-lt"/>
              <a:buAutoNum type="arabicPeriod"/>
            </a:pPr>
            <a:r>
              <a:rPr lang="en-CA" sz="2400" dirty="0"/>
              <a:t>What strategies do you use when you have come across failure?</a:t>
            </a:r>
          </a:p>
          <a:p>
            <a:pPr marL="457200" lvl="0" indent="-457200">
              <a:buFont typeface="+mj-lt"/>
              <a:buAutoNum type="arabicPeriod"/>
            </a:pPr>
            <a:r>
              <a:rPr lang="en-CA" sz="2400" dirty="0"/>
              <a:t>What do you do to remain resilient  when things get tough?</a:t>
            </a:r>
          </a:p>
          <a:p>
            <a:pPr marL="457200" lvl="0" indent="-457200">
              <a:buFont typeface="+mj-lt"/>
              <a:buAutoNum type="arabicPeriod"/>
            </a:pPr>
            <a:r>
              <a:rPr lang="en-CA" sz="2400" dirty="0"/>
              <a:t>How do you manage change in difficult situations?</a:t>
            </a:r>
          </a:p>
          <a:p>
            <a:pPr marL="457200" lvl="0" indent="-457200">
              <a:buFont typeface="+mj-lt"/>
              <a:buAutoNum type="arabicPeriod"/>
            </a:pPr>
            <a:endParaRPr lang="en-CA" sz="2400" dirty="0"/>
          </a:p>
        </p:txBody>
      </p:sp>
    </p:spTree>
    <p:extLst>
      <p:ext uri="{BB962C8B-B14F-4D97-AF65-F5344CB8AC3E}">
        <p14:creationId xmlns:p14="http://schemas.microsoft.com/office/powerpoint/2010/main" val="265543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nvSpPr>
        <p:spPr>
          <a:xfrm>
            <a:off x="442690" y="1973108"/>
            <a:ext cx="10634437"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Culminating Activity</a:t>
            </a:r>
          </a:p>
        </p:txBody>
      </p:sp>
      <p:sp>
        <p:nvSpPr>
          <p:cNvPr id="6" name="Rectangle 5"/>
          <p:cNvSpPr/>
          <p:nvPr/>
        </p:nvSpPr>
        <p:spPr>
          <a:xfrm>
            <a:off x="551299" y="3133294"/>
            <a:ext cx="11089401" cy="2308324"/>
          </a:xfrm>
          <a:prstGeom prst="rect">
            <a:avLst/>
          </a:prstGeom>
        </p:spPr>
        <p:txBody>
          <a:bodyPr wrap="square">
            <a:spAutoFit/>
          </a:bodyPr>
          <a:lstStyle/>
          <a:p>
            <a:pPr marL="457200" indent="-457200">
              <a:buFont typeface="+mj-lt"/>
              <a:buAutoNum type="arabicPeriod"/>
            </a:pPr>
            <a:r>
              <a:rPr lang="en-CA" sz="2400" dirty="0"/>
              <a:t>Review and update the Psychological PLRs section of the your </a:t>
            </a:r>
            <a:r>
              <a:rPr lang="en-CA" sz="2400" dirty="0">
                <a:hlinkClick r:id="rId4"/>
              </a:rPr>
              <a:t>IEL Self-Assessment</a:t>
            </a:r>
            <a:r>
              <a:rPr lang="en-CA" sz="2400" dirty="0"/>
              <a:t>.</a:t>
            </a:r>
          </a:p>
          <a:p>
            <a:pPr marL="457200" indent="-457200">
              <a:buFont typeface="+mj-lt"/>
              <a:buAutoNum type="arabicPeriod"/>
            </a:pPr>
            <a:r>
              <a:rPr lang="en-CA" sz="2400" dirty="0"/>
              <a:t>Refer to your personal reflections on values, strengths, and personalities. Choose an area of </a:t>
            </a:r>
            <a:r>
              <a:rPr lang="en-CA" sz="2400"/>
              <a:t>focus for </a:t>
            </a:r>
            <a:r>
              <a:rPr lang="en-CA" sz="2400" dirty="0"/>
              <a:t>growth in each area</a:t>
            </a:r>
          </a:p>
          <a:p>
            <a:pPr marL="457200" lvl="0" indent="-457200">
              <a:buFont typeface="+mj-lt"/>
              <a:buAutoNum type="arabicPeriod"/>
            </a:pPr>
            <a:r>
              <a:rPr lang="en-CA" sz="2400" dirty="0"/>
              <a:t>Choose tools that will support your growth in the areas of concern. </a:t>
            </a:r>
          </a:p>
          <a:p>
            <a:pPr marL="457200" lvl="0" indent="-457200">
              <a:buFont typeface="+mj-lt"/>
              <a:buAutoNum type="arabicPeriod"/>
            </a:pPr>
            <a:r>
              <a:rPr lang="en-CA" sz="2400" dirty="0"/>
              <a:t>Consider working with a coach or mentor and continued networking with colleagues to help foster growth.</a:t>
            </a:r>
          </a:p>
        </p:txBody>
      </p:sp>
    </p:spTree>
    <p:extLst>
      <p:ext uri="{BB962C8B-B14F-4D97-AF65-F5344CB8AC3E}">
        <p14:creationId xmlns:p14="http://schemas.microsoft.com/office/powerpoint/2010/main" val="2640541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nvSpPr>
        <p:spPr>
          <a:xfrm>
            <a:off x="1031098" y="2010731"/>
            <a:ext cx="8403020" cy="35955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KEEP GROWING</a:t>
            </a:r>
          </a:p>
          <a:p>
            <a:endParaRPr lang="en-CA" sz="3200" b="1" dirty="0">
              <a:solidFill>
                <a:schemeClr val="accent1">
                  <a:lumMod val="75000"/>
                </a:schemeClr>
              </a:solidFill>
              <a:latin typeface="+mn-lt"/>
            </a:endParaRPr>
          </a:p>
          <a:p>
            <a:pPr lvl="2"/>
            <a:r>
              <a:rPr lang="en-CA" sz="3200" b="1">
                <a:solidFill>
                  <a:schemeClr val="accent1">
                    <a:lumMod val="75000"/>
                  </a:schemeClr>
                </a:solidFill>
              </a:rPr>
              <a:t>and </a:t>
            </a:r>
            <a:r>
              <a:rPr lang="en-CA" sz="3200" b="1" dirty="0">
                <a:solidFill>
                  <a:schemeClr val="accent1">
                    <a:lumMod val="75000"/>
                  </a:schemeClr>
                </a:solidFill>
              </a:rPr>
              <a:t>….</a:t>
            </a:r>
          </a:p>
        </p:txBody>
      </p:sp>
      <p:pic>
        <p:nvPicPr>
          <p:cNvPr id="9" name="Content Placeholder 3">
            <a:extLst>
              <a:ext uri="{FF2B5EF4-FFF2-40B4-BE49-F238E27FC236}">
                <a16:creationId xmlns:a16="http://schemas.microsoft.com/office/drawing/2014/main" id="{7D72C12F-0F1F-0246-9897-55B17281887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524558" y="2297367"/>
            <a:ext cx="5636344" cy="4227258"/>
          </a:xfrm>
        </p:spPr>
      </p:pic>
    </p:spTree>
    <p:extLst>
      <p:ext uri="{BB962C8B-B14F-4D97-AF65-F5344CB8AC3E}">
        <p14:creationId xmlns:p14="http://schemas.microsoft.com/office/powerpoint/2010/main" val="3500569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12909</TotalTime>
  <Words>1352</Words>
  <Application>Microsoft Macintosh PowerPoint</Application>
  <PresentationFormat>Widescreen</PresentationFormat>
  <Paragraphs>134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99</cp:revision>
  <dcterms:created xsi:type="dcterms:W3CDTF">2019-11-01T17:17:10Z</dcterms:created>
  <dcterms:modified xsi:type="dcterms:W3CDTF">2021-10-26T18:26:40Z</dcterms:modified>
</cp:coreProperties>
</file>