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0"/>
  </p:notesMasterIdLst>
  <p:sldIdLst>
    <p:sldId id="328" r:id="rId2"/>
    <p:sldId id="316" r:id="rId3"/>
    <p:sldId id="329" r:id="rId4"/>
    <p:sldId id="330" r:id="rId5"/>
    <p:sldId id="381" r:id="rId6"/>
    <p:sldId id="382" r:id="rId7"/>
    <p:sldId id="320" r:id="rId8"/>
    <p:sldId id="34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94"/>
    <p:restoredTop sz="67111"/>
  </p:normalViewPr>
  <p:slideViewPr>
    <p:cSldViewPr snapToGrid="0" snapToObjects="1">
      <p:cViewPr varScale="1">
        <p:scale>
          <a:sx n="85" d="100"/>
          <a:sy n="85" d="100"/>
        </p:scale>
        <p:origin x="24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download_file/view/363/174" TargetMode="External"/><Relationship Id="rId4" Type="http://schemas.openxmlformats.org/officeDocument/2006/relationships/hyperlink" Target="https://www.education-leadership-ontario.ca/en/resources/ontario-leadership-framework-ol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ceont.ca/wp-content/uploads/2018/05/2018-Renewing_The_Promise_A_Pastoral_Letter.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endParaRPr lang="en-US" dirty="0"/>
          </a:p>
          <a:p>
            <a:r>
              <a:rPr lang="en-US" dirty="0"/>
              <a:t>This</a:t>
            </a:r>
            <a:r>
              <a:rPr lang="en-US" b="1" dirty="0"/>
              <a:t> </a:t>
            </a:r>
            <a:r>
              <a:rPr lang="en-US" b="0" dirty="0"/>
              <a:t>session </a:t>
            </a:r>
            <a:r>
              <a:rPr lang="en-US" dirty="0"/>
              <a:t>will support participants in</a:t>
            </a:r>
            <a:r>
              <a:rPr lang="en-US" baseline="0" dirty="0"/>
              <a:t> the creation of their action plan to strengthen their psychological PLRs.</a:t>
            </a:r>
          </a:p>
          <a:p>
            <a:endParaRPr lang="en-US" baseline="0" dirty="0"/>
          </a:p>
          <a:p>
            <a:r>
              <a:rPr lang="en-US" baseline="0" dirty="0"/>
              <a:t>Participants need the following resources for this session:</a:t>
            </a:r>
          </a:p>
          <a:p>
            <a:pPr marL="228600" indent="-228600">
              <a:buAutoNum type="arabicPeriod"/>
            </a:pPr>
            <a:r>
              <a:rPr lang="en-US" baseline="0" dirty="0"/>
              <a:t>Psychological PLRs Reflective Manual - </a:t>
            </a:r>
            <a:r>
              <a:rPr lang="en-CA" sz="1200" b="0" kern="1200" dirty="0">
                <a:solidFill>
                  <a:schemeClr val="tx1"/>
                </a:solidFill>
                <a:effectLst/>
                <a:latin typeface="+mn-lt"/>
                <a:ea typeface="+mn-ea"/>
                <a:cs typeface="+mn-cs"/>
              </a:rPr>
              <a:t>STRENGTHENING YOUR PERSONAL LEADERSHIP RESOURCES</a:t>
            </a:r>
            <a:endParaRPr lang="en-US" sz="1200" b="0" kern="1200" baseline="0" dirty="0">
              <a:solidFill>
                <a:schemeClr val="tx1"/>
              </a:solidFill>
              <a:effectLst/>
              <a:latin typeface="+mn-lt"/>
              <a:ea typeface="+mn-ea"/>
              <a:cs typeface="+mn-cs"/>
            </a:endParaRPr>
          </a:p>
          <a:p>
            <a:pPr marL="228600" indent="-228600">
              <a:buAutoNum type="arabicPeriod"/>
            </a:pPr>
            <a:r>
              <a:rPr lang="en-US" baseline="0" dirty="0"/>
              <a:t>Completed IEL Self-Assessment Tool - Psychological PLRs section from session 1.1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b="0" i="1" kern="1200" dirty="0">
                <a:solidFill>
                  <a:schemeClr val="tx1"/>
                </a:solidFill>
                <a:effectLst/>
                <a:latin typeface="+mn-lt"/>
                <a:ea typeface="+mn-ea"/>
                <a:cs typeface="+mn-cs"/>
              </a:rPr>
              <a:t>Ideas Into Action </a:t>
            </a:r>
            <a:r>
              <a:rPr lang="en-CA" sz="1200" b="0" i="0" kern="1200" dirty="0">
                <a:solidFill>
                  <a:schemeClr val="tx1"/>
                </a:solidFill>
                <a:effectLst/>
                <a:latin typeface="+mn-lt"/>
                <a:ea typeface="+mn-ea"/>
                <a:cs typeface="+mn-cs"/>
              </a:rPr>
              <a:t>Publication #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endParaRPr lang="en-US" baseline="0" dirty="0"/>
          </a:p>
          <a:p>
            <a:pPr marL="228600" indent="-228600">
              <a:buFont typeface="+mj-lt"/>
              <a:buAutoNum type="arabicPeriod"/>
            </a:pPr>
            <a:endParaRPr lang="en-US" baseline="0" dirty="0"/>
          </a:p>
          <a:p>
            <a:endParaRPr lang="en-CA" dirty="0"/>
          </a:p>
          <a:p>
            <a:pPr defTabSz="931774">
              <a:lnSpc>
                <a:spcPct val="80000"/>
              </a:lnSpc>
              <a:defRPr/>
            </a:pPr>
            <a:r>
              <a:rPr lang="fr-CA" u="sng" dirty="0">
                <a:highlight>
                  <a:srgbClr val="FFFF00"/>
                </a:highlight>
                <a:hlinkClick r:id="rId4"/>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5"/>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highlight>
                  <a:srgbClr val="FFFF00"/>
                </a:highlight>
              </a:rPr>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p>
          <a:p>
            <a:pPr defTabSz="931774">
              <a:lnSpc>
                <a:spcPct val="80000"/>
              </a:lnSpc>
              <a:defRPr/>
            </a:pPr>
            <a:endParaRPr lang="en-US" altLang="en-US" dirty="0">
              <a:highlight>
                <a:srgbClr val="FFFF00"/>
              </a:highlight>
              <a:latin typeface="Arial" panose="020B0604020202020204" pitchFamily="34" charset="0"/>
              <a:ea typeface="ＭＳ Ｐゴシック" panose="020B0600070205080204" pitchFamily="34" charset="-128"/>
            </a:endParaRPr>
          </a:p>
          <a:p>
            <a:pPr marL="0" marR="0" lvl="0" indent="0" algn="l" defTabSz="931774" rtl="0" eaLnBrk="1" fontAlgn="auto" latinLnBrk="0" hangingPunct="1">
              <a:lnSpc>
                <a:spcPct val="80000"/>
              </a:lnSpc>
              <a:spcBef>
                <a:spcPts val="0"/>
              </a:spcBef>
              <a:spcAft>
                <a:spcPts val="0"/>
              </a:spcAft>
              <a:buClrTx/>
              <a:buSzTx/>
              <a:buFontTx/>
              <a:buNone/>
              <a:tabLst/>
              <a:defRPr/>
            </a:pPr>
            <a:r>
              <a:rPr lang="en-US" altLang="en-US" dirty="0">
                <a:highlight>
                  <a:srgbClr val="FFFF00"/>
                </a:highlight>
                <a:latin typeface="Arial" panose="020B0604020202020204" pitchFamily="34" charset="0"/>
                <a:ea typeface="ＭＳ Ｐゴシック" panose="020B0600070205080204" pitchFamily="34" charset="-128"/>
              </a:rPr>
              <a:t>There</a:t>
            </a:r>
            <a:r>
              <a:rPr lang="en-US" altLang="en-US" baseline="0" dirty="0">
                <a:highlight>
                  <a:srgbClr val="FFFF00"/>
                </a:highlight>
                <a:latin typeface="Arial" panose="020B0604020202020204" pitchFamily="34" charset="0"/>
                <a:ea typeface="ＭＳ Ｐゴシック" panose="020B0600070205080204" pitchFamily="34" charset="-128"/>
              </a:rPr>
              <a:t> are suggested times for activities over 5 minutes in length.</a:t>
            </a: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endParaRPr lang="en-CA" dirty="0"/>
          </a:p>
        </p:txBody>
      </p:sp>
      <p:sp>
        <p:nvSpPr>
          <p:cNvPr id="4" name="Slide Number Placeholder 3"/>
          <p:cNvSpPr>
            <a:spLocks noGrp="1"/>
          </p:cNvSpPr>
          <p:nvPr>
            <p:ph type="sldNum" sz="quarter" idx="10"/>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225717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Recite the prayer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The icebreaker activity is meant to inspire participants to connect their moral purpose as an important part of their identity. </a:t>
            </a:r>
          </a:p>
          <a:p>
            <a:pPr marL="0" indent="0">
              <a:buNone/>
            </a:pPr>
            <a:r>
              <a:rPr lang="en-CA" sz="1200" dirty="0"/>
              <a:t>Activity: Share the following information with the small group:</a:t>
            </a:r>
          </a:p>
          <a:p>
            <a:pPr marL="514350" indent="-514350">
              <a:buAutoNum type="arabicPeriod"/>
            </a:pPr>
            <a:r>
              <a:rPr lang="en-CA" sz="1200" dirty="0"/>
              <a:t>Name/school</a:t>
            </a:r>
          </a:p>
          <a:p>
            <a:pPr marL="514350" indent="-514350">
              <a:buAutoNum type="arabicPeriod"/>
            </a:pPr>
            <a:r>
              <a:rPr lang="en-CA" sz="1200" dirty="0"/>
              <a:t>Years in your role at that school</a:t>
            </a:r>
          </a:p>
          <a:p>
            <a:pPr marL="514350" indent="-514350">
              <a:buAutoNum type="arabicPeriod"/>
            </a:pPr>
            <a:r>
              <a:rPr lang="en-CA" sz="1200"/>
              <a:t>How does moral purpose influence you as a leader?</a:t>
            </a:r>
          </a:p>
          <a:p>
            <a:pPr marL="0" indent="0">
              <a:buNone/>
            </a:pPr>
            <a:endParaRPr lang="en-US" b="1" dirty="0"/>
          </a:p>
          <a:p>
            <a:pPr marL="0" indent="0">
              <a:buNone/>
            </a:pPr>
            <a:r>
              <a:rPr lang="en-US" b="1" dirty="0"/>
              <a:t>Divide participants into groups of 3-4</a:t>
            </a:r>
            <a:r>
              <a:rPr lang="en-US" b="1" baseline="0" dirty="0"/>
              <a:t> for discussion</a:t>
            </a:r>
            <a:endParaRPr lang="en-CA" b="1" dirty="0"/>
          </a:p>
          <a:p>
            <a:pPr marL="0" indent="0">
              <a:buNone/>
            </a:pPr>
            <a:endParaRPr lang="en-CA" dirty="0"/>
          </a:p>
          <a:p>
            <a:pPr marL="514350" indent="-514350">
              <a:buAutoNum type="arabicPeriod"/>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Divide</a:t>
            </a:r>
            <a:r>
              <a:rPr lang="en-US" baseline="0" dirty="0"/>
              <a:t> participants into groups of 3-4.</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en-US" baseline="0" dirty="0"/>
              <a:t>Participants read the section that best suits their present role in </a:t>
            </a:r>
            <a:r>
              <a:rPr lang="en-US" b="0" i="1" baseline="0" dirty="0"/>
              <a:t>Renewing the Promise </a:t>
            </a:r>
            <a:r>
              <a:rPr lang="en-US" b="0" baseline="0" dirty="0"/>
              <a:t>(pp. 17-21). </a:t>
            </a:r>
            <a:r>
              <a:rPr lang="en-CA" dirty="0">
                <a:hlinkClick r:id="rId3"/>
              </a:rPr>
              <a:t>https://iceont.ca/wp-content/uploads/2018/05/2018-Renewing_The_Promise_A_Pastoral_Letter.pdf</a:t>
            </a:r>
            <a:r>
              <a:rPr lang="en-CA" dirty="0"/>
              <a:t> </a:t>
            </a:r>
          </a:p>
          <a:p>
            <a:pPr eaLnBrk="1" hangingPunct="1">
              <a:lnSpc>
                <a:spcPct val="80000"/>
              </a:lnSpc>
            </a:pPr>
            <a:endParaRPr lang="en-US" dirty="0"/>
          </a:p>
          <a:p>
            <a:pPr eaLnBrk="1" hangingPunct="1">
              <a:lnSpc>
                <a:spcPct val="80000"/>
              </a:lnSpc>
            </a:pPr>
            <a:r>
              <a:rPr lang="en-US" baseline="0" dirty="0"/>
              <a:t>Discuss the two reflective questions on </a:t>
            </a:r>
            <a:r>
              <a:rPr lang="en-US" b="0" baseline="0" dirty="0"/>
              <a:t>page 8 of the Reflective Manual</a:t>
            </a:r>
            <a:endParaRPr lang="en-US" b="0" dirty="0"/>
          </a:p>
          <a:p>
            <a:pPr eaLnBrk="1" hangingPunct="1">
              <a:lnSpc>
                <a:spcPct val="80000"/>
              </a:lnSpc>
            </a:pPr>
            <a:endParaRPr lang="en-US" altLang="en-US" dirty="0">
              <a:latin typeface="Arial" panose="020B0604020202020204" pitchFamily="34" charset="0"/>
              <a:ea typeface="ＭＳ Ｐゴシック" panose="020B0600070205080204" pitchFamily="34" charset="-128"/>
            </a:endParaRPr>
          </a:p>
          <a:p>
            <a:r>
              <a:rPr lang="en-CA" sz="1200" b="1" kern="1200" dirty="0">
                <a:solidFill>
                  <a:schemeClr val="tx1"/>
                </a:solidFill>
                <a:effectLst/>
                <a:latin typeface="+mn-lt"/>
                <a:ea typeface="+mn-ea"/>
                <a:cs typeface="+mn-cs"/>
              </a:rPr>
              <a:t>REFLECT</a:t>
            </a:r>
            <a:r>
              <a:rPr lang="en-CA" sz="1200" kern="1200" dirty="0">
                <a:solidFill>
                  <a:schemeClr val="tx1"/>
                </a:solidFill>
                <a:effectLst/>
                <a:latin typeface="+mn-lt"/>
                <a:ea typeface="+mn-ea"/>
                <a:cs typeface="+mn-cs"/>
              </a:rPr>
              <a:t>: </a:t>
            </a:r>
          </a:p>
          <a:p>
            <a:pPr marL="228600" indent="-228600">
              <a:buAutoNum type="arabicPeriod"/>
            </a:pPr>
            <a:r>
              <a:rPr lang="en-CA" sz="1200" kern="1200" dirty="0">
                <a:solidFill>
                  <a:schemeClr val="tx1"/>
                </a:solidFill>
                <a:effectLst/>
                <a:latin typeface="+mn-lt"/>
                <a:ea typeface="+mn-ea"/>
                <a:cs typeface="+mn-cs"/>
              </a:rPr>
              <a:t>Provide an example of how you </a:t>
            </a:r>
            <a:r>
              <a:rPr lang="en-CA" sz="1200" i="1" kern="1200" dirty="0">
                <a:solidFill>
                  <a:schemeClr val="tx1"/>
                </a:solidFill>
                <a:effectLst/>
                <a:latin typeface="+mn-lt"/>
                <a:ea typeface="+mn-ea"/>
                <a:cs typeface="+mn-cs"/>
              </a:rPr>
              <a:t>Renew the Promise</a:t>
            </a:r>
            <a:r>
              <a:rPr lang="en-CA" sz="1200" kern="1200" dirty="0">
                <a:solidFill>
                  <a:schemeClr val="tx1"/>
                </a:solidFill>
                <a:effectLst/>
                <a:latin typeface="+mn-lt"/>
                <a:ea typeface="+mn-ea"/>
                <a:cs typeface="+mn-cs"/>
              </a:rPr>
              <a:t> with your community.</a:t>
            </a:r>
          </a:p>
          <a:p>
            <a:pPr marL="228600" indent="-228600">
              <a:buAutoNum type="arabicPeriod"/>
            </a:pPr>
            <a:r>
              <a:rPr lang="en-CA" sz="1200" kern="1200" dirty="0">
                <a:solidFill>
                  <a:schemeClr val="tx1"/>
                </a:solidFill>
                <a:effectLst/>
                <a:latin typeface="+mn-lt"/>
                <a:ea typeface="+mn-ea"/>
                <a:cs typeface="+mn-cs"/>
              </a:rPr>
              <a:t>Which psychological PLRs (optimism, resilience, self-efficacy, proactivity) are present in the example you provided above? Explain the connection. </a:t>
            </a:r>
            <a:endParaRPr lang="en-US"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baseline="0" dirty="0">
                <a:latin typeface="Arial" panose="020B0604020202020204" pitchFamily="34" charset="0"/>
                <a:ea typeface="ＭＳ Ｐゴシック" panose="020B0600070205080204" pitchFamily="34" charset="-128"/>
              </a:rPr>
              <a:t>The purpose of this activity is to have participants share their thoughts about their personal strategies or strategies they’ve seen others use to overcome challenges and strengthen their psychological PLRs.</a:t>
            </a:r>
          </a:p>
          <a:p>
            <a:pPr eaLnBrk="1" hangingPunct="1">
              <a:lnSpc>
                <a:spcPct val="80000"/>
              </a:lnSpc>
            </a:pPr>
            <a:r>
              <a:rPr lang="en-CA" altLang="en-US" baseline="0" dirty="0">
                <a:latin typeface="Arial" panose="020B0604020202020204" pitchFamily="34" charset="0"/>
                <a:ea typeface="ＭＳ Ｐゴシック" panose="020B0600070205080204" pitchFamily="34" charset="-128"/>
              </a:rPr>
              <a:t>Review Strategies to help support each of your psychological PLRs on page 9 of the Reflective Manual.</a:t>
            </a:r>
          </a:p>
          <a:p>
            <a:pPr eaLnBrk="1" hangingPunct="1">
              <a:lnSpc>
                <a:spcPct val="80000"/>
              </a:lnSpc>
            </a:pPr>
            <a:r>
              <a:rPr lang="en-CA" altLang="en-US" baseline="0" dirty="0">
                <a:latin typeface="Arial" panose="020B0604020202020204" pitchFamily="34" charset="0"/>
                <a:ea typeface="ＭＳ Ｐゴシック" panose="020B0600070205080204" pitchFamily="34" charset="-128"/>
              </a:rPr>
              <a:t>In a small group, participants will discuss one question at a time. This will help participants explore ways to strengthen their psychological PLRs by learning from others.</a:t>
            </a: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If participants choose to work on their own, invite them to reflect on the following questions.</a:t>
            </a: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Questions:</a:t>
            </a:r>
          </a:p>
          <a:p>
            <a:pPr marL="457200" lvl="0" indent="-457200">
              <a:buFont typeface="+mj-lt"/>
              <a:buAutoNum type="arabicPeriod"/>
            </a:pPr>
            <a:r>
              <a:rPr lang="en-CA" sz="1200" dirty="0"/>
              <a:t>What do you do to stay optimistic? </a:t>
            </a:r>
          </a:p>
          <a:p>
            <a:pPr marL="457200" lvl="0" indent="-457200">
              <a:buFont typeface="+mj-lt"/>
              <a:buAutoNum type="arabicPeriod"/>
            </a:pPr>
            <a:r>
              <a:rPr lang="en-CA" sz="1200" dirty="0"/>
              <a:t>What strategies do you use when you have come across failure?</a:t>
            </a:r>
          </a:p>
          <a:p>
            <a:pPr marL="457200" lvl="0" indent="-457200">
              <a:buFont typeface="+mj-lt"/>
              <a:buAutoNum type="arabicPeriod"/>
            </a:pPr>
            <a:r>
              <a:rPr lang="en-CA" sz="1200" dirty="0"/>
              <a:t>What do you do to remain resilient when things get tough?</a:t>
            </a:r>
          </a:p>
          <a:p>
            <a:pPr marL="457200" lvl="0" indent="-457200">
              <a:buFont typeface="+mj-lt"/>
              <a:buAutoNum type="arabicPeriod"/>
            </a:pPr>
            <a:r>
              <a:rPr lang="en-CA" sz="1200" dirty="0"/>
              <a:t>How do you manage change in difficult situations?</a:t>
            </a:r>
          </a:p>
          <a:p>
            <a:pPr marL="457200" lvl="0" indent="-457200">
              <a:buFont typeface="+mj-lt"/>
              <a:buAutoNum type="arabicPeriod"/>
            </a:pPr>
            <a:endParaRPr lang="en-CA" sz="1200" dirty="0"/>
          </a:p>
          <a:p>
            <a:pPr marL="0" lvl="0" indent="0">
              <a:buFont typeface="+mj-lt"/>
              <a:buNone/>
            </a:pPr>
            <a:r>
              <a:rPr lang="en-CA" sz="1200" dirty="0"/>
              <a:t>Whole group sharing will then prepare participants for the culminating activity.</a:t>
            </a:r>
          </a:p>
          <a:p>
            <a:pPr eaLnBrk="1" hangingPunct="1">
              <a:lnSpc>
                <a:spcPct val="80000"/>
              </a:lnSpc>
            </a:pPr>
            <a:endParaRPr lang="en-CA" altLang="en-US" sz="1200" b="0" u="none" kern="1200" baseline="0" dirty="0">
              <a:solidFill>
                <a:schemeClr val="tx1"/>
              </a:solidFill>
              <a:effectLst/>
              <a:latin typeface="+mn-lt"/>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Culminating Activity:</a:t>
            </a:r>
          </a:p>
          <a:p>
            <a:pPr eaLnBrk="1" hangingPunct="1">
              <a:lnSpc>
                <a:spcPct val="80000"/>
              </a:lnSpc>
            </a:pPr>
            <a:r>
              <a:rPr lang="en-CA" altLang="en-US" dirty="0">
                <a:latin typeface="Arial" panose="020B0604020202020204" pitchFamily="34" charset="0"/>
                <a:ea typeface="ＭＳ Ｐゴシック" panose="020B0600070205080204" pitchFamily="34" charset="-128"/>
              </a:rPr>
              <a:t>Participants are to work with a partner to complete the culminating</a:t>
            </a:r>
            <a:r>
              <a:rPr lang="en-CA" altLang="en-US" baseline="0" dirty="0">
                <a:latin typeface="Arial" panose="020B0604020202020204" pitchFamily="34" charset="0"/>
                <a:ea typeface="ＭＳ Ｐゴシック" panose="020B0600070205080204" pitchFamily="34" charset="-128"/>
              </a:rPr>
              <a:t> activity from </a:t>
            </a:r>
            <a:r>
              <a:rPr lang="en-CA" altLang="en-US" b="0" baseline="0" dirty="0">
                <a:latin typeface="Arial" panose="020B0604020202020204" pitchFamily="34" charset="0"/>
                <a:ea typeface="ＭＳ Ｐゴシック" panose="020B0600070205080204" pitchFamily="34" charset="-128"/>
              </a:rPr>
              <a:t>page 11 to 1</a:t>
            </a:r>
            <a:r>
              <a:rPr lang="en-CA" altLang="en-US" b="0" baseline="0" dirty="0">
                <a:highlight>
                  <a:srgbClr val="FFFF00"/>
                </a:highlight>
                <a:latin typeface="Arial" panose="020B0604020202020204" pitchFamily="34" charset="0"/>
                <a:ea typeface="ＭＳ Ｐゴシック" panose="020B0600070205080204" pitchFamily="34" charset="-128"/>
              </a:rPr>
              <a:t>4</a:t>
            </a:r>
            <a:r>
              <a:rPr lang="en-CA" altLang="en-US" b="0" baseline="0" dirty="0">
                <a:latin typeface="Arial" panose="020B0604020202020204" pitchFamily="34" charset="0"/>
                <a:ea typeface="ＭＳ Ｐゴシック" panose="020B0600070205080204" pitchFamily="34" charset="-128"/>
              </a:rPr>
              <a:t> of the Reflective Manual.</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t>Review and update the Psychological PLRs section of the your IEL Self-Assessment.</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your personal reflections on values, strengths, and personalities. Choose an area of focus for growth in each area</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For example, One of my values is that I want to make a difference. My concern is that at times I worry and I can never do enough. This leads me to feelings of burnout. </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Choose a tool that will assist you in addressing your concern.</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For example: My plan is to use the ABCDE Strategy (Adversity, Beliefs, Consequences, Disputation, Energization) found in </a:t>
            </a:r>
            <a:r>
              <a:rPr lang="en-CA" sz="1200" b="0" i="1" u="none" strike="noStrike" kern="1200" dirty="0">
                <a:solidFill>
                  <a:schemeClr val="tx1"/>
                </a:solidFill>
                <a:effectLst/>
                <a:latin typeface="+mn-lt"/>
                <a:ea typeface="+mn-ea"/>
                <a:cs typeface="+mn-cs"/>
              </a:rPr>
              <a:t>Ideas into Action</a:t>
            </a:r>
            <a:r>
              <a:rPr lang="en-CA" sz="1200" b="0" i="0" u="none" strike="noStrike" kern="1200" dirty="0">
                <a:solidFill>
                  <a:schemeClr val="tx1"/>
                </a:solidFill>
                <a:effectLst/>
                <a:latin typeface="+mn-lt"/>
                <a:ea typeface="+mn-ea"/>
                <a:cs typeface="+mn-cs"/>
              </a:rPr>
              <a:t>, </a:t>
            </a:r>
            <a:r>
              <a:rPr lang="en-CA" sz="1200" dirty="0">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p.13, to push through tough times and find optimism.</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a:t>
            </a:r>
            <a:r>
              <a:rPr lang="en-CA" sz="1200" b="0" i="1" u="none" strike="noStrike" kern="1200" dirty="0">
                <a:solidFill>
                  <a:schemeClr val="tx1"/>
                </a:solidFill>
                <a:effectLst/>
                <a:latin typeface="+mn-lt"/>
                <a:ea typeface="+mn-ea"/>
                <a:cs typeface="+mn-cs"/>
              </a:rPr>
              <a:t>Ideas into Action</a:t>
            </a:r>
            <a:r>
              <a:rPr lang="en-CA" sz="1200" b="0" i="0" u="none" strike="noStrike" kern="1200" dirty="0">
                <a:solidFill>
                  <a:schemeClr val="tx1"/>
                </a:solidFill>
                <a:effectLst/>
                <a:latin typeface="+mn-lt"/>
                <a:ea typeface="+mn-ea"/>
                <a:cs typeface="+mn-cs"/>
              </a:rPr>
              <a:t>, </a:t>
            </a:r>
            <a:r>
              <a:rPr lang="en-CA" sz="1200" dirty="0">
                <a:hlinkClick r:id="rId3"/>
              </a:rPr>
              <a:t>Exploring the Psychological Personal Leadership Resources: Optimism, Self-Efficacy, Resilience &amp; Proactivity</a:t>
            </a:r>
            <a:r>
              <a:rPr lang="en-CA" sz="1200" dirty="0"/>
              <a:t>, </a:t>
            </a:r>
            <a:r>
              <a:rPr lang="en-CA" sz="1200" b="0" i="0" u="none" strike="noStrike" kern="1200" dirty="0">
                <a:solidFill>
                  <a:schemeClr val="tx1"/>
                </a:solidFill>
                <a:effectLst/>
                <a:latin typeface="+mn-lt"/>
                <a:ea typeface="+mn-ea"/>
                <a:cs typeface="+mn-cs"/>
              </a:rPr>
              <a:t>the information in the Reflective Manual (page 12), completed activities in the Onward Workbook, and personal experience.</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Consider working with a coach or mentor to help foster continued growth in these areas.</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30-45 minutes</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7222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iceont.ca/wp-content/uploads/2018/05/2018-Renewing_The_Promise_A_Pastoral_Letter.pdf"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education-leadership-ontario.ca/en/resources/self-assessment-tool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FF2B5EF4-FFF2-40B4-BE49-F238E27FC236}">
                <a16:creationId xmlns:a16="http://schemas.microsoft.com/office/drawing/2014/main" id="{F4062061-3CAD-DA48-9CBF-033D28760DA3}"/>
              </a:ext>
            </a:extLst>
          </p:cNvPr>
          <p:cNvSpPr txBox="1">
            <a:spLocks noChangeArrowheads="1"/>
          </p:cNvSpPr>
          <p:nvPr/>
        </p:nvSpPr>
        <p:spPr bwMode="auto">
          <a:xfrm>
            <a:off x="90487" y="2060183"/>
            <a:ext cx="12011025" cy="433965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lvl="0" algn="ctr">
              <a:spcBef>
                <a:spcPct val="0"/>
              </a:spcBef>
              <a:buNone/>
              <a:defRPr/>
            </a:pPr>
            <a:r>
              <a:rPr lang="en-US" altLang="en-US" b="1" kern="0" dirty="0">
                <a:solidFill>
                  <a:prstClr val="black"/>
                </a:solidFill>
                <a:latin typeface="Gill Sans MT" panose="020B0502020104020203" pitchFamily="34" charset="77"/>
                <a:ea typeface="+mn-ea"/>
              </a:rPr>
              <a:t>For Catholic School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latin typeface="+mn-lt"/>
              </a:rPr>
              <a:t>Psychological PLRs – </a:t>
            </a:r>
            <a:r>
              <a:rPr lang="en-US" altLang="en-US" sz="4800" kern="0">
                <a:latin typeface="+mn-lt"/>
              </a:rPr>
              <a:t>Session 1.3</a:t>
            </a:r>
            <a:endParaRPr lang="en-US" altLang="en-US" sz="4800" kern="0" dirty="0">
              <a:latin typeface="+mn-lt"/>
            </a:endParaRPr>
          </a:p>
          <a:p>
            <a:pPr algn="ctr" eaLnBrk="1" hangingPunct="1">
              <a:spcBef>
                <a:spcPct val="0"/>
              </a:spcBef>
              <a:buFontTx/>
              <a:buNone/>
              <a:defRPr/>
            </a:pPr>
            <a:endParaRPr lang="en-US" altLang="en-US" sz="4800" b="1" kern="0" dirty="0">
              <a:latin typeface="Gill Sans MT" panose="020B0502020104020203" pitchFamily="34" charset="77"/>
            </a:endParaRPr>
          </a:p>
        </p:txBody>
      </p:sp>
      <p:pic>
        <p:nvPicPr>
          <p:cNvPr id="7" name="Title 6" descr="logo short">
            <a:extLst>
              <a:ext uri="{FF2B5EF4-FFF2-40B4-BE49-F238E27FC236}">
                <a16:creationId xmlns:a16="http://schemas.microsoft.com/office/drawing/2014/main" id="{F2244356-058C-5848-ADFF-B69B8006090F}"/>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8" name="Text Box 7">
            <a:extLst>
              <a:ext uri="{FF2B5EF4-FFF2-40B4-BE49-F238E27FC236}">
                <a16:creationId xmlns:a16="http://schemas.microsoft.com/office/drawing/2014/main" id="{246F99C7-5BED-6A4E-8263-2E23F0D1A32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9" name="Rectangle 4">
            <a:extLst>
              <a:ext uri="{FF2B5EF4-FFF2-40B4-BE49-F238E27FC236}">
                <a16:creationId xmlns:a16="http://schemas.microsoft.com/office/drawing/2014/main" id="{BE2AC381-AF1D-B548-BEC1-E4E6CC7FD993}"/>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41195" y="2666435"/>
            <a:ext cx="8843799" cy="3046988"/>
          </a:xfrm>
          <a:prstGeom prst="rect">
            <a:avLst/>
          </a:prstGeom>
          <a:noFill/>
        </p:spPr>
        <p:txBody>
          <a:bodyPr wrap="square" rtlCol="0">
            <a:spAutoFit/>
          </a:bodyPr>
          <a:lstStyle/>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95183" y="2098310"/>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43948" y="3381323"/>
            <a:ext cx="10691964" cy="2166575"/>
          </a:xfrm>
        </p:spPr>
        <p:txBody>
          <a:bodyPr>
            <a:normAutofit/>
          </a:bodyPr>
          <a:lstStyle/>
          <a:p>
            <a:pPr marL="0" indent="0">
              <a:buNone/>
            </a:pPr>
            <a:r>
              <a:rPr lang="en-CA" sz="2400" dirty="0"/>
              <a:t>Share the following information with the group:</a:t>
            </a:r>
          </a:p>
          <a:p>
            <a:pPr marL="514350" indent="-514350">
              <a:buAutoNum type="arabicPeriod"/>
            </a:pPr>
            <a:r>
              <a:rPr lang="en-CA" sz="2400" dirty="0"/>
              <a:t>Name/school</a:t>
            </a:r>
          </a:p>
          <a:p>
            <a:pPr marL="514350" indent="-514350">
              <a:buAutoNum type="arabicPeriod"/>
            </a:pPr>
            <a:r>
              <a:rPr lang="en-CA" sz="2400" dirty="0"/>
              <a:t>Years in your role at that school </a:t>
            </a:r>
          </a:p>
          <a:p>
            <a:pPr marL="514350" indent="-514350">
              <a:buAutoNum type="arabicPeriod"/>
            </a:pPr>
            <a:r>
              <a:rPr lang="en-CA" sz="2400" dirty="0"/>
              <a:t>How does moral purpose influence you as a leader?</a:t>
            </a:r>
          </a:p>
          <a:p>
            <a:pPr marL="0" indent="0">
              <a:buNone/>
            </a:pPr>
            <a:endParaRPr lang="en-CA" dirty="0"/>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2" name="Picture 1"/>
          <p:cNvPicPr>
            <a:picLocks noChangeAspect="1"/>
          </p:cNvPicPr>
          <p:nvPr/>
        </p:nvPicPr>
        <p:blipFill>
          <a:blip r:embed="rId4"/>
          <a:stretch>
            <a:fillRect/>
          </a:stretch>
        </p:blipFill>
        <p:spPr>
          <a:xfrm>
            <a:off x="864265" y="2173499"/>
            <a:ext cx="3700593" cy="3554276"/>
          </a:xfrm>
          <a:prstGeom prst="rect">
            <a:avLst/>
          </a:prstGeom>
        </p:spPr>
      </p:pic>
      <p:sp>
        <p:nvSpPr>
          <p:cNvPr id="12" name="Rectangle 11"/>
          <p:cNvSpPr/>
          <p:nvPr/>
        </p:nvSpPr>
        <p:spPr>
          <a:xfrm>
            <a:off x="1634797" y="5742849"/>
            <a:ext cx="2520280" cy="415498"/>
          </a:xfrm>
          <a:prstGeom prst="rect">
            <a:avLst/>
          </a:prstGeom>
        </p:spPr>
        <p:txBody>
          <a:bodyPr wrap="square">
            <a:spAutoFit/>
          </a:bodyPr>
          <a:lstStyle/>
          <a:p>
            <a:r>
              <a:rPr lang="en-CA" sz="1050" dirty="0"/>
              <a:t>https://www.npsc.ca/news/archived_news/catholic_education_week_may_6-11</a:t>
            </a:r>
          </a:p>
        </p:txBody>
      </p:sp>
      <p:sp>
        <p:nvSpPr>
          <p:cNvPr id="13" name="Content Placeholder 3"/>
          <p:cNvSpPr>
            <a:spLocks noGrp="1"/>
          </p:cNvSpPr>
          <p:nvPr>
            <p:ph sz="half" idx="4294967295"/>
          </p:nvPr>
        </p:nvSpPr>
        <p:spPr>
          <a:xfrm>
            <a:off x="4863095" y="2656167"/>
            <a:ext cx="7169925" cy="3086682"/>
          </a:xfrm>
          <a:prstGeom prst="rect">
            <a:avLst/>
          </a:prstGeom>
          <a:noFill/>
        </p:spPr>
        <p:txBody>
          <a:bodyPr>
            <a:normAutofit/>
          </a:bodyPr>
          <a:lstStyle/>
          <a:p>
            <a:pPr marL="0" indent="0">
              <a:buNone/>
            </a:pPr>
            <a:r>
              <a:rPr lang="en-CA" dirty="0"/>
              <a:t>Discuss your current responsibilities according to Renewing the Promise and relate to the Psychological PLRs.</a:t>
            </a:r>
          </a:p>
          <a:p>
            <a:pPr marL="0" indent="0">
              <a:buNone/>
            </a:pPr>
            <a:r>
              <a:rPr lang="en-CA" dirty="0">
                <a:hlinkClick r:id="rId5"/>
              </a:rPr>
              <a:t>https://iceont.ca/wp-content/uploads/2018/05/2018-Renewing_The_Promise_A_Pastoral_Letter.pdf</a:t>
            </a:r>
            <a:r>
              <a:rPr lang="en-CA" dirty="0"/>
              <a:t>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97922" y="2613980"/>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Consolidating your Knowledge</a:t>
            </a:r>
          </a:p>
        </p:txBody>
      </p:sp>
      <p:sp>
        <p:nvSpPr>
          <p:cNvPr id="6" name="Rectangle 5"/>
          <p:cNvSpPr/>
          <p:nvPr/>
        </p:nvSpPr>
        <p:spPr>
          <a:xfrm>
            <a:off x="636627" y="3556420"/>
            <a:ext cx="11089401" cy="2308324"/>
          </a:xfrm>
          <a:prstGeom prst="rect">
            <a:avLst/>
          </a:prstGeom>
        </p:spPr>
        <p:txBody>
          <a:bodyPr wrap="square">
            <a:spAutoFit/>
          </a:bodyPr>
          <a:lstStyle/>
          <a:p>
            <a:pPr lvl="0"/>
            <a:r>
              <a:rPr lang="en-CA" sz="2400" dirty="0"/>
              <a:t>Small group discussion: </a:t>
            </a:r>
          </a:p>
          <a:p>
            <a:pPr marL="457200" lvl="0" indent="-457200">
              <a:buFont typeface="+mj-lt"/>
              <a:buAutoNum type="arabicPeriod"/>
            </a:pPr>
            <a:r>
              <a:rPr lang="en-CA" sz="2400" dirty="0"/>
              <a:t>What do you do to stay optimistic?</a:t>
            </a:r>
          </a:p>
          <a:p>
            <a:pPr marL="457200" lvl="0" indent="-457200">
              <a:buFont typeface="+mj-lt"/>
              <a:buAutoNum type="arabicPeriod"/>
            </a:pPr>
            <a:r>
              <a:rPr lang="en-CA" sz="2400" dirty="0"/>
              <a:t>What strategies do you use when you have come across failure?</a:t>
            </a:r>
          </a:p>
          <a:p>
            <a:pPr marL="457200" lvl="0" indent="-457200">
              <a:buFont typeface="+mj-lt"/>
              <a:buAutoNum type="arabicPeriod"/>
            </a:pPr>
            <a:r>
              <a:rPr lang="en-CA" sz="2400" dirty="0"/>
              <a:t>What do you do to remain resilient  when things get tough?</a:t>
            </a:r>
          </a:p>
          <a:p>
            <a:pPr marL="457200" lvl="0" indent="-457200">
              <a:buFont typeface="+mj-lt"/>
              <a:buAutoNum type="arabicPeriod"/>
            </a:pPr>
            <a:r>
              <a:rPr lang="en-CA" sz="2400" dirty="0"/>
              <a:t>How do you manage change in difficult situations?</a:t>
            </a:r>
          </a:p>
          <a:p>
            <a:pPr marL="457200" lvl="0" indent="-457200">
              <a:buFont typeface="+mj-lt"/>
              <a:buAutoNum type="arabicPeriod"/>
            </a:pPr>
            <a:endParaRPr lang="en-CA" sz="2400" dirty="0"/>
          </a:p>
        </p:txBody>
      </p:sp>
    </p:spTree>
    <p:extLst>
      <p:ext uri="{BB962C8B-B14F-4D97-AF65-F5344CB8AC3E}">
        <p14:creationId xmlns:p14="http://schemas.microsoft.com/office/powerpoint/2010/main" val="265543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197310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a:t>
            </a:r>
          </a:p>
        </p:txBody>
      </p:sp>
      <p:sp>
        <p:nvSpPr>
          <p:cNvPr id="6" name="Rectangle 5"/>
          <p:cNvSpPr/>
          <p:nvPr/>
        </p:nvSpPr>
        <p:spPr>
          <a:xfrm>
            <a:off x="551299" y="3133294"/>
            <a:ext cx="11089401" cy="2308324"/>
          </a:xfrm>
          <a:prstGeom prst="rect">
            <a:avLst/>
          </a:prstGeom>
        </p:spPr>
        <p:txBody>
          <a:bodyPr wrap="square">
            <a:spAutoFit/>
          </a:bodyPr>
          <a:lstStyle/>
          <a:p>
            <a:pPr marL="457200" indent="-457200">
              <a:buFont typeface="+mj-lt"/>
              <a:buAutoNum type="arabicPeriod"/>
            </a:pPr>
            <a:r>
              <a:rPr lang="en-CA" sz="2400" dirty="0"/>
              <a:t>Review and update the Psychological PLRs section of the your </a:t>
            </a:r>
            <a:r>
              <a:rPr lang="en-CA" sz="2400" dirty="0">
                <a:hlinkClick r:id="rId4"/>
              </a:rPr>
              <a:t>IEL Self-Assessment</a:t>
            </a:r>
            <a:r>
              <a:rPr lang="en-CA" sz="2400" dirty="0"/>
              <a:t>.</a:t>
            </a:r>
          </a:p>
          <a:p>
            <a:pPr marL="457200" indent="-457200">
              <a:buFont typeface="+mj-lt"/>
              <a:buAutoNum type="arabicPeriod"/>
            </a:pPr>
            <a:r>
              <a:rPr lang="en-CA" sz="2400" dirty="0"/>
              <a:t>Refer to your personal reflections on values, strengths, and personalities. Choose an area of </a:t>
            </a:r>
            <a:r>
              <a:rPr lang="en-CA" sz="2400"/>
              <a:t>focus for </a:t>
            </a:r>
            <a:r>
              <a:rPr lang="en-CA" sz="2400" dirty="0"/>
              <a:t>growth in each area</a:t>
            </a:r>
          </a:p>
          <a:p>
            <a:pPr marL="457200" lvl="0" indent="-457200">
              <a:buFont typeface="+mj-lt"/>
              <a:buAutoNum type="arabicPeriod"/>
            </a:pPr>
            <a:r>
              <a:rPr lang="en-CA" sz="2400" dirty="0"/>
              <a:t>Choose tools that will support your growth in the areas of concern. </a:t>
            </a:r>
          </a:p>
          <a:p>
            <a:pPr marL="457200" lvl="0" indent="-457200">
              <a:buFont typeface="+mj-lt"/>
              <a:buAutoNum type="arabicPeriod"/>
            </a:pPr>
            <a:r>
              <a:rPr lang="en-CA" sz="2400" dirty="0"/>
              <a:t>Consider working with a coach or mentor and continued networking with colleagues to help foster growth.</a:t>
            </a:r>
          </a:p>
        </p:txBody>
      </p:sp>
    </p:spTree>
    <p:extLst>
      <p:ext uri="{BB962C8B-B14F-4D97-AF65-F5344CB8AC3E}">
        <p14:creationId xmlns:p14="http://schemas.microsoft.com/office/powerpoint/2010/main" val="2640541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8403020"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endParaRPr lang="en-CA" sz="3200" b="1" dirty="0">
              <a:solidFill>
                <a:schemeClr val="accent1">
                  <a:lumMod val="75000"/>
                </a:schemeClr>
              </a:solidFill>
              <a:latin typeface="+mn-lt"/>
            </a:endParaRPr>
          </a:p>
          <a:p>
            <a:pPr lvl="2"/>
            <a:r>
              <a:rPr lang="en-CA" sz="3200" b="1">
                <a:solidFill>
                  <a:schemeClr val="accent1">
                    <a:lumMod val="75000"/>
                  </a:schemeClr>
                </a:solidFill>
              </a:rPr>
              <a:t>and </a:t>
            </a:r>
            <a:r>
              <a:rPr lang="en-CA" sz="3200" b="1" dirty="0">
                <a:solidFill>
                  <a:schemeClr val="accent1">
                    <a:lumMod val="75000"/>
                  </a:schemeClr>
                </a:solidFill>
              </a:rPr>
              <a:t>….</a:t>
            </a: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Tree>
    <p:extLst>
      <p:ext uri="{BB962C8B-B14F-4D97-AF65-F5344CB8AC3E}">
        <p14:creationId xmlns:p14="http://schemas.microsoft.com/office/powerpoint/2010/main" val="3500569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12909</TotalTime>
  <Words>1352</Words>
  <Application>Microsoft Macintosh PowerPoint</Application>
  <PresentationFormat>Widescreen</PresentationFormat>
  <Paragraphs>134</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99</cp:revision>
  <dcterms:created xsi:type="dcterms:W3CDTF">2019-11-01T17:17:10Z</dcterms:created>
  <dcterms:modified xsi:type="dcterms:W3CDTF">2021-10-26T18:26:40Z</dcterms:modified>
</cp:coreProperties>
</file>