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autoCompressPictures="0">
  <p:sldMasterIdLst>
    <p:sldMasterId id="2147483648" r:id="rId4"/>
  </p:sldMasterIdLst>
  <p:notesMasterIdLst>
    <p:notesMasterId r:id="rId23"/>
  </p:notesMasterIdLst>
  <p:sldIdLst>
    <p:sldId id="328" r:id="rId5"/>
    <p:sldId id="316" r:id="rId6"/>
    <p:sldId id="329" r:id="rId7"/>
    <p:sldId id="330" r:id="rId8"/>
    <p:sldId id="331" r:id="rId9"/>
    <p:sldId id="338" r:id="rId10"/>
    <p:sldId id="339" r:id="rId11"/>
    <p:sldId id="336" r:id="rId12"/>
    <p:sldId id="353" r:id="rId13"/>
    <p:sldId id="354" r:id="rId14"/>
    <p:sldId id="359" r:id="rId15"/>
    <p:sldId id="356" r:id="rId16"/>
    <p:sldId id="363" r:id="rId17"/>
    <p:sldId id="360" r:id="rId18"/>
    <p:sldId id="361" r:id="rId19"/>
    <p:sldId id="362" r:id="rId20"/>
    <p:sldId id="320" r:id="rId21"/>
    <p:sldId id="348"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1348"/>
    <p:restoredTop sz="66977"/>
  </p:normalViewPr>
  <p:slideViewPr>
    <p:cSldViewPr snapToGrid="0" snapToObjects="1">
      <p:cViewPr varScale="1">
        <p:scale>
          <a:sx n="85" d="100"/>
          <a:sy n="85" d="100"/>
        </p:scale>
        <p:origin x="1128"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F9F1488-8972-4590-856B-9C9E973E13A6}" type="doc">
      <dgm:prSet loTypeId="urn:microsoft.com/office/officeart/2005/8/layout/vList6" loCatId="list" qsTypeId="urn:microsoft.com/office/officeart/2005/8/quickstyle/simple1" qsCatId="simple" csTypeId="urn:microsoft.com/office/officeart/2005/8/colors/colorful5" csCatId="colorful" phldr="1"/>
      <dgm:spPr/>
      <dgm:t>
        <a:bodyPr/>
        <a:lstStyle/>
        <a:p>
          <a:endParaRPr lang="en-US"/>
        </a:p>
      </dgm:t>
    </dgm:pt>
    <dgm:pt modelId="{20D9AD66-2764-4191-8178-778792970716}">
      <dgm:prSet phldrT="[Text]"/>
      <dgm:spPr/>
      <dgm:t>
        <a:bodyPr/>
        <a:lstStyle/>
        <a:p>
          <a:r>
            <a:rPr lang="en-CA" b="1" dirty="0"/>
            <a:t>Psychological</a:t>
          </a:r>
        </a:p>
      </dgm:t>
    </dgm:pt>
    <dgm:pt modelId="{24BCCA74-D191-48E6-97D2-44AA0F69760F}" type="parTrans" cxnId="{99825F2A-7BCE-40F8-8E8F-E2D3880302B7}">
      <dgm:prSet/>
      <dgm:spPr/>
      <dgm:t>
        <a:bodyPr/>
        <a:lstStyle/>
        <a:p>
          <a:endParaRPr lang="en-CA"/>
        </a:p>
      </dgm:t>
    </dgm:pt>
    <dgm:pt modelId="{42A1C1A5-9176-4E6F-A4FB-8FE1B7D3BE6F}" type="sibTrans" cxnId="{99825F2A-7BCE-40F8-8E8F-E2D3880302B7}">
      <dgm:prSet/>
      <dgm:spPr/>
      <dgm:t>
        <a:bodyPr/>
        <a:lstStyle/>
        <a:p>
          <a:endParaRPr lang="en-CA"/>
        </a:p>
      </dgm:t>
    </dgm:pt>
    <dgm:pt modelId="{D71FDFA7-61A6-4C94-B0DB-9F727362654D}">
      <dgm:prSet phldrT="[Text]"/>
      <dgm:spPr/>
      <dgm:t>
        <a:bodyPr/>
        <a:lstStyle/>
        <a:p>
          <a:r>
            <a:rPr lang="en-CA" b="1" dirty="0"/>
            <a:t>Cognitive</a:t>
          </a:r>
        </a:p>
      </dgm:t>
    </dgm:pt>
    <dgm:pt modelId="{079A8D6A-15D0-4EB4-BDB1-79FA1227CFAC}" type="parTrans" cxnId="{43E015B4-2B62-4D20-A150-7CFA744DE614}">
      <dgm:prSet/>
      <dgm:spPr/>
      <dgm:t>
        <a:bodyPr/>
        <a:lstStyle/>
        <a:p>
          <a:endParaRPr lang="en-CA"/>
        </a:p>
      </dgm:t>
    </dgm:pt>
    <dgm:pt modelId="{F081BE09-4E0A-4B6E-973D-E927F48F7668}" type="sibTrans" cxnId="{43E015B4-2B62-4D20-A150-7CFA744DE614}">
      <dgm:prSet/>
      <dgm:spPr/>
      <dgm:t>
        <a:bodyPr/>
        <a:lstStyle/>
        <a:p>
          <a:endParaRPr lang="en-CA"/>
        </a:p>
      </dgm:t>
    </dgm:pt>
    <dgm:pt modelId="{EE739745-FCF3-455D-AF95-9084E767A62D}">
      <dgm:prSet custT="1"/>
      <dgm:spPr/>
      <dgm:t>
        <a:bodyPr/>
        <a:lstStyle/>
        <a:p>
          <a:r>
            <a:rPr lang="en-CA" sz="1600" b="1"/>
            <a:t>Optimism</a:t>
          </a:r>
          <a:endParaRPr lang="en-CA" sz="1100" b="1" dirty="0"/>
        </a:p>
      </dgm:t>
    </dgm:pt>
    <dgm:pt modelId="{89689DB2-543F-4494-A337-1D128776362A}" type="parTrans" cxnId="{551C2FDB-6E5D-4E9B-AF0B-C6EE3ED5F391}">
      <dgm:prSet/>
      <dgm:spPr/>
      <dgm:t>
        <a:bodyPr/>
        <a:lstStyle/>
        <a:p>
          <a:endParaRPr lang="en-CA"/>
        </a:p>
      </dgm:t>
    </dgm:pt>
    <dgm:pt modelId="{4DEEF5A2-22FA-4BC1-B7B5-356A06B7C481}" type="sibTrans" cxnId="{551C2FDB-6E5D-4E9B-AF0B-C6EE3ED5F391}">
      <dgm:prSet/>
      <dgm:spPr/>
      <dgm:t>
        <a:bodyPr/>
        <a:lstStyle/>
        <a:p>
          <a:endParaRPr lang="en-CA"/>
        </a:p>
      </dgm:t>
    </dgm:pt>
    <dgm:pt modelId="{B5824DDA-32A8-472E-A8E2-C15A4D857423}">
      <dgm:prSet/>
      <dgm:spPr/>
      <dgm:t>
        <a:bodyPr/>
        <a:lstStyle/>
        <a:p>
          <a:r>
            <a:rPr lang="en-CA" b="1" dirty="0"/>
            <a:t>Problem solving expertise</a:t>
          </a:r>
        </a:p>
      </dgm:t>
    </dgm:pt>
    <dgm:pt modelId="{93D5B032-6A2A-4780-B83E-6FFCB8CFAC45}" type="parTrans" cxnId="{9F5DD28A-F00E-4603-A4E5-DC9456AF178D}">
      <dgm:prSet/>
      <dgm:spPr/>
      <dgm:t>
        <a:bodyPr/>
        <a:lstStyle/>
        <a:p>
          <a:endParaRPr lang="en-CA"/>
        </a:p>
      </dgm:t>
    </dgm:pt>
    <dgm:pt modelId="{417A69D4-B31A-44B6-BD44-52166E75F1E0}" type="sibTrans" cxnId="{9F5DD28A-F00E-4603-A4E5-DC9456AF178D}">
      <dgm:prSet/>
      <dgm:spPr/>
      <dgm:t>
        <a:bodyPr/>
        <a:lstStyle/>
        <a:p>
          <a:endParaRPr lang="en-CA"/>
        </a:p>
      </dgm:t>
    </dgm:pt>
    <dgm:pt modelId="{A0DA3826-FE29-2545-B1A3-78A64F3D3167}">
      <dgm:prSet phldrT="[Text]"/>
      <dgm:spPr/>
      <dgm:t>
        <a:bodyPr/>
        <a:lstStyle/>
        <a:p>
          <a:r>
            <a:rPr lang="en-CA" b="1" dirty="0"/>
            <a:t>Social</a:t>
          </a:r>
        </a:p>
      </dgm:t>
    </dgm:pt>
    <dgm:pt modelId="{5A9F87D1-5CEE-2B41-8B29-92F7E8750DD3}" type="parTrans" cxnId="{75BB9213-404A-E745-AEA0-24099E1A70F7}">
      <dgm:prSet/>
      <dgm:spPr/>
      <dgm:t>
        <a:bodyPr/>
        <a:lstStyle/>
        <a:p>
          <a:endParaRPr lang="en-US"/>
        </a:p>
      </dgm:t>
    </dgm:pt>
    <dgm:pt modelId="{264C65BF-409C-104B-AD13-0DDCAD99BC8C}" type="sibTrans" cxnId="{75BB9213-404A-E745-AEA0-24099E1A70F7}">
      <dgm:prSet/>
      <dgm:spPr/>
      <dgm:t>
        <a:bodyPr/>
        <a:lstStyle/>
        <a:p>
          <a:endParaRPr lang="en-US"/>
        </a:p>
      </dgm:t>
    </dgm:pt>
    <dgm:pt modelId="{972A5101-01C4-3247-9ED4-DD91E203398A}">
      <dgm:prSet/>
      <dgm:spPr/>
      <dgm:t>
        <a:bodyPr/>
        <a:lstStyle/>
        <a:p>
          <a:r>
            <a:rPr lang="en-CA" b="1" dirty="0"/>
            <a:t>Perceive emotions</a:t>
          </a:r>
        </a:p>
      </dgm:t>
    </dgm:pt>
    <dgm:pt modelId="{AF5CBCB4-E164-AB43-B5E0-6A6934B01C8C}" type="parTrans" cxnId="{BCAE55C2-B54C-4D45-A87F-AA3C9B9F977C}">
      <dgm:prSet/>
      <dgm:spPr/>
      <dgm:t>
        <a:bodyPr/>
        <a:lstStyle/>
        <a:p>
          <a:endParaRPr lang="en-US"/>
        </a:p>
      </dgm:t>
    </dgm:pt>
    <dgm:pt modelId="{73D2043A-D204-6C4E-80C7-95664425B940}" type="sibTrans" cxnId="{BCAE55C2-B54C-4D45-A87F-AA3C9B9F977C}">
      <dgm:prSet/>
      <dgm:spPr/>
      <dgm:t>
        <a:bodyPr/>
        <a:lstStyle/>
        <a:p>
          <a:endParaRPr lang="en-US"/>
        </a:p>
      </dgm:t>
    </dgm:pt>
    <dgm:pt modelId="{2DC715FB-6319-7E42-BC40-A79AFCA634CD}">
      <dgm:prSet/>
      <dgm:spPr/>
      <dgm:t>
        <a:bodyPr/>
        <a:lstStyle/>
        <a:p>
          <a:r>
            <a:rPr lang="en-CA" b="1" dirty="0"/>
            <a:t>Manage emotions</a:t>
          </a:r>
        </a:p>
      </dgm:t>
    </dgm:pt>
    <dgm:pt modelId="{2BFAC133-EE05-9A45-A07B-9104CD2E1128}" type="parTrans" cxnId="{A7758FAB-98DC-4146-A877-E24B8E05B7B3}">
      <dgm:prSet/>
      <dgm:spPr/>
      <dgm:t>
        <a:bodyPr/>
        <a:lstStyle/>
        <a:p>
          <a:endParaRPr lang="en-US"/>
        </a:p>
      </dgm:t>
    </dgm:pt>
    <dgm:pt modelId="{CCCD2DA9-5DFE-E440-99AA-4995F28616F5}" type="sibTrans" cxnId="{A7758FAB-98DC-4146-A877-E24B8E05B7B3}">
      <dgm:prSet/>
      <dgm:spPr/>
      <dgm:t>
        <a:bodyPr/>
        <a:lstStyle/>
        <a:p>
          <a:endParaRPr lang="en-US"/>
        </a:p>
      </dgm:t>
    </dgm:pt>
    <dgm:pt modelId="{B35CA5D9-1346-084B-878A-5DB8D858DC66}">
      <dgm:prSet/>
      <dgm:spPr/>
      <dgm:t>
        <a:bodyPr/>
        <a:lstStyle/>
        <a:p>
          <a:r>
            <a:rPr lang="en-CA" b="1" dirty="0"/>
            <a:t>Act in emotionally appropriate ways</a:t>
          </a:r>
        </a:p>
      </dgm:t>
    </dgm:pt>
    <dgm:pt modelId="{8A010CE2-E046-614F-932E-80987583DDC0}" type="parTrans" cxnId="{51EB8111-E62B-EB4D-A436-94E6B021F2C4}">
      <dgm:prSet/>
      <dgm:spPr/>
      <dgm:t>
        <a:bodyPr/>
        <a:lstStyle/>
        <a:p>
          <a:endParaRPr lang="en-US"/>
        </a:p>
      </dgm:t>
    </dgm:pt>
    <dgm:pt modelId="{43ADCB6B-3A54-5D47-AE3F-95E0A598F5F2}" type="sibTrans" cxnId="{51EB8111-E62B-EB4D-A436-94E6B021F2C4}">
      <dgm:prSet/>
      <dgm:spPr/>
      <dgm:t>
        <a:bodyPr/>
        <a:lstStyle/>
        <a:p>
          <a:endParaRPr lang="en-US"/>
        </a:p>
      </dgm:t>
    </dgm:pt>
    <dgm:pt modelId="{897AAAF6-692F-7F4A-8E33-E14B5D3C3A72}">
      <dgm:prSet/>
      <dgm:spPr/>
      <dgm:t>
        <a:bodyPr/>
        <a:lstStyle/>
        <a:p>
          <a:r>
            <a:rPr lang="en-CA" b="1" dirty="0"/>
            <a:t>Knowledge of effective school and classroom practices that directly affect student learning</a:t>
          </a:r>
        </a:p>
      </dgm:t>
    </dgm:pt>
    <dgm:pt modelId="{736F3596-A594-9345-AAC1-829F0FABC4EB}" type="parTrans" cxnId="{43917F4D-6121-A542-9D95-EFFA8E263E88}">
      <dgm:prSet/>
      <dgm:spPr/>
      <dgm:t>
        <a:bodyPr/>
        <a:lstStyle/>
        <a:p>
          <a:endParaRPr lang="en-US"/>
        </a:p>
      </dgm:t>
    </dgm:pt>
    <dgm:pt modelId="{36A718AE-A27E-3F43-BE52-E108F9E77620}" type="sibTrans" cxnId="{43917F4D-6121-A542-9D95-EFFA8E263E88}">
      <dgm:prSet/>
      <dgm:spPr/>
      <dgm:t>
        <a:bodyPr/>
        <a:lstStyle/>
        <a:p>
          <a:endParaRPr lang="en-US"/>
        </a:p>
      </dgm:t>
    </dgm:pt>
    <dgm:pt modelId="{AF69E89A-7865-EE42-9EDB-CB48443B19FE}">
      <dgm:prSet/>
      <dgm:spPr/>
      <dgm:t>
        <a:bodyPr/>
        <a:lstStyle/>
        <a:p>
          <a:r>
            <a:rPr lang="en-CA" b="1" dirty="0"/>
            <a:t>Systems thinking</a:t>
          </a:r>
        </a:p>
      </dgm:t>
    </dgm:pt>
    <dgm:pt modelId="{8617BE71-EE06-A949-A7ED-2CBE50218DB2}" type="parTrans" cxnId="{5E552E8E-308B-A145-81A7-06FC4F1E9A51}">
      <dgm:prSet/>
      <dgm:spPr/>
      <dgm:t>
        <a:bodyPr/>
        <a:lstStyle/>
        <a:p>
          <a:endParaRPr lang="en-US"/>
        </a:p>
      </dgm:t>
    </dgm:pt>
    <dgm:pt modelId="{AA50A4E7-2103-5446-808E-DFE13DA71DCF}" type="sibTrans" cxnId="{5E552E8E-308B-A145-81A7-06FC4F1E9A51}">
      <dgm:prSet/>
      <dgm:spPr/>
      <dgm:t>
        <a:bodyPr/>
        <a:lstStyle/>
        <a:p>
          <a:endParaRPr lang="en-US"/>
        </a:p>
      </dgm:t>
    </dgm:pt>
    <dgm:pt modelId="{1F117C3B-772D-1944-A47F-D7C549ADDFAA}">
      <dgm:prSet custT="1"/>
      <dgm:spPr/>
      <dgm:t>
        <a:bodyPr/>
        <a:lstStyle/>
        <a:p>
          <a:pPr>
            <a:buFont typeface="Times New Roman" panose="02020603050405020304" pitchFamily="18" charset="0"/>
            <a:buChar char="•"/>
          </a:pPr>
          <a:r>
            <a:rPr lang="en-CA" sz="1600" b="1" dirty="0"/>
            <a:t>Self-Efficacy</a:t>
          </a:r>
          <a:endParaRPr lang="en-CA" sz="1600" dirty="0"/>
        </a:p>
      </dgm:t>
    </dgm:pt>
    <dgm:pt modelId="{1F351EB3-AF41-134D-B906-42C677EFBF8C}" type="parTrans" cxnId="{6146F9B4-31A3-9F4C-B9A7-51291CED29D9}">
      <dgm:prSet/>
      <dgm:spPr/>
      <dgm:t>
        <a:bodyPr/>
        <a:lstStyle/>
        <a:p>
          <a:endParaRPr lang="en-US"/>
        </a:p>
      </dgm:t>
    </dgm:pt>
    <dgm:pt modelId="{2EBF09C6-2078-094E-90AC-9DD1C071A023}" type="sibTrans" cxnId="{6146F9B4-31A3-9F4C-B9A7-51291CED29D9}">
      <dgm:prSet/>
      <dgm:spPr/>
      <dgm:t>
        <a:bodyPr/>
        <a:lstStyle/>
        <a:p>
          <a:endParaRPr lang="en-US"/>
        </a:p>
      </dgm:t>
    </dgm:pt>
    <dgm:pt modelId="{A6B0E689-E3E4-D747-8500-B67F01F5F751}">
      <dgm:prSet custT="1"/>
      <dgm:spPr/>
      <dgm:t>
        <a:bodyPr/>
        <a:lstStyle/>
        <a:p>
          <a:pPr>
            <a:buFont typeface="Times New Roman" panose="02020603050405020304" pitchFamily="18" charset="0"/>
            <a:buChar char="•"/>
          </a:pPr>
          <a:r>
            <a:rPr lang="en-CA" sz="1600" b="1" dirty="0"/>
            <a:t>Resilience</a:t>
          </a:r>
          <a:endParaRPr lang="en-CA" sz="1600" dirty="0"/>
        </a:p>
      </dgm:t>
    </dgm:pt>
    <dgm:pt modelId="{515B67E9-1054-FD45-97B1-B26B212B3CA8}" type="parTrans" cxnId="{F89C8F09-38EB-B14F-BD16-BAC98C15CAC0}">
      <dgm:prSet/>
      <dgm:spPr/>
      <dgm:t>
        <a:bodyPr/>
        <a:lstStyle/>
        <a:p>
          <a:endParaRPr lang="en-US"/>
        </a:p>
      </dgm:t>
    </dgm:pt>
    <dgm:pt modelId="{6010EEFA-1F95-2040-90B6-72297669F46B}" type="sibTrans" cxnId="{F89C8F09-38EB-B14F-BD16-BAC98C15CAC0}">
      <dgm:prSet/>
      <dgm:spPr/>
      <dgm:t>
        <a:bodyPr/>
        <a:lstStyle/>
        <a:p>
          <a:endParaRPr lang="en-US"/>
        </a:p>
      </dgm:t>
    </dgm:pt>
    <dgm:pt modelId="{5A74A476-D474-E04E-9FAC-C12364C1A94E}">
      <dgm:prSet custT="1"/>
      <dgm:spPr/>
      <dgm:t>
        <a:bodyPr/>
        <a:lstStyle/>
        <a:p>
          <a:pPr>
            <a:buFont typeface="Times New Roman" panose="02020603050405020304" pitchFamily="18" charset="0"/>
            <a:buChar char="•"/>
          </a:pPr>
          <a:r>
            <a:rPr lang="en-CA" sz="1600" b="1" dirty="0"/>
            <a:t>Proactivity</a:t>
          </a:r>
          <a:endParaRPr lang="en-CA" sz="1600" dirty="0"/>
        </a:p>
      </dgm:t>
    </dgm:pt>
    <dgm:pt modelId="{CE8A3CF7-2505-AA4A-925C-7735884BC514}" type="parTrans" cxnId="{43A73512-A7CE-3C40-B57F-5A42DC32C7C5}">
      <dgm:prSet/>
      <dgm:spPr/>
      <dgm:t>
        <a:bodyPr/>
        <a:lstStyle/>
        <a:p>
          <a:endParaRPr lang="en-US"/>
        </a:p>
      </dgm:t>
    </dgm:pt>
    <dgm:pt modelId="{4A9CF19E-06CD-EC4B-920D-E906042E77E4}" type="sibTrans" cxnId="{43A73512-A7CE-3C40-B57F-5A42DC32C7C5}">
      <dgm:prSet/>
      <dgm:spPr/>
      <dgm:t>
        <a:bodyPr/>
        <a:lstStyle/>
        <a:p>
          <a:endParaRPr lang="en-US"/>
        </a:p>
      </dgm:t>
    </dgm:pt>
    <dgm:pt modelId="{45B9E8DF-998A-4B81-8948-2C5590DCC70D}" type="pres">
      <dgm:prSet presAssocID="{BF9F1488-8972-4590-856B-9C9E973E13A6}" presName="Name0" presStyleCnt="0">
        <dgm:presLayoutVars>
          <dgm:dir/>
          <dgm:animLvl val="lvl"/>
          <dgm:resizeHandles/>
        </dgm:presLayoutVars>
      </dgm:prSet>
      <dgm:spPr/>
    </dgm:pt>
    <dgm:pt modelId="{B8E51CB9-0FCB-441A-B8CF-8D2BAE59D109}" type="pres">
      <dgm:prSet presAssocID="{20D9AD66-2764-4191-8178-778792970716}" presName="linNode" presStyleCnt="0"/>
      <dgm:spPr/>
    </dgm:pt>
    <dgm:pt modelId="{2F118A10-0DD1-4D05-A2D2-E273B2B11168}" type="pres">
      <dgm:prSet presAssocID="{20D9AD66-2764-4191-8178-778792970716}" presName="parentShp" presStyleLbl="node1" presStyleIdx="0" presStyleCnt="3">
        <dgm:presLayoutVars>
          <dgm:bulletEnabled val="1"/>
        </dgm:presLayoutVars>
      </dgm:prSet>
      <dgm:spPr/>
    </dgm:pt>
    <dgm:pt modelId="{29494ACD-E506-4271-A1DB-BB635657EDF9}" type="pres">
      <dgm:prSet presAssocID="{20D9AD66-2764-4191-8178-778792970716}" presName="childShp" presStyleLbl="bgAccFollowNode1" presStyleIdx="0" presStyleCnt="3">
        <dgm:presLayoutVars>
          <dgm:bulletEnabled val="1"/>
        </dgm:presLayoutVars>
      </dgm:prSet>
      <dgm:spPr/>
    </dgm:pt>
    <dgm:pt modelId="{F24B6C44-02E3-4DC6-8B87-924DAD7D0542}" type="pres">
      <dgm:prSet presAssocID="{42A1C1A5-9176-4E6F-A4FB-8FE1B7D3BE6F}" presName="spacing" presStyleCnt="0"/>
      <dgm:spPr/>
    </dgm:pt>
    <dgm:pt modelId="{DB15499A-5305-4F38-B70D-3F3F403C3B7F}" type="pres">
      <dgm:prSet presAssocID="{D71FDFA7-61A6-4C94-B0DB-9F727362654D}" presName="linNode" presStyleCnt="0"/>
      <dgm:spPr/>
    </dgm:pt>
    <dgm:pt modelId="{80423490-A979-43D2-8D00-72E1E286A9D0}" type="pres">
      <dgm:prSet presAssocID="{D71FDFA7-61A6-4C94-B0DB-9F727362654D}" presName="parentShp" presStyleLbl="node1" presStyleIdx="1" presStyleCnt="3">
        <dgm:presLayoutVars>
          <dgm:bulletEnabled val="1"/>
        </dgm:presLayoutVars>
      </dgm:prSet>
      <dgm:spPr/>
    </dgm:pt>
    <dgm:pt modelId="{D96489DD-BC77-472D-9163-7F04EAE4C289}" type="pres">
      <dgm:prSet presAssocID="{D71FDFA7-61A6-4C94-B0DB-9F727362654D}" presName="childShp" presStyleLbl="bgAccFollowNode1" presStyleIdx="1" presStyleCnt="3" custLinFactNeighborX="0" custLinFactNeighborY="1697">
        <dgm:presLayoutVars>
          <dgm:bulletEnabled val="1"/>
        </dgm:presLayoutVars>
      </dgm:prSet>
      <dgm:spPr/>
    </dgm:pt>
    <dgm:pt modelId="{0BD185FA-B858-9F4C-8CF9-ACDA409A508B}" type="pres">
      <dgm:prSet presAssocID="{F081BE09-4E0A-4B6E-973D-E927F48F7668}" presName="spacing" presStyleCnt="0"/>
      <dgm:spPr/>
    </dgm:pt>
    <dgm:pt modelId="{478AF90B-8CB5-EA4B-8163-D43BE6807343}" type="pres">
      <dgm:prSet presAssocID="{A0DA3826-FE29-2545-B1A3-78A64F3D3167}" presName="linNode" presStyleCnt="0"/>
      <dgm:spPr/>
    </dgm:pt>
    <dgm:pt modelId="{118E2433-D844-5343-8409-166276E5A7B3}" type="pres">
      <dgm:prSet presAssocID="{A0DA3826-FE29-2545-B1A3-78A64F3D3167}" presName="parentShp" presStyleLbl="node1" presStyleIdx="2" presStyleCnt="3" custLinFactY="100000" custLinFactNeighborX="1425" custLinFactNeighborY="110448">
        <dgm:presLayoutVars>
          <dgm:bulletEnabled val="1"/>
        </dgm:presLayoutVars>
      </dgm:prSet>
      <dgm:spPr/>
    </dgm:pt>
    <dgm:pt modelId="{7AC16D06-8492-C642-9684-DDEADC0A9CBF}" type="pres">
      <dgm:prSet presAssocID="{A0DA3826-FE29-2545-B1A3-78A64F3D3167}" presName="childShp" presStyleLbl="bgAccFollowNode1" presStyleIdx="2" presStyleCnt="3" custLinFactY="100000" custLinFactNeighborX="2137" custLinFactNeighborY="110448">
        <dgm:presLayoutVars>
          <dgm:bulletEnabled val="1"/>
        </dgm:presLayoutVars>
      </dgm:prSet>
      <dgm:spPr/>
    </dgm:pt>
  </dgm:ptLst>
  <dgm:cxnLst>
    <dgm:cxn modelId="{F89C8F09-38EB-B14F-BD16-BAC98C15CAC0}" srcId="{20D9AD66-2764-4191-8178-778792970716}" destId="{A6B0E689-E3E4-D747-8500-B67F01F5F751}" srcOrd="2" destOrd="0" parTransId="{515B67E9-1054-FD45-97B1-B26B212B3CA8}" sibTransId="{6010EEFA-1F95-2040-90B6-72297669F46B}"/>
    <dgm:cxn modelId="{51EB8111-E62B-EB4D-A436-94E6B021F2C4}" srcId="{A0DA3826-FE29-2545-B1A3-78A64F3D3167}" destId="{B35CA5D9-1346-084B-878A-5DB8D858DC66}" srcOrd="2" destOrd="0" parTransId="{8A010CE2-E046-614F-932E-80987583DDC0}" sibTransId="{43ADCB6B-3A54-5D47-AE3F-95E0A598F5F2}"/>
    <dgm:cxn modelId="{43A73512-A7CE-3C40-B57F-5A42DC32C7C5}" srcId="{20D9AD66-2764-4191-8178-778792970716}" destId="{5A74A476-D474-E04E-9FAC-C12364C1A94E}" srcOrd="3" destOrd="0" parTransId="{CE8A3CF7-2505-AA4A-925C-7735884BC514}" sibTransId="{4A9CF19E-06CD-EC4B-920D-E906042E77E4}"/>
    <dgm:cxn modelId="{75BB9213-404A-E745-AEA0-24099E1A70F7}" srcId="{BF9F1488-8972-4590-856B-9C9E973E13A6}" destId="{A0DA3826-FE29-2545-B1A3-78A64F3D3167}" srcOrd="2" destOrd="0" parTransId="{5A9F87D1-5CEE-2B41-8B29-92F7E8750DD3}" sibTransId="{264C65BF-409C-104B-AD13-0DDCAD99BC8C}"/>
    <dgm:cxn modelId="{55A7C518-CC7F-7548-ACCC-EDA6D76FBF93}" type="presOf" srcId="{1F117C3B-772D-1944-A47F-D7C549ADDFAA}" destId="{29494ACD-E506-4271-A1DB-BB635657EDF9}" srcOrd="0" destOrd="1" presId="urn:microsoft.com/office/officeart/2005/8/layout/vList6"/>
    <dgm:cxn modelId="{11761119-C9D3-4307-B845-135497993000}" type="presOf" srcId="{D71FDFA7-61A6-4C94-B0DB-9F727362654D}" destId="{80423490-A979-43D2-8D00-72E1E286A9D0}" srcOrd="0" destOrd="0" presId="urn:microsoft.com/office/officeart/2005/8/layout/vList6"/>
    <dgm:cxn modelId="{99825F2A-7BCE-40F8-8E8F-E2D3880302B7}" srcId="{BF9F1488-8972-4590-856B-9C9E973E13A6}" destId="{20D9AD66-2764-4191-8178-778792970716}" srcOrd="0" destOrd="0" parTransId="{24BCCA74-D191-48E6-97D2-44AA0F69760F}" sibTransId="{42A1C1A5-9176-4E6F-A4FB-8FE1B7D3BE6F}"/>
    <dgm:cxn modelId="{F67B283C-8A9A-1442-8F9B-3B773A63D36F}" type="presOf" srcId="{2DC715FB-6319-7E42-BC40-A79AFCA634CD}" destId="{7AC16D06-8492-C642-9684-DDEADC0A9CBF}" srcOrd="0" destOrd="1" presId="urn:microsoft.com/office/officeart/2005/8/layout/vList6"/>
    <dgm:cxn modelId="{05F18F47-68D2-A94B-A724-8F14B2411DA8}" type="presOf" srcId="{A6B0E689-E3E4-D747-8500-B67F01F5F751}" destId="{29494ACD-E506-4271-A1DB-BB635657EDF9}" srcOrd="0" destOrd="2" presId="urn:microsoft.com/office/officeart/2005/8/layout/vList6"/>
    <dgm:cxn modelId="{43917F4D-6121-A542-9D95-EFFA8E263E88}" srcId="{D71FDFA7-61A6-4C94-B0DB-9F727362654D}" destId="{897AAAF6-692F-7F4A-8E33-E14B5D3C3A72}" srcOrd="1" destOrd="0" parTransId="{736F3596-A594-9345-AAC1-829F0FABC4EB}" sibTransId="{36A718AE-A27E-3F43-BE52-E108F9E77620}"/>
    <dgm:cxn modelId="{981DEB57-94D1-4668-8B47-A85562A01BFA}" type="presOf" srcId="{20D9AD66-2764-4191-8178-778792970716}" destId="{2F118A10-0DD1-4D05-A2D2-E273B2B11168}" srcOrd="0" destOrd="0" presId="urn:microsoft.com/office/officeart/2005/8/layout/vList6"/>
    <dgm:cxn modelId="{4659AC70-CB99-458D-819F-AD93D58B4877}" type="presOf" srcId="{BF9F1488-8972-4590-856B-9C9E973E13A6}" destId="{45B9E8DF-998A-4B81-8948-2C5590DCC70D}" srcOrd="0" destOrd="0" presId="urn:microsoft.com/office/officeart/2005/8/layout/vList6"/>
    <dgm:cxn modelId="{C92D8C73-44F1-478F-AC12-8256A0232714}" type="presOf" srcId="{B5824DDA-32A8-472E-A8E2-C15A4D857423}" destId="{D96489DD-BC77-472D-9163-7F04EAE4C289}" srcOrd="0" destOrd="0" presId="urn:microsoft.com/office/officeart/2005/8/layout/vList6"/>
    <dgm:cxn modelId="{6185917C-2811-494E-815E-CD8DDDEEE856}" type="presOf" srcId="{B35CA5D9-1346-084B-878A-5DB8D858DC66}" destId="{7AC16D06-8492-C642-9684-DDEADC0A9CBF}" srcOrd="0" destOrd="2" presId="urn:microsoft.com/office/officeart/2005/8/layout/vList6"/>
    <dgm:cxn modelId="{9BF04689-9756-AD41-8CC2-ED5EA1576F1C}" type="presOf" srcId="{A0DA3826-FE29-2545-B1A3-78A64F3D3167}" destId="{118E2433-D844-5343-8409-166276E5A7B3}" srcOrd="0" destOrd="0" presId="urn:microsoft.com/office/officeart/2005/8/layout/vList6"/>
    <dgm:cxn modelId="{9F5DD28A-F00E-4603-A4E5-DC9456AF178D}" srcId="{D71FDFA7-61A6-4C94-B0DB-9F727362654D}" destId="{B5824DDA-32A8-472E-A8E2-C15A4D857423}" srcOrd="0" destOrd="0" parTransId="{93D5B032-6A2A-4780-B83E-6FFCB8CFAC45}" sibTransId="{417A69D4-B31A-44B6-BD44-52166E75F1E0}"/>
    <dgm:cxn modelId="{5E552E8E-308B-A145-81A7-06FC4F1E9A51}" srcId="{D71FDFA7-61A6-4C94-B0DB-9F727362654D}" destId="{AF69E89A-7865-EE42-9EDB-CB48443B19FE}" srcOrd="2" destOrd="0" parTransId="{8617BE71-EE06-A949-A7ED-2CBE50218DB2}" sibTransId="{AA50A4E7-2103-5446-808E-DFE13DA71DCF}"/>
    <dgm:cxn modelId="{A7758FAB-98DC-4146-A877-E24B8E05B7B3}" srcId="{A0DA3826-FE29-2545-B1A3-78A64F3D3167}" destId="{2DC715FB-6319-7E42-BC40-A79AFCA634CD}" srcOrd="1" destOrd="0" parTransId="{2BFAC133-EE05-9A45-A07B-9104CD2E1128}" sibTransId="{CCCD2DA9-5DFE-E440-99AA-4995F28616F5}"/>
    <dgm:cxn modelId="{43E015B4-2B62-4D20-A150-7CFA744DE614}" srcId="{BF9F1488-8972-4590-856B-9C9E973E13A6}" destId="{D71FDFA7-61A6-4C94-B0DB-9F727362654D}" srcOrd="1" destOrd="0" parTransId="{079A8D6A-15D0-4EB4-BDB1-79FA1227CFAC}" sibTransId="{F081BE09-4E0A-4B6E-973D-E927F48F7668}"/>
    <dgm:cxn modelId="{6146F9B4-31A3-9F4C-B9A7-51291CED29D9}" srcId="{20D9AD66-2764-4191-8178-778792970716}" destId="{1F117C3B-772D-1944-A47F-D7C549ADDFAA}" srcOrd="1" destOrd="0" parTransId="{1F351EB3-AF41-134D-B906-42C677EFBF8C}" sibTransId="{2EBF09C6-2078-094E-90AC-9DD1C071A023}"/>
    <dgm:cxn modelId="{BCAE55C2-B54C-4D45-A87F-AA3C9B9F977C}" srcId="{A0DA3826-FE29-2545-B1A3-78A64F3D3167}" destId="{972A5101-01C4-3247-9ED4-DD91E203398A}" srcOrd="0" destOrd="0" parTransId="{AF5CBCB4-E164-AB43-B5E0-6A6934B01C8C}" sibTransId="{73D2043A-D204-6C4E-80C7-95664425B940}"/>
    <dgm:cxn modelId="{A38070CF-EF83-439D-90DC-107AC8AADFE6}" type="presOf" srcId="{EE739745-FCF3-455D-AF95-9084E767A62D}" destId="{29494ACD-E506-4271-A1DB-BB635657EDF9}" srcOrd="0" destOrd="0" presId="urn:microsoft.com/office/officeart/2005/8/layout/vList6"/>
    <dgm:cxn modelId="{551C2FDB-6E5D-4E9B-AF0B-C6EE3ED5F391}" srcId="{20D9AD66-2764-4191-8178-778792970716}" destId="{EE739745-FCF3-455D-AF95-9084E767A62D}" srcOrd="0" destOrd="0" parTransId="{89689DB2-543F-4494-A337-1D128776362A}" sibTransId="{4DEEF5A2-22FA-4BC1-B7B5-356A06B7C481}"/>
    <dgm:cxn modelId="{17D765DD-5E28-FA45-8E44-88F8D6473912}" type="presOf" srcId="{5A74A476-D474-E04E-9FAC-C12364C1A94E}" destId="{29494ACD-E506-4271-A1DB-BB635657EDF9}" srcOrd="0" destOrd="3" presId="urn:microsoft.com/office/officeart/2005/8/layout/vList6"/>
    <dgm:cxn modelId="{786366E3-9006-0449-BF92-EF2BB52D677D}" type="presOf" srcId="{897AAAF6-692F-7F4A-8E33-E14B5D3C3A72}" destId="{D96489DD-BC77-472D-9163-7F04EAE4C289}" srcOrd="0" destOrd="1" presId="urn:microsoft.com/office/officeart/2005/8/layout/vList6"/>
    <dgm:cxn modelId="{6A90F2E8-65DB-FB48-8B33-8F6B1116B1B9}" type="presOf" srcId="{AF69E89A-7865-EE42-9EDB-CB48443B19FE}" destId="{D96489DD-BC77-472D-9163-7F04EAE4C289}" srcOrd="0" destOrd="2" presId="urn:microsoft.com/office/officeart/2005/8/layout/vList6"/>
    <dgm:cxn modelId="{338C10FD-3166-124A-BE67-6BAB69C3CEC6}" type="presOf" srcId="{972A5101-01C4-3247-9ED4-DD91E203398A}" destId="{7AC16D06-8492-C642-9684-DDEADC0A9CBF}" srcOrd="0" destOrd="0" presId="urn:microsoft.com/office/officeart/2005/8/layout/vList6"/>
    <dgm:cxn modelId="{629F6A00-EF24-4707-8990-00AB386B9436}" type="presParOf" srcId="{45B9E8DF-998A-4B81-8948-2C5590DCC70D}" destId="{B8E51CB9-0FCB-441A-B8CF-8D2BAE59D109}" srcOrd="0" destOrd="0" presId="urn:microsoft.com/office/officeart/2005/8/layout/vList6"/>
    <dgm:cxn modelId="{F5F55BEB-4FA4-4E8B-B2E8-DD9A93D4EE78}" type="presParOf" srcId="{B8E51CB9-0FCB-441A-B8CF-8D2BAE59D109}" destId="{2F118A10-0DD1-4D05-A2D2-E273B2B11168}" srcOrd="0" destOrd="0" presId="urn:microsoft.com/office/officeart/2005/8/layout/vList6"/>
    <dgm:cxn modelId="{5565C4E6-844B-4635-B6CA-A79AFE1310E1}" type="presParOf" srcId="{B8E51CB9-0FCB-441A-B8CF-8D2BAE59D109}" destId="{29494ACD-E506-4271-A1DB-BB635657EDF9}" srcOrd="1" destOrd="0" presId="urn:microsoft.com/office/officeart/2005/8/layout/vList6"/>
    <dgm:cxn modelId="{08CFEFBC-2A64-46CD-92A6-E837032F3429}" type="presParOf" srcId="{45B9E8DF-998A-4B81-8948-2C5590DCC70D}" destId="{F24B6C44-02E3-4DC6-8B87-924DAD7D0542}" srcOrd="1" destOrd="0" presId="urn:microsoft.com/office/officeart/2005/8/layout/vList6"/>
    <dgm:cxn modelId="{E34DFB70-EF81-4B2F-B8BF-5640D3D1E038}" type="presParOf" srcId="{45B9E8DF-998A-4B81-8948-2C5590DCC70D}" destId="{DB15499A-5305-4F38-B70D-3F3F403C3B7F}" srcOrd="2" destOrd="0" presId="urn:microsoft.com/office/officeart/2005/8/layout/vList6"/>
    <dgm:cxn modelId="{56EE8B39-8926-4116-B0DD-558963D224E0}" type="presParOf" srcId="{DB15499A-5305-4F38-B70D-3F3F403C3B7F}" destId="{80423490-A979-43D2-8D00-72E1E286A9D0}" srcOrd="0" destOrd="0" presId="urn:microsoft.com/office/officeart/2005/8/layout/vList6"/>
    <dgm:cxn modelId="{C131BEE1-58A5-4B97-939B-44D2FBB67F95}" type="presParOf" srcId="{DB15499A-5305-4F38-B70D-3F3F403C3B7F}" destId="{D96489DD-BC77-472D-9163-7F04EAE4C289}" srcOrd="1" destOrd="0" presId="urn:microsoft.com/office/officeart/2005/8/layout/vList6"/>
    <dgm:cxn modelId="{DCE67553-197E-C449-BC58-EB12734E4A85}" type="presParOf" srcId="{45B9E8DF-998A-4B81-8948-2C5590DCC70D}" destId="{0BD185FA-B858-9F4C-8CF9-ACDA409A508B}" srcOrd="3" destOrd="0" presId="urn:microsoft.com/office/officeart/2005/8/layout/vList6"/>
    <dgm:cxn modelId="{D4551D65-3A54-7E4C-9147-96380AF5376D}" type="presParOf" srcId="{45B9E8DF-998A-4B81-8948-2C5590DCC70D}" destId="{478AF90B-8CB5-EA4B-8163-D43BE6807343}" srcOrd="4" destOrd="0" presId="urn:microsoft.com/office/officeart/2005/8/layout/vList6"/>
    <dgm:cxn modelId="{3502D788-C9B2-0D44-A4F9-F23D162F88EE}" type="presParOf" srcId="{478AF90B-8CB5-EA4B-8163-D43BE6807343}" destId="{118E2433-D844-5343-8409-166276E5A7B3}" srcOrd="0" destOrd="0" presId="urn:microsoft.com/office/officeart/2005/8/layout/vList6"/>
    <dgm:cxn modelId="{B88B953B-F277-5249-98C8-FA367A96A658}" type="presParOf" srcId="{478AF90B-8CB5-EA4B-8163-D43BE6807343}" destId="{7AC16D06-8492-C642-9684-DDEADC0A9CBF}" srcOrd="1" destOrd="0" presId="urn:microsoft.com/office/officeart/2005/8/layout/vList6"/>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9494ACD-E506-4271-A1DB-BB635657EDF9}">
      <dsp:nvSpPr>
        <dsp:cNvPr id="0" name=""/>
        <dsp:cNvSpPr/>
      </dsp:nvSpPr>
      <dsp:spPr>
        <a:xfrm>
          <a:off x="4051920" y="0"/>
          <a:ext cx="6077881" cy="1287116"/>
        </a:xfrm>
        <a:prstGeom prst="rightArrow">
          <a:avLst>
            <a:gd name="adj1" fmla="val 75000"/>
            <a:gd name="adj2" fmla="val 50000"/>
          </a:avLst>
        </a:prstGeom>
        <a:solidFill>
          <a:schemeClr val="accent5">
            <a:tint val="40000"/>
            <a:alpha val="90000"/>
            <a:hueOff val="0"/>
            <a:satOff val="0"/>
            <a:lumOff val="0"/>
            <a:alphaOff val="0"/>
          </a:schemeClr>
        </a:solidFill>
        <a:ln w="12700" cap="flat" cmpd="sng" algn="ctr">
          <a:solidFill>
            <a:schemeClr val="accent5">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160" tIns="10160" rIns="10160" bIns="10160" numCol="1" spcCol="1270" anchor="t" anchorCtr="0">
          <a:noAutofit/>
        </a:bodyPr>
        <a:lstStyle/>
        <a:p>
          <a:pPr marL="171450" lvl="1" indent="-171450" algn="l" defTabSz="711200">
            <a:lnSpc>
              <a:spcPct val="90000"/>
            </a:lnSpc>
            <a:spcBef>
              <a:spcPct val="0"/>
            </a:spcBef>
            <a:spcAft>
              <a:spcPct val="15000"/>
            </a:spcAft>
            <a:buChar char="•"/>
          </a:pPr>
          <a:r>
            <a:rPr lang="en-CA" sz="1600" b="1" kern="1200"/>
            <a:t>Optimism</a:t>
          </a:r>
          <a:endParaRPr lang="en-CA" sz="1100" b="1" kern="1200" dirty="0"/>
        </a:p>
        <a:p>
          <a:pPr marL="171450" lvl="1" indent="-171450" algn="l" defTabSz="711200">
            <a:lnSpc>
              <a:spcPct val="90000"/>
            </a:lnSpc>
            <a:spcBef>
              <a:spcPct val="0"/>
            </a:spcBef>
            <a:spcAft>
              <a:spcPct val="15000"/>
            </a:spcAft>
            <a:buFont typeface="Times New Roman" panose="02020603050405020304" pitchFamily="18" charset="0"/>
            <a:buChar char="•"/>
          </a:pPr>
          <a:r>
            <a:rPr lang="en-CA" sz="1600" b="1" kern="1200" dirty="0"/>
            <a:t>Self-Efficacy</a:t>
          </a:r>
          <a:endParaRPr lang="en-CA" sz="1600" kern="1200" dirty="0"/>
        </a:p>
        <a:p>
          <a:pPr marL="171450" lvl="1" indent="-171450" algn="l" defTabSz="711200">
            <a:lnSpc>
              <a:spcPct val="90000"/>
            </a:lnSpc>
            <a:spcBef>
              <a:spcPct val="0"/>
            </a:spcBef>
            <a:spcAft>
              <a:spcPct val="15000"/>
            </a:spcAft>
            <a:buFont typeface="Times New Roman" panose="02020603050405020304" pitchFamily="18" charset="0"/>
            <a:buChar char="•"/>
          </a:pPr>
          <a:r>
            <a:rPr lang="en-CA" sz="1600" b="1" kern="1200" dirty="0"/>
            <a:t>Resilience</a:t>
          </a:r>
          <a:endParaRPr lang="en-CA" sz="1600" kern="1200" dirty="0"/>
        </a:p>
        <a:p>
          <a:pPr marL="171450" lvl="1" indent="-171450" algn="l" defTabSz="711200">
            <a:lnSpc>
              <a:spcPct val="90000"/>
            </a:lnSpc>
            <a:spcBef>
              <a:spcPct val="0"/>
            </a:spcBef>
            <a:spcAft>
              <a:spcPct val="15000"/>
            </a:spcAft>
            <a:buFont typeface="Times New Roman" panose="02020603050405020304" pitchFamily="18" charset="0"/>
            <a:buChar char="•"/>
          </a:pPr>
          <a:r>
            <a:rPr lang="en-CA" sz="1600" b="1" kern="1200" dirty="0"/>
            <a:t>Proactivity</a:t>
          </a:r>
          <a:endParaRPr lang="en-CA" sz="1600" kern="1200" dirty="0"/>
        </a:p>
      </dsp:txBody>
      <dsp:txXfrm>
        <a:off x="4051920" y="160890"/>
        <a:ext cx="5595213" cy="965337"/>
      </dsp:txXfrm>
    </dsp:sp>
    <dsp:sp modelId="{2F118A10-0DD1-4D05-A2D2-E273B2B11168}">
      <dsp:nvSpPr>
        <dsp:cNvPr id="0" name=""/>
        <dsp:cNvSpPr/>
      </dsp:nvSpPr>
      <dsp:spPr>
        <a:xfrm>
          <a:off x="0" y="0"/>
          <a:ext cx="4051920" cy="1287116"/>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9070" tIns="89535" rIns="179070" bIns="89535" numCol="1" spcCol="1270" anchor="ctr" anchorCtr="0">
          <a:noAutofit/>
        </a:bodyPr>
        <a:lstStyle/>
        <a:p>
          <a:pPr marL="0" lvl="0" indent="0" algn="ctr" defTabSz="2089150">
            <a:lnSpc>
              <a:spcPct val="90000"/>
            </a:lnSpc>
            <a:spcBef>
              <a:spcPct val="0"/>
            </a:spcBef>
            <a:spcAft>
              <a:spcPct val="35000"/>
            </a:spcAft>
            <a:buNone/>
          </a:pPr>
          <a:r>
            <a:rPr lang="en-CA" sz="4700" b="1" kern="1200" dirty="0"/>
            <a:t>Psychological</a:t>
          </a:r>
        </a:p>
      </dsp:txBody>
      <dsp:txXfrm>
        <a:off x="62832" y="62832"/>
        <a:ext cx="3926256" cy="1161452"/>
      </dsp:txXfrm>
    </dsp:sp>
    <dsp:sp modelId="{D96489DD-BC77-472D-9163-7F04EAE4C289}">
      <dsp:nvSpPr>
        <dsp:cNvPr id="0" name=""/>
        <dsp:cNvSpPr/>
      </dsp:nvSpPr>
      <dsp:spPr>
        <a:xfrm>
          <a:off x="4051920" y="1437670"/>
          <a:ext cx="6077881" cy="1287116"/>
        </a:xfrm>
        <a:prstGeom prst="rightArrow">
          <a:avLst>
            <a:gd name="adj1" fmla="val 75000"/>
            <a:gd name="adj2" fmla="val 50000"/>
          </a:avLst>
        </a:prstGeom>
        <a:solidFill>
          <a:schemeClr val="accent5">
            <a:tint val="40000"/>
            <a:alpha val="90000"/>
            <a:hueOff val="-3369881"/>
            <a:satOff val="-11416"/>
            <a:lumOff val="-1464"/>
            <a:alphaOff val="0"/>
          </a:schemeClr>
        </a:solidFill>
        <a:ln w="12700" cap="flat" cmpd="sng" algn="ctr">
          <a:solidFill>
            <a:schemeClr val="accent5">
              <a:tint val="40000"/>
              <a:alpha val="90000"/>
              <a:hueOff val="-3369881"/>
              <a:satOff val="-11416"/>
              <a:lumOff val="-1464"/>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 tIns="9525" rIns="9525" bIns="9525" numCol="1" spcCol="1270" anchor="t" anchorCtr="0">
          <a:noAutofit/>
        </a:bodyPr>
        <a:lstStyle/>
        <a:p>
          <a:pPr marL="114300" lvl="1" indent="-114300" algn="l" defTabSz="666750">
            <a:lnSpc>
              <a:spcPct val="90000"/>
            </a:lnSpc>
            <a:spcBef>
              <a:spcPct val="0"/>
            </a:spcBef>
            <a:spcAft>
              <a:spcPct val="15000"/>
            </a:spcAft>
            <a:buChar char="•"/>
          </a:pPr>
          <a:r>
            <a:rPr lang="en-CA" sz="1500" b="1" kern="1200" dirty="0"/>
            <a:t>Problem solving expertise</a:t>
          </a:r>
        </a:p>
        <a:p>
          <a:pPr marL="114300" lvl="1" indent="-114300" algn="l" defTabSz="666750">
            <a:lnSpc>
              <a:spcPct val="90000"/>
            </a:lnSpc>
            <a:spcBef>
              <a:spcPct val="0"/>
            </a:spcBef>
            <a:spcAft>
              <a:spcPct val="15000"/>
            </a:spcAft>
            <a:buChar char="•"/>
          </a:pPr>
          <a:r>
            <a:rPr lang="en-CA" sz="1500" b="1" kern="1200" dirty="0"/>
            <a:t>Knowledge of effective school and classroom practices that directly affect student learning</a:t>
          </a:r>
        </a:p>
        <a:p>
          <a:pPr marL="114300" lvl="1" indent="-114300" algn="l" defTabSz="666750">
            <a:lnSpc>
              <a:spcPct val="90000"/>
            </a:lnSpc>
            <a:spcBef>
              <a:spcPct val="0"/>
            </a:spcBef>
            <a:spcAft>
              <a:spcPct val="15000"/>
            </a:spcAft>
            <a:buChar char="•"/>
          </a:pPr>
          <a:r>
            <a:rPr lang="en-CA" sz="1500" b="1" kern="1200" dirty="0"/>
            <a:t>Systems thinking</a:t>
          </a:r>
        </a:p>
      </dsp:txBody>
      <dsp:txXfrm>
        <a:off x="4051920" y="1598560"/>
        <a:ext cx="5595213" cy="965337"/>
      </dsp:txXfrm>
    </dsp:sp>
    <dsp:sp modelId="{80423490-A979-43D2-8D00-72E1E286A9D0}">
      <dsp:nvSpPr>
        <dsp:cNvPr id="0" name=""/>
        <dsp:cNvSpPr/>
      </dsp:nvSpPr>
      <dsp:spPr>
        <a:xfrm>
          <a:off x="0" y="1415827"/>
          <a:ext cx="4051920" cy="1287116"/>
        </a:xfrm>
        <a:prstGeom prst="roundRect">
          <a:avLst/>
        </a:prstGeom>
        <a:solidFill>
          <a:schemeClr val="accent5">
            <a:hueOff val="-3379271"/>
            <a:satOff val="-8710"/>
            <a:lumOff val="-588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9070" tIns="89535" rIns="179070" bIns="89535" numCol="1" spcCol="1270" anchor="ctr" anchorCtr="0">
          <a:noAutofit/>
        </a:bodyPr>
        <a:lstStyle/>
        <a:p>
          <a:pPr marL="0" lvl="0" indent="0" algn="ctr" defTabSz="2089150">
            <a:lnSpc>
              <a:spcPct val="90000"/>
            </a:lnSpc>
            <a:spcBef>
              <a:spcPct val="0"/>
            </a:spcBef>
            <a:spcAft>
              <a:spcPct val="35000"/>
            </a:spcAft>
            <a:buNone/>
          </a:pPr>
          <a:r>
            <a:rPr lang="en-CA" sz="4700" b="1" kern="1200" dirty="0"/>
            <a:t>Cognitive</a:t>
          </a:r>
        </a:p>
      </dsp:txBody>
      <dsp:txXfrm>
        <a:off x="62832" y="1478659"/>
        <a:ext cx="3926256" cy="1161452"/>
      </dsp:txXfrm>
    </dsp:sp>
    <dsp:sp modelId="{7AC16D06-8492-C642-9684-DDEADC0A9CBF}">
      <dsp:nvSpPr>
        <dsp:cNvPr id="0" name=""/>
        <dsp:cNvSpPr/>
      </dsp:nvSpPr>
      <dsp:spPr>
        <a:xfrm>
          <a:off x="4051920" y="2831655"/>
          <a:ext cx="6077881" cy="1287116"/>
        </a:xfrm>
        <a:prstGeom prst="rightArrow">
          <a:avLst>
            <a:gd name="adj1" fmla="val 75000"/>
            <a:gd name="adj2" fmla="val 50000"/>
          </a:avLst>
        </a:prstGeom>
        <a:solidFill>
          <a:schemeClr val="accent5">
            <a:tint val="40000"/>
            <a:alpha val="90000"/>
            <a:hueOff val="-6739762"/>
            <a:satOff val="-22832"/>
            <a:lumOff val="-2928"/>
            <a:alphaOff val="0"/>
          </a:schemeClr>
        </a:solidFill>
        <a:ln w="12700" cap="flat" cmpd="sng" algn="ctr">
          <a:solidFill>
            <a:schemeClr val="accent5">
              <a:tint val="40000"/>
              <a:alpha val="90000"/>
              <a:hueOff val="-6739762"/>
              <a:satOff val="-22832"/>
              <a:lumOff val="-2928"/>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 tIns="9525" rIns="9525" bIns="9525" numCol="1" spcCol="1270" anchor="t" anchorCtr="0">
          <a:noAutofit/>
        </a:bodyPr>
        <a:lstStyle/>
        <a:p>
          <a:pPr marL="114300" lvl="1" indent="-114300" algn="l" defTabSz="666750">
            <a:lnSpc>
              <a:spcPct val="90000"/>
            </a:lnSpc>
            <a:spcBef>
              <a:spcPct val="0"/>
            </a:spcBef>
            <a:spcAft>
              <a:spcPct val="15000"/>
            </a:spcAft>
            <a:buChar char="•"/>
          </a:pPr>
          <a:r>
            <a:rPr lang="en-CA" sz="1500" b="1" kern="1200" dirty="0"/>
            <a:t>Perceive emotions</a:t>
          </a:r>
        </a:p>
        <a:p>
          <a:pPr marL="114300" lvl="1" indent="-114300" algn="l" defTabSz="666750">
            <a:lnSpc>
              <a:spcPct val="90000"/>
            </a:lnSpc>
            <a:spcBef>
              <a:spcPct val="0"/>
            </a:spcBef>
            <a:spcAft>
              <a:spcPct val="15000"/>
            </a:spcAft>
            <a:buChar char="•"/>
          </a:pPr>
          <a:r>
            <a:rPr lang="en-CA" sz="1500" b="1" kern="1200" dirty="0"/>
            <a:t>Manage emotions</a:t>
          </a:r>
        </a:p>
        <a:p>
          <a:pPr marL="114300" lvl="1" indent="-114300" algn="l" defTabSz="666750">
            <a:lnSpc>
              <a:spcPct val="90000"/>
            </a:lnSpc>
            <a:spcBef>
              <a:spcPct val="0"/>
            </a:spcBef>
            <a:spcAft>
              <a:spcPct val="15000"/>
            </a:spcAft>
            <a:buChar char="•"/>
          </a:pPr>
          <a:r>
            <a:rPr lang="en-CA" sz="1500" b="1" kern="1200" dirty="0"/>
            <a:t>Act in emotionally appropriate ways</a:t>
          </a:r>
        </a:p>
      </dsp:txBody>
      <dsp:txXfrm>
        <a:off x="4051920" y="2992545"/>
        <a:ext cx="5595213" cy="965337"/>
      </dsp:txXfrm>
    </dsp:sp>
    <dsp:sp modelId="{118E2433-D844-5343-8409-166276E5A7B3}">
      <dsp:nvSpPr>
        <dsp:cNvPr id="0" name=""/>
        <dsp:cNvSpPr/>
      </dsp:nvSpPr>
      <dsp:spPr>
        <a:xfrm>
          <a:off x="86609" y="2831655"/>
          <a:ext cx="4051920" cy="1287116"/>
        </a:xfrm>
        <a:prstGeom prst="round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9070" tIns="89535" rIns="179070" bIns="89535" numCol="1" spcCol="1270" anchor="ctr" anchorCtr="0">
          <a:noAutofit/>
        </a:bodyPr>
        <a:lstStyle/>
        <a:p>
          <a:pPr marL="0" lvl="0" indent="0" algn="ctr" defTabSz="2089150">
            <a:lnSpc>
              <a:spcPct val="90000"/>
            </a:lnSpc>
            <a:spcBef>
              <a:spcPct val="0"/>
            </a:spcBef>
            <a:spcAft>
              <a:spcPct val="35000"/>
            </a:spcAft>
            <a:buNone/>
          </a:pPr>
          <a:r>
            <a:rPr lang="en-CA" sz="4700" b="1" kern="1200" dirty="0"/>
            <a:t>Social</a:t>
          </a:r>
        </a:p>
      </dsp:txBody>
      <dsp:txXfrm>
        <a:off x="149441" y="2894487"/>
        <a:ext cx="3926256" cy="1161452"/>
      </dsp:txXfrm>
    </dsp:sp>
  </dsp:spTree>
</dsp:drawing>
</file>

<file path=ppt/diagrams/layout1.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937F8F6-0981-B945-9286-D3CD9EB0D3C6}" type="datetimeFigureOut">
              <a:rPr lang="en-US" smtClean="0"/>
              <a:t>10/26/21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9547730-E00E-2E44-A708-DA3141AF8057}" type="slidenum">
              <a:rPr lang="en-US" smtClean="0"/>
              <a:t>‹#›</a:t>
            </a:fld>
            <a:endParaRPr lang="en-US"/>
          </a:p>
        </p:txBody>
      </p:sp>
    </p:spTree>
    <p:extLst>
      <p:ext uri="{BB962C8B-B14F-4D97-AF65-F5344CB8AC3E}">
        <p14:creationId xmlns:p14="http://schemas.microsoft.com/office/powerpoint/2010/main" val="17970835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www.education-leadership-ontario.ca/en/resources/ontario-leadership-framework-olf" TargetMode="External"/><Relationship Id="rId2" Type="http://schemas.openxmlformats.org/officeDocument/2006/relationships/slide" Target="../slides/slide1.xml"/><Relationship Id="rId1" Type="http://schemas.openxmlformats.org/officeDocument/2006/relationships/notesMaster" Target="../notesMasters/notesMaster1.xml"/><Relationship Id="rId4" Type="http://schemas.openxmlformats.org/officeDocument/2006/relationships/hyperlink" Target="https://www.education-leadership-ontario.ca/download_file/view/363/174" TargetMode="Externa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3" Type="http://schemas.openxmlformats.org/officeDocument/2006/relationships/hyperlink" Target="https://www.16personalities.com/free-personality-test" TargetMode="External"/><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3" Type="http://schemas.openxmlformats.org/officeDocument/2006/relationships/hyperlink" Target="https://www.education-leadership-ontario.ca/application/files/5215/5647/2872/8._Exploring_the_Psychological_PLR.pdf" TargetMode="External"/><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3" Type="http://schemas.openxmlformats.org/officeDocument/2006/relationships/hyperlink" Target="http://www.viacharacter.org/" TargetMode="External"/><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3" Type="http://schemas.openxmlformats.org/officeDocument/2006/relationships/hyperlink" Target="https://www.education-leadership-ontario.ca/download_file/view/2197/176" TargetMode="External"/><Relationship Id="rId2" Type="http://schemas.openxmlformats.org/officeDocument/2006/relationships/slide" Target="../slides/slide16.xml"/><Relationship Id="rId1" Type="http://schemas.openxmlformats.org/officeDocument/2006/relationships/notesMaster" Target="../notesMasters/notesMaster1.xml"/><Relationship Id="rId4" Type="http://schemas.openxmlformats.org/officeDocument/2006/relationships/hyperlink" Target="https://iceont.ca/wp-content/uploads/2018/05/2018-Renewing_The_Promise_A_Pastoral_Letter.pdf" TargetMode="Externa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s://www.education-leadership-ontario.ca/download_file/view/2197/176" TargetMode="External"/><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s://www.youtube.com/watch?v=fXEezjp-Df8" TargetMode="External"/><Relationship Id="rId2" Type="http://schemas.openxmlformats.org/officeDocument/2006/relationships/slide" Target="../slides/slide9.xml"/><Relationship Id="rId1" Type="http://schemas.openxmlformats.org/officeDocument/2006/relationships/notesMaster" Target="../notesMasters/notesMaster1.xml"/><Relationship Id="rId4" Type="http://schemas.openxmlformats.org/officeDocument/2006/relationships/hyperlink" Target="http://www.onwardthebook.com/wp-content/uploads/2018/09/Core-Values.pdf"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CA" altLang="en-US" b="1" noProof="0" dirty="0">
                <a:highlight>
                  <a:srgbClr val="FFFF00"/>
                </a:highlight>
                <a:latin typeface="Arial" panose="020B0604020202020204" pitchFamily="34" charset="0"/>
                <a:ea typeface="ＭＳ Ｐゴシック" panose="020B0600070205080204" pitchFamily="34" charset="-128"/>
              </a:rPr>
              <a:t>This is a generic resource that is enriched by what the leaders bring to the learning. </a:t>
            </a:r>
          </a:p>
          <a:p>
            <a:pPr>
              <a:defRPr/>
            </a:pPr>
            <a:r>
              <a:rPr lang="en-CA" altLang="en-US" b="1" noProof="0" dirty="0">
                <a:highlight>
                  <a:srgbClr val="FFFF00"/>
                </a:highlight>
                <a:latin typeface="Arial" panose="020B0604020202020204" pitchFamily="34" charset="0"/>
                <a:ea typeface="ＭＳ Ｐゴシック" panose="020B0600070205080204" pitchFamily="34" charset="-128"/>
              </a:rPr>
              <a:t>With this in mind, participants are encouraged to draw on and apply their lived experiences and diverse backgrounds to help ensure that the learning is culturally relevant and responsive. </a:t>
            </a:r>
          </a:p>
          <a:p>
            <a:pPr defTabSz="931774">
              <a:lnSpc>
                <a:spcPct val="80000"/>
              </a:lnSpc>
              <a:defRPr/>
            </a:pPr>
            <a:endParaRPr lang="fr-CA" u="sng" dirty="0">
              <a:highlight>
                <a:srgbClr val="FFFF00"/>
              </a:highlight>
              <a:hlinkClick r:id="rId3"/>
            </a:endParaRPr>
          </a:p>
          <a:p>
            <a:pPr defTabSz="931774">
              <a:lnSpc>
                <a:spcPct val="80000"/>
              </a:lnSpc>
              <a:defRPr/>
            </a:pPr>
            <a:r>
              <a:rPr lang="fr-CA" u="sng" dirty="0">
                <a:highlight>
                  <a:srgbClr val="FFFF00"/>
                </a:highlight>
                <a:hlinkClick r:id="rId3"/>
              </a:rPr>
              <a:t>The Ontario Leadership Framework</a:t>
            </a:r>
            <a:r>
              <a:rPr lang="en-CA" dirty="0">
                <a:highlight>
                  <a:srgbClr val="FFFF00"/>
                </a:highlight>
              </a:rPr>
              <a:t> (OLF) includes a small but critical number of Personal Leadership Resources (PLRs): psychological, social and cognitive which are the focus of this series, Leaders draw on these PLRs to effectively enact the leadership practices of the OLF. While many traits or personal characteristics have been associated with leaders and leadership, the OLF includes only those for which there is compelling empirical evidence. Refer to </a:t>
            </a:r>
            <a:r>
              <a:rPr lang="en-CA" dirty="0">
                <a:highlight>
                  <a:srgbClr val="FFFF00"/>
                </a:highlight>
                <a:hlinkClick r:id="rId4"/>
              </a:rPr>
              <a:t>The Ontario Leadership Framework 2012 - with a Discussion of the Research Foundations</a:t>
            </a:r>
            <a:r>
              <a:rPr lang="en-CA" dirty="0">
                <a:highlight>
                  <a:srgbClr val="FFFF00"/>
                </a:highlight>
              </a:rPr>
              <a:t> to learn more about the relationship between the PLRs and the practices of the OLF.</a:t>
            </a:r>
          </a:p>
          <a:p>
            <a:pPr eaLnBrk="1" hangingPunct="1">
              <a:lnSpc>
                <a:spcPct val="80000"/>
              </a:lnSpc>
            </a:pPr>
            <a:endParaRPr lang="en-CA" dirty="0">
              <a:highlight>
                <a:srgbClr val="FFFF00"/>
              </a:highlight>
            </a:endParaRPr>
          </a:p>
          <a:p>
            <a:pPr eaLnBrk="1" hangingPunct="1">
              <a:lnSpc>
                <a:spcPct val="80000"/>
              </a:lnSpc>
            </a:pPr>
            <a:r>
              <a:rPr lang="en-CA" dirty="0">
                <a:highlight>
                  <a:srgbClr val="FFFF00"/>
                </a:highlight>
              </a:rPr>
              <a:t>The Personal Leadership Resources (PLRs) distil evidence about leadership traits and dispositions most likely to influence the effectiveness with which leadership practices are enacted.</a:t>
            </a:r>
          </a:p>
          <a:p>
            <a:pPr defTabSz="931774">
              <a:lnSpc>
                <a:spcPct val="80000"/>
              </a:lnSpc>
              <a:defRPr/>
            </a:pPr>
            <a:r>
              <a:rPr lang="en-CA" dirty="0">
                <a:highlight>
                  <a:srgbClr val="FFFF00"/>
                </a:highlight>
              </a:rPr>
              <a:t>The PLRs are </a:t>
            </a:r>
            <a:r>
              <a:rPr lang="en-CA" u="none" dirty="0"/>
              <a:t>research-based </a:t>
            </a:r>
            <a:r>
              <a:rPr lang="en-CA" dirty="0">
                <a:highlight>
                  <a:srgbClr val="FFFF00"/>
                </a:highlight>
              </a:rPr>
              <a:t>traits which effective leaders possess. There are three categories: cognitive, social, and psychological. Within each category there are several specific characteristics which can be improved upon through personal development practices. </a:t>
            </a:r>
            <a:r>
              <a:rPr lang="en-US" dirty="0">
                <a:highlight>
                  <a:srgbClr val="FFFF00"/>
                </a:highlight>
              </a:rPr>
              <a:t>PLRs are foundational to effective leadership.</a:t>
            </a:r>
            <a:endParaRPr lang="en-CA" altLang="en-US" dirty="0">
              <a:highlight>
                <a:srgbClr val="FFFF00"/>
              </a:highlight>
              <a:latin typeface="Arial" panose="020B0604020202020204" pitchFamily="34" charset="0"/>
              <a:ea typeface="ＭＳ Ｐゴシック" panose="020B0600070205080204" pitchFamily="34" charset="-128"/>
            </a:endParaRP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There are suggested times for</a:t>
            </a:r>
            <a:r>
              <a:rPr lang="en-US" baseline="0" dirty="0"/>
              <a:t> activities over 5 minutes in length.</a:t>
            </a:r>
            <a:endParaRPr lang="en-US" dirty="0"/>
          </a:p>
          <a:p>
            <a:endParaRPr lang="en-US" dirty="0"/>
          </a:p>
        </p:txBody>
      </p:sp>
      <p:sp>
        <p:nvSpPr>
          <p:cNvPr id="4" name="Slide Number Placeholder 3"/>
          <p:cNvSpPr>
            <a:spLocks noGrp="1"/>
          </p:cNvSpPr>
          <p:nvPr>
            <p:ph type="sldNum" sz="quarter" idx="5"/>
          </p:nvPr>
        </p:nvSpPr>
        <p:spPr/>
        <p:txBody>
          <a:bodyPr/>
          <a:lstStyle/>
          <a:p>
            <a:fld id="{79547730-E00E-2E44-A708-DA3141AF8057}" type="slidenum">
              <a:rPr lang="en-US" smtClean="0"/>
              <a:t>0</a:t>
            </a:fld>
            <a:endParaRPr lang="en-US"/>
          </a:p>
        </p:txBody>
      </p:sp>
    </p:spTree>
    <p:extLst>
      <p:ext uri="{BB962C8B-B14F-4D97-AF65-F5344CB8AC3E}">
        <p14:creationId xmlns:p14="http://schemas.microsoft.com/office/powerpoint/2010/main" val="132177619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9</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80000"/>
              </a:lnSpc>
              <a:spcBef>
                <a:spcPts val="0"/>
              </a:spcBef>
              <a:spcAft>
                <a:spcPts val="0"/>
              </a:spcAft>
              <a:buClrTx/>
              <a:buSzTx/>
              <a:buFontTx/>
              <a:buNone/>
              <a:tabLst/>
              <a:defRPr/>
            </a:pPr>
            <a:r>
              <a:rPr lang="en-US" dirty="0"/>
              <a:t>Participants meet in small groups to discuss</a:t>
            </a:r>
            <a:r>
              <a:rPr lang="en-US" baseline="0" dirty="0"/>
              <a:t>.</a:t>
            </a:r>
          </a:p>
          <a:p>
            <a:pPr marL="0" marR="0" lvl="0" indent="0" algn="l" defTabSz="914400" rtl="0" eaLnBrk="1" fontAlgn="auto" latinLnBrk="0" hangingPunct="1">
              <a:lnSpc>
                <a:spcPct val="80000"/>
              </a:lnSpc>
              <a:spcBef>
                <a:spcPts val="0"/>
              </a:spcBef>
              <a:spcAft>
                <a:spcPts val="0"/>
              </a:spcAft>
              <a:buClrTx/>
              <a:buSzTx/>
              <a:buFontTx/>
              <a:buNone/>
              <a:tabLst/>
              <a:defRPr/>
            </a:pPr>
            <a:r>
              <a:rPr lang="en-US" baseline="0" dirty="0"/>
              <a:t>Participants may choose to reflect on their own.</a:t>
            </a:r>
            <a:endParaRPr lang="en-US" dirty="0"/>
          </a:p>
          <a:p>
            <a:pPr marL="514350" indent="-514350">
              <a:buFont typeface="+mj-lt"/>
              <a:buAutoNum type="arabicPeriod"/>
            </a:pPr>
            <a:r>
              <a:rPr lang="en-US" dirty="0"/>
              <a:t>What are your 3 core values?</a:t>
            </a:r>
          </a:p>
          <a:p>
            <a:pPr marL="514350" indent="-514350">
              <a:buFont typeface="+mj-lt"/>
              <a:buAutoNum type="arabicPeriod"/>
            </a:pPr>
            <a:r>
              <a:rPr lang="en-US" dirty="0"/>
              <a:t>In what ways do you articulate one of them as a leader?</a:t>
            </a:r>
          </a:p>
          <a:p>
            <a:pPr marL="0" marR="0" lvl="0" indent="0" algn="l" defTabSz="914400" rtl="0" eaLnBrk="1" fontAlgn="auto" latinLnBrk="0" hangingPunct="1">
              <a:lnSpc>
                <a:spcPct val="8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80000"/>
              </a:lnSpc>
              <a:spcBef>
                <a:spcPts val="0"/>
              </a:spcBef>
              <a:spcAft>
                <a:spcPts val="0"/>
              </a:spcAft>
              <a:buClrTx/>
              <a:buSzTx/>
              <a:buFontTx/>
              <a:buNone/>
              <a:tabLst/>
              <a:defRPr/>
            </a:pPr>
            <a:r>
              <a:rPr lang="en-CA" altLang="en-US" dirty="0">
                <a:latin typeface="Arial" panose="020B0604020202020204" pitchFamily="34" charset="0"/>
                <a:ea typeface="ＭＳ Ｐゴシック" panose="020B0600070205080204" pitchFamily="34" charset="-128"/>
              </a:rPr>
              <a:t>Suggested timing: 10-15 minutes</a:t>
            </a:r>
          </a:p>
          <a:p>
            <a:pPr marL="0" marR="0" lvl="0" indent="0" algn="l" defTabSz="914400" rtl="0" eaLnBrk="1" fontAlgn="auto" latinLnBrk="0" hangingPunct="1">
              <a:lnSpc>
                <a:spcPct val="80000"/>
              </a:lnSpc>
              <a:spcBef>
                <a:spcPts val="0"/>
              </a:spcBef>
              <a:spcAft>
                <a:spcPts val="0"/>
              </a:spcAft>
              <a:buClrTx/>
              <a:buSzTx/>
              <a:buFontTx/>
              <a:buNone/>
              <a:tabLst/>
              <a:defRPr/>
            </a:pPr>
            <a:endParaRPr lang="en-US" dirty="0"/>
          </a:p>
        </p:txBody>
      </p:sp>
    </p:spTree>
    <p:extLst>
      <p:ext uri="{BB962C8B-B14F-4D97-AF65-F5344CB8AC3E}">
        <p14:creationId xmlns:p14="http://schemas.microsoft.com/office/powerpoint/2010/main" val="293042761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10</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lang="en-US" dirty="0"/>
              <a:t>In the previous session, it was recommended that participants complete the Myers Briggs Personality test, </a:t>
            </a:r>
            <a:r>
              <a:rPr lang="en-CA" u="sng" dirty="0">
                <a:hlinkClick r:id="rId3"/>
              </a:rPr>
              <a:t>https://www.16personalities.com/free-personality-test</a:t>
            </a:r>
            <a:r>
              <a:rPr lang="en-CA" dirty="0"/>
              <a:t> </a:t>
            </a:r>
            <a:r>
              <a:rPr lang="en-US" dirty="0"/>
              <a:t>or refer to pages 17 to 22 of the </a:t>
            </a:r>
            <a:r>
              <a:rPr lang="en-US" i="1" dirty="0"/>
              <a:t>Onward Workbook. </a:t>
            </a:r>
          </a:p>
          <a:p>
            <a:pPr marL="0" marR="0" lvl="0" indent="0" algn="l" defTabSz="914400" rtl="0" eaLnBrk="1" fontAlgn="base" latinLnBrk="0" hangingPunct="1">
              <a:lnSpc>
                <a:spcPct val="100000"/>
              </a:lnSpc>
              <a:spcBef>
                <a:spcPts val="0"/>
              </a:spcBef>
              <a:spcAft>
                <a:spcPts val="0"/>
              </a:spcAft>
              <a:buClrTx/>
              <a:buSzTx/>
              <a:buFontTx/>
              <a:buNone/>
              <a:tabLst/>
              <a:defRPr/>
            </a:pPr>
            <a:r>
              <a:rPr lang="en-US" i="0" dirty="0"/>
              <a:t>T</a:t>
            </a:r>
            <a:r>
              <a:rPr lang="en-US" dirty="0"/>
              <a:t>he Myers-Briggs Type</a:t>
            </a:r>
            <a:r>
              <a:rPr lang="en-US" baseline="0" dirty="0"/>
              <a:t> Indicator is a tool designed to help participants define the aspects of their personalities. Once completed, participants will be able to determine their </a:t>
            </a:r>
            <a:r>
              <a:rPr lang="en-US" u="none" baseline="0" dirty="0">
                <a:highlight>
                  <a:srgbClr val="FFFF00"/>
                </a:highlight>
              </a:rPr>
              <a:t>dominant </a:t>
            </a:r>
            <a:r>
              <a:rPr lang="en-US" u="none" baseline="0" dirty="0"/>
              <a:t>personality type commonly referred to as their </a:t>
            </a:r>
            <a:r>
              <a:rPr lang="en-US" u="none" strike="noStrike" baseline="0" dirty="0"/>
              <a:t>acronym</a:t>
            </a:r>
            <a:r>
              <a:rPr lang="en-US" baseline="0" dirty="0"/>
              <a:t>. </a:t>
            </a:r>
            <a:r>
              <a:rPr lang="en-US" dirty="0"/>
              <a:t>This is just one of many assessments that will help leaders know themselves better. </a:t>
            </a:r>
            <a:endParaRPr lang="en-US" baseline="0" dirty="0"/>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CA" altLang="en-US" dirty="0">
                <a:latin typeface="Arial" panose="020B0604020202020204" pitchFamily="34" charset="0"/>
                <a:ea typeface="ＭＳ Ｐゴシック" panose="020B0600070205080204" pitchFamily="34" charset="-128"/>
              </a:rPr>
              <a:t>Suggested timing: 30 minutes</a:t>
            </a:r>
          </a:p>
          <a:p>
            <a:endParaRPr lang="en-CA" sz="1200" kern="1200" dirty="0">
              <a:solidFill>
                <a:schemeClr val="tx1"/>
              </a:solidFill>
              <a:effectLst/>
              <a:latin typeface="+mn-lt"/>
              <a:ea typeface="+mn-ea"/>
              <a:cs typeface="+mn-cs"/>
            </a:endParaRPr>
          </a:p>
          <a:p>
            <a:endParaRPr lang="en-CA" sz="1200" b="1" kern="1200" dirty="0">
              <a:solidFill>
                <a:schemeClr val="tx1"/>
              </a:solidFill>
              <a:effectLst/>
              <a:latin typeface="+mn-lt"/>
              <a:ea typeface="+mn-ea"/>
              <a:cs typeface="+mn-cs"/>
            </a:endParaRPr>
          </a:p>
          <a:p>
            <a:endParaRPr lang="en-CA" sz="1200" kern="1200" dirty="0">
              <a:solidFill>
                <a:schemeClr val="tx1"/>
              </a:solidFill>
              <a:effectLst/>
              <a:latin typeface="+mn-lt"/>
              <a:ea typeface="+mn-ea"/>
              <a:cs typeface="+mn-cs"/>
            </a:endParaRPr>
          </a:p>
        </p:txBody>
      </p:sp>
    </p:spTree>
    <p:extLst>
      <p:ext uri="{BB962C8B-B14F-4D97-AF65-F5344CB8AC3E}">
        <p14:creationId xmlns:p14="http://schemas.microsoft.com/office/powerpoint/2010/main" val="388900703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11</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CA" sz="1200" kern="1200" dirty="0">
                <a:solidFill>
                  <a:schemeClr val="tx1"/>
                </a:solidFill>
                <a:effectLst/>
                <a:latin typeface="+mn-lt"/>
                <a:ea typeface="+mn-ea"/>
                <a:cs typeface="+mn-cs"/>
              </a:rPr>
              <a:t>These are the descriptors provided by </a:t>
            </a:r>
            <a:r>
              <a:rPr lang="en-CA" sz="1200" u="none" kern="1200" dirty="0">
                <a:solidFill>
                  <a:schemeClr val="tx1"/>
                </a:solidFill>
                <a:effectLst/>
                <a:latin typeface="+mn-lt"/>
                <a:ea typeface="+mn-ea"/>
                <a:cs typeface="+mn-cs"/>
              </a:rPr>
              <a:t>16personalities.com (https://www.16personalities.com/)</a:t>
            </a:r>
            <a:r>
              <a:rPr lang="en-CA" sz="1200" kern="1200" dirty="0">
                <a:solidFill>
                  <a:schemeClr val="tx1"/>
                </a:solidFill>
                <a:effectLst/>
                <a:latin typeface="+mn-lt"/>
                <a:ea typeface="+mn-ea"/>
                <a:cs typeface="+mn-cs"/>
              </a:rPr>
              <a:t>. </a:t>
            </a:r>
            <a:r>
              <a:rPr lang="en-US" dirty="0"/>
              <a:t>Once participants have completed the Myers Briggs Personality Test and identified their personality type </a:t>
            </a:r>
            <a:r>
              <a:rPr lang="en-US" u="none" dirty="0"/>
              <a:t>with the first letter of each descriptor used to form the four-letter </a:t>
            </a:r>
            <a:r>
              <a:rPr lang="en-US" dirty="0"/>
              <a:t>acronym, refer to the chart above for a descriptor for their personality type.</a:t>
            </a:r>
          </a:p>
          <a:p>
            <a:pPr fontAlgn="base"/>
            <a:endParaRPr lang="en-US" sz="1200" b="0" i="0" kern="1200" dirty="0">
              <a:solidFill>
                <a:schemeClr val="tx1"/>
              </a:solidFill>
              <a:effectLst/>
              <a:latin typeface="+mn-lt"/>
              <a:ea typeface="+mn-ea"/>
              <a:cs typeface="+mn-cs"/>
            </a:endParaRPr>
          </a:p>
          <a:p>
            <a:pPr fontAlgn="base"/>
            <a:r>
              <a:rPr lang="en-US" sz="1200" b="0" i="0" kern="1200" dirty="0">
                <a:solidFill>
                  <a:schemeClr val="tx1"/>
                </a:solidFill>
                <a:effectLst/>
                <a:latin typeface="+mn-lt"/>
                <a:ea typeface="+mn-ea"/>
                <a:cs typeface="+mn-cs"/>
              </a:rPr>
              <a:t>The first letter is either I (for introverted) or E (for extroverted).</a:t>
            </a:r>
          </a:p>
          <a:p>
            <a:pPr fontAlgn="base"/>
            <a:r>
              <a:rPr lang="en-US" sz="1200" b="0" i="0" kern="1200" dirty="0">
                <a:solidFill>
                  <a:schemeClr val="tx1"/>
                </a:solidFill>
                <a:effectLst/>
                <a:latin typeface="+mn-lt"/>
                <a:ea typeface="+mn-ea"/>
                <a:cs typeface="+mn-cs"/>
              </a:rPr>
              <a:t>The second letter is either S (for sensing) or N (for intuitive).</a:t>
            </a:r>
          </a:p>
          <a:p>
            <a:pPr fontAlgn="base"/>
            <a:r>
              <a:rPr lang="en-US" sz="1200" b="0" i="0" kern="1200" dirty="0">
                <a:solidFill>
                  <a:schemeClr val="tx1"/>
                </a:solidFill>
                <a:effectLst/>
                <a:latin typeface="+mn-lt"/>
                <a:ea typeface="+mn-ea"/>
                <a:cs typeface="+mn-cs"/>
              </a:rPr>
              <a:t>The third letter is either T (for thinking) or F (for feeling).</a:t>
            </a:r>
          </a:p>
          <a:p>
            <a:pPr fontAlgn="base"/>
            <a:r>
              <a:rPr lang="en-US" sz="1200" b="0" i="0" kern="1200" dirty="0">
                <a:solidFill>
                  <a:schemeClr val="tx1"/>
                </a:solidFill>
                <a:effectLst/>
                <a:latin typeface="+mn-lt"/>
                <a:ea typeface="+mn-ea"/>
                <a:cs typeface="+mn-cs"/>
              </a:rPr>
              <a:t>The fourth letter is either J (for judging) or P (for perceiving).</a:t>
            </a:r>
            <a:endParaRPr lang="en-US" baseline="0" dirty="0"/>
          </a:p>
          <a:p>
            <a:pPr marL="0" marR="0" lvl="0" indent="0" algn="l" defTabSz="914400" rtl="0" eaLnBrk="1" fontAlgn="auto" latinLnBrk="0" hangingPunct="1">
              <a:lnSpc>
                <a:spcPct val="80000"/>
              </a:lnSpc>
              <a:spcBef>
                <a:spcPts val="0"/>
              </a:spcBef>
              <a:spcAft>
                <a:spcPts val="0"/>
              </a:spcAft>
              <a:buClrTx/>
              <a:buSzTx/>
              <a:buFontTx/>
              <a:buNone/>
              <a:tabLst/>
              <a:defRPr/>
            </a:pPr>
            <a:endParaRPr lang="en-CA" dirty="0"/>
          </a:p>
          <a:p>
            <a:pPr marL="0" marR="0" lvl="0" indent="0" algn="l" defTabSz="914400" rtl="0" eaLnBrk="1" fontAlgn="auto" latinLnBrk="0" hangingPunct="1">
              <a:lnSpc>
                <a:spcPct val="80000"/>
              </a:lnSpc>
              <a:spcBef>
                <a:spcPts val="0"/>
              </a:spcBef>
              <a:spcAft>
                <a:spcPts val="0"/>
              </a:spcAft>
              <a:buClrTx/>
              <a:buSzTx/>
              <a:buFontTx/>
              <a:buNone/>
              <a:tabLst/>
              <a:defRPr/>
            </a:pPr>
            <a:r>
              <a:rPr lang="en-CA" dirty="0"/>
              <a:t>Refer to pages 17 to 22 of the </a:t>
            </a:r>
            <a:r>
              <a:rPr lang="en-CA" i="1" dirty="0"/>
              <a:t>Onward Workbook </a:t>
            </a:r>
            <a:r>
              <a:rPr lang="en-CA" dirty="0"/>
              <a:t>or page 7 of the Reflective Manual. </a:t>
            </a:r>
            <a:endParaRPr lang="en-US" dirty="0"/>
          </a:p>
          <a:p>
            <a:r>
              <a:rPr lang="en-CA" sz="1200" b="1" kern="1200" dirty="0">
                <a:solidFill>
                  <a:schemeClr val="tx1"/>
                </a:solidFill>
                <a:effectLst/>
                <a:latin typeface="+mn-lt"/>
                <a:ea typeface="+mn-ea"/>
                <a:cs typeface="+mn-cs"/>
              </a:rPr>
              <a:t>What is your Personality Type? </a:t>
            </a:r>
            <a:endParaRPr lang="en-CA" sz="1200" kern="1200" dirty="0">
              <a:solidFill>
                <a:schemeClr val="tx1"/>
              </a:solidFill>
              <a:effectLst/>
              <a:latin typeface="+mn-lt"/>
              <a:ea typeface="+mn-ea"/>
              <a:cs typeface="+mn-cs"/>
            </a:endParaRPr>
          </a:p>
          <a:p>
            <a:pPr lvl="0"/>
            <a:r>
              <a:rPr lang="en-CA" sz="1200" kern="1200" dirty="0">
                <a:solidFill>
                  <a:schemeClr val="tx1"/>
                </a:solidFill>
                <a:effectLst/>
                <a:latin typeface="+mn-lt"/>
                <a:ea typeface="+mn-ea"/>
                <a:cs typeface="+mn-cs"/>
              </a:rPr>
              <a:t>Circle your personality type.</a:t>
            </a:r>
          </a:p>
          <a:p>
            <a:r>
              <a:rPr lang="en-CA" sz="1200" kern="1200" dirty="0">
                <a:solidFill>
                  <a:schemeClr val="tx1"/>
                </a:solidFill>
                <a:effectLst/>
                <a:latin typeface="+mn-lt"/>
                <a:ea typeface="+mn-ea"/>
                <a:cs typeface="+mn-cs"/>
              </a:rPr>
              <a:t>Extraversion or Introversion, Sensing or Intuition, Thinking or Feeling, Judging or Perceiving</a:t>
            </a:r>
          </a:p>
          <a:p>
            <a:pPr lvl="0"/>
            <a:r>
              <a:rPr lang="en-CA" sz="1200" kern="1200" dirty="0">
                <a:solidFill>
                  <a:schemeClr val="tx1"/>
                </a:solidFill>
                <a:effectLst/>
                <a:latin typeface="+mn-lt"/>
                <a:ea typeface="+mn-ea"/>
                <a:cs typeface="+mn-cs"/>
              </a:rPr>
              <a:t>Explain how extraversion or introversion </a:t>
            </a:r>
            <a:r>
              <a:rPr lang="en-CA" sz="1200" u="none" kern="1200" dirty="0">
                <a:solidFill>
                  <a:schemeClr val="tx1"/>
                </a:solidFill>
                <a:effectLst/>
                <a:latin typeface="+mn-lt"/>
                <a:ea typeface="+mn-ea"/>
                <a:cs typeface="+mn-cs"/>
              </a:rPr>
              <a:t>impacts your leadership.</a:t>
            </a:r>
          </a:p>
          <a:p>
            <a:endParaRPr lang="en-US" u="sng" baseline="0" dirty="0"/>
          </a:p>
          <a:p>
            <a:r>
              <a:rPr lang="en-US" dirty="0"/>
              <a:t>Participants will share with a partner what they learned about their personality types. </a:t>
            </a:r>
          </a:p>
          <a:p>
            <a:r>
              <a:rPr lang="en-US" dirty="0"/>
              <a:t>This is just one of many assessments that will help leaders know themselves better. </a:t>
            </a:r>
          </a:p>
          <a:p>
            <a:endParaRPr lang="en-US" dirty="0"/>
          </a:p>
          <a:p>
            <a:r>
              <a:rPr lang="en-US" dirty="0"/>
              <a:t>Review the descriptors and notice the differences</a:t>
            </a:r>
            <a:r>
              <a:rPr lang="en-US" baseline="0" dirty="0"/>
              <a:t>. As a leader, it is important to be able to recognize these personality traits in order to draw from the various strengths of people we work with. </a:t>
            </a:r>
          </a:p>
          <a:p>
            <a:endParaRPr lang="en-US" baseline="0" dirty="0"/>
          </a:p>
          <a:p>
            <a:r>
              <a:rPr lang="en-US" baseline="0" dirty="0"/>
              <a:t>A sampling of evidence-based self-assessment surveys can be found on page 26 of the Ideas Into Action, Publication #8 </a:t>
            </a:r>
            <a:r>
              <a:rPr lang="en-CA" sz="1200" b="1" u="sng" kern="1200" dirty="0">
                <a:solidFill>
                  <a:schemeClr val="tx1"/>
                </a:solidFill>
                <a:effectLst/>
                <a:latin typeface="+mn-lt"/>
                <a:ea typeface="+mn-ea"/>
                <a:cs typeface="+mn-cs"/>
                <a:hlinkClick r:id="rId3"/>
              </a:rPr>
              <a:t>Exploring the “Psychological” Personal Leadership Resources </a:t>
            </a:r>
            <a:r>
              <a:rPr lang="en-CA" sz="1200" b="1" i="1" u="sng" kern="1200" dirty="0">
                <a:solidFill>
                  <a:schemeClr val="tx1"/>
                </a:solidFill>
                <a:effectLst/>
                <a:latin typeface="+mn-lt"/>
                <a:ea typeface="+mn-ea"/>
                <a:cs typeface="+mn-cs"/>
                <a:hlinkClick r:id="rId3"/>
              </a:rPr>
              <a:t>Optimism, Self-Efficacy, Resilience &amp; Proactivity </a:t>
            </a:r>
            <a:endParaRPr lang="en-CA" sz="1200" b="1" i="1" u="sng" kern="1200" dirty="0">
              <a:solidFill>
                <a:schemeClr val="tx1"/>
              </a:solidFill>
              <a:effectLst/>
              <a:latin typeface="+mn-lt"/>
              <a:ea typeface="+mn-ea"/>
              <a:cs typeface="+mn-cs"/>
            </a:endParaRPr>
          </a:p>
          <a:p>
            <a:endParaRPr lang="en-CA" sz="1200" b="1" i="1" u="sng"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CA" altLang="en-US" dirty="0">
                <a:latin typeface="Arial" panose="020B0604020202020204" pitchFamily="34" charset="0"/>
                <a:ea typeface="ＭＳ Ｐゴシック" panose="020B0600070205080204" pitchFamily="34" charset="-128"/>
              </a:rPr>
              <a:t>Suggested timing: 10-15 minutes</a:t>
            </a:r>
          </a:p>
          <a:p>
            <a:endParaRPr lang="en-CA" sz="1200" kern="1200" dirty="0">
              <a:solidFill>
                <a:schemeClr val="tx1"/>
              </a:solidFill>
              <a:effectLst/>
              <a:latin typeface="+mn-lt"/>
              <a:ea typeface="+mn-ea"/>
              <a:cs typeface="+mn-cs"/>
            </a:endParaRPr>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189562731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12</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80000"/>
              </a:lnSpc>
              <a:spcBef>
                <a:spcPts val="0"/>
              </a:spcBef>
              <a:spcAft>
                <a:spcPts val="0"/>
              </a:spcAft>
              <a:buClrTx/>
              <a:buSzTx/>
              <a:buFontTx/>
              <a:buNone/>
              <a:tabLst/>
              <a:defRPr/>
            </a:pPr>
            <a:endParaRPr lang="en-US" dirty="0"/>
          </a:p>
          <a:p>
            <a:r>
              <a:rPr lang="en-CA" sz="1200" b="1" kern="1200" dirty="0">
                <a:solidFill>
                  <a:schemeClr val="tx1"/>
                </a:solidFill>
                <a:effectLst/>
                <a:latin typeface="+mn-lt"/>
                <a:ea typeface="+mn-ea"/>
                <a:cs typeface="+mn-cs"/>
              </a:rPr>
              <a:t>What are your Strengths? </a:t>
            </a:r>
            <a:endParaRPr lang="en-CA" sz="1200" kern="1200" dirty="0">
              <a:solidFill>
                <a:schemeClr val="tx1"/>
              </a:solidFill>
              <a:effectLst/>
              <a:latin typeface="+mn-lt"/>
              <a:ea typeface="+mn-ea"/>
              <a:cs typeface="+mn-cs"/>
            </a:endParaRPr>
          </a:p>
          <a:p>
            <a:pPr lvl="0"/>
            <a:r>
              <a:rPr lang="en-CA" sz="1200" kern="1200" dirty="0">
                <a:solidFill>
                  <a:schemeClr val="tx1"/>
                </a:solidFill>
                <a:effectLst/>
                <a:latin typeface="+mn-lt"/>
                <a:ea typeface="+mn-ea"/>
                <a:cs typeface="+mn-cs"/>
              </a:rPr>
              <a:t>Complete the signature strengths survey: </a:t>
            </a:r>
            <a:r>
              <a:rPr lang="en-CA" sz="1200" u="sng" kern="1200" dirty="0">
                <a:solidFill>
                  <a:schemeClr val="tx1"/>
                </a:solidFill>
                <a:effectLst/>
                <a:latin typeface="+mn-lt"/>
                <a:ea typeface="+mn-ea"/>
                <a:cs typeface="+mn-cs"/>
                <a:hlinkClick r:id="rId3"/>
              </a:rPr>
              <a:t>http://www.viacharacter.org</a:t>
            </a:r>
            <a:r>
              <a:rPr lang="en-CA" sz="1200" kern="1200" dirty="0">
                <a:solidFill>
                  <a:schemeClr val="tx1"/>
                </a:solidFill>
                <a:effectLst/>
                <a:latin typeface="+mn-lt"/>
                <a:ea typeface="+mn-ea"/>
                <a:cs typeface="+mn-cs"/>
              </a:rPr>
              <a:t>.</a:t>
            </a:r>
          </a:p>
          <a:p>
            <a:r>
              <a:rPr lang="en-CA" sz="1200" kern="1200" dirty="0">
                <a:solidFill>
                  <a:schemeClr val="tx1"/>
                </a:solidFill>
                <a:effectLst/>
                <a:latin typeface="+mn-lt"/>
                <a:ea typeface="+mn-ea"/>
                <a:cs typeface="+mn-cs"/>
              </a:rPr>
              <a:t>Which strengths can you leverage as a leader?</a:t>
            </a:r>
          </a:p>
          <a:p>
            <a:pPr marL="0" marR="0" lvl="0" indent="0" algn="l" defTabSz="914400" rtl="0" eaLnBrk="1" fontAlgn="auto" latinLnBrk="0" hangingPunct="1">
              <a:lnSpc>
                <a:spcPct val="100000"/>
              </a:lnSpc>
              <a:spcBef>
                <a:spcPts val="0"/>
              </a:spcBef>
              <a:spcAft>
                <a:spcPts val="0"/>
              </a:spcAft>
              <a:buClrTx/>
              <a:buSzTx/>
              <a:buFontTx/>
              <a:buNone/>
              <a:tabLst/>
              <a:defRPr/>
            </a:pPr>
            <a:r>
              <a:rPr lang="en-CA" sz="1200" b="1" kern="1200" dirty="0">
                <a:solidFill>
                  <a:schemeClr val="tx1"/>
                </a:solidFill>
                <a:effectLst/>
                <a:latin typeface="+mn-lt"/>
                <a:ea typeface="+mn-ea"/>
                <a:cs typeface="+mn-cs"/>
              </a:rPr>
              <a:t>You as a Catholic leader</a:t>
            </a:r>
          </a:p>
          <a:p>
            <a:pPr marL="0" marR="0" lvl="0" indent="0" algn="l" defTabSz="914400" rtl="0" eaLnBrk="1" fontAlgn="auto" latinLnBrk="0" hangingPunct="1">
              <a:lnSpc>
                <a:spcPct val="100000"/>
              </a:lnSpc>
              <a:spcBef>
                <a:spcPts val="0"/>
              </a:spcBef>
              <a:spcAft>
                <a:spcPts val="0"/>
              </a:spcAft>
              <a:buClrTx/>
              <a:buSzTx/>
              <a:buFontTx/>
              <a:buNone/>
              <a:tabLst/>
              <a:defRPr/>
            </a:pPr>
            <a:r>
              <a:rPr lang="en-CA" sz="1200" kern="1200" dirty="0">
                <a:solidFill>
                  <a:schemeClr val="tx1"/>
                </a:solidFill>
                <a:effectLst/>
                <a:latin typeface="+mn-lt"/>
                <a:ea typeface="+mn-ea"/>
                <a:cs typeface="+mn-cs"/>
              </a:rPr>
              <a:t>What role does your faith have in defining how you lead?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Refer to the Personal Reflection on page 8 of the reflective manual. </a:t>
            </a:r>
            <a:r>
              <a:rPr lang="en-CA" sz="1200" b="1" kern="1200" dirty="0">
                <a:solidFill>
                  <a:schemeClr val="tx1"/>
                </a:solidFill>
                <a:effectLst/>
                <a:latin typeface="+mn-lt"/>
                <a:ea typeface="+mn-ea"/>
                <a:cs typeface="+mn-cs"/>
              </a:rPr>
              <a:t> </a:t>
            </a:r>
            <a:endParaRPr lang="en-CA" sz="1200" kern="1200" dirty="0">
              <a:solidFill>
                <a:schemeClr val="tx1"/>
              </a:solidFill>
              <a:effectLst/>
              <a:latin typeface="+mn-lt"/>
              <a:ea typeface="+mn-ea"/>
              <a:cs typeface="+mn-cs"/>
            </a:endParaRPr>
          </a:p>
          <a:p>
            <a:endParaRPr lang="en-CA" sz="1200" kern="1200" dirty="0">
              <a:solidFill>
                <a:schemeClr val="tx1"/>
              </a:solidFill>
              <a:effectLst/>
              <a:latin typeface="+mn-lt"/>
              <a:ea typeface="+mn-ea"/>
              <a:cs typeface="+mn-cs"/>
            </a:endParaRPr>
          </a:p>
          <a:p>
            <a:r>
              <a:rPr lang="en-CA" sz="1200" kern="1200" dirty="0">
                <a:solidFill>
                  <a:schemeClr val="tx1"/>
                </a:solidFill>
                <a:effectLst/>
                <a:latin typeface="+mn-lt"/>
                <a:ea typeface="+mn-ea"/>
                <a:cs typeface="+mn-cs"/>
              </a:rPr>
              <a:t>If you have access to Elena Aguilar’s Onward Workbook, Complete page 52. </a:t>
            </a:r>
            <a:r>
              <a:rPr lang="en-CA" sz="1200" b="1" kern="1200" dirty="0">
                <a:solidFill>
                  <a:schemeClr val="tx1"/>
                </a:solidFill>
                <a:effectLst/>
                <a:latin typeface="+mn-lt"/>
                <a:ea typeface="+mn-ea"/>
                <a:cs typeface="+mn-cs"/>
              </a:rPr>
              <a:t> </a:t>
            </a:r>
          </a:p>
          <a:p>
            <a:endParaRPr lang="en-CA" sz="1200" b="1"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CA" altLang="en-US" dirty="0">
                <a:latin typeface="Arial" panose="020B0604020202020204" pitchFamily="34" charset="0"/>
                <a:ea typeface="ＭＳ Ｐゴシック" panose="020B0600070205080204" pitchFamily="34" charset="-128"/>
              </a:rPr>
              <a:t>Suggested timing: 20-30 minutes</a:t>
            </a:r>
          </a:p>
          <a:p>
            <a:endParaRPr lang="en-CA" sz="1200" kern="1200" dirty="0">
              <a:solidFill>
                <a:schemeClr val="tx1"/>
              </a:solidFill>
              <a:effectLst/>
              <a:latin typeface="+mn-lt"/>
              <a:ea typeface="+mn-ea"/>
              <a:cs typeface="+mn-cs"/>
            </a:endParaRPr>
          </a:p>
        </p:txBody>
      </p:sp>
    </p:spTree>
    <p:extLst>
      <p:ext uri="{BB962C8B-B14F-4D97-AF65-F5344CB8AC3E}">
        <p14:creationId xmlns:p14="http://schemas.microsoft.com/office/powerpoint/2010/main" val="202261881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13</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80000"/>
              </a:lnSpc>
              <a:spcBef>
                <a:spcPts val="0"/>
              </a:spcBef>
              <a:spcAft>
                <a:spcPts val="0"/>
              </a:spcAft>
              <a:buClrTx/>
              <a:buSzTx/>
              <a:buFontTx/>
              <a:buNone/>
              <a:tabLst/>
              <a:defRPr/>
            </a:pPr>
            <a:r>
              <a:rPr lang="en-CA" b="1" dirty="0"/>
              <a:t>Character Strengths</a:t>
            </a:r>
          </a:p>
          <a:p>
            <a:pPr marL="0" marR="0" lvl="0" indent="0" algn="l" defTabSz="914400" rtl="0" eaLnBrk="1" fontAlgn="auto" latinLnBrk="0" hangingPunct="1">
              <a:lnSpc>
                <a:spcPct val="80000"/>
              </a:lnSpc>
              <a:spcBef>
                <a:spcPts val="0"/>
              </a:spcBef>
              <a:spcAft>
                <a:spcPts val="0"/>
              </a:spcAft>
              <a:buClrTx/>
              <a:buSzTx/>
              <a:buFontTx/>
              <a:buNone/>
              <a:tabLst/>
              <a:defRPr/>
            </a:pPr>
            <a:endParaRPr lang="en-CA" b="1" dirty="0"/>
          </a:p>
          <a:p>
            <a:pPr marL="0" marR="0" lvl="0" indent="0" algn="l" defTabSz="914400" rtl="0" eaLnBrk="1" fontAlgn="auto" latinLnBrk="0" hangingPunct="1">
              <a:lnSpc>
                <a:spcPct val="80000"/>
              </a:lnSpc>
              <a:spcBef>
                <a:spcPts val="0"/>
              </a:spcBef>
              <a:spcAft>
                <a:spcPts val="0"/>
              </a:spcAft>
              <a:buClrTx/>
              <a:buSzTx/>
              <a:buFontTx/>
              <a:buNone/>
              <a:tabLst/>
              <a:defRPr/>
            </a:pPr>
            <a:r>
              <a:rPr lang="en-CA" b="1" dirty="0"/>
              <a:t>Discovering your Strengths</a:t>
            </a:r>
          </a:p>
          <a:p>
            <a:pPr marL="0" marR="0" lvl="0" indent="0" algn="l" defTabSz="914400" rtl="0" eaLnBrk="1" fontAlgn="auto" latinLnBrk="0" hangingPunct="1">
              <a:lnSpc>
                <a:spcPct val="80000"/>
              </a:lnSpc>
              <a:spcBef>
                <a:spcPts val="0"/>
              </a:spcBef>
              <a:spcAft>
                <a:spcPts val="0"/>
              </a:spcAft>
              <a:buClrTx/>
              <a:buSzTx/>
              <a:buFontTx/>
              <a:buNone/>
              <a:tabLst/>
              <a:defRPr/>
            </a:pPr>
            <a:r>
              <a:rPr lang="en-US" dirty="0"/>
              <a:t>With a partner, discuss your findings to the reflective questions </a:t>
            </a:r>
            <a:r>
              <a:rPr lang="en-CA" dirty="0"/>
              <a:t>on page 7 of the Reflective Manual.</a:t>
            </a:r>
          </a:p>
          <a:p>
            <a:endParaRPr lang="en-CA" dirty="0"/>
          </a:p>
          <a:p>
            <a:r>
              <a:rPr lang="en-CA" dirty="0"/>
              <a:t>If participants</a:t>
            </a:r>
            <a:r>
              <a:rPr lang="en-CA" baseline="0" dirty="0"/>
              <a:t> have </a:t>
            </a:r>
            <a:r>
              <a:rPr lang="en-CA" sz="1200" kern="1200" dirty="0">
                <a:solidFill>
                  <a:schemeClr val="tx1"/>
                </a:solidFill>
                <a:effectLst/>
                <a:latin typeface="+mn-lt"/>
                <a:ea typeface="+mn-ea"/>
                <a:cs typeface="+mn-cs"/>
              </a:rPr>
              <a:t>Elena Aguilar’s Onward Workbook and have completed page 52, discuss findings with partner. </a:t>
            </a:r>
            <a:r>
              <a:rPr lang="en-CA" dirty="0"/>
              <a:t>(optional)</a:t>
            </a:r>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a:p>
            <a:pPr marL="0" marR="0" lvl="0" indent="0" algn="l" defTabSz="914400" rtl="0" eaLnBrk="1" fontAlgn="auto" latinLnBrk="0" hangingPunct="1">
              <a:lnSpc>
                <a:spcPct val="80000"/>
              </a:lnSpc>
              <a:spcBef>
                <a:spcPts val="0"/>
              </a:spcBef>
              <a:spcAft>
                <a:spcPts val="0"/>
              </a:spcAft>
              <a:buClrTx/>
              <a:buSzTx/>
              <a:buFontTx/>
              <a:buNone/>
              <a:tabLst/>
              <a:defRPr/>
            </a:pPr>
            <a:r>
              <a:rPr lang="en-CA" altLang="en-US" dirty="0">
                <a:latin typeface="Arial" panose="020B0604020202020204" pitchFamily="34" charset="0"/>
                <a:ea typeface="ＭＳ Ｐゴシック" panose="020B0600070205080204" pitchFamily="34" charset="-128"/>
              </a:rPr>
              <a:t>Suggested timing: 10</a:t>
            </a:r>
            <a:r>
              <a:rPr lang="en-CA" altLang="en-US" baseline="0" dirty="0">
                <a:latin typeface="Arial" panose="020B0604020202020204" pitchFamily="34" charset="0"/>
                <a:ea typeface="ＭＳ Ｐゴシック" panose="020B0600070205080204" pitchFamily="34" charset="-128"/>
              </a:rPr>
              <a:t> </a:t>
            </a:r>
            <a:r>
              <a:rPr lang="en-CA" altLang="en-US" dirty="0">
                <a:latin typeface="Arial" panose="020B0604020202020204" pitchFamily="34" charset="0"/>
                <a:ea typeface="ＭＳ Ｐゴシック" panose="020B0600070205080204" pitchFamily="34" charset="-128"/>
              </a:rPr>
              <a:t>minutes</a:t>
            </a:r>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8006389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14</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80000"/>
              </a:lnSpc>
              <a:spcBef>
                <a:spcPts val="0"/>
              </a:spcBef>
              <a:spcAft>
                <a:spcPts val="0"/>
              </a:spcAft>
              <a:buClrTx/>
              <a:buSzTx/>
              <a:buFontTx/>
              <a:buNone/>
              <a:tabLst/>
              <a:defRPr/>
            </a:pPr>
            <a:r>
              <a:rPr lang="en-US" dirty="0"/>
              <a:t>Scenarios </a:t>
            </a:r>
            <a:r>
              <a:rPr lang="en-US" baseline="0" dirty="0"/>
              <a:t>will be used as a way to bring theory into practice. These can be done in small groups, or as a large group share.</a:t>
            </a:r>
          </a:p>
          <a:p>
            <a:r>
              <a:rPr lang="en-US" dirty="0"/>
              <a:t>This</a:t>
            </a:r>
            <a:r>
              <a:rPr lang="en-US" baseline="0" dirty="0"/>
              <a:t> scenario was created to allow participants to consolidate their learnings about their core values, strengths and personality </a:t>
            </a:r>
            <a:r>
              <a:rPr lang="en-US" u="none" baseline="0" dirty="0"/>
              <a:t>type. </a:t>
            </a:r>
          </a:p>
          <a:p>
            <a:pPr marL="0" marR="0" lvl="0" indent="0" algn="l" defTabSz="914400" rtl="0" eaLnBrk="1" fontAlgn="auto" latinLnBrk="0" hangingPunct="1">
              <a:lnSpc>
                <a:spcPct val="80000"/>
              </a:lnSpc>
              <a:spcBef>
                <a:spcPts val="0"/>
              </a:spcBef>
              <a:spcAft>
                <a:spcPts val="0"/>
              </a:spcAft>
              <a:buClrTx/>
              <a:buSzTx/>
              <a:buFontTx/>
              <a:buNone/>
              <a:tabLst/>
              <a:defRPr/>
            </a:pPr>
            <a:endParaRPr lang="en-US" baseline="0" dirty="0"/>
          </a:p>
          <a:p>
            <a:pPr marL="0" marR="0" lvl="0" indent="0" algn="l" defTabSz="914400" rtl="0" eaLnBrk="1" fontAlgn="auto" latinLnBrk="0" hangingPunct="1">
              <a:lnSpc>
                <a:spcPct val="80000"/>
              </a:lnSpc>
              <a:spcBef>
                <a:spcPts val="0"/>
              </a:spcBef>
              <a:spcAft>
                <a:spcPts val="0"/>
              </a:spcAft>
              <a:buClrTx/>
              <a:buSzTx/>
              <a:buFontTx/>
              <a:buNone/>
              <a:tabLst/>
              <a:defRPr/>
            </a:pPr>
            <a:r>
              <a:rPr lang="en-CA" dirty="0"/>
              <a:t>Reflect on the scenario. Each person will have 3-5 minutes to explain how these aspects will intersect with their ability to ensure the successful first meeting.</a:t>
            </a:r>
          </a:p>
          <a:p>
            <a:endParaRPr lang="en-US" baseline="0" dirty="0"/>
          </a:p>
          <a:p>
            <a:r>
              <a:rPr lang="en-US" baseline="0" dirty="0"/>
              <a:t>If there is a facilitator, the facilitator would provide an example to explain how what they learned about themselves impacted their approach to meeting with this group.</a:t>
            </a:r>
          </a:p>
          <a:p>
            <a:r>
              <a:rPr lang="en-US" baseline="0" dirty="0"/>
              <a:t>For example, “My main core value is making a difference. When meeting with </a:t>
            </a:r>
            <a:r>
              <a:rPr lang="en-US" u="none" baseline="0" dirty="0"/>
              <a:t>the School Council, I will ensure that strategies we implement have a positive impact on all involved.  If my main strength is collaboration, I will listen to and consider all voices thus ensuring everyone is valued and heard. If an aspect of my personality type is </a:t>
            </a:r>
            <a:r>
              <a:rPr lang="en-US" baseline="0" dirty="0"/>
              <a:t>introversion, I will likely hear the views of others before voicing my own.”</a:t>
            </a:r>
          </a:p>
          <a:p>
            <a:endParaRPr lang="en-US"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CA" altLang="en-US" dirty="0">
                <a:latin typeface="Arial" panose="020B0604020202020204" pitchFamily="34" charset="0"/>
                <a:ea typeface="ＭＳ Ｐゴシック" panose="020B0600070205080204" pitchFamily="34" charset="-128"/>
              </a:rPr>
              <a:t>Suggested timing: 15-20 minutes</a:t>
            </a:r>
          </a:p>
          <a:p>
            <a:endParaRPr lang="en-US" baseline="0" dirty="0"/>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47005168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15</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dirty="0"/>
              <a:t>In preparation for module 3 of the psychological PLR series, read section C of the </a:t>
            </a:r>
            <a:r>
              <a:rPr lang="en-US" i="1" u="sng" dirty="0"/>
              <a:t>Ideas Into Action </a:t>
            </a:r>
            <a:r>
              <a:rPr lang="en-CA" sz="1200" b="0" i="0" kern="1200" dirty="0">
                <a:solidFill>
                  <a:schemeClr val="tx1"/>
                </a:solidFill>
                <a:effectLst/>
                <a:latin typeface="+mn-lt"/>
                <a:ea typeface="+mn-ea"/>
                <a:cs typeface="+mn-cs"/>
              </a:rPr>
              <a:t>Publication # 8: </a:t>
            </a:r>
            <a:r>
              <a:rPr lang="en-CA" sz="1200" b="0" i="0" u="none" strike="noStrike" kern="1200" dirty="0">
                <a:solidFill>
                  <a:schemeClr val="tx1"/>
                </a:solidFill>
                <a:effectLst/>
                <a:latin typeface="+mn-lt"/>
                <a:ea typeface="+mn-ea"/>
                <a:cs typeface="+mn-cs"/>
                <a:hlinkClick r:id="rId3"/>
              </a:rPr>
              <a:t>Exploring the Psychological Personal Leadership Resources: Optimism, Self-Efficacy, Resilience &amp; Proactivity</a:t>
            </a:r>
            <a:r>
              <a:rPr lang="en-CA" sz="1200" b="0" i="0" u="none" strike="noStrike" kern="1200" dirty="0">
                <a:solidFill>
                  <a:schemeClr val="tx1"/>
                </a:solidFill>
                <a:effectLst/>
                <a:latin typeface="+mn-lt"/>
                <a:ea typeface="+mn-ea"/>
                <a:cs typeface="+mn-cs"/>
              </a:rPr>
              <a:t>. This publication</a:t>
            </a:r>
            <a:r>
              <a:rPr lang="en-CA" dirty="0"/>
              <a:t> suggests ‘ten proven strategies’ that include one or more approaches for developing and strengthening our psychological PLRs. </a:t>
            </a:r>
            <a:r>
              <a:rPr lang="en-US" dirty="0"/>
              <a:t>These strategies will </a:t>
            </a:r>
            <a:r>
              <a:rPr lang="en-US" baseline="0" dirty="0"/>
              <a:t>inform the next steps in the individual’s plan of action.</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a:t>The IEL self-assessment completed in the previous session will also provide valuable data to the individual’s plan of action.</a:t>
            </a:r>
            <a:endParaRPr lang="en-US" dirty="0"/>
          </a:p>
          <a:p>
            <a:endParaRPr lang="en-US" baseline="0" dirty="0"/>
          </a:p>
          <a:p>
            <a:r>
              <a:rPr lang="en-US" baseline="0" dirty="0"/>
              <a:t>Catholic School Leaders will have the opportunity to complete page 19 of Renewing the Promise. This will provide details of the responsibilities of principals/vice-principals in furthering Catholic Education. The Renewing the Promise can also be found on page 9 of the Reflective Manual or visit </a:t>
            </a:r>
            <a:r>
              <a:rPr lang="en-CA" sz="1200" u="sng" kern="1200" dirty="0">
                <a:solidFill>
                  <a:schemeClr val="tx1"/>
                </a:solidFill>
                <a:effectLst/>
                <a:latin typeface="+mn-lt"/>
                <a:ea typeface="+mn-ea"/>
                <a:cs typeface="+mn-cs"/>
                <a:hlinkClick r:id="rId4"/>
              </a:rPr>
              <a:t>https://iceont.ca/wp-content/uploads/2018/05/2018-Renewing_The_Promise_A_Pastoral_Letter.pdf</a:t>
            </a:r>
            <a:r>
              <a:rPr lang="en-CA" sz="1200" kern="1200" dirty="0">
                <a:solidFill>
                  <a:schemeClr val="tx1"/>
                </a:solidFill>
                <a:effectLst/>
                <a:latin typeface="+mn-lt"/>
                <a:ea typeface="+mn-ea"/>
                <a:cs typeface="+mn-cs"/>
              </a:rPr>
              <a:t> (pp. 17-22).</a:t>
            </a:r>
            <a:r>
              <a:rPr lang="en-CA" dirty="0">
                <a:effectLst/>
              </a:rPr>
              <a:t> </a:t>
            </a:r>
            <a:endParaRPr lang="en-US" baseline="0" dirty="0"/>
          </a:p>
        </p:txBody>
      </p:sp>
    </p:spTree>
    <p:extLst>
      <p:ext uri="{BB962C8B-B14F-4D97-AF65-F5344CB8AC3E}">
        <p14:creationId xmlns:p14="http://schemas.microsoft.com/office/powerpoint/2010/main" val="237162541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16</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80000"/>
              </a:lnSpc>
              <a:spcBef>
                <a:spcPts val="0"/>
              </a:spcBef>
              <a:spcAft>
                <a:spcPts val="0"/>
              </a:spcAft>
              <a:buClrTx/>
              <a:buSzTx/>
              <a:buFontTx/>
              <a:buNone/>
              <a:tabLst/>
              <a:defRPr/>
            </a:pPr>
            <a:r>
              <a:rPr lang="en-CA" dirty="0">
                <a:effectLst/>
              </a:rPr>
              <a:t>We invite you to visit the IEL website to learn more about other resources and research that could be used to support your professional growth.</a:t>
            </a:r>
            <a:endParaRPr lang="fr-CA" sz="1200" dirty="0"/>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06750184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17</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1173023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80000"/>
              </a:lnSpc>
            </a:pPr>
            <a:r>
              <a:rPr lang="en-CA" altLang="en-US" dirty="0">
                <a:latin typeface="Arial" panose="020B0604020202020204" pitchFamily="34" charset="0"/>
                <a:ea typeface="ＭＳ Ｐゴシック" panose="020B0600070205080204" pitchFamily="34" charset="-128"/>
              </a:rPr>
              <a:t>A Prayer for Catholic School Leaders</a:t>
            </a:r>
          </a:p>
          <a:p>
            <a:pPr marL="0" marR="0" lvl="0" indent="0" algn="l" defTabSz="914400" rtl="0" eaLnBrk="1" fontAlgn="auto" latinLnBrk="0" hangingPunct="1">
              <a:lnSpc>
                <a:spcPct val="80000"/>
              </a:lnSpc>
              <a:spcBef>
                <a:spcPts val="0"/>
              </a:spcBef>
              <a:spcAft>
                <a:spcPts val="0"/>
              </a:spcAft>
              <a:buClrTx/>
              <a:buSzTx/>
              <a:buFontTx/>
              <a:buNone/>
              <a:tabLst/>
              <a:defRPr/>
            </a:pPr>
            <a:r>
              <a:rPr lang="en-US" dirty="0"/>
              <a:t>Recite the prayer</a:t>
            </a:r>
          </a:p>
          <a:p>
            <a:pPr marL="0" marR="0" lvl="0" indent="0" algn="l" defTabSz="914400" rtl="0" eaLnBrk="1" fontAlgn="auto" latinLnBrk="0" hangingPunct="1">
              <a:lnSpc>
                <a:spcPct val="80000"/>
              </a:lnSpc>
              <a:spcBef>
                <a:spcPts val="0"/>
              </a:spcBef>
              <a:spcAft>
                <a:spcPts val="0"/>
              </a:spcAft>
              <a:buClrTx/>
              <a:buSzTx/>
              <a:buFontTx/>
              <a:buNone/>
              <a:tabLst/>
              <a:defRPr/>
            </a:pPr>
            <a:r>
              <a:rPr lang="en-US" sz="1200" dirty="0"/>
              <a:t>https://</a:t>
            </a:r>
            <a:r>
              <a:rPr lang="en-US" sz="1200" dirty="0" err="1"/>
              <a:t>cpco.on.ca</a:t>
            </a:r>
            <a:r>
              <a:rPr lang="en-US" sz="1200" dirty="0"/>
              <a:t>/files/9115/1820/8179/1._A_Prayer_for_Leaders_in_Catholic_Education.pdf</a:t>
            </a:r>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1291500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2</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a:buNone/>
            </a:pPr>
            <a:r>
              <a:rPr lang="en-CA" dirty="0"/>
              <a:t>Please share the following information with the group:</a:t>
            </a:r>
          </a:p>
          <a:p>
            <a:pPr marL="514350" indent="-514350">
              <a:buAutoNum type="arabicPeriod"/>
            </a:pPr>
            <a:r>
              <a:rPr lang="en-CA" dirty="0"/>
              <a:t>Name</a:t>
            </a:r>
          </a:p>
          <a:p>
            <a:pPr marL="514350" indent="-514350">
              <a:buAutoNum type="arabicPeriod"/>
            </a:pPr>
            <a:r>
              <a:rPr lang="en-CA" dirty="0"/>
              <a:t>Name one person you admire</a:t>
            </a:r>
          </a:p>
          <a:p>
            <a:pPr marL="514350" indent="-514350">
              <a:buAutoNum type="arabicPeriod"/>
            </a:pPr>
            <a:r>
              <a:rPr lang="en-CA" sz="1200" dirty="0"/>
              <a:t>Explain the traits the person has that make them incredible.</a:t>
            </a:r>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a:p>
            <a:pPr marL="0" marR="0" lvl="0" indent="0" algn="l" defTabSz="914400" rtl="0" eaLnBrk="1" fontAlgn="auto" latinLnBrk="0" hangingPunct="1">
              <a:lnSpc>
                <a:spcPct val="80000"/>
              </a:lnSpc>
              <a:spcBef>
                <a:spcPts val="0"/>
              </a:spcBef>
              <a:spcAft>
                <a:spcPts val="0"/>
              </a:spcAft>
              <a:buClrTx/>
              <a:buSzTx/>
              <a:buFontTx/>
              <a:buNone/>
              <a:tabLst/>
              <a:defRPr/>
            </a:pPr>
            <a:r>
              <a:rPr lang="en-CA" altLang="en-US" dirty="0">
                <a:latin typeface="Arial" panose="020B0604020202020204" pitchFamily="34" charset="0"/>
                <a:ea typeface="ＭＳ Ｐゴシック" panose="020B0600070205080204" pitchFamily="34" charset="-128"/>
              </a:rPr>
              <a:t>Suggested timing: 10-20 minutes</a:t>
            </a:r>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6815809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3</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CA" dirty="0"/>
              <a:t>The </a:t>
            </a:r>
            <a:r>
              <a:rPr lang="en-CA" u="none" dirty="0"/>
              <a:t>Personal Leadership Resources (PLRs) </a:t>
            </a:r>
            <a:r>
              <a:rPr lang="en-CA" dirty="0"/>
              <a:t>of the Ontario Leadership Framework describe the qualities of effective leaders such as optimism, emotional intelligence and problem-solving abilities, which the research indicates create the variation among leaders in how well they enact leadership practices. School and system leader practices are enacted most effectively when drawing on these PLRs.</a:t>
            </a:r>
          </a:p>
          <a:p>
            <a:pPr defTabSz="931774" eaLnBrk="0" fontAlgn="base" hangingPunct="0">
              <a:spcBef>
                <a:spcPct val="30000"/>
              </a:spcBef>
              <a:spcAft>
                <a:spcPct val="0"/>
              </a:spcAft>
              <a:defRPr/>
            </a:pPr>
            <a:endParaRPr lang="en-CA" dirty="0">
              <a:latin typeface="Arial" charset="0"/>
              <a:ea typeface="ＭＳ Ｐゴシック" charset="0"/>
              <a:cs typeface="ＭＳ Ｐゴシック" charset="0"/>
            </a:endParaRPr>
          </a:p>
          <a:p>
            <a:pPr defTabSz="931774" eaLnBrk="0" fontAlgn="base" hangingPunct="0">
              <a:spcBef>
                <a:spcPct val="30000"/>
              </a:spcBef>
              <a:spcAft>
                <a:spcPct val="0"/>
              </a:spcAft>
              <a:defRPr/>
            </a:pPr>
            <a:r>
              <a:rPr lang="en-CA" dirty="0">
                <a:latin typeface="Arial" charset="0"/>
                <a:ea typeface="ＭＳ Ｐゴシック" charset="0"/>
                <a:cs typeface="ＭＳ Ｐゴシック" charset="0"/>
              </a:rPr>
              <a:t>Although in some instances the sessions explore the psychological, social and cognitive personal leadership resources, it is important to keep in mind that in practice leaders draw on the PLRs as a whole, interactively. Leaders are not systems thinkers one moment, resilient people the next and successful relationship builders in another. In fact, leaders are all of those things, all of the time and most situations require that leaders draw on all the PLRs concurrently.</a:t>
            </a:r>
          </a:p>
          <a:p>
            <a:pPr defTabSz="931774" eaLnBrk="0" fontAlgn="base" hangingPunct="0">
              <a:spcBef>
                <a:spcPct val="30000"/>
              </a:spcBef>
              <a:spcAft>
                <a:spcPct val="0"/>
              </a:spcAft>
              <a:defRPr/>
            </a:pPr>
            <a:endParaRPr lang="en-CA" dirty="0">
              <a:latin typeface="Arial" charset="0"/>
              <a:ea typeface="ＭＳ Ｐゴシック" charset="0"/>
              <a:cs typeface="ＭＳ Ｐゴシック" charset="0"/>
            </a:endParaRPr>
          </a:p>
          <a:p>
            <a:pPr defTabSz="931774" eaLnBrk="0" fontAlgn="base" hangingPunct="0">
              <a:spcBef>
                <a:spcPct val="30000"/>
              </a:spcBef>
              <a:spcAft>
                <a:spcPct val="0"/>
              </a:spcAft>
              <a:defRPr/>
            </a:pPr>
            <a:r>
              <a:rPr lang="en-CA" dirty="0">
                <a:latin typeface="Arial" charset="0"/>
                <a:ea typeface="ＭＳ Ｐゴシック" charset="0"/>
                <a:cs typeface="ＭＳ Ｐゴシック" charset="0"/>
              </a:rPr>
              <a:t>Strengthening the PLRs is a continuous process that is influenced </a:t>
            </a:r>
            <a:r>
              <a:rPr lang="en-CA" u="none" dirty="0">
                <a:latin typeface="Arial" charset="0"/>
                <a:ea typeface="ＭＳ Ｐゴシック" charset="0"/>
                <a:cs typeface="ＭＳ Ｐゴシック" charset="0"/>
              </a:rPr>
              <a:t>by what is happening in one’s life to include changes in </a:t>
            </a:r>
            <a:r>
              <a:rPr lang="en-CA" dirty="0">
                <a:latin typeface="Arial" charset="0"/>
                <a:ea typeface="ＭＳ Ｐゴシック" charset="0"/>
                <a:cs typeface="ＭＳ Ｐゴシック" charset="0"/>
              </a:rPr>
              <a:t>one’s professional role, context and life events.</a:t>
            </a:r>
          </a:p>
          <a:p>
            <a:endParaRPr lang="en-US" baseline="0" dirty="0"/>
          </a:p>
          <a:p>
            <a:r>
              <a:rPr lang="en-US" baseline="0" dirty="0"/>
              <a:t>Participants may choose to refer to page 3 of the Reflective Manual.</a:t>
            </a:r>
          </a:p>
          <a:p>
            <a:endParaRPr lang="en-US"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CA" altLang="en-US" dirty="0">
                <a:latin typeface="Arial" panose="020B0604020202020204" pitchFamily="34" charset="0"/>
                <a:ea typeface="ＭＳ Ｐゴシック" panose="020B0600070205080204" pitchFamily="34" charset="-128"/>
              </a:rPr>
              <a:t>Suggested timing: 5-10 minutes</a:t>
            </a:r>
          </a:p>
          <a:p>
            <a:endParaRPr lang="en-US" dirty="0"/>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19139490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4</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80000"/>
              </a:lnSpc>
            </a:pPr>
            <a:r>
              <a:rPr lang="en-CA" altLang="en-US" dirty="0">
                <a:latin typeface="Arial" panose="020B0604020202020204" pitchFamily="34" charset="0"/>
                <a:ea typeface="ＭＳ Ｐゴシック" panose="020B0600070205080204" pitchFamily="34" charset="-128"/>
              </a:rPr>
              <a:t>Review the characteristics of the psychological PLRs.</a:t>
            </a:r>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a:p>
            <a:pPr marL="0" marR="0" lvl="0" indent="0" algn="l" defTabSz="914400" rtl="0" eaLnBrk="1" fontAlgn="auto" latinLnBrk="0" hangingPunct="1">
              <a:lnSpc>
                <a:spcPct val="80000"/>
              </a:lnSpc>
              <a:spcBef>
                <a:spcPts val="0"/>
              </a:spcBef>
              <a:spcAft>
                <a:spcPts val="0"/>
              </a:spcAft>
              <a:buClrTx/>
              <a:buSzTx/>
              <a:buFontTx/>
              <a:buNone/>
              <a:tabLst/>
              <a:defRPr/>
            </a:pPr>
            <a:r>
              <a:rPr lang="en-CA" altLang="en-US" dirty="0">
                <a:latin typeface="Arial" panose="020B0604020202020204" pitchFamily="34" charset="0"/>
                <a:ea typeface="ＭＳ Ｐゴシック" panose="020B0600070205080204" pitchFamily="34" charset="-128"/>
              </a:rPr>
              <a:t>Suggested timing: 5-10 minutes</a:t>
            </a:r>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6477122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5</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80000"/>
              </a:lnSpc>
              <a:spcBef>
                <a:spcPts val="0"/>
              </a:spcBef>
              <a:spcAft>
                <a:spcPts val="0"/>
              </a:spcAft>
              <a:buClrTx/>
              <a:buSzTx/>
              <a:buFontTx/>
              <a:buNone/>
              <a:tabLst/>
              <a:defRPr/>
            </a:pPr>
            <a:r>
              <a:rPr lang="en-US" dirty="0"/>
              <a:t>In this section participants will explore various aspects of themselves.</a:t>
            </a:r>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1469996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6</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Pope Francis</a:t>
            </a:r>
            <a:r>
              <a:rPr lang="en-US" baseline="0" dirty="0"/>
              <a:t> recognizes the importance of self-examination.</a:t>
            </a:r>
            <a:endParaRPr lang="en-US" dirty="0"/>
          </a:p>
          <a:p>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6557773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7</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CA" sz="1200" kern="1200" dirty="0">
                <a:solidFill>
                  <a:schemeClr val="tx1"/>
                </a:solidFill>
                <a:effectLst/>
                <a:latin typeface="+mn-lt"/>
                <a:ea typeface="+mn-ea"/>
                <a:cs typeface="+mn-cs"/>
              </a:rPr>
              <a:t>According to the </a:t>
            </a:r>
            <a:r>
              <a:rPr lang="en-CA" sz="1200" i="1" u="none" kern="1200" dirty="0">
                <a:solidFill>
                  <a:schemeClr val="tx1"/>
                </a:solidFill>
                <a:effectLst/>
                <a:latin typeface="+mn-lt"/>
                <a:ea typeface="+mn-ea"/>
                <a:cs typeface="+mn-cs"/>
              </a:rPr>
              <a:t>Ideas into Action </a:t>
            </a:r>
            <a:r>
              <a:rPr lang="en-CA" sz="1200" b="0" i="0" u="none" kern="1200" dirty="0">
                <a:solidFill>
                  <a:schemeClr val="tx1"/>
                </a:solidFill>
                <a:effectLst/>
                <a:latin typeface="+mn-lt"/>
                <a:ea typeface="+mn-ea"/>
                <a:cs typeface="+mn-cs"/>
              </a:rPr>
              <a:t>Publication </a:t>
            </a:r>
            <a:r>
              <a:rPr lang="en-CA" sz="1200" b="0" i="0" kern="1200" dirty="0">
                <a:solidFill>
                  <a:schemeClr val="tx1"/>
                </a:solidFill>
                <a:effectLst/>
                <a:latin typeface="+mn-lt"/>
                <a:ea typeface="+mn-ea"/>
                <a:cs typeface="+mn-cs"/>
              </a:rPr>
              <a:t># 8: </a:t>
            </a:r>
            <a:r>
              <a:rPr lang="en-CA" sz="1200" b="0" i="0" u="none" strike="noStrike" kern="1200" dirty="0">
                <a:solidFill>
                  <a:schemeClr val="tx1"/>
                </a:solidFill>
                <a:effectLst/>
                <a:latin typeface="+mn-lt"/>
                <a:ea typeface="+mn-ea"/>
                <a:cs typeface="+mn-cs"/>
                <a:hlinkClick r:id="rId3"/>
              </a:rPr>
              <a:t>Exploring the Psychological Personal Leadership Resources: Optimism, Self-Efficacy, Resilience &amp; Proactivity</a:t>
            </a:r>
            <a:r>
              <a:rPr lang="en-CA" sz="1200" b="0" i="0" u="none" strike="noStrike" kern="1200" dirty="0">
                <a:solidFill>
                  <a:schemeClr val="tx1"/>
                </a:solidFill>
                <a:effectLst/>
                <a:latin typeface="+mn-lt"/>
                <a:ea typeface="+mn-ea"/>
                <a:cs typeface="+mn-cs"/>
              </a:rPr>
              <a:t>, on page 23, </a:t>
            </a:r>
            <a:r>
              <a:rPr lang="en-CA" sz="1200" kern="1200" dirty="0">
                <a:solidFill>
                  <a:schemeClr val="tx1"/>
                </a:solidFill>
                <a:effectLst/>
                <a:latin typeface="+mn-lt"/>
                <a:ea typeface="+mn-ea"/>
                <a:cs typeface="+mn-cs"/>
              </a:rPr>
              <a:t>one of the strategies that applies to all four Psychological PLRs (optimism, self-efficacy, resilience, proactivity) is to “know oneself”. </a:t>
            </a:r>
          </a:p>
          <a:p>
            <a:r>
              <a:rPr lang="en-US" baseline="0" dirty="0"/>
              <a:t>Knowing oneself is a strategy to improve resilience, optimism, proactivity, and self-efficacy.</a:t>
            </a:r>
          </a:p>
          <a:p>
            <a:endParaRPr lang="en-US"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CA" altLang="en-US" dirty="0">
                <a:latin typeface="Arial" panose="020B0604020202020204" pitchFamily="34" charset="0"/>
                <a:ea typeface="ＭＳ Ｐゴシック" panose="020B0600070205080204" pitchFamily="34" charset="-128"/>
              </a:rPr>
              <a:t>Suggested timing: 5-10 minutes</a:t>
            </a:r>
          </a:p>
          <a:p>
            <a:endParaRPr lang="en-US" baseline="0" dirty="0"/>
          </a:p>
        </p:txBody>
      </p:sp>
    </p:spTree>
    <p:extLst>
      <p:ext uri="{BB962C8B-B14F-4D97-AF65-F5344CB8AC3E}">
        <p14:creationId xmlns:p14="http://schemas.microsoft.com/office/powerpoint/2010/main" val="12908783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8</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80000"/>
              </a:lnSpc>
              <a:spcBef>
                <a:spcPts val="0"/>
              </a:spcBef>
              <a:spcAft>
                <a:spcPts val="0"/>
              </a:spcAft>
              <a:buClrTx/>
              <a:buSzTx/>
              <a:buFontTx/>
              <a:buNone/>
              <a:tabLst/>
              <a:defRPr/>
            </a:pPr>
            <a:r>
              <a:rPr lang="en-US" dirty="0"/>
              <a:t>The assessments used for these activities will provide a glimpse into who you are in terms of your strengths, areas of growth and talents. They are to be used as reflective tools. Developing your self awareness is a</a:t>
            </a:r>
            <a:r>
              <a:rPr lang="en-US" i="0" u="none" dirty="0"/>
              <a:t> lifelong </a:t>
            </a:r>
            <a:r>
              <a:rPr lang="en-US" dirty="0"/>
              <a:t>effort, it needs to be cultivated. You may choose to use other assessment tools.</a:t>
            </a:r>
          </a:p>
          <a:p>
            <a:pPr marL="0" marR="0" lvl="0" indent="0" algn="l" defTabSz="914400" rtl="0" eaLnBrk="1" fontAlgn="auto" latinLnBrk="0" hangingPunct="1">
              <a:lnSpc>
                <a:spcPct val="100000"/>
              </a:lnSpc>
              <a:spcBef>
                <a:spcPts val="0"/>
              </a:spcBef>
              <a:spcAft>
                <a:spcPts val="0"/>
              </a:spcAft>
              <a:buClrTx/>
              <a:buSzTx/>
              <a:buFontTx/>
              <a:buNone/>
              <a:tabLst/>
              <a:defRPr/>
            </a:pPr>
            <a:r>
              <a:rPr lang="en-CA" sz="1200" b="0" kern="1200" dirty="0">
                <a:solidFill>
                  <a:schemeClr val="tx1"/>
                </a:solidFill>
                <a:effectLst/>
                <a:latin typeface="+mn-lt"/>
                <a:ea typeface="+mn-ea"/>
                <a:cs typeface="+mn-cs"/>
              </a:rPr>
              <a:t>Activity:</a:t>
            </a: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CA" sz="1200" b="0" kern="1200" dirty="0">
                <a:solidFill>
                  <a:schemeClr val="tx1"/>
                </a:solidFill>
                <a:effectLst/>
                <a:latin typeface="+mn-lt"/>
                <a:ea typeface="+mn-ea"/>
                <a:cs typeface="+mn-cs"/>
              </a:rPr>
              <a:t>View Steve Kerr: Core Values in Action then complete the activity: </a:t>
            </a:r>
            <a:r>
              <a:rPr lang="en-CA" sz="1200" b="0" i="0" kern="1200" dirty="0">
                <a:solidFill>
                  <a:schemeClr val="tx1"/>
                </a:solidFill>
                <a:effectLst/>
                <a:latin typeface="+mn-lt"/>
                <a:ea typeface="+mn-ea"/>
                <a:cs typeface="+mn-cs"/>
                <a:hlinkClick r:id="rId3"/>
              </a:rPr>
              <a:t>https://www.youtube.com/watch?v=fXEezjp-Df8</a:t>
            </a:r>
            <a:r>
              <a:rPr lang="en-CA" sz="1200" b="1" i="0" kern="1200" dirty="0">
                <a:solidFill>
                  <a:schemeClr val="tx1"/>
                </a:solidFill>
                <a:effectLst/>
                <a:latin typeface="+mn-lt"/>
                <a:ea typeface="+mn-ea"/>
                <a:cs typeface="+mn-cs"/>
              </a:rPr>
              <a:t>. </a:t>
            </a:r>
            <a:r>
              <a:rPr lang="en-US" dirty="0"/>
              <a:t>Refer to page 6 of the Reflective Manual. </a:t>
            </a: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dirty="0"/>
              <a:t>From the list of words:</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CA" dirty="0"/>
              <a:t>Circle 10 words that describe your core values.</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CA" dirty="0"/>
              <a:t>Cross off 5 words that aren’t as strong.</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CA" dirty="0"/>
              <a:t>Cross off 2 more words, those that remain represent your core values. </a:t>
            </a: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CA" dirty="0"/>
              <a:t>Refer to page </a:t>
            </a:r>
            <a:r>
              <a:rPr lang="en-US" baseline="0" dirty="0"/>
              <a:t>6 of the Reflective Manual or pages 25-27 of the Onward Workbook, and </a:t>
            </a:r>
            <a:r>
              <a:rPr lang="en-CA" sz="1200" u="sng" kern="1200" dirty="0">
                <a:solidFill>
                  <a:schemeClr val="tx1"/>
                </a:solidFill>
                <a:effectLst/>
                <a:latin typeface="+mn-lt"/>
                <a:ea typeface="+mn-ea"/>
                <a:cs typeface="+mn-cs"/>
                <a:hlinkClick r:id="rId4"/>
              </a:rPr>
              <a:t>http://www.onwardthebook.com/wp-content/uploads/2018/09/Core-Values.pdf</a:t>
            </a:r>
            <a:r>
              <a:rPr lang="en-CA" sz="1200" u="sng" kern="1200" dirty="0">
                <a:solidFill>
                  <a:schemeClr val="tx1"/>
                </a:solidFill>
                <a:effectLst/>
                <a:latin typeface="+mn-lt"/>
                <a:ea typeface="+mn-ea"/>
                <a:cs typeface="+mn-cs"/>
              </a:rPr>
              <a:t>  </a:t>
            </a:r>
            <a:r>
              <a:rPr lang="en-CA" sz="1200" u="none" kern="1200" dirty="0">
                <a:solidFill>
                  <a:schemeClr val="tx1"/>
                </a:solidFill>
                <a:effectLst/>
                <a:latin typeface="+mn-lt"/>
                <a:ea typeface="+mn-ea"/>
                <a:cs typeface="+mn-cs"/>
              </a:rPr>
              <a:t>to complete the reflective activity.</a:t>
            </a:r>
            <a:endParaRPr lang="en-US" u="none" dirty="0"/>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a:p>
            <a:pPr marL="0" marR="0" lvl="0" indent="0" algn="l" defTabSz="914400" rtl="0" eaLnBrk="1" fontAlgn="auto" latinLnBrk="0" hangingPunct="1">
              <a:lnSpc>
                <a:spcPct val="80000"/>
              </a:lnSpc>
              <a:spcBef>
                <a:spcPts val="0"/>
              </a:spcBef>
              <a:spcAft>
                <a:spcPts val="0"/>
              </a:spcAft>
              <a:buClrTx/>
              <a:buSzTx/>
              <a:buFontTx/>
              <a:buNone/>
              <a:tabLst/>
              <a:defRPr/>
            </a:pPr>
            <a:r>
              <a:rPr lang="en-CA" altLang="en-US" dirty="0">
                <a:latin typeface="Arial" panose="020B0604020202020204" pitchFamily="34" charset="0"/>
                <a:ea typeface="ＭＳ Ｐゴシック" panose="020B0600070205080204" pitchFamily="34" charset="-128"/>
              </a:rPr>
              <a:t>Suggested timing: 10-15 minutes</a:t>
            </a:r>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5513294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6706E8-E7FC-F14B-A167-EF9D74644FE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7D31CED-D7B4-0541-BB66-EEAD2D5AB85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D79ADEE-7F0B-4446-9DAE-5D58D3CB86EB}"/>
              </a:ext>
            </a:extLst>
          </p:cNvPr>
          <p:cNvSpPr>
            <a:spLocks noGrp="1"/>
          </p:cNvSpPr>
          <p:nvPr>
            <p:ph type="dt" sz="half" idx="10"/>
          </p:nvPr>
        </p:nvSpPr>
        <p:spPr/>
        <p:txBody>
          <a:bodyPr/>
          <a:lstStyle/>
          <a:p>
            <a:fld id="{923F8537-9967-7947-9523-96B56AD7202D}" type="datetime1">
              <a:rPr lang="en-CA" smtClean="0"/>
              <a:t>2021-10-26</a:t>
            </a:fld>
            <a:endParaRPr lang="en-US"/>
          </a:p>
        </p:txBody>
      </p:sp>
      <p:sp>
        <p:nvSpPr>
          <p:cNvPr id="5" name="Footer Placeholder 4">
            <a:extLst>
              <a:ext uri="{FF2B5EF4-FFF2-40B4-BE49-F238E27FC236}">
                <a16:creationId xmlns:a16="http://schemas.microsoft.com/office/drawing/2014/main" id="{FFEB5CC8-0D7A-C94B-86C6-4179ED07710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79CDEB3-7575-C749-92AA-188FB807149B}"/>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3812349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BB26F6-2D71-F24F-A663-80F9A60109A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65226A7-52F5-B342-BC4D-DE207BCF326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FE25034-8923-654C-9DE7-9A9A0FE52BFC}"/>
              </a:ext>
            </a:extLst>
          </p:cNvPr>
          <p:cNvSpPr>
            <a:spLocks noGrp="1"/>
          </p:cNvSpPr>
          <p:nvPr>
            <p:ph type="dt" sz="half" idx="10"/>
          </p:nvPr>
        </p:nvSpPr>
        <p:spPr/>
        <p:txBody>
          <a:bodyPr/>
          <a:lstStyle/>
          <a:p>
            <a:fld id="{78275CC2-CCE3-A94D-85F6-0ADC22AEAD37}" type="datetime1">
              <a:rPr lang="en-CA" smtClean="0"/>
              <a:t>2021-10-26</a:t>
            </a:fld>
            <a:endParaRPr lang="en-US"/>
          </a:p>
        </p:txBody>
      </p:sp>
      <p:sp>
        <p:nvSpPr>
          <p:cNvPr id="5" name="Footer Placeholder 4">
            <a:extLst>
              <a:ext uri="{FF2B5EF4-FFF2-40B4-BE49-F238E27FC236}">
                <a16:creationId xmlns:a16="http://schemas.microsoft.com/office/drawing/2014/main" id="{D50A1899-6EF5-254F-AA6F-43BCDC40E3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33B1A53-8379-5748-BB4A-3DB0F0389BD0}"/>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3705169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51CA065-4E87-A44D-A6A2-E9671B6F9CE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B412365-9FD0-3147-9798-F1E96F9DCDE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1C9ED5D-09AB-F74A-AA16-A940DC1E852A}"/>
              </a:ext>
            </a:extLst>
          </p:cNvPr>
          <p:cNvSpPr>
            <a:spLocks noGrp="1"/>
          </p:cNvSpPr>
          <p:nvPr>
            <p:ph type="dt" sz="half" idx="10"/>
          </p:nvPr>
        </p:nvSpPr>
        <p:spPr/>
        <p:txBody>
          <a:bodyPr/>
          <a:lstStyle/>
          <a:p>
            <a:fld id="{AEDC98CA-68BD-E64C-9A1B-09F0729917E3}" type="datetime1">
              <a:rPr lang="en-CA" smtClean="0"/>
              <a:t>2021-10-26</a:t>
            </a:fld>
            <a:endParaRPr lang="en-US"/>
          </a:p>
        </p:txBody>
      </p:sp>
      <p:sp>
        <p:nvSpPr>
          <p:cNvPr id="5" name="Footer Placeholder 4">
            <a:extLst>
              <a:ext uri="{FF2B5EF4-FFF2-40B4-BE49-F238E27FC236}">
                <a16:creationId xmlns:a16="http://schemas.microsoft.com/office/drawing/2014/main" id="{45CF81E7-847D-D64B-9AA7-4EF86065DF5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7ABA72-2E39-6A42-B79E-63593E23111C}"/>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7888999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1A624-7E0D-7B4F-95A5-FE56CC097E8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377CB3A-354D-D243-BCBF-86FF2129FEE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FC9FD76-4CD0-1E4D-82BF-F405F6E0D02F}"/>
              </a:ext>
            </a:extLst>
          </p:cNvPr>
          <p:cNvSpPr>
            <a:spLocks noGrp="1"/>
          </p:cNvSpPr>
          <p:nvPr>
            <p:ph type="dt" sz="half" idx="10"/>
          </p:nvPr>
        </p:nvSpPr>
        <p:spPr/>
        <p:txBody>
          <a:bodyPr/>
          <a:lstStyle/>
          <a:p>
            <a:fld id="{A318B7FD-827C-1149-B047-D4AF4FF137A4}" type="datetime1">
              <a:rPr lang="en-CA" smtClean="0"/>
              <a:t>2021-10-26</a:t>
            </a:fld>
            <a:endParaRPr lang="en-US"/>
          </a:p>
        </p:txBody>
      </p:sp>
      <p:sp>
        <p:nvSpPr>
          <p:cNvPr id="5" name="Footer Placeholder 4">
            <a:extLst>
              <a:ext uri="{FF2B5EF4-FFF2-40B4-BE49-F238E27FC236}">
                <a16:creationId xmlns:a16="http://schemas.microsoft.com/office/drawing/2014/main" id="{7AA7FB88-7016-224B-A49A-5A0CB094680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AA1BBF7-061D-0843-A0C1-8EFCEFE912D3}"/>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9337109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216026-5788-7045-B2D0-4BD1E58421A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CC4FBF8-43B9-F14C-899A-C7A2CBA206F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5A06CCE-8681-A746-BE77-F89B5136CDB4}"/>
              </a:ext>
            </a:extLst>
          </p:cNvPr>
          <p:cNvSpPr>
            <a:spLocks noGrp="1"/>
          </p:cNvSpPr>
          <p:nvPr>
            <p:ph type="dt" sz="half" idx="10"/>
          </p:nvPr>
        </p:nvSpPr>
        <p:spPr/>
        <p:txBody>
          <a:bodyPr/>
          <a:lstStyle/>
          <a:p>
            <a:fld id="{BA8121E6-54B3-D946-9BAB-8357C92105EB}" type="datetime1">
              <a:rPr lang="en-CA" smtClean="0"/>
              <a:t>2021-10-26</a:t>
            </a:fld>
            <a:endParaRPr lang="en-US"/>
          </a:p>
        </p:txBody>
      </p:sp>
      <p:sp>
        <p:nvSpPr>
          <p:cNvPr id="5" name="Footer Placeholder 4">
            <a:extLst>
              <a:ext uri="{FF2B5EF4-FFF2-40B4-BE49-F238E27FC236}">
                <a16:creationId xmlns:a16="http://schemas.microsoft.com/office/drawing/2014/main" id="{5D6781B9-8542-F344-81D3-D091627626B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62358FC-19BD-3A48-9465-2B6AB5475133}"/>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5229392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D7B398-13C9-B349-9281-6451B74579D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EE77417-015E-7D41-91FA-E1AFAE8E8C3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BFDE1DE-E6CD-3540-A56D-E7551B0F6A2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2650284-C5BA-964D-9651-177F40D9F917}"/>
              </a:ext>
            </a:extLst>
          </p:cNvPr>
          <p:cNvSpPr>
            <a:spLocks noGrp="1"/>
          </p:cNvSpPr>
          <p:nvPr>
            <p:ph type="dt" sz="half" idx="10"/>
          </p:nvPr>
        </p:nvSpPr>
        <p:spPr/>
        <p:txBody>
          <a:bodyPr/>
          <a:lstStyle/>
          <a:p>
            <a:fld id="{D80A9B60-F3F5-3F49-9796-B7F16B161388}" type="datetime1">
              <a:rPr lang="en-CA" smtClean="0"/>
              <a:t>2021-10-26</a:t>
            </a:fld>
            <a:endParaRPr lang="en-US"/>
          </a:p>
        </p:txBody>
      </p:sp>
      <p:sp>
        <p:nvSpPr>
          <p:cNvPr id="6" name="Footer Placeholder 5">
            <a:extLst>
              <a:ext uri="{FF2B5EF4-FFF2-40B4-BE49-F238E27FC236}">
                <a16:creationId xmlns:a16="http://schemas.microsoft.com/office/drawing/2014/main" id="{05DB7229-4A25-B144-BC05-737B79014EC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E7773D6-07E4-114F-AA8C-AE17860D8AB5}"/>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6103383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EA3941-4393-EF4D-95B5-EE82DD45F6C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DC603BC-E61B-B04A-8954-2219EC00BEE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BB8B496-BE2A-614A-B90F-F7C4D477747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2865846-70F9-4A4D-91F2-B0097016C02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BB080CD-2870-2343-9A79-A2A68B8DC6C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BB6D512-B47D-044A-88EC-5430329ACF3D}"/>
              </a:ext>
            </a:extLst>
          </p:cNvPr>
          <p:cNvSpPr>
            <a:spLocks noGrp="1"/>
          </p:cNvSpPr>
          <p:nvPr>
            <p:ph type="dt" sz="half" idx="10"/>
          </p:nvPr>
        </p:nvSpPr>
        <p:spPr/>
        <p:txBody>
          <a:bodyPr/>
          <a:lstStyle/>
          <a:p>
            <a:fld id="{959D1DB8-1F1B-D849-9098-48A6BC75B5F6}" type="datetime1">
              <a:rPr lang="en-CA" smtClean="0"/>
              <a:t>2021-10-26</a:t>
            </a:fld>
            <a:endParaRPr lang="en-US"/>
          </a:p>
        </p:txBody>
      </p:sp>
      <p:sp>
        <p:nvSpPr>
          <p:cNvPr id="8" name="Footer Placeholder 7">
            <a:extLst>
              <a:ext uri="{FF2B5EF4-FFF2-40B4-BE49-F238E27FC236}">
                <a16:creationId xmlns:a16="http://schemas.microsoft.com/office/drawing/2014/main" id="{1074561D-ABE2-E945-9672-E884E926247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EDEE21E-E177-1B46-BA00-E3B94A13D93F}"/>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7763174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F9AB0F-1FBA-FB41-9932-43EF435DE09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0ACB662-7BFE-324F-B1AB-721862C00BEB}"/>
              </a:ext>
            </a:extLst>
          </p:cNvPr>
          <p:cNvSpPr>
            <a:spLocks noGrp="1"/>
          </p:cNvSpPr>
          <p:nvPr>
            <p:ph type="dt" sz="half" idx="10"/>
          </p:nvPr>
        </p:nvSpPr>
        <p:spPr/>
        <p:txBody>
          <a:bodyPr/>
          <a:lstStyle/>
          <a:p>
            <a:fld id="{63574919-8721-D944-B24A-249558152C7E}" type="datetime1">
              <a:rPr lang="en-CA" smtClean="0"/>
              <a:t>2021-10-26</a:t>
            </a:fld>
            <a:endParaRPr lang="en-US"/>
          </a:p>
        </p:txBody>
      </p:sp>
      <p:sp>
        <p:nvSpPr>
          <p:cNvPr id="4" name="Footer Placeholder 3">
            <a:extLst>
              <a:ext uri="{FF2B5EF4-FFF2-40B4-BE49-F238E27FC236}">
                <a16:creationId xmlns:a16="http://schemas.microsoft.com/office/drawing/2014/main" id="{58CF593E-849A-3449-ADA6-F506F311CAA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FB938B5-7E44-5746-8560-E6C21A256DD9}"/>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552262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86F55B1-E8F8-0F40-97C5-CFBD3956B588}"/>
              </a:ext>
            </a:extLst>
          </p:cNvPr>
          <p:cNvSpPr>
            <a:spLocks noGrp="1"/>
          </p:cNvSpPr>
          <p:nvPr>
            <p:ph type="dt" sz="half" idx="10"/>
          </p:nvPr>
        </p:nvSpPr>
        <p:spPr/>
        <p:txBody>
          <a:bodyPr/>
          <a:lstStyle/>
          <a:p>
            <a:fld id="{8D4EC021-86E6-EC4D-A721-10473A423F65}" type="datetime1">
              <a:rPr lang="en-CA" smtClean="0"/>
              <a:t>2021-10-26</a:t>
            </a:fld>
            <a:endParaRPr lang="en-US"/>
          </a:p>
        </p:txBody>
      </p:sp>
      <p:sp>
        <p:nvSpPr>
          <p:cNvPr id="3" name="Footer Placeholder 2">
            <a:extLst>
              <a:ext uri="{FF2B5EF4-FFF2-40B4-BE49-F238E27FC236}">
                <a16:creationId xmlns:a16="http://schemas.microsoft.com/office/drawing/2014/main" id="{83807135-8C4C-3E4A-985F-73656A8EBCD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77E9C1E-DA35-F046-ABC5-A409F57D2B3E}"/>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0041787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26BE34-40C1-F44A-A4DE-9E8473F9CE0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8EFD3C1-0F35-134F-ABD7-A00D5CA9B1D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D119916-4107-454D-82BB-E8912655A68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50E888F-4BAA-F94D-939A-BBF0E65093A3}"/>
              </a:ext>
            </a:extLst>
          </p:cNvPr>
          <p:cNvSpPr>
            <a:spLocks noGrp="1"/>
          </p:cNvSpPr>
          <p:nvPr>
            <p:ph type="dt" sz="half" idx="10"/>
          </p:nvPr>
        </p:nvSpPr>
        <p:spPr/>
        <p:txBody>
          <a:bodyPr/>
          <a:lstStyle/>
          <a:p>
            <a:fld id="{F93ECC72-280E-5F4E-B0B3-90385804BC0D}" type="datetime1">
              <a:rPr lang="en-CA" smtClean="0"/>
              <a:t>2021-10-26</a:t>
            </a:fld>
            <a:endParaRPr lang="en-US"/>
          </a:p>
        </p:txBody>
      </p:sp>
      <p:sp>
        <p:nvSpPr>
          <p:cNvPr id="6" name="Footer Placeholder 5">
            <a:extLst>
              <a:ext uri="{FF2B5EF4-FFF2-40B4-BE49-F238E27FC236}">
                <a16:creationId xmlns:a16="http://schemas.microsoft.com/office/drawing/2014/main" id="{AB3173F9-62BF-0242-8FBC-B3FC1CD32AE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84FC2F4-312F-F241-ACE3-B918D59105E9}"/>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37046684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D237A6-4518-3949-804E-87DF5951F51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39D895F-1368-894E-8469-03CD700596E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FB0B742-8B48-5F40-9910-D6D544EF73F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25ED924-B113-9341-9143-EBF12412613F}"/>
              </a:ext>
            </a:extLst>
          </p:cNvPr>
          <p:cNvSpPr>
            <a:spLocks noGrp="1"/>
          </p:cNvSpPr>
          <p:nvPr>
            <p:ph type="dt" sz="half" idx="10"/>
          </p:nvPr>
        </p:nvSpPr>
        <p:spPr/>
        <p:txBody>
          <a:bodyPr/>
          <a:lstStyle/>
          <a:p>
            <a:fld id="{45636ACC-0590-5740-875E-802CD7EF9593}" type="datetime1">
              <a:rPr lang="en-CA" smtClean="0"/>
              <a:t>2021-10-26</a:t>
            </a:fld>
            <a:endParaRPr lang="en-US"/>
          </a:p>
        </p:txBody>
      </p:sp>
      <p:sp>
        <p:nvSpPr>
          <p:cNvPr id="6" name="Footer Placeholder 5">
            <a:extLst>
              <a:ext uri="{FF2B5EF4-FFF2-40B4-BE49-F238E27FC236}">
                <a16:creationId xmlns:a16="http://schemas.microsoft.com/office/drawing/2014/main" id="{24FEF4C0-B2D0-F747-9C7E-F781C3965A0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3D61E54-8EC3-A44E-932D-D95A934C3AF1}"/>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7246880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60E2133-5EA6-4743-A3A0-E7C2DD8A8DF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15B76E6-6875-7143-817B-4B2BB4E4316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127C448-B55D-1C46-B1F2-D753E9A4019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7DCC19-C26D-DD4A-B6C8-4B3D7C09F9F9}" type="datetime1">
              <a:rPr lang="en-CA" smtClean="0"/>
              <a:t>2021-10-26</a:t>
            </a:fld>
            <a:endParaRPr lang="en-US"/>
          </a:p>
        </p:txBody>
      </p:sp>
      <p:sp>
        <p:nvSpPr>
          <p:cNvPr id="5" name="Footer Placeholder 4">
            <a:extLst>
              <a:ext uri="{FF2B5EF4-FFF2-40B4-BE49-F238E27FC236}">
                <a16:creationId xmlns:a16="http://schemas.microsoft.com/office/drawing/2014/main" id="{E5219B47-B47F-D24B-B379-43106460F3E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A6376B6-261A-4341-BE4D-EB529BDD514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ADBE72-98E8-404F-99C6-DD0408BE1352}" type="slidenum">
              <a:rPr lang="en-US" smtClean="0"/>
              <a:t>‹#›</a:t>
            </a:fld>
            <a:endParaRPr lang="en-US"/>
          </a:p>
        </p:txBody>
      </p:sp>
    </p:spTree>
    <p:extLst>
      <p:ext uri="{BB962C8B-B14F-4D97-AF65-F5344CB8AC3E}">
        <p14:creationId xmlns:p14="http://schemas.microsoft.com/office/powerpoint/2010/main" val="13334735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hyperlink" Target="https://www.16personalities.com/free-personality-test"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hyperlink" Target="https://www.16personalities.com/"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hyperlink" Target="http://www.viacharacter.org/" TargetMode="External"/></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hyperlink" Target="mailto:communication@education-leadership-ontario.ca" TargetMode="External"/><Relationship Id="rId5" Type="http://schemas.openxmlformats.org/officeDocument/2006/relationships/hyperlink" Target="https://twitter.com/IELOntario" TargetMode="External"/><Relationship Id="rId4" Type="http://schemas.openxmlformats.org/officeDocument/2006/relationships/hyperlink" Target="http://www.education-leadership-ontario.ca/" TargetMode="External"/></Relationships>
</file>

<file path=ppt/slides/_rels/slide1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6.jpg"/></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1.jpeg"/><Relationship Id="rId7" Type="http://schemas.openxmlformats.org/officeDocument/2006/relationships/diagramColors" Target="../diagrams/colors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hyperlink" Target="http://www.onwardthebook.com/wp-content/uploads/2018/04/Elements-of-Self.pdf" TargetMode="External"/><Relationship Id="rId4" Type="http://schemas.openxmlformats.org/officeDocument/2006/relationships/image" Target="../media/image4.jpeg"/></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hyperlink" Target="https://www.youtube.com/watch?v=fXEezjp-Df8" TargetMode="External"/><Relationship Id="rId4" Type="http://schemas.openxmlformats.org/officeDocument/2006/relationships/image" Target="../media/image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5">
            <a:extLst>
              <a:ext uri="{FF2B5EF4-FFF2-40B4-BE49-F238E27FC236}">
                <a16:creationId xmlns:a16="http://schemas.microsoft.com/office/drawing/2014/main" id="{E3046DE8-CAE1-624C-9B2D-A67EA632CFBC}"/>
              </a:ext>
            </a:extLst>
          </p:cNvPr>
          <p:cNvSpPr txBox="1">
            <a:spLocks noChangeArrowheads="1"/>
          </p:cNvSpPr>
          <p:nvPr/>
        </p:nvSpPr>
        <p:spPr bwMode="auto">
          <a:xfrm>
            <a:off x="90487" y="2405854"/>
            <a:ext cx="12011025" cy="5262979"/>
          </a:xfrm>
          <a:prstGeom prst="rect">
            <a:avLst/>
          </a:prstGeom>
          <a:noFill/>
          <a:ln>
            <a:noFill/>
          </a:ln>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defRPr/>
            </a:pPr>
            <a:r>
              <a:rPr lang="en-US" altLang="en-US" sz="4800" b="1" kern="0" dirty="0">
                <a:latin typeface="+mn-lt"/>
              </a:rPr>
              <a:t>Strengthening Your </a:t>
            </a:r>
          </a:p>
          <a:p>
            <a:pPr algn="ctr" eaLnBrk="1" hangingPunct="1">
              <a:spcBef>
                <a:spcPct val="0"/>
              </a:spcBef>
              <a:buFontTx/>
              <a:buNone/>
              <a:defRPr/>
            </a:pPr>
            <a:r>
              <a:rPr lang="en-US" altLang="en-US" sz="4800" b="1" kern="0" dirty="0">
                <a:latin typeface="+mn-lt"/>
              </a:rPr>
              <a:t>Personal Leadership Resources</a:t>
            </a:r>
          </a:p>
          <a:p>
            <a:pPr algn="ctr" eaLnBrk="1" hangingPunct="1">
              <a:spcBef>
                <a:spcPct val="0"/>
              </a:spcBef>
              <a:buFontTx/>
              <a:buNone/>
              <a:defRPr/>
            </a:pPr>
            <a:r>
              <a:rPr lang="en-US" altLang="en-US" sz="4800" b="1" kern="0" dirty="0">
                <a:latin typeface="+mn-lt"/>
              </a:rPr>
              <a:t>For Catholic Leaders</a:t>
            </a:r>
          </a:p>
          <a:p>
            <a:pPr algn="ctr" eaLnBrk="1" hangingPunct="1">
              <a:spcBef>
                <a:spcPct val="0"/>
              </a:spcBef>
              <a:buFontTx/>
              <a:buNone/>
              <a:defRPr/>
            </a:pPr>
            <a:endParaRPr lang="en-US" altLang="en-US" sz="4800" b="1" kern="0" dirty="0">
              <a:latin typeface="+mn-lt"/>
            </a:endParaRPr>
          </a:p>
          <a:p>
            <a:pPr algn="ctr" eaLnBrk="1" hangingPunct="1">
              <a:spcBef>
                <a:spcPct val="0"/>
              </a:spcBef>
              <a:buFontTx/>
              <a:buNone/>
              <a:defRPr/>
            </a:pPr>
            <a:r>
              <a:rPr lang="en-US" altLang="en-US" sz="4800" kern="0" dirty="0">
                <a:latin typeface="+mn-lt"/>
              </a:rPr>
              <a:t>Psychological PLRs – </a:t>
            </a:r>
            <a:r>
              <a:rPr lang="en-US" altLang="en-US" sz="4800" kern="0">
                <a:latin typeface="+mn-lt"/>
              </a:rPr>
              <a:t>Session 1.2</a:t>
            </a:r>
            <a:endParaRPr lang="en-US" altLang="en-US" sz="4800" kern="0" dirty="0">
              <a:latin typeface="+mn-lt"/>
            </a:endParaRPr>
          </a:p>
          <a:p>
            <a:pPr algn="ctr">
              <a:spcBef>
                <a:spcPct val="0"/>
              </a:spcBef>
              <a:buNone/>
              <a:defRPr/>
            </a:pPr>
            <a:r>
              <a:rPr lang="en-US" altLang="en-US" sz="4800" kern="0" dirty="0">
                <a:latin typeface="+mn-lt"/>
              </a:rPr>
              <a:t>Understanding Who You Are as a Leader</a:t>
            </a:r>
          </a:p>
          <a:p>
            <a:pPr algn="ctr" eaLnBrk="1" hangingPunct="1">
              <a:spcBef>
                <a:spcPct val="0"/>
              </a:spcBef>
              <a:buFontTx/>
              <a:buNone/>
              <a:defRPr/>
            </a:pPr>
            <a:endParaRPr lang="en-US" altLang="en-US" sz="4800" b="1" kern="0" dirty="0">
              <a:latin typeface="Gill Sans MT" panose="020B0502020104020203" pitchFamily="34" charset="77"/>
            </a:endParaRPr>
          </a:p>
        </p:txBody>
      </p:sp>
      <p:pic>
        <p:nvPicPr>
          <p:cNvPr id="6" name="Picture 6" descr="logo short">
            <a:extLst>
              <a:ext uri="{FF2B5EF4-FFF2-40B4-BE49-F238E27FC236}">
                <a16:creationId xmlns:a16="http://schemas.microsoft.com/office/drawing/2014/main" id="{9F816C23-BC7B-9B4F-AFE1-0A3B0562F479}"/>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80926"/>
            <a:ext cx="1374775" cy="1143000"/>
          </a:xfrm>
          <a:noFill/>
        </p:spPr>
      </p:pic>
      <p:sp>
        <p:nvSpPr>
          <p:cNvPr id="7" name="Text Box 7">
            <a:extLst>
              <a:ext uri="{FF2B5EF4-FFF2-40B4-BE49-F238E27FC236}">
                <a16:creationId xmlns:a16="http://schemas.microsoft.com/office/drawing/2014/main" id="{3C4D95C6-0808-7C47-8B06-AEED8851B87A}"/>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8" name="Rectangle 4">
            <a:extLst>
              <a:ext uri="{FF2B5EF4-FFF2-40B4-BE49-F238E27FC236}">
                <a16:creationId xmlns:a16="http://schemas.microsoft.com/office/drawing/2014/main" id="{5D6BDD40-9ED3-6541-BB3A-B30F240DA16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Tree>
    <p:extLst>
      <p:ext uri="{BB962C8B-B14F-4D97-AF65-F5344CB8AC3E}">
        <p14:creationId xmlns:p14="http://schemas.microsoft.com/office/powerpoint/2010/main" val="10275897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8" name="Title 1">
            <a:extLst>
              <a:ext uri="{FF2B5EF4-FFF2-40B4-BE49-F238E27FC236}">
                <a16:creationId xmlns:a16="http://schemas.microsoft.com/office/drawing/2014/main" id="{AC46C321-51D0-ED45-8B51-368445725E72}"/>
              </a:ext>
            </a:extLst>
          </p:cNvPr>
          <p:cNvSpPr txBox="1">
            <a:spLocks/>
          </p:cNvSpPr>
          <p:nvPr/>
        </p:nvSpPr>
        <p:spPr>
          <a:xfrm>
            <a:off x="457200" y="1856971"/>
            <a:ext cx="8229600"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200" b="1" dirty="0">
                <a:solidFill>
                  <a:schemeClr val="accent1">
                    <a:lumMod val="75000"/>
                  </a:schemeClr>
                </a:solidFill>
                <a:latin typeface="+mn-lt"/>
              </a:rPr>
              <a:t>Small Group Discussion</a:t>
            </a:r>
            <a:endParaRPr lang="en-CA" sz="3200" b="1" dirty="0">
              <a:solidFill>
                <a:schemeClr val="accent1">
                  <a:lumMod val="75000"/>
                </a:schemeClr>
              </a:solidFill>
              <a:latin typeface="+mn-lt"/>
            </a:endParaRPr>
          </a:p>
        </p:txBody>
      </p:sp>
      <p:sp>
        <p:nvSpPr>
          <p:cNvPr id="9" name="Content Placeholder 2">
            <a:extLst>
              <a:ext uri="{FF2B5EF4-FFF2-40B4-BE49-F238E27FC236}">
                <a16:creationId xmlns:a16="http://schemas.microsoft.com/office/drawing/2014/main" id="{13395F5C-B087-7C40-9A41-F70E08EBBDA2}"/>
              </a:ext>
            </a:extLst>
          </p:cNvPr>
          <p:cNvSpPr>
            <a:spLocks noGrp="1"/>
          </p:cNvSpPr>
          <p:nvPr>
            <p:ph idx="1"/>
          </p:nvPr>
        </p:nvSpPr>
        <p:spPr>
          <a:xfrm>
            <a:off x="1453952" y="3214172"/>
            <a:ext cx="7848872" cy="2664296"/>
          </a:xfrm>
        </p:spPr>
        <p:txBody>
          <a:bodyPr>
            <a:normAutofit/>
          </a:bodyPr>
          <a:lstStyle/>
          <a:p>
            <a:pPr marL="0" indent="0">
              <a:buNone/>
            </a:pPr>
            <a:r>
              <a:rPr lang="en-US" b="1" dirty="0"/>
              <a:t>GUIDING QUESTIONS</a:t>
            </a:r>
          </a:p>
          <a:p>
            <a:pPr marL="514350" indent="-514350">
              <a:buFont typeface="+mj-lt"/>
              <a:buAutoNum type="arabicPeriod"/>
            </a:pPr>
            <a:r>
              <a:rPr lang="en-US" dirty="0"/>
              <a:t>What are your 3 core values?</a:t>
            </a:r>
          </a:p>
          <a:p>
            <a:pPr marL="514350" indent="-514350">
              <a:buFont typeface="+mj-lt"/>
              <a:buAutoNum type="arabicPeriod"/>
            </a:pPr>
            <a:r>
              <a:rPr lang="en-US" dirty="0"/>
              <a:t>In what ways do you articulate one of them as a leader?</a:t>
            </a:r>
          </a:p>
          <a:p>
            <a:pPr marL="514350" indent="-514350">
              <a:buFont typeface="+mj-lt"/>
              <a:buAutoNum type="arabicPeriod"/>
            </a:pPr>
            <a:endParaRPr lang="en-US" dirty="0"/>
          </a:p>
          <a:p>
            <a:endParaRPr lang="en-CA" dirty="0"/>
          </a:p>
        </p:txBody>
      </p:sp>
    </p:spTree>
    <p:extLst>
      <p:ext uri="{BB962C8B-B14F-4D97-AF65-F5344CB8AC3E}">
        <p14:creationId xmlns:p14="http://schemas.microsoft.com/office/powerpoint/2010/main" val="7012048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8" name="Content Placeholder 2">
            <a:extLst>
              <a:ext uri="{FF2B5EF4-FFF2-40B4-BE49-F238E27FC236}">
                <a16:creationId xmlns:a16="http://schemas.microsoft.com/office/drawing/2014/main" id="{22FD3B3B-45B3-BB40-A07E-26BD9BBA16FD}"/>
              </a:ext>
            </a:extLst>
          </p:cNvPr>
          <p:cNvSpPr>
            <a:spLocks noGrp="1"/>
          </p:cNvSpPr>
          <p:nvPr>
            <p:ph sz="half" idx="1"/>
          </p:nvPr>
        </p:nvSpPr>
        <p:spPr>
          <a:xfrm>
            <a:off x="751113" y="2840101"/>
            <a:ext cx="10129803" cy="2699655"/>
          </a:xfrm>
        </p:spPr>
        <p:txBody>
          <a:bodyPr>
            <a:normAutofit/>
          </a:bodyPr>
          <a:lstStyle/>
          <a:p>
            <a:pPr marL="0" indent="0">
              <a:buNone/>
            </a:pPr>
            <a:r>
              <a:rPr lang="en-CA" sz="3200" b="1" dirty="0">
                <a:solidFill>
                  <a:schemeClr val="accent1">
                    <a:lumMod val="75000"/>
                  </a:schemeClr>
                </a:solidFill>
              </a:rPr>
              <a:t>Personal Reflection</a:t>
            </a:r>
          </a:p>
          <a:p>
            <a:pPr marL="0" indent="0">
              <a:buNone/>
            </a:pPr>
            <a:endParaRPr lang="en-CA" dirty="0"/>
          </a:p>
          <a:p>
            <a:pPr marL="0" indent="0">
              <a:buNone/>
            </a:pPr>
            <a:r>
              <a:rPr lang="en-CA" dirty="0"/>
              <a:t>Complete the Myers Briggs Personality Test: </a:t>
            </a:r>
            <a:r>
              <a:rPr lang="en-CA" u="sng" dirty="0">
                <a:hlinkClick r:id="rId4"/>
              </a:rPr>
              <a:t>https://www.16personalities.com/free-personality-test</a:t>
            </a:r>
            <a:r>
              <a:rPr lang="en-CA" dirty="0"/>
              <a:t> </a:t>
            </a:r>
          </a:p>
          <a:p>
            <a:pPr marL="0" indent="0">
              <a:buNone/>
            </a:pPr>
            <a:endParaRPr lang="en-CA" dirty="0"/>
          </a:p>
          <a:p>
            <a:pPr marL="0" indent="0">
              <a:buNone/>
            </a:pPr>
            <a:endParaRPr lang="en-CA" dirty="0"/>
          </a:p>
        </p:txBody>
      </p:sp>
      <p:sp>
        <p:nvSpPr>
          <p:cNvPr id="9" name="TextBox 8">
            <a:extLst>
              <a:ext uri="{FF2B5EF4-FFF2-40B4-BE49-F238E27FC236}">
                <a16:creationId xmlns:a16="http://schemas.microsoft.com/office/drawing/2014/main" id="{A56808B2-FD30-2B4E-BF3B-AB99305C3B4B}"/>
              </a:ext>
            </a:extLst>
          </p:cNvPr>
          <p:cNvSpPr txBox="1"/>
          <p:nvPr/>
        </p:nvSpPr>
        <p:spPr>
          <a:xfrm>
            <a:off x="9213618" y="5974884"/>
            <a:ext cx="2160240" cy="646331"/>
          </a:xfrm>
          <a:prstGeom prst="rect">
            <a:avLst/>
          </a:prstGeom>
          <a:solidFill>
            <a:schemeClr val="accent1">
              <a:lumMod val="60000"/>
              <a:lumOff val="40000"/>
            </a:schemeClr>
          </a:solidFill>
        </p:spPr>
        <p:txBody>
          <a:bodyPr wrap="square" rtlCol="0">
            <a:spAutoFit/>
          </a:bodyPr>
          <a:lstStyle/>
          <a:p>
            <a:r>
              <a:rPr lang="en-CA" dirty="0"/>
              <a:t>See Reflective Manual page 7</a:t>
            </a:r>
          </a:p>
        </p:txBody>
      </p:sp>
    </p:spTree>
    <p:extLst>
      <p:ext uri="{BB962C8B-B14F-4D97-AF65-F5344CB8AC3E}">
        <p14:creationId xmlns:p14="http://schemas.microsoft.com/office/powerpoint/2010/main" val="23366692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8" name="Title 1">
            <a:extLst>
              <a:ext uri="{FF2B5EF4-FFF2-40B4-BE49-F238E27FC236}">
                <a16:creationId xmlns:a16="http://schemas.microsoft.com/office/drawing/2014/main" id="{F912A886-5D2F-6A43-A7C6-B5BF0A57B435}"/>
              </a:ext>
            </a:extLst>
          </p:cNvPr>
          <p:cNvSpPr txBox="1">
            <a:spLocks/>
          </p:cNvSpPr>
          <p:nvPr/>
        </p:nvSpPr>
        <p:spPr>
          <a:xfrm>
            <a:off x="3425826" y="349466"/>
            <a:ext cx="7068015" cy="8382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CA" sz="3200" b="1" dirty="0">
                <a:solidFill>
                  <a:schemeClr val="accent1">
                    <a:lumMod val="75000"/>
                  </a:schemeClr>
                </a:solidFill>
                <a:latin typeface="+mn-lt"/>
              </a:rPr>
              <a:t>Myers-Briggs Personality Type</a:t>
            </a:r>
          </a:p>
        </p:txBody>
      </p:sp>
      <p:sp>
        <p:nvSpPr>
          <p:cNvPr id="11" name="Rectangle 10">
            <a:extLst>
              <a:ext uri="{FF2B5EF4-FFF2-40B4-BE49-F238E27FC236}">
                <a16:creationId xmlns:a16="http://schemas.microsoft.com/office/drawing/2014/main" id="{6FDEE9D0-E184-9648-A77A-77C1ECA6B295}"/>
              </a:ext>
            </a:extLst>
          </p:cNvPr>
          <p:cNvSpPr/>
          <p:nvPr/>
        </p:nvSpPr>
        <p:spPr>
          <a:xfrm>
            <a:off x="2165029" y="1187666"/>
            <a:ext cx="8496944" cy="4524315"/>
          </a:xfrm>
          <a:prstGeom prst="rect">
            <a:avLst/>
          </a:prstGeom>
          <a:ln>
            <a:solidFill>
              <a:schemeClr val="accent6">
                <a:lumMod val="75000"/>
              </a:schemeClr>
            </a:solidFill>
          </a:ln>
        </p:spPr>
        <p:txBody>
          <a:bodyPr wrap="square">
            <a:spAutoFit/>
          </a:bodyPr>
          <a:lstStyle/>
          <a:p>
            <a:pPr algn="ctr"/>
            <a:r>
              <a:rPr lang="en-US" sz="3200" b="1" dirty="0"/>
              <a:t>Personality Type Descriptors</a:t>
            </a:r>
          </a:p>
          <a:p>
            <a:r>
              <a:rPr lang="en-US" sz="3200" dirty="0"/>
              <a:t>ISTP – Virtuoso	 	ESTP – Entrepreneur</a:t>
            </a:r>
          </a:p>
          <a:p>
            <a:r>
              <a:rPr lang="en-US" sz="3200" dirty="0"/>
              <a:t>ISFP – Adventurer	ESFP – Entertainer</a:t>
            </a:r>
          </a:p>
          <a:p>
            <a:r>
              <a:rPr lang="en-US" sz="3200" dirty="0"/>
              <a:t>INFP – Mediator		ENFP – Campaigner</a:t>
            </a:r>
          </a:p>
          <a:p>
            <a:r>
              <a:rPr lang="en-US" sz="3200" dirty="0"/>
              <a:t>INTP – Logician 		ENTP – Debater</a:t>
            </a:r>
          </a:p>
          <a:p>
            <a:r>
              <a:rPr lang="en-US" sz="3200" dirty="0"/>
              <a:t>ISTJ – Logistician		ESTJ – Executive</a:t>
            </a:r>
          </a:p>
          <a:p>
            <a:r>
              <a:rPr lang="en-US" sz="3200" dirty="0"/>
              <a:t>ISFJ – Defender 		ESFJ – Consult</a:t>
            </a:r>
          </a:p>
          <a:p>
            <a:r>
              <a:rPr lang="en-US" sz="3200" dirty="0"/>
              <a:t>INFJ – Advocate 		ENFJ – Protagonist</a:t>
            </a:r>
          </a:p>
          <a:p>
            <a:r>
              <a:rPr lang="en-US" sz="3200" dirty="0"/>
              <a:t>INTJ – Architect 		ENTJ – Commander </a:t>
            </a:r>
          </a:p>
        </p:txBody>
      </p:sp>
      <p:sp>
        <p:nvSpPr>
          <p:cNvPr id="2" name="TextBox 1">
            <a:extLst>
              <a:ext uri="{FF2B5EF4-FFF2-40B4-BE49-F238E27FC236}">
                <a16:creationId xmlns:a16="http://schemas.microsoft.com/office/drawing/2014/main" id="{99B0D263-6023-2846-ACA7-C317BCF75370}"/>
              </a:ext>
            </a:extLst>
          </p:cNvPr>
          <p:cNvSpPr txBox="1"/>
          <p:nvPr/>
        </p:nvSpPr>
        <p:spPr>
          <a:xfrm>
            <a:off x="5696262" y="6001300"/>
            <a:ext cx="4965711" cy="646331"/>
          </a:xfrm>
          <a:prstGeom prst="rect">
            <a:avLst/>
          </a:prstGeom>
          <a:noFill/>
        </p:spPr>
        <p:txBody>
          <a:bodyPr wrap="square" rtlCol="0">
            <a:spAutoFit/>
          </a:bodyPr>
          <a:lstStyle/>
          <a:p>
            <a:r>
              <a:rPr lang="en-US" sz="3600" dirty="0">
                <a:hlinkClick r:id="rId4"/>
              </a:rPr>
              <a:t>16personalities.com </a:t>
            </a:r>
            <a:endParaRPr lang="en-US" sz="3600" dirty="0"/>
          </a:p>
        </p:txBody>
      </p:sp>
    </p:spTree>
    <p:extLst>
      <p:ext uri="{BB962C8B-B14F-4D97-AF65-F5344CB8AC3E}">
        <p14:creationId xmlns:p14="http://schemas.microsoft.com/office/powerpoint/2010/main" val="10753668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8" name="Content Placeholder 2">
            <a:extLst>
              <a:ext uri="{FF2B5EF4-FFF2-40B4-BE49-F238E27FC236}">
                <a16:creationId xmlns:a16="http://schemas.microsoft.com/office/drawing/2014/main" id="{22FD3B3B-45B3-BB40-A07E-26BD9BBA16FD}"/>
              </a:ext>
            </a:extLst>
          </p:cNvPr>
          <p:cNvSpPr>
            <a:spLocks noGrp="1"/>
          </p:cNvSpPr>
          <p:nvPr>
            <p:ph sz="half" idx="1"/>
          </p:nvPr>
        </p:nvSpPr>
        <p:spPr>
          <a:xfrm>
            <a:off x="457199" y="1676402"/>
            <a:ext cx="10129803" cy="3971455"/>
          </a:xfrm>
        </p:spPr>
        <p:txBody>
          <a:bodyPr>
            <a:normAutofit/>
          </a:bodyPr>
          <a:lstStyle/>
          <a:p>
            <a:pPr marL="0" indent="0">
              <a:buNone/>
            </a:pPr>
            <a:r>
              <a:rPr lang="en-CA" sz="3200" b="1" dirty="0">
                <a:solidFill>
                  <a:schemeClr val="accent1">
                    <a:lumMod val="75000"/>
                  </a:schemeClr>
                </a:solidFill>
              </a:rPr>
              <a:t>Personal Reflection</a:t>
            </a:r>
          </a:p>
          <a:p>
            <a:pPr marL="0" indent="0">
              <a:buNone/>
            </a:pPr>
            <a:endParaRPr lang="en-CA" dirty="0"/>
          </a:p>
          <a:p>
            <a:pPr marL="0" indent="0">
              <a:buNone/>
            </a:pPr>
            <a:endParaRPr lang="en-CA" dirty="0"/>
          </a:p>
          <a:p>
            <a:pPr marL="0" indent="0">
              <a:buNone/>
            </a:pPr>
            <a:r>
              <a:rPr lang="en-CA" sz="3600" b="1" dirty="0"/>
              <a:t>What are your Strengths? </a:t>
            </a:r>
          </a:p>
          <a:p>
            <a:pPr marL="0" lvl="0" indent="0">
              <a:buNone/>
            </a:pPr>
            <a:r>
              <a:rPr lang="en-CA" dirty="0"/>
              <a:t>Complete the signature strengths survey: </a:t>
            </a:r>
            <a:r>
              <a:rPr lang="en-CA" u="sng" dirty="0">
                <a:hlinkClick r:id="rId4"/>
              </a:rPr>
              <a:t>http://www.viacharacter.org</a:t>
            </a:r>
            <a:r>
              <a:rPr lang="en-CA" dirty="0"/>
              <a:t>.</a:t>
            </a:r>
          </a:p>
          <a:p>
            <a:pPr marL="0" indent="0">
              <a:buNone/>
            </a:pPr>
            <a:endParaRPr lang="en-CA" dirty="0"/>
          </a:p>
        </p:txBody>
      </p:sp>
      <p:sp>
        <p:nvSpPr>
          <p:cNvPr id="9" name="TextBox 8">
            <a:extLst>
              <a:ext uri="{FF2B5EF4-FFF2-40B4-BE49-F238E27FC236}">
                <a16:creationId xmlns:a16="http://schemas.microsoft.com/office/drawing/2014/main" id="{A56808B2-FD30-2B4E-BF3B-AB99305C3B4B}"/>
              </a:ext>
            </a:extLst>
          </p:cNvPr>
          <p:cNvSpPr txBox="1"/>
          <p:nvPr/>
        </p:nvSpPr>
        <p:spPr>
          <a:xfrm>
            <a:off x="9247072" y="5461928"/>
            <a:ext cx="2160240" cy="646331"/>
          </a:xfrm>
          <a:prstGeom prst="rect">
            <a:avLst/>
          </a:prstGeom>
          <a:solidFill>
            <a:schemeClr val="accent1">
              <a:lumMod val="60000"/>
              <a:lumOff val="40000"/>
            </a:schemeClr>
          </a:solidFill>
        </p:spPr>
        <p:txBody>
          <a:bodyPr wrap="square" rtlCol="0">
            <a:spAutoFit/>
          </a:bodyPr>
          <a:lstStyle/>
          <a:p>
            <a:r>
              <a:rPr lang="en-CA" dirty="0"/>
              <a:t>Reflective Manual page 7</a:t>
            </a:r>
          </a:p>
        </p:txBody>
      </p:sp>
    </p:spTree>
    <p:extLst>
      <p:ext uri="{BB962C8B-B14F-4D97-AF65-F5344CB8AC3E}">
        <p14:creationId xmlns:p14="http://schemas.microsoft.com/office/powerpoint/2010/main" val="31230595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8" name="Title 1">
            <a:extLst>
              <a:ext uri="{FF2B5EF4-FFF2-40B4-BE49-F238E27FC236}">
                <a16:creationId xmlns:a16="http://schemas.microsoft.com/office/drawing/2014/main" id="{BC0948D0-B3F4-7A4D-81C3-10EC1376088E}"/>
              </a:ext>
            </a:extLst>
          </p:cNvPr>
          <p:cNvSpPr txBox="1">
            <a:spLocks/>
          </p:cNvSpPr>
          <p:nvPr/>
        </p:nvSpPr>
        <p:spPr>
          <a:xfrm>
            <a:off x="73630" y="1759914"/>
            <a:ext cx="12118370" cy="102827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CA" sz="3200" b="1" dirty="0">
                <a:solidFill>
                  <a:schemeClr val="accent1">
                    <a:lumMod val="75000"/>
                  </a:schemeClr>
                </a:solidFill>
                <a:latin typeface="+mn-lt"/>
              </a:rPr>
              <a:t>Character Strengths</a:t>
            </a:r>
          </a:p>
        </p:txBody>
      </p:sp>
      <p:sp>
        <p:nvSpPr>
          <p:cNvPr id="9" name="Content Placeholder 2">
            <a:extLst>
              <a:ext uri="{FF2B5EF4-FFF2-40B4-BE49-F238E27FC236}">
                <a16:creationId xmlns:a16="http://schemas.microsoft.com/office/drawing/2014/main" id="{32B97930-FC53-F24F-A773-025F0EA4EBBF}"/>
              </a:ext>
            </a:extLst>
          </p:cNvPr>
          <p:cNvSpPr>
            <a:spLocks noGrp="1"/>
          </p:cNvSpPr>
          <p:nvPr>
            <p:ph sz="half" idx="1"/>
          </p:nvPr>
        </p:nvSpPr>
        <p:spPr>
          <a:xfrm>
            <a:off x="343711" y="2685411"/>
            <a:ext cx="11504578" cy="3971455"/>
          </a:xfrm>
        </p:spPr>
        <p:txBody>
          <a:bodyPr>
            <a:normAutofit/>
          </a:bodyPr>
          <a:lstStyle/>
          <a:p>
            <a:pPr marL="0" indent="0">
              <a:buNone/>
            </a:pPr>
            <a:r>
              <a:rPr lang="en-CA" sz="3200" b="1" dirty="0"/>
              <a:t>Discovering your Strengths</a:t>
            </a:r>
          </a:p>
          <a:p>
            <a:pPr marL="0" indent="0">
              <a:buNone/>
            </a:pPr>
            <a:endParaRPr lang="en-CA" sz="3200" b="1" dirty="0"/>
          </a:p>
          <a:p>
            <a:r>
              <a:rPr lang="en-CA" dirty="0"/>
              <a:t>Meet with a partner</a:t>
            </a:r>
          </a:p>
          <a:p>
            <a:r>
              <a:rPr lang="en-CA" dirty="0"/>
              <a:t>Answer the reflection question on page 7 of the reflective manual</a:t>
            </a:r>
          </a:p>
          <a:p>
            <a:pPr marL="0" indent="0" algn="ctr">
              <a:buNone/>
            </a:pPr>
            <a:r>
              <a:rPr lang="en-CA" dirty="0"/>
              <a:t>or</a:t>
            </a:r>
          </a:p>
          <a:p>
            <a:r>
              <a:rPr lang="en-CA" dirty="0"/>
              <a:t>Complete the reflection on page 52 of the Onward Workbook</a:t>
            </a:r>
          </a:p>
        </p:txBody>
      </p:sp>
    </p:spTree>
    <p:extLst>
      <p:ext uri="{BB962C8B-B14F-4D97-AF65-F5344CB8AC3E}">
        <p14:creationId xmlns:p14="http://schemas.microsoft.com/office/powerpoint/2010/main" val="8001953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8" name="Title 1">
            <a:extLst>
              <a:ext uri="{FF2B5EF4-FFF2-40B4-BE49-F238E27FC236}">
                <a16:creationId xmlns:a16="http://schemas.microsoft.com/office/drawing/2014/main" id="{C22733A7-F233-3744-9CE0-3EBAAB7CB61E}"/>
              </a:ext>
            </a:extLst>
          </p:cNvPr>
          <p:cNvSpPr txBox="1">
            <a:spLocks/>
          </p:cNvSpPr>
          <p:nvPr/>
        </p:nvSpPr>
        <p:spPr>
          <a:xfrm>
            <a:off x="343711" y="1581745"/>
            <a:ext cx="3082115"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CA" sz="3200" b="1" dirty="0">
                <a:solidFill>
                  <a:schemeClr val="accent1">
                    <a:lumMod val="75000"/>
                  </a:schemeClr>
                </a:solidFill>
                <a:latin typeface="+mn-lt"/>
              </a:rPr>
              <a:t>Scenario</a:t>
            </a:r>
          </a:p>
        </p:txBody>
      </p:sp>
      <p:sp>
        <p:nvSpPr>
          <p:cNvPr id="9" name="Content Placeholder 2">
            <a:extLst>
              <a:ext uri="{FF2B5EF4-FFF2-40B4-BE49-F238E27FC236}">
                <a16:creationId xmlns:a16="http://schemas.microsoft.com/office/drawing/2014/main" id="{1971FD1D-4F97-F64C-9929-4528F2810FD3}"/>
              </a:ext>
            </a:extLst>
          </p:cNvPr>
          <p:cNvSpPr>
            <a:spLocks noGrp="1"/>
          </p:cNvSpPr>
          <p:nvPr>
            <p:ph idx="1"/>
          </p:nvPr>
        </p:nvSpPr>
        <p:spPr>
          <a:xfrm>
            <a:off x="1884768" y="3103887"/>
            <a:ext cx="8229600" cy="2427383"/>
          </a:xfrm>
        </p:spPr>
        <p:txBody>
          <a:bodyPr>
            <a:normAutofit/>
          </a:bodyPr>
          <a:lstStyle/>
          <a:p>
            <a:pPr marL="0" indent="0">
              <a:buNone/>
            </a:pPr>
            <a:r>
              <a:rPr lang="en-CA" dirty="0"/>
              <a:t>You are a newly appointed principal and your first School Council meeting is next week. </a:t>
            </a:r>
          </a:p>
          <a:p>
            <a:pPr marL="0" indent="0">
              <a:buNone/>
            </a:pPr>
            <a:r>
              <a:rPr lang="en-CA" dirty="0"/>
              <a:t>Explain how your core values, strengths and personality type may impact your approach with this important stakeholder group. </a:t>
            </a:r>
          </a:p>
        </p:txBody>
      </p:sp>
    </p:spTree>
    <p:extLst>
      <p:ext uri="{BB962C8B-B14F-4D97-AF65-F5344CB8AC3E}">
        <p14:creationId xmlns:p14="http://schemas.microsoft.com/office/powerpoint/2010/main" val="25652289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8" name="TextBox 7">
            <a:extLst>
              <a:ext uri="{FF2B5EF4-FFF2-40B4-BE49-F238E27FC236}">
                <a16:creationId xmlns:a16="http://schemas.microsoft.com/office/drawing/2014/main" id="{19499C5B-33F6-1B4D-95E9-653D59D133FB}"/>
              </a:ext>
            </a:extLst>
          </p:cNvPr>
          <p:cNvSpPr txBox="1"/>
          <p:nvPr/>
        </p:nvSpPr>
        <p:spPr>
          <a:xfrm>
            <a:off x="481559" y="1979875"/>
            <a:ext cx="7924800" cy="707886"/>
          </a:xfrm>
          <a:prstGeom prst="rect">
            <a:avLst/>
          </a:prstGeom>
          <a:noFill/>
        </p:spPr>
        <p:txBody>
          <a:bodyPr wrap="square" rtlCol="0">
            <a:normAutofit/>
          </a:bodyPr>
          <a:lstStyle/>
          <a:p>
            <a:r>
              <a:rPr lang="en-US" sz="3200" b="1" dirty="0">
                <a:solidFill>
                  <a:schemeClr val="accent1">
                    <a:lumMod val="75000"/>
                  </a:schemeClr>
                </a:solidFill>
              </a:rPr>
              <a:t>Next Steps …</a:t>
            </a:r>
            <a:endParaRPr lang="en-US" sz="3200" dirty="0">
              <a:solidFill>
                <a:schemeClr val="accent1">
                  <a:lumMod val="75000"/>
                </a:schemeClr>
              </a:solidFill>
              <a:cs typeface="Arial" pitchFamily="34" charset="0"/>
            </a:endParaRPr>
          </a:p>
        </p:txBody>
      </p:sp>
      <p:grpSp>
        <p:nvGrpSpPr>
          <p:cNvPr id="9" name="Group 8">
            <a:extLst>
              <a:ext uri="{FF2B5EF4-FFF2-40B4-BE49-F238E27FC236}">
                <a16:creationId xmlns:a16="http://schemas.microsoft.com/office/drawing/2014/main" id="{DB7B0BD1-27C2-454B-B753-873FE856209B}"/>
              </a:ext>
            </a:extLst>
          </p:cNvPr>
          <p:cNvGrpSpPr/>
          <p:nvPr/>
        </p:nvGrpSpPr>
        <p:grpSpPr>
          <a:xfrm>
            <a:off x="1299270" y="2956251"/>
            <a:ext cx="2057400" cy="2708434"/>
            <a:chOff x="762000" y="1557456"/>
            <a:chExt cx="2057400" cy="2708434"/>
          </a:xfrm>
        </p:grpSpPr>
        <p:sp>
          <p:nvSpPr>
            <p:cNvPr id="10" name="Oval 9">
              <a:extLst>
                <a:ext uri="{FF2B5EF4-FFF2-40B4-BE49-F238E27FC236}">
                  <a16:creationId xmlns:a16="http://schemas.microsoft.com/office/drawing/2014/main" id="{050D7FB6-5299-8A4F-A637-A4C08BBD2E54}"/>
                </a:ext>
              </a:extLst>
            </p:cNvPr>
            <p:cNvSpPr/>
            <p:nvPr/>
          </p:nvSpPr>
          <p:spPr>
            <a:xfrm>
              <a:off x="762000" y="1946209"/>
              <a:ext cx="2057400" cy="2057400"/>
            </a:xfrm>
            <a:prstGeom prst="ellipse">
              <a:avLst/>
            </a:prstGeom>
            <a:gradFill flip="none" rotWithShape="1">
              <a:gsLst>
                <a:gs pos="0">
                  <a:srgbClr val="F39C29"/>
                </a:gs>
                <a:gs pos="50000">
                  <a:srgbClr val="F7931D"/>
                </a:gs>
                <a:gs pos="100000">
                  <a:srgbClr val="FF6600"/>
                </a:gs>
              </a:gsLst>
              <a:path path="circle">
                <a:fillToRect l="50000" t="50000" r="50000" b="50000"/>
              </a:path>
              <a:tileRect/>
            </a:gradFill>
            <a:ln w="82550">
              <a:noFill/>
            </a:ln>
            <a:effectLst>
              <a:outerShdw blurRad="152400" dist="165100" dir="5400000" sx="90000" sy="-19000" rotWithShape="0">
                <a:prstClr val="black">
                  <a:alpha val="1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1" name="TextBox 10">
              <a:extLst>
                <a:ext uri="{FF2B5EF4-FFF2-40B4-BE49-F238E27FC236}">
                  <a16:creationId xmlns:a16="http://schemas.microsoft.com/office/drawing/2014/main" id="{3AE889B4-8780-F84E-90F7-BA71070C81E3}"/>
                </a:ext>
              </a:extLst>
            </p:cNvPr>
            <p:cNvSpPr txBox="1"/>
            <p:nvPr/>
          </p:nvSpPr>
          <p:spPr>
            <a:xfrm>
              <a:off x="1121392" y="1557456"/>
              <a:ext cx="1219200" cy="2708434"/>
            </a:xfrm>
            <a:prstGeom prst="rect">
              <a:avLst/>
            </a:prstGeom>
            <a:noFill/>
          </p:spPr>
          <p:txBody>
            <a:bodyPr wrap="square" rtlCol="0">
              <a:spAutoFit/>
            </a:bodyPr>
            <a:lstStyle/>
            <a:p>
              <a:r>
                <a:rPr lang="en-US" sz="17000" b="1" dirty="0">
                  <a:solidFill>
                    <a:srgbClr val="F26200">
                      <a:alpha val="40000"/>
                    </a:srgbClr>
                  </a:solidFill>
                  <a:latin typeface="+mj-lt"/>
                  <a:cs typeface="Arial" pitchFamily="34" charset="0"/>
                </a:rPr>
                <a:t>1</a:t>
              </a:r>
            </a:p>
          </p:txBody>
        </p:sp>
        <p:sp>
          <p:nvSpPr>
            <p:cNvPr id="12" name="TextBox 11">
              <a:extLst>
                <a:ext uri="{FF2B5EF4-FFF2-40B4-BE49-F238E27FC236}">
                  <a16:creationId xmlns:a16="http://schemas.microsoft.com/office/drawing/2014/main" id="{077692C9-ABC6-3C43-822D-3136B0BE7B68}"/>
                </a:ext>
              </a:extLst>
            </p:cNvPr>
            <p:cNvSpPr txBox="1"/>
            <p:nvPr/>
          </p:nvSpPr>
          <p:spPr>
            <a:xfrm>
              <a:off x="823416" y="2276872"/>
              <a:ext cx="1939120" cy="1512168"/>
            </a:xfrm>
            <a:prstGeom prst="rect">
              <a:avLst/>
            </a:prstGeom>
            <a:noFill/>
          </p:spPr>
          <p:txBody>
            <a:bodyPr wrap="square" rtlCol="0">
              <a:normAutofit/>
            </a:bodyPr>
            <a:lstStyle/>
            <a:p>
              <a:pPr algn="ctr">
                <a:lnSpc>
                  <a:spcPct val="80000"/>
                </a:lnSpc>
              </a:pPr>
              <a:endParaRPr lang="en-US" sz="2400" b="1" spc="60" dirty="0">
                <a:solidFill>
                  <a:schemeClr val="bg1"/>
                </a:solidFill>
                <a:effectLst>
                  <a:outerShdw blurRad="50800" dist="25400" dir="5400000" algn="t" rotWithShape="0">
                    <a:prstClr val="black">
                      <a:alpha val="15000"/>
                    </a:prstClr>
                  </a:outerShdw>
                </a:effectLst>
              </a:endParaRPr>
            </a:p>
            <a:p>
              <a:pPr algn="ctr">
                <a:lnSpc>
                  <a:spcPct val="80000"/>
                </a:lnSpc>
              </a:pPr>
              <a:r>
                <a:rPr lang="en-US" sz="2400" b="1" spc="60" dirty="0">
                  <a:solidFill>
                    <a:schemeClr val="bg1"/>
                  </a:solidFill>
                  <a:effectLst>
                    <a:outerShdw blurRad="50800" dist="25400" dir="5400000" algn="t" rotWithShape="0">
                      <a:prstClr val="black">
                        <a:alpha val="15000"/>
                      </a:prstClr>
                    </a:outerShdw>
                  </a:effectLst>
                </a:rPr>
                <a:t>Read Section C of Ideas into Action</a:t>
              </a:r>
              <a:endParaRPr lang="en-US" sz="2400" b="1" dirty="0">
                <a:solidFill>
                  <a:schemeClr val="bg1"/>
                </a:solidFill>
                <a:effectLst>
                  <a:outerShdw blurRad="50800" dist="25400" dir="5400000" algn="t" rotWithShape="0">
                    <a:prstClr val="black">
                      <a:alpha val="15000"/>
                    </a:prstClr>
                  </a:outerShdw>
                </a:effectLst>
              </a:endParaRPr>
            </a:p>
          </p:txBody>
        </p:sp>
      </p:grpSp>
      <p:grpSp>
        <p:nvGrpSpPr>
          <p:cNvPr id="13" name="Group 12">
            <a:extLst>
              <a:ext uri="{FF2B5EF4-FFF2-40B4-BE49-F238E27FC236}">
                <a16:creationId xmlns:a16="http://schemas.microsoft.com/office/drawing/2014/main" id="{15BD8AEC-B55C-A041-B0D7-3F7C7230B16B}"/>
              </a:ext>
            </a:extLst>
          </p:cNvPr>
          <p:cNvGrpSpPr/>
          <p:nvPr/>
        </p:nvGrpSpPr>
        <p:grpSpPr>
          <a:xfrm>
            <a:off x="8372476" y="2886887"/>
            <a:ext cx="2057400" cy="2708434"/>
            <a:chOff x="3543300" y="1591943"/>
            <a:chExt cx="2057400" cy="2708434"/>
          </a:xfrm>
        </p:grpSpPr>
        <p:sp>
          <p:nvSpPr>
            <p:cNvPr id="14" name="Oval 13">
              <a:extLst>
                <a:ext uri="{FF2B5EF4-FFF2-40B4-BE49-F238E27FC236}">
                  <a16:creationId xmlns:a16="http://schemas.microsoft.com/office/drawing/2014/main" id="{379A7B09-6617-2B43-A2E8-3190DA913F82}"/>
                </a:ext>
              </a:extLst>
            </p:cNvPr>
            <p:cNvSpPr/>
            <p:nvPr/>
          </p:nvSpPr>
          <p:spPr>
            <a:xfrm>
              <a:off x="3543300" y="1946209"/>
              <a:ext cx="2057400" cy="2057400"/>
            </a:xfrm>
            <a:prstGeom prst="ellipse">
              <a:avLst/>
            </a:prstGeom>
            <a:gradFill>
              <a:gsLst>
                <a:gs pos="0">
                  <a:srgbClr val="00B0F0"/>
                </a:gs>
                <a:gs pos="50000">
                  <a:srgbClr val="399ECB"/>
                </a:gs>
                <a:gs pos="100000">
                  <a:srgbClr val="0077D0"/>
                </a:gs>
              </a:gsLst>
              <a:path path="circle">
                <a:fillToRect l="50000" t="50000" r="50000" b="50000"/>
              </a:path>
            </a:gradFill>
            <a:ln w="82550">
              <a:noFill/>
            </a:ln>
            <a:effectLst>
              <a:outerShdw blurRad="127000" dist="165100" dir="5400000" sx="90000" sy="-19000" rotWithShape="0">
                <a:prstClr val="black">
                  <a:alpha val="1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5" name="TextBox 14">
              <a:extLst>
                <a:ext uri="{FF2B5EF4-FFF2-40B4-BE49-F238E27FC236}">
                  <a16:creationId xmlns:a16="http://schemas.microsoft.com/office/drawing/2014/main" id="{DA08404C-C242-0549-9E03-DFFED031F113}"/>
                </a:ext>
              </a:extLst>
            </p:cNvPr>
            <p:cNvSpPr txBox="1"/>
            <p:nvPr/>
          </p:nvSpPr>
          <p:spPr>
            <a:xfrm>
              <a:off x="3933968" y="1591943"/>
              <a:ext cx="1219200" cy="2708434"/>
            </a:xfrm>
            <a:prstGeom prst="rect">
              <a:avLst/>
            </a:prstGeom>
            <a:noFill/>
          </p:spPr>
          <p:txBody>
            <a:bodyPr wrap="square" rtlCol="0">
              <a:spAutoFit/>
            </a:bodyPr>
            <a:lstStyle/>
            <a:p>
              <a:r>
                <a:rPr lang="en-US" sz="17000" b="1" dirty="0">
                  <a:solidFill>
                    <a:srgbClr val="2A7A9E">
                      <a:alpha val="40000"/>
                    </a:srgbClr>
                  </a:solidFill>
                  <a:latin typeface="+mj-lt"/>
                  <a:cs typeface="Arial" pitchFamily="34" charset="0"/>
                </a:rPr>
                <a:t>2</a:t>
              </a:r>
            </a:p>
          </p:txBody>
        </p:sp>
        <p:sp>
          <p:nvSpPr>
            <p:cNvPr id="16" name="TextBox 15">
              <a:extLst>
                <a:ext uri="{FF2B5EF4-FFF2-40B4-BE49-F238E27FC236}">
                  <a16:creationId xmlns:a16="http://schemas.microsoft.com/office/drawing/2014/main" id="{E746F56C-D365-2F4D-BF6A-4492DA2CA4C2}"/>
                </a:ext>
              </a:extLst>
            </p:cNvPr>
            <p:cNvSpPr txBox="1"/>
            <p:nvPr/>
          </p:nvSpPr>
          <p:spPr>
            <a:xfrm>
              <a:off x="3601872" y="2674651"/>
              <a:ext cx="1944724" cy="874184"/>
            </a:xfrm>
            <a:prstGeom prst="rect">
              <a:avLst/>
            </a:prstGeom>
            <a:noFill/>
          </p:spPr>
          <p:txBody>
            <a:bodyPr wrap="square" rtlCol="0">
              <a:normAutofit lnSpcReduction="10000"/>
            </a:bodyPr>
            <a:lstStyle/>
            <a:p>
              <a:pPr algn="ctr">
                <a:lnSpc>
                  <a:spcPct val="80000"/>
                </a:lnSpc>
              </a:pPr>
              <a:r>
                <a:rPr lang="en-US" sz="2300" b="1" spc="60" dirty="0">
                  <a:solidFill>
                    <a:schemeClr val="bg1"/>
                  </a:solidFill>
                  <a:effectLst>
                    <a:outerShdw blurRad="50800" dist="25400" dir="5400000" algn="t" rotWithShape="0">
                      <a:prstClr val="black">
                        <a:alpha val="15000"/>
                      </a:prstClr>
                    </a:outerShdw>
                  </a:effectLst>
                </a:rPr>
                <a:t>Read p. 19 of Renewing the Promise</a:t>
              </a:r>
              <a:endParaRPr lang="en-US" sz="2300" b="1" dirty="0">
                <a:solidFill>
                  <a:schemeClr val="bg1"/>
                </a:solidFill>
                <a:effectLst>
                  <a:outerShdw blurRad="50800" dist="25400" dir="5400000" algn="t" rotWithShape="0">
                    <a:prstClr val="black">
                      <a:alpha val="15000"/>
                    </a:prstClr>
                  </a:outerShdw>
                </a:effectLst>
              </a:endParaRPr>
            </a:p>
          </p:txBody>
        </p:sp>
      </p:grpSp>
      <p:grpSp>
        <p:nvGrpSpPr>
          <p:cNvPr id="17" name="Group 16">
            <a:extLst>
              <a:ext uri="{FF2B5EF4-FFF2-40B4-BE49-F238E27FC236}">
                <a16:creationId xmlns:a16="http://schemas.microsoft.com/office/drawing/2014/main" id="{D4F8D5C2-8173-6442-BDB0-98B85E1CF3DA}"/>
              </a:ext>
            </a:extLst>
          </p:cNvPr>
          <p:cNvGrpSpPr/>
          <p:nvPr/>
        </p:nvGrpSpPr>
        <p:grpSpPr>
          <a:xfrm>
            <a:off x="5011968" y="2915636"/>
            <a:ext cx="2057400" cy="2708434"/>
            <a:chOff x="6324600" y="1587511"/>
            <a:chExt cx="2057400" cy="2708434"/>
          </a:xfrm>
        </p:grpSpPr>
        <p:sp>
          <p:nvSpPr>
            <p:cNvPr id="18" name="Oval 17">
              <a:extLst>
                <a:ext uri="{FF2B5EF4-FFF2-40B4-BE49-F238E27FC236}">
                  <a16:creationId xmlns:a16="http://schemas.microsoft.com/office/drawing/2014/main" id="{0336F5F0-DE43-1045-98FC-2E7D80C79675}"/>
                </a:ext>
              </a:extLst>
            </p:cNvPr>
            <p:cNvSpPr/>
            <p:nvPr/>
          </p:nvSpPr>
          <p:spPr>
            <a:xfrm>
              <a:off x="6324600" y="1953643"/>
              <a:ext cx="2057400" cy="2057400"/>
            </a:xfrm>
            <a:prstGeom prst="ellipse">
              <a:avLst/>
            </a:prstGeom>
            <a:gradFill flip="none" rotWithShape="1">
              <a:gsLst>
                <a:gs pos="5000">
                  <a:srgbClr val="84D830"/>
                </a:gs>
                <a:gs pos="48000">
                  <a:srgbClr val="7BCF27"/>
                </a:gs>
                <a:gs pos="100000">
                  <a:srgbClr val="56901C"/>
                </a:gs>
              </a:gsLst>
              <a:path path="circle">
                <a:fillToRect l="50000" t="50000" r="50000" b="50000"/>
              </a:path>
              <a:tileRect/>
            </a:gradFill>
            <a:ln w="50800">
              <a:noFill/>
            </a:ln>
            <a:effectLst>
              <a:outerShdw blurRad="152400" dist="165100" dir="5400000" sx="90000" sy="-19000" rotWithShape="0">
                <a:prstClr val="black">
                  <a:alpha val="1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9" name="TextBox 18">
              <a:extLst>
                <a:ext uri="{FF2B5EF4-FFF2-40B4-BE49-F238E27FC236}">
                  <a16:creationId xmlns:a16="http://schemas.microsoft.com/office/drawing/2014/main" id="{CD6E1450-18F4-974D-876A-72FB3F571416}"/>
                </a:ext>
              </a:extLst>
            </p:cNvPr>
            <p:cNvSpPr txBox="1"/>
            <p:nvPr/>
          </p:nvSpPr>
          <p:spPr>
            <a:xfrm>
              <a:off x="6721604" y="1587511"/>
              <a:ext cx="1219200" cy="2708434"/>
            </a:xfrm>
            <a:prstGeom prst="rect">
              <a:avLst/>
            </a:prstGeom>
            <a:noFill/>
          </p:spPr>
          <p:txBody>
            <a:bodyPr wrap="square" rtlCol="0">
              <a:spAutoFit/>
            </a:bodyPr>
            <a:lstStyle/>
            <a:p>
              <a:r>
                <a:rPr lang="en-US" sz="17000" b="1" dirty="0">
                  <a:solidFill>
                    <a:srgbClr val="65B131">
                      <a:alpha val="64000"/>
                    </a:srgbClr>
                  </a:solidFill>
                  <a:latin typeface="+mj-lt"/>
                  <a:cs typeface="Arial" pitchFamily="34" charset="0"/>
                </a:rPr>
                <a:t>3</a:t>
              </a:r>
            </a:p>
          </p:txBody>
        </p:sp>
        <p:sp>
          <p:nvSpPr>
            <p:cNvPr id="20" name="TextBox 19">
              <a:extLst>
                <a:ext uri="{FF2B5EF4-FFF2-40B4-BE49-F238E27FC236}">
                  <a16:creationId xmlns:a16="http://schemas.microsoft.com/office/drawing/2014/main" id="{D01FBF4B-FC8C-A54D-94FA-20FA071F9A9B}"/>
                </a:ext>
              </a:extLst>
            </p:cNvPr>
            <p:cNvSpPr txBox="1"/>
            <p:nvPr/>
          </p:nvSpPr>
          <p:spPr>
            <a:xfrm>
              <a:off x="6411810" y="2492897"/>
              <a:ext cx="1865558" cy="1173998"/>
            </a:xfrm>
            <a:prstGeom prst="rect">
              <a:avLst/>
            </a:prstGeom>
            <a:noFill/>
          </p:spPr>
          <p:txBody>
            <a:bodyPr wrap="square" rtlCol="0">
              <a:normAutofit/>
            </a:bodyPr>
            <a:lstStyle/>
            <a:p>
              <a:pPr algn="ctr">
                <a:lnSpc>
                  <a:spcPct val="80000"/>
                </a:lnSpc>
              </a:pPr>
              <a:r>
                <a:rPr lang="en-US" sz="2300" b="1" spc="60" dirty="0">
                  <a:solidFill>
                    <a:schemeClr val="bg1"/>
                  </a:solidFill>
                  <a:effectLst>
                    <a:outerShdw blurRad="50800" dist="25400" dir="5400000" algn="t" rotWithShape="0">
                      <a:prstClr val="black">
                        <a:alpha val="15000"/>
                      </a:prstClr>
                    </a:outerShdw>
                  </a:effectLst>
                </a:rPr>
                <a:t>Review the IEL Self-Assessment</a:t>
              </a:r>
              <a:endParaRPr lang="en-US" sz="2300" b="1" dirty="0">
                <a:solidFill>
                  <a:schemeClr val="bg1"/>
                </a:solidFill>
                <a:effectLst>
                  <a:outerShdw blurRad="50800" dist="25400" dir="5400000" algn="t" rotWithShape="0">
                    <a:prstClr val="black">
                      <a:alpha val="15000"/>
                    </a:prstClr>
                  </a:outerShdw>
                </a:effectLst>
              </a:endParaRPr>
            </a:p>
          </p:txBody>
        </p:sp>
      </p:grpSp>
    </p:spTree>
    <p:extLst>
      <p:ext uri="{BB962C8B-B14F-4D97-AF65-F5344CB8AC3E}">
        <p14:creationId xmlns:p14="http://schemas.microsoft.com/office/powerpoint/2010/main" val="7998296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10" name="TextBox 9">
            <a:extLst>
              <a:ext uri="{FF2B5EF4-FFF2-40B4-BE49-F238E27FC236}">
                <a16:creationId xmlns:a16="http://schemas.microsoft.com/office/drawing/2014/main" id="{6E63CA45-4B90-B04D-9D02-2CD8F27CD3E5}"/>
              </a:ext>
            </a:extLst>
          </p:cNvPr>
          <p:cNvSpPr txBox="1"/>
          <p:nvPr/>
        </p:nvSpPr>
        <p:spPr>
          <a:xfrm>
            <a:off x="1" y="2486162"/>
            <a:ext cx="12191999" cy="2308324"/>
          </a:xfrm>
          <a:prstGeom prst="rect">
            <a:avLst/>
          </a:prstGeom>
          <a:noFill/>
        </p:spPr>
        <p:txBody>
          <a:bodyPr wrap="square" rtlCol="0">
            <a:spAutoFit/>
          </a:bodyPr>
          <a:lstStyle/>
          <a:p>
            <a:pPr algn="ctr"/>
            <a:r>
              <a:rPr lang="en-US" sz="3600" dirty="0"/>
              <a:t>Resources for leaders </a:t>
            </a:r>
          </a:p>
          <a:p>
            <a:pPr algn="ctr"/>
            <a:r>
              <a:rPr lang="en-US" sz="3600" dirty="0">
                <a:hlinkClick r:id="rId4"/>
              </a:rPr>
              <a:t>www.education-leadership-Ontario.ca</a:t>
            </a:r>
            <a:endParaRPr lang="en-US" sz="3600" dirty="0"/>
          </a:p>
          <a:p>
            <a:pPr algn="ctr"/>
            <a:r>
              <a:rPr lang="fr-CA" sz="3600" u="sng" dirty="0">
                <a:hlinkClick r:id="rId5"/>
              </a:rPr>
              <a:t>https://twitter.com/IELOntario</a:t>
            </a:r>
            <a:r>
              <a:rPr lang="fr-CA" sz="3600" dirty="0"/>
              <a:t> </a:t>
            </a:r>
          </a:p>
          <a:p>
            <a:pPr algn="ctr"/>
            <a:r>
              <a:rPr lang="fr-CA" sz="3600" u="sng" dirty="0">
                <a:hlinkClick r:id="rId6"/>
              </a:rPr>
              <a:t>communication@education-leadership-ontario.ca</a:t>
            </a:r>
            <a:r>
              <a:rPr lang="en-CA" sz="3600" dirty="0"/>
              <a:t> </a:t>
            </a:r>
          </a:p>
        </p:txBody>
      </p:sp>
      <p:sp>
        <p:nvSpPr>
          <p:cNvPr id="9" name="TextBox 8">
            <a:extLst>
              <a:ext uri="{FF2B5EF4-FFF2-40B4-BE49-F238E27FC236}">
                <a16:creationId xmlns:a16="http://schemas.microsoft.com/office/drawing/2014/main" id="{2C7AD0CF-17FB-B94B-94F1-BB37E261CF8F}"/>
              </a:ext>
            </a:extLst>
          </p:cNvPr>
          <p:cNvSpPr txBox="1"/>
          <p:nvPr/>
        </p:nvSpPr>
        <p:spPr>
          <a:xfrm>
            <a:off x="119921" y="5605701"/>
            <a:ext cx="12072079" cy="1046440"/>
          </a:xfrm>
          <a:prstGeom prst="rect">
            <a:avLst/>
          </a:prstGeom>
          <a:noFill/>
        </p:spPr>
        <p:txBody>
          <a:bodyPr wrap="square" rtlCol="0">
            <a:spAutoFit/>
          </a:bodyPr>
          <a:lstStyle/>
          <a:p>
            <a:pPr algn="ctr"/>
            <a:r>
              <a:rPr lang="en-US" sz="4400" dirty="0">
                <a:hlinkClick r:id="rId4"/>
              </a:rPr>
              <a:t>www.education-leadership-Ontario.ca</a:t>
            </a:r>
            <a:endParaRPr lang="en-US" sz="4400" dirty="0"/>
          </a:p>
          <a:p>
            <a:endParaRPr lang="en-US" dirty="0"/>
          </a:p>
        </p:txBody>
      </p:sp>
    </p:spTree>
    <p:extLst>
      <p:ext uri="{BB962C8B-B14F-4D97-AF65-F5344CB8AC3E}">
        <p14:creationId xmlns:p14="http://schemas.microsoft.com/office/powerpoint/2010/main" val="12439299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8" name="Title 1">
            <a:extLst>
              <a:ext uri="{FF2B5EF4-FFF2-40B4-BE49-F238E27FC236}">
                <a16:creationId xmlns:a16="http://schemas.microsoft.com/office/drawing/2014/main" id="{D15F3C25-EABD-3049-BFB7-5144BF427FF2}"/>
              </a:ext>
            </a:extLst>
          </p:cNvPr>
          <p:cNvSpPr txBox="1">
            <a:spLocks/>
          </p:cNvSpPr>
          <p:nvPr/>
        </p:nvSpPr>
        <p:spPr>
          <a:xfrm>
            <a:off x="841788" y="3497779"/>
            <a:ext cx="4682770" cy="68580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CA" sz="3200" b="1" dirty="0">
                <a:solidFill>
                  <a:schemeClr val="accent1">
                    <a:lumMod val="75000"/>
                  </a:schemeClr>
                </a:solidFill>
                <a:latin typeface="+mn-lt"/>
              </a:rPr>
              <a:t>KEEP GROWING</a:t>
            </a:r>
          </a:p>
          <a:p>
            <a:pPr lvl="5"/>
            <a:endParaRPr lang="en-CA" sz="3200" b="1" dirty="0">
              <a:solidFill>
                <a:schemeClr val="accent1">
                  <a:lumMod val="75000"/>
                </a:schemeClr>
              </a:solidFill>
            </a:endParaRPr>
          </a:p>
          <a:p>
            <a:pPr lvl="5"/>
            <a:r>
              <a:rPr lang="en-CA" sz="3200" b="1" dirty="0">
                <a:solidFill>
                  <a:schemeClr val="accent1">
                    <a:lumMod val="75000"/>
                  </a:schemeClr>
                </a:solidFill>
              </a:rPr>
              <a:t>and</a:t>
            </a:r>
          </a:p>
          <a:p>
            <a:endParaRPr lang="en-CA" sz="4800" dirty="0"/>
          </a:p>
        </p:txBody>
      </p:sp>
      <p:pic>
        <p:nvPicPr>
          <p:cNvPr id="9" name="Content Placeholder 3">
            <a:extLst>
              <a:ext uri="{FF2B5EF4-FFF2-40B4-BE49-F238E27FC236}">
                <a16:creationId xmlns:a16="http://schemas.microsoft.com/office/drawing/2014/main" id="{7D72C12F-0F1F-0246-9897-55B17281887A}"/>
              </a:ext>
            </a:extLst>
          </p:cNvPr>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5524558" y="2297367"/>
            <a:ext cx="5636344" cy="4227258"/>
          </a:xfrm>
        </p:spPr>
      </p:pic>
    </p:spTree>
    <p:extLst>
      <p:ext uri="{BB962C8B-B14F-4D97-AF65-F5344CB8AC3E}">
        <p14:creationId xmlns:p14="http://schemas.microsoft.com/office/powerpoint/2010/main" val="35005690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2" name="TextBox 1">
            <a:extLst>
              <a:ext uri="{FF2B5EF4-FFF2-40B4-BE49-F238E27FC236}">
                <a16:creationId xmlns:a16="http://schemas.microsoft.com/office/drawing/2014/main" id="{30FE81F7-53E5-F441-B7B0-3F9ED7C0163C}"/>
              </a:ext>
            </a:extLst>
          </p:cNvPr>
          <p:cNvSpPr txBox="1"/>
          <p:nvPr/>
        </p:nvSpPr>
        <p:spPr>
          <a:xfrm>
            <a:off x="441195" y="2666435"/>
            <a:ext cx="8843799" cy="3046988"/>
          </a:xfrm>
          <a:prstGeom prst="rect">
            <a:avLst/>
          </a:prstGeom>
          <a:noFill/>
        </p:spPr>
        <p:txBody>
          <a:bodyPr wrap="square" rtlCol="0">
            <a:spAutoFit/>
          </a:bodyPr>
          <a:lstStyle/>
          <a:p>
            <a:r>
              <a:rPr lang="en-US" sz="2400" dirty="0"/>
              <a:t>Lord, we thank You for the marvelous call to educate in the light of the Catholic faith.</a:t>
            </a:r>
          </a:p>
          <a:p>
            <a:r>
              <a:rPr lang="en-US" sz="2400" dirty="0"/>
              <a:t>Illumine our hearts and minds with the wisdom of Your Spirit,</a:t>
            </a:r>
          </a:p>
          <a:p>
            <a:r>
              <a:rPr lang="en-US" sz="2400" dirty="0"/>
              <a:t>That our work today might help Catholic educators spread the truth of your Son’s Gospel in all that they do.</a:t>
            </a:r>
          </a:p>
          <a:p>
            <a:r>
              <a:rPr lang="en-US" sz="2400" dirty="0"/>
              <a:t>We ask You this through Christ our Teacher and Lord.</a:t>
            </a:r>
          </a:p>
          <a:p>
            <a:r>
              <a:rPr lang="en-US" sz="2400" dirty="0"/>
              <a:t>Amen</a:t>
            </a:r>
          </a:p>
          <a:p>
            <a:endParaRPr lang="en-US" sz="2400" dirty="0"/>
          </a:p>
        </p:txBody>
      </p:sp>
      <p:pic>
        <p:nvPicPr>
          <p:cNvPr id="9" name="Picture 8" descr="Justice in the Hands of All People (Part 2) - By Their ...">
            <a:extLst>
              <a:ext uri="{FF2B5EF4-FFF2-40B4-BE49-F238E27FC236}">
                <a16:creationId xmlns:a16="http://schemas.microsoft.com/office/drawing/2014/main" id="{3ED38348-4659-3440-B139-F521DDC68267}"/>
              </a:ext>
            </a:extLst>
          </p:cNvPr>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a:off x="9595183" y="2098310"/>
            <a:ext cx="1656184" cy="2091619"/>
          </a:xfrm>
          <a:prstGeom prst="rect">
            <a:avLst/>
          </a:prstGeom>
        </p:spPr>
      </p:pic>
    </p:spTree>
    <p:extLst>
      <p:ext uri="{BB962C8B-B14F-4D97-AF65-F5344CB8AC3E}">
        <p14:creationId xmlns:p14="http://schemas.microsoft.com/office/powerpoint/2010/main" val="28122904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10" name="Title 1">
            <a:extLst>
              <a:ext uri="{FF2B5EF4-FFF2-40B4-BE49-F238E27FC236}">
                <a16:creationId xmlns:a16="http://schemas.microsoft.com/office/drawing/2014/main" id="{B4BED15E-A78C-A049-B937-CA6787A9240B}"/>
              </a:ext>
            </a:extLst>
          </p:cNvPr>
          <p:cNvSpPr txBox="1">
            <a:spLocks/>
          </p:cNvSpPr>
          <p:nvPr/>
        </p:nvSpPr>
        <p:spPr>
          <a:xfrm>
            <a:off x="443948" y="1817195"/>
            <a:ext cx="8229600"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CA" sz="3200" b="1" dirty="0">
                <a:solidFill>
                  <a:schemeClr val="accent1">
                    <a:lumMod val="75000"/>
                  </a:schemeClr>
                </a:solidFill>
                <a:latin typeface="+mn-lt"/>
              </a:rPr>
              <a:t>Ice Breaker: Getting to know you!</a:t>
            </a:r>
          </a:p>
        </p:txBody>
      </p:sp>
      <p:sp>
        <p:nvSpPr>
          <p:cNvPr id="11" name="Content Placeholder 2">
            <a:extLst>
              <a:ext uri="{FF2B5EF4-FFF2-40B4-BE49-F238E27FC236}">
                <a16:creationId xmlns:a16="http://schemas.microsoft.com/office/drawing/2014/main" id="{A3488F30-35F3-574C-BF4A-726F7B9FE7CD}"/>
              </a:ext>
            </a:extLst>
          </p:cNvPr>
          <p:cNvSpPr>
            <a:spLocks noGrp="1"/>
          </p:cNvSpPr>
          <p:nvPr>
            <p:ph idx="1"/>
          </p:nvPr>
        </p:nvSpPr>
        <p:spPr>
          <a:xfrm>
            <a:off x="477217" y="2869380"/>
            <a:ext cx="6707088" cy="3500208"/>
          </a:xfrm>
        </p:spPr>
        <p:txBody>
          <a:bodyPr>
            <a:normAutofit/>
          </a:bodyPr>
          <a:lstStyle/>
          <a:p>
            <a:pPr marL="0" indent="0">
              <a:buNone/>
            </a:pPr>
            <a:r>
              <a:rPr lang="en-CA" sz="2400" dirty="0"/>
              <a:t>Please share the following information with the group:</a:t>
            </a:r>
          </a:p>
          <a:p>
            <a:pPr marL="514350" indent="-514350">
              <a:buAutoNum type="arabicPeriod"/>
            </a:pPr>
            <a:r>
              <a:rPr lang="en-CA" sz="2400" dirty="0"/>
              <a:t>Name</a:t>
            </a:r>
          </a:p>
          <a:p>
            <a:pPr marL="514350" indent="-514350">
              <a:buAutoNum type="arabicPeriod"/>
            </a:pPr>
            <a:r>
              <a:rPr lang="en-CA" sz="2400" dirty="0"/>
              <a:t>Name one person you admire</a:t>
            </a:r>
          </a:p>
          <a:p>
            <a:pPr marL="514350" indent="-514350">
              <a:buAutoNum type="arabicPeriod"/>
            </a:pPr>
            <a:r>
              <a:rPr lang="en-CA" sz="2400" dirty="0"/>
              <a:t>Explain the traits the person has that make them incredible.</a:t>
            </a:r>
          </a:p>
          <a:p>
            <a:pPr marL="0" indent="0">
              <a:buNone/>
            </a:pPr>
            <a:endParaRPr lang="en-CA" dirty="0"/>
          </a:p>
        </p:txBody>
      </p:sp>
      <p:pic>
        <p:nvPicPr>
          <p:cNvPr id="12" name="Picture 11">
            <a:extLst>
              <a:ext uri="{FF2B5EF4-FFF2-40B4-BE49-F238E27FC236}">
                <a16:creationId xmlns:a16="http://schemas.microsoft.com/office/drawing/2014/main" id="{5CD902F1-BBB5-1C42-96FB-60D471030A61}"/>
              </a:ext>
            </a:extLst>
          </p:cNvPr>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a:off x="7303028" y="2603260"/>
            <a:ext cx="4527660" cy="2016224"/>
          </a:xfrm>
          <a:prstGeom prst="rect">
            <a:avLst/>
          </a:prstGeom>
        </p:spPr>
      </p:pic>
    </p:spTree>
    <p:extLst>
      <p:ext uri="{BB962C8B-B14F-4D97-AF65-F5344CB8AC3E}">
        <p14:creationId xmlns:p14="http://schemas.microsoft.com/office/powerpoint/2010/main" val="5866422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8" name="Title 1">
            <a:extLst>
              <a:ext uri="{FF2B5EF4-FFF2-40B4-BE49-F238E27FC236}">
                <a16:creationId xmlns:a16="http://schemas.microsoft.com/office/drawing/2014/main" id="{213C46DC-4010-EE44-A46F-45179696C8B7}"/>
              </a:ext>
            </a:extLst>
          </p:cNvPr>
          <p:cNvSpPr txBox="1">
            <a:spLocks/>
          </p:cNvSpPr>
          <p:nvPr/>
        </p:nvSpPr>
        <p:spPr>
          <a:xfrm>
            <a:off x="523461" y="1741403"/>
            <a:ext cx="11145077" cy="98329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CA" sz="3200" b="1" dirty="0">
                <a:solidFill>
                  <a:schemeClr val="accent1">
                    <a:lumMod val="75000"/>
                  </a:schemeClr>
                </a:solidFill>
                <a:latin typeface="+mn-lt"/>
              </a:rPr>
              <a:t>What are the Personal Leadership Resources? </a:t>
            </a:r>
          </a:p>
        </p:txBody>
      </p:sp>
      <p:graphicFrame>
        <p:nvGraphicFramePr>
          <p:cNvPr id="17" name="Diagram 16">
            <a:extLst>
              <a:ext uri="{FF2B5EF4-FFF2-40B4-BE49-F238E27FC236}">
                <a16:creationId xmlns:a16="http://schemas.microsoft.com/office/drawing/2014/main" id="{B830EF5B-29CD-364B-98EE-55162807E451}"/>
              </a:ext>
            </a:extLst>
          </p:cNvPr>
          <p:cNvGraphicFramePr/>
          <p:nvPr>
            <p:extLst>
              <p:ext uri="{D42A27DB-BD31-4B8C-83A1-F6EECF244321}">
                <p14:modId xmlns:p14="http://schemas.microsoft.com/office/powerpoint/2010/main" val="3244191759"/>
              </p:ext>
            </p:extLst>
          </p:nvPr>
        </p:nvGraphicFramePr>
        <p:xfrm>
          <a:off x="775282" y="2486161"/>
          <a:ext cx="10129802" cy="4118772"/>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15014418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graphicFrame>
        <p:nvGraphicFramePr>
          <p:cNvPr id="12" name="Content Placeholder 4">
            <a:extLst>
              <a:ext uri="{FF2B5EF4-FFF2-40B4-BE49-F238E27FC236}">
                <a16:creationId xmlns:a16="http://schemas.microsoft.com/office/drawing/2014/main" id="{093C69B3-838F-E245-9ED5-642F9CC07A0D}"/>
              </a:ext>
            </a:extLst>
          </p:cNvPr>
          <p:cNvGraphicFramePr>
            <a:graphicFrameLocks noGrp="1"/>
          </p:cNvGraphicFramePr>
          <p:nvPr>
            <p:ph idx="1"/>
            <p:extLst>
              <p:ext uri="{D42A27DB-BD31-4B8C-83A1-F6EECF244321}">
                <p14:modId xmlns:p14="http://schemas.microsoft.com/office/powerpoint/2010/main" val="3195853364"/>
              </p:ext>
            </p:extLst>
          </p:nvPr>
        </p:nvGraphicFramePr>
        <p:xfrm>
          <a:off x="1895336" y="1822046"/>
          <a:ext cx="7776864" cy="4799077"/>
        </p:xfrm>
        <a:graphic>
          <a:graphicData uri="http://schemas.openxmlformats.org/drawingml/2006/table">
            <a:tbl>
              <a:tblPr firstRow="1" firstCol="1" bandRow="1"/>
              <a:tblGrid>
                <a:gridCol w="3993672">
                  <a:extLst>
                    <a:ext uri="{9D8B030D-6E8A-4147-A177-3AD203B41FA5}">
                      <a16:colId xmlns:a16="http://schemas.microsoft.com/office/drawing/2014/main" val="20000"/>
                    </a:ext>
                  </a:extLst>
                </a:gridCol>
                <a:gridCol w="3783192">
                  <a:extLst>
                    <a:ext uri="{9D8B030D-6E8A-4147-A177-3AD203B41FA5}">
                      <a16:colId xmlns:a16="http://schemas.microsoft.com/office/drawing/2014/main" val="20001"/>
                    </a:ext>
                  </a:extLst>
                </a:gridCol>
              </a:tblGrid>
              <a:tr h="2255679">
                <a:tc>
                  <a:txBody>
                    <a:bodyPr/>
                    <a:lstStyle/>
                    <a:p>
                      <a:pPr algn="l">
                        <a:lnSpc>
                          <a:spcPct val="107000"/>
                        </a:lnSpc>
                        <a:spcBef>
                          <a:spcPts val="530"/>
                        </a:spcBef>
                        <a:spcAft>
                          <a:spcPts val="0"/>
                        </a:spcAft>
                      </a:pPr>
                      <a:r>
                        <a:rPr lang="en-CA" sz="1800" b="1" kern="1200" dirty="0">
                          <a:effectLst/>
                          <a:latin typeface="Book Antiqua" panose="02040602050305030304" pitchFamily="18" charset="0"/>
                          <a:ea typeface="+mn-ea"/>
                          <a:cs typeface="+mn-cs"/>
                        </a:rPr>
                        <a:t>Optimism (I can do this!)</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07000"/>
                        </a:lnSpc>
                        <a:spcAft>
                          <a:spcPts val="0"/>
                        </a:spcAft>
                      </a:pPr>
                      <a:r>
                        <a:rPr lang="en-CA" sz="1800" kern="1200" dirty="0">
                          <a:solidFill>
                            <a:srgbClr val="474747"/>
                          </a:solidFill>
                          <a:effectLst/>
                          <a:latin typeface="Book Antiqua" panose="02040602050305030304" pitchFamily="18" charset="0"/>
                          <a:ea typeface="+mn-ea"/>
                          <a:cs typeface="+mn-cs"/>
                        </a:rPr>
                        <a:t>• habitually expecting positive results from our efforts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07000"/>
                        </a:lnSpc>
                        <a:spcAft>
                          <a:spcPts val="0"/>
                        </a:spcAft>
                      </a:pPr>
                      <a:r>
                        <a:rPr lang="en-CA" sz="1800" kern="1200" dirty="0">
                          <a:solidFill>
                            <a:srgbClr val="474747"/>
                          </a:solidFill>
                          <a:effectLst/>
                          <a:latin typeface="Book Antiqua" panose="02040602050305030304" pitchFamily="18" charset="0"/>
                          <a:ea typeface="+mn-ea"/>
                          <a:cs typeface="+mn-cs"/>
                        </a:rPr>
                        <a:t>• recognizing where we have, and do not have, opportunities for direct influence and control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07000"/>
                        </a:lnSpc>
                        <a:spcAft>
                          <a:spcPts val="0"/>
                        </a:spcAft>
                      </a:pPr>
                      <a:r>
                        <a:rPr lang="en-CA" sz="1800" kern="1200" dirty="0">
                          <a:solidFill>
                            <a:srgbClr val="474747"/>
                          </a:solidFill>
                          <a:effectLst/>
                          <a:latin typeface="Book Antiqua" panose="02040602050305030304" pitchFamily="18" charset="0"/>
                          <a:ea typeface="+mn-ea"/>
                          <a:cs typeface="+mn-cs"/>
                        </a:rPr>
                        <a:t>• taking positive risks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marL="0" algn="l" defTabSz="914400" rtl="0" eaLnBrk="1" latinLnBrk="0" hangingPunct="1">
                        <a:lnSpc>
                          <a:spcPct val="107000"/>
                        </a:lnSpc>
                        <a:spcBef>
                          <a:spcPts val="530"/>
                        </a:spcBef>
                        <a:spcAft>
                          <a:spcPts val="0"/>
                        </a:spcAft>
                      </a:pPr>
                      <a:r>
                        <a:rPr lang="en-CA" sz="1800" b="1" kern="1200" dirty="0">
                          <a:solidFill>
                            <a:schemeClr val="tx1"/>
                          </a:solidFill>
                          <a:effectLst/>
                          <a:latin typeface="Book Antiqua" panose="02040602050305030304" pitchFamily="18" charset="0"/>
                          <a:ea typeface="+mn-ea"/>
                          <a:cs typeface="+mn-cs"/>
                        </a:rPr>
                        <a:t>Resilience (I will find a way when things get tough!) </a:t>
                      </a:r>
                    </a:p>
                    <a:p>
                      <a:pPr algn="l">
                        <a:lnSpc>
                          <a:spcPct val="107000"/>
                        </a:lnSpc>
                        <a:spcBef>
                          <a:spcPts val="530"/>
                        </a:spcBef>
                        <a:spcAft>
                          <a:spcPts val="0"/>
                        </a:spcAft>
                      </a:pPr>
                      <a:r>
                        <a:rPr lang="en-CA" sz="1800" kern="1200" dirty="0">
                          <a:effectLst/>
                          <a:latin typeface="Book Antiqua" panose="02040602050305030304" pitchFamily="18" charset="0"/>
                          <a:ea typeface="+mn-ea"/>
                          <a:cs typeface="+mn-cs"/>
                        </a:rPr>
                        <a:t>• being able to recover from, or adjust easily to, change or misfortune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07000"/>
                        </a:lnSpc>
                        <a:spcAft>
                          <a:spcPts val="0"/>
                        </a:spcAft>
                      </a:pPr>
                      <a:r>
                        <a:rPr lang="en-CA" sz="1800" kern="1200" dirty="0">
                          <a:effectLst/>
                          <a:latin typeface="Book Antiqua" panose="02040602050305030304" pitchFamily="18" charset="0"/>
                          <a:ea typeface="+mn-ea"/>
                          <a:cs typeface="+mn-cs"/>
                        </a:rPr>
                        <a:t>• being able to thrive in challenging circumstances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07000"/>
                        </a:lnSpc>
                        <a:spcBef>
                          <a:spcPts val="530"/>
                        </a:spcBef>
                        <a:spcAft>
                          <a:spcPts val="0"/>
                        </a:spcAft>
                      </a:pPr>
                      <a:r>
                        <a:rPr lang="en-CA" sz="1800" b="1" kern="1200" dirty="0">
                          <a:solidFill>
                            <a:srgbClr val="00B0F0"/>
                          </a:solidFill>
                          <a:effectLst/>
                          <a:latin typeface="Book Antiqua" panose="02040602050305030304" pitchFamily="18" charset="0"/>
                          <a:ea typeface="+mn-ea"/>
                          <a:cs typeface="+mn-cs"/>
                        </a:rPr>
                        <a:t>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2136809">
                <a:tc>
                  <a:txBody>
                    <a:bodyPr/>
                    <a:lstStyle/>
                    <a:p>
                      <a:pPr algn="l">
                        <a:lnSpc>
                          <a:spcPct val="107000"/>
                        </a:lnSpc>
                        <a:spcBef>
                          <a:spcPts val="530"/>
                        </a:spcBef>
                        <a:spcAft>
                          <a:spcPts val="0"/>
                        </a:spcAft>
                      </a:pPr>
                      <a:r>
                        <a:rPr lang="en-CA" sz="1800" b="1" kern="1200" dirty="0">
                          <a:effectLst/>
                          <a:latin typeface="Book Antiqua" panose="02040602050305030304" pitchFamily="18" charset="0"/>
                          <a:ea typeface="+mn-ea"/>
                          <a:cs typeface="+mn-cs"/>
                        </a:rPr>
                        <a:t>Self-efficacy (I know I have the skills to do this)</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07000"/>
                        </a:lnSpc>
                        <a:spcAft>
                          <a:spcPts val="0"/>
                        </a:spcAft>
                      </a:pPr>
                      <a:r>
                        <a:rPr lang="en-CA" sz="1800" kern="1200" dirty="0">
                          <a:solidFill>
                            <a:srgbClr val="474747"/>
                          </a:solidFill>
                          <a:effectLst/>
                          <a:latin typeface="Book Antiqua" panose="02040602050305030304" pitchFamily="18" charset="0"/>
                          <a:ea typeface="+mn-ea"/>
                          <a:cs typeface="+mn-cs"/>
                        </a:rPr>
                        <a:t>• believing in our own ability to perform a task or achieve a goal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07000"/>
                        </a:lnSpc>
                        <a:spcAft>
                          <a:spcPts val="0"/>
                        </a:spcAft>
                      </a:pPr>
                      <a:r>
                        <a:rPr lang="en-CA" sz="1800" kern="1200" dirty="0">
                          <a:solidFill>
                            <a:srgbClr val="474747"/>
                          </a:solidFill>
                          <a:effectLst/>
                          <a:latin typeface="Book Antiqua" panose="02040602050305030304" pitchFamily="18" charset="0"/>
                          <a:ea typeface="+mn-ea"/>
                          <a:cs typeface="+mn-cs"/>
                        </a:rPr>
                        <a:t>• as a result of positive self-efficacy, taking responsible risks, expending substantial effort, and persisting in the face of initial failure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Bef>
                          <a:spcPts val="530"/>
                        </a:spcBef>
                        <a:spcAft>
                          <a:spcPts val="0"/>
                        </a:spcAft>
                      </a:pPr>
                      <a:r>
                        <a:rPr lang="en-CA" sz="1800" b="1" kern="1200" dirty="0">
                          <a:effectLst/>
                          <a:latin typeface="Book Antiqua" panose="02040602050305030304" pitchFamily="18" charset="0"/>
                          <a:ea typeface="+mn-ea"/>
                          <a:cs typeface="+mn-cs"/>
                        </a:rPr>
                        <a:t>Proactivity (I will do this, now!)</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07000"/>
                        </a:lnSpc>
                        <a:spcAft>
                          <a:spcPts val="0"/>
                        </a:spcAft>
                      </a:pPr>
                      <a:r>
                        <a:rPr lang="en-CA" sz="1800" kern="1200" dirty="0">
                          <a:effectLst/>
                          <a:latin typeface="Book Antiqua" panose="02040602050305030304" pitchFamily="18" charset="0"/>
                          <a:ea typeface="+mn-ea"/>
                          <a:cs typeface="+mn-cs"/>
                        </a:rPr>
                        <a:t>• being able to stimulate and effectively manage change on a large scale under complex circumstances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07000"/>
                        </a:lnSpc>
                        <a:spcAft>
                          <a:spcPts val="0"/>
                        </a:spcAft>
                      </a:pPr>
                      <a:r>
                        <a:rPr lang="en-CA" sz="1800" kern="1200" dirty="0">
                          <a:effectLst/>
                          <a:latin typeface="Book Antiqua" panose="02040602050305030304" pitchFamily="18" charset="0"/>
                          <a:ea typeface="+mn-ea"/>
                          <a:cs typeface="+mn-cs"/>
                        </a:rPr>
                        <a:t>• showing initiative and perseverance in bringing about meaningful change</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1613373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12" name="Title 1">
            <a:extLst>
              <a:ext uri="{FF2B5EF4-FFF2-40B4-BE49-F238E27FC236}">
                <a16:creationId xmlns:a16="http://schemas.microsoft.com/office/drawing/2014/main" id="{D87CB300-1289-DD41-85F5-E4D48DAFA1F2}"/>
              </a:ext>
            </a:extLst>
          </p:cNvPr>
          <p:cNvSpPr txBox="1">
            <a:spLocks/>
          </p:cNvSpPr>
          <p:nvPr/>
        </p:nvSpPr>
        <p:spPr>
          <a:xfrm>
            <a:off x="1718486" y="2982397"/>
            <a:ext cx="9514681" cy="16764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CA" altLang="en-US" b="1" dirty="0">
                <a:solidFill>
                  <a:schemeClr val="accent5">
                    <a:lumMod val="50000"/>
                  </a:schemeClr>
                </a:solidFill>
                <a:latin typeface="Arial" panose="020B0604020202020204" pitchFamily="34" charset="0"/>
                <a:ea typeface="ＭＳ Ｐゴシック" panose="020B0600070205080204" pitchFamily="34" charset="-128"/>
              </a:rPr>
              <a:t>“Know yourself to be yourself”</a:t>
            </a:r>
          </a:p>
        </p:txBody>
      </p:sp>
    </p:spTree>
    <p:extLst>
      <p:ext uri="{BB962C8B-B14F-4D97-AF65-F5344CB8AC3E}">
        <p14:creationId xmlns:p14="http://schemas.microsoft.com/office/powerpoint/2010/main" val="659499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11" name="Title 1">
            <a:extLst>
              <a:ext uri="{FF2B5EF4-FFF2-40B4-BE49-F238E27FC236}">
                <a16:creationId xmlns:a16="http://schemas.microsoft.com/office/drawing/2014/main" id="{98041958-3343-9542-B6D7-7CC77E03A2B3}"/>
              </a:ext>
            </a:extLst>
          </p:cNvPr>
          <p:cNvSpPr txBox="1">
            <a:spLocks/>
          </p:cNvSpPr>
          <p:nvPr/>
        </p:nvSpPr>
        <p:spPr>
          <a:xfrm>
            <a:off x="763436" y="2272895"/>
            <a:ext cx="7068015" cy="838200"/>
          </a:xfrm>
          <a:prstGeom prst="rect">
            <a:avLst/>
          </a:prstGeom>
        </p:spPr>
        <p:txBody>
          <a:bodyPr vert="horz" lIns="91440" tIns="45720" rIns="91440" bIns="45720" rtlCol="0" anchor="ctr">
            <a:normAutofit fontScale="850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CA" b="1" dirty="0"/>
              <a:t>Pope Francis on Knowing Yourself</a:t>
            </a:r>
          </a:p>
        </p:txBody>
      </p:sp>
      <p:sp>
        <p:nvSpPr>
          <p:cNvPr id="7" name="Rectangle 6">
            <a:extLst>
              <a:ext uri="{FF2B5EF4-FFF2-40B4-BE49-F238E27FC236}">
                <a16:creationId xmlns:a16="http://schemas.microsoft.com/office/drawing/2014/main" id="{4A2BC723-5EE8-1A4D-83C8-BFEB62230B11}"/>
              </a:ext>
            </a:extLst>
          </p:cNvPr>
          <p:cNvSpPr/>
          <p:nvPr/>
        </p:nvSpPr>
        <p:spPr>
          <a:xfrm>
            <a:off x="1379096" y="3512611"/>
            <a:ext cx="10328222" cy="2155334"/>
          </a:xfrm>
          <a:prstGeom prst="rect">
            <a:avLst/>
          </a:prstGeom>
        </p:spPr>
        <p:txBody>
          <a:bodyPr wrap="square">
            <a:spAutoFit/>
          </a:bodyPr>
          <a:lstStyle/>
          <a:p>
            <a:pPr>
              <a:lnSpc>
                <a:spcPct val="107000"/>
              </a:lnSpc>
              <a:spcAft>
                <a:spcPts val="800"/>
              </a:spcAft>
            </a:pPr>
            <a:r>
              <a:rPr lang="en-CA" sz="2400" i="1" dirty="0">
                <a:latin typeface="Book Antiqua" panose="02040602050305030304" pitchFamily="18" charset="0"/>
                <a:ea typeface="Calibri" panose="020F0502020204030204" pitchFamily="34" charset="0"/>
                <a:cs typeface="Times New Roman" panose="02020603050405020304" pitchFamily="18" charset="0"/>
              </a:rPr>
              <a:t>To respond to our vocation, we need to foster and develop all that we are. This has nothing to do with inventing ourselves or creating ourselves out of nothing. It has to do with finding our true selves in the light of God and letting our lives flourish and bear fruit.</a:t>
            </a:r>
            <a:endParaRPr lang="en-CA" sz="2400" dirty="0">
              <a:ea typeface="Calibri" panose="020F0502020204030204" pitchFamily="34" charset="0"/>
              <a:cs typeface="Times New Roman" panose="02020603050405020304" pitchFamily="18" charset="0"/>
            </a:endParaRPr>
          </a:p>
          <a:p>
            <a:pPr algn="r">
              <a:lnSpc>
                <a:spcPct val="107000"/>
              </a:lnSpc>
              <a:spcAft>
                <a:spcPts val="800"/>
              </a:spcAft>
            </a:pPr>
            <a:r>
              <a:rPr lang="en-CA" sz="2400" dirty="0">
                <a:latin typeface="Book Antiqua" panose="02040602050305030304" pitchFamily="18" charset="0"/>
                <a:ea typeface="Calibri" panose="020F0502020204030204" pitchFamily="34" charset="0"/>
                <a:cs typeface="Calibri" panose="020F0502020204030204" pitchFamily="34" charset="0"/>
              </a:rPr>
              <a:t>Pope Francis in “Christus </a:t>
            </a:r>
            <a:r>
              <a:rPr lang="en-CA" sz="2400" dirty="0" err="1">
                <a:latin typeface="Book Antiqua" panose="02040602050305030304" pitchFamily="18" charset="0"/>
                <a:ea typeface="Calibri" panose="020F0502020204030204" pitchFamily="34" charset="0"/>
                <a:cs typeface="Calibri" panose="020F0502020204030204" pitchFamily="34" charset="0"/>
              </a:rPr>
              <a:t>Vivit</a:t>
            </a:r>
            <a:r>
              <a:rPr lang="en-CA" sz="2400" dirty="0">
                <a:latin typeface="Book Antiqua" panose="02040602050305030304" pitchFamily="18" charset="0"/>
                <a:ea typeface="Calibri" panose="020F0502020204030204" pitchFamily="34" charset="0"/>
                <a:cs typeface="Calibri" panose="020F0502020204030204" pitchFamily="34" charset="0"/>
              </a:rPr>
              <a:t>”</a:t>
            </a:r>
            <a:endParaRPr lang="en-CA" sz="2400" dirty="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947541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pic>
        <p:nvPicPr>
          <p:cNvPr id="13" name="Content Placeholder 3">
            <a:extLst>
              <a:ext uri="{FF2B5EF4-FFF2-40B4-BE49-F238E27FC236}">
                <a16:creationId xmlns:a16="http://schemas.microsoft.com/office/drawing/2014/main" id="{59688A00-56DE-764A-8977-302F57C0F188}"/>
              </a:ext>
            </a:extLst>
          </p:cNvPr>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a:off x="2093473" y="1153489"/>
            <a:ext cx="4632403" cy="5544616"/>
          </a:xfrm>
          <a:prstGeom prst="rect">
            <a:avLst/>
          </a:prstGeom>
        </p:spPr>
      </p:pic>
      <p:sp>
        <p:nvSpPr>
          <p:cNvPr id="14" name="Rectangular Callout 13">
            <a:extLst>
              <a:ext uri="{FF2B5EF4-FFF2-40B4-BE49-F238E27FC236}">
                <a16:creationId xmlns:a16="http://schemas.microsoft.com/office/drawing/2014/main" id="{5333C77C-A330-9446-9475-84522F383580}"/>
              </a:ext>
            </a:extLst>
          </p:cNvPr>
          <p:cNvSpPr/>
          <p:nvPr/>
        </p:nvSpPr>
        <p:spPr>
          <a:xfrm>
            <a:off x="2137647" y="1802219"/>
            <a:ext cx="1483692" cy="943104"/>
          </a:xfrm>
          <a:prstGeom prst="wedgeRectCallout">
            <a:avLst>
              <a:gd name="adj1" fmla="val 63391"/>
              <a:gd name="adj2" fmla="val 69509"/>
            </a:avLst>
          </a:prstGeom>
          <a:ln>
            <a:solidFill>
              <a:srgbClr val="00B0F0"/>
            </a:solidFill>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en-CA" sz="1050" dirty="0">
                <a:effectLst/>
                <a:ea typeface="Calibri" panose="020F0502020204030204" pitchFamily="34" charset="0"/>
                <a:cs typeface="Times New Roman" panose="02020603050405020304" pitchFamily="18" charset="0"/>
              </a:rPr>
              <a:t>Do you have awareness of how your emotions impact your day-to-day interactions with others?</a:t>
            </a:r>
          </a:p>
        </p:txBody>
      </p:sp>
      <p:sp>
        <p:nvSpPr>
          <p:cNvPr id="15" name="Rectangular Callout 14">
            <a:extLst>
              <a:ext uri="{FF2B5EF4-FFF2-40B4-BE49-F238E27FC236}">
                <a16:creationId xmlns:a16="http://schemas.microsoft.com/office/drawing/2014/main" id="{5F8DA29D-A28E-4244-8874-9D1C35199519}"/>
              </a:ext>
            </a:extLst>
          </p:cNvPr>
          <p:cNvSpPr/>
          <p:nvPr/>
        </p:nvSpPr>
        <p:spPr>
          <a:xfrm>
            <a:off x="5816198" y="2287953"/>
            <a:ext cx="1194603" cy="799088"/>
          </a:xfrm>
          <a:prstGeom prst="wedgeRectCallout">
            <a:avLst>
              <a:gd name="adj1" fmla="val -101851"/>
              <a:gd name="adj2" fmla="val -3095"/>
            </a:avLst>
          </a:prstGeom>
          <a:ln>
            <a:solidFill>
              <a:srgbClr val="00B0F0"/>
            </a:solidFill>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en-CA" sz="1100" dirty="0">
                <a:effectLst/>
                <a:ea typeface="Calibri" panose="020F0502020204030204" pitchFamily="34" charset="0"/>
                <a:cs typeface="Times New Roman" panose="02020603050405020304" pitchFamily="18" charset="0"/>
              </a:rPr>
              <a:t>What do you stand for? How do your values guide you?</a:t>
            </a:r>
          </a:p>
        </p:txBody>
      </p:sp>
      <p:sp>
        <p:nvSpPr>
          <p:cNvPr id="16" name="Rectangular Callout 15">
            <a:extLst>
              <a:ext uri="{FF2B5EF4-FFF2-40B4-BE49-F238E27FC236}">
                <a16:creationId xmlns:a16="http://schemas.microsoft.com/office/drawing/2014/main" id="{E0D082E6-830B-674F-A7CD-C8A819C8EB76}"/>
              </a:ext>
            </a:extLst>
          </p:cNvPr>
          <p:cNvSpPr/>
          <p:nvPr/>
        </p:nvSpPr>
        <p:spPr>
          <a:xfrm>
            <a:off x="1615240" y="3870370"/>
            <a:ext cx="1430268" cy="759584"/>
          </a:xfrm>
          <a:prstGeom prst="wedgeRectCallout">
            <a:avLst>
              <a:gd name="adj1" fmla="val 77422"/>
              <a:gd name="adj2" fmla="val -36833"/>
            </a:avLst>
          </a:prstGeom>
          <a:ln>
            <a:solidFill>
              <a:srgbClr val="00B0F0"/>
            </a:solidFill>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en-CA" sz="1100">
                <a:effectLst/>
                <a:ea typeface="Calibri" panose="020F0502020204030204" pitchFamily="34" charset="0"/>
                <a:cs typeface="Times New Roman" panose="02020603050405020304" pitchFamily="18" charset="0"/>
              </a:rPr>
              <a:t>Do you capitalize on your strengths?</a:t>
            </a:r>
          </a:p>
        </p:txBody>
      </p:sp>
      <p:sp>
        <p:nvSpPr>
          <p:cNvPr id="17" name="Rectangular Callout 16">
            <a:extLst>
              <a:ext uri="{FF2B5EF4-FFF2-40B4-BE49-F238E27FC236}">
                <a16:creationId xmlns:a16="http://schemas.microsoft.com/office/drawing/2014/main" id="{40196D4C-DA74-9F42-894E-72A7AE3BA3EC}"/>
              </a:ext>
            </a:extLst>
          </p:cNvPr>
          <p:cNvSpPr/>
          <p:nvPr/>
        </p:nvSpPr>
        <p:spPr>
          <a:xfrm>
            <a:off x="3411454" y="4898057"/>
            <a:ext cx="1996440" cy="1087120"/>
          </a:xfrm>
          <a:prstGeom prst="wedgeRectCallout">
            <a:avLst>
              <a:gd name="adj1" fmla="val 2577"/>
              <a:gd name="adj2" fmla="val -73014"/>
            </a:avLst>
          </a:prstGeom>
          <a:ln>
            <a:solidFill>
              <a:srgbClr val="00B0F0"/>
            </a:solidFill>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en-CA" sz="1100">
                <a:effectLst/>
                <a:ea typeface="Calibri" panose="020F0502020204030204" pitchFamily="34" charset="0"/>
                <a:cs typeface="Times New Roman" panose="02020603050405020304" pitchFamily="18" charset="0"/>
              </a:rPr>
              <a:t>What impact do your social connections have on your decisions and interactions? Do you have any biases that interfere?</a:t>
            </a:r>
          </a:p>
        </p:txBody>
      </p:sp>
      <p:sp>
        <p:nvSpPr>
          <p:cNvPr id="18" name="Rectangular Callout 17">
            <a:extLst>
              <a:ext uri="{FF2B5EF4-FFF2-40B4-BE49-F238E27FC236}">
                <a16:creationId xmlns:a16="http://schemas.microsoft.com/office/drawing/2014/main" id="{D42BB971-CD8B-DA43-9356-2DFDF5217A2C}"/>
              </a:ext>
            </a:extLst>
          </p:cNvPr>
          <p:cNvSpPr/>
          <p:nvPr/>
        </p:nvSpPr>
        <p:spPr>
          <a:xfrm>
            <a:off x="5688235" y="3870370"/>
            <a:ext cx="1322566" cy="1027687"/>
          </a:xfrm>
          <a:prstGeom prst="wedgeRectCallout">
            <a:avLst>
              <a:gd name="adj1" fmla="val -83646"/>
              <a:gd name="adj2" fmla="val -14403"/>
            </a:avLst>
          </a:prstGeom>
          <a:ln>
            <a:solidFill>
              <a:srgbClr val="00B0F0"/>
            </a:solidFill>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en-CA" sz="1100">
                <a:effectLst/>
                <a:ea typeface="Calibri" panose="020F0502020204030204" pitchFamily="34" charset="0"/>
                <a:cs typeface="Times New Roman" panose="02020603050405020304" pitchFamily="18" charset="0"/>
              </a:rPr>
              <a:t>Do you understand how your personality impacts your leadership style?</a:t>
            </a:r>
          </a:p>
        </p:txBody>
      </p:sp>
      <p:sp>
        <p:nvSpPr>
          <p:cNvPr id="19" name="Content Placeholder 4">
            <a:extLst>
              <a:ext uri="{FF2B5EF4-FFF2-40B4-BE49-F238E27FC236}">
                <a16:creationId xmlns:a16="http://schemas.microsoft.com/office/drawing/2014/main" id="{5EEAF1C2-FB3C-5F46-98DF-B98642E0E3FF}"/>
              </a:ext>
            </a:extLst>
          </p:cNvPr>
          <p:cNvSpPr txBox="1">
            <a:spLocks/>
          </p:cNvSpPr>
          <p:nvPr/>
        </p:nvSpPr>
        <p:spPr>
          <a:xfrm>
            <a:off x="7602753" y="1604738"/>
            <a:ext cx="4038600" cy="3733217"/>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CA" sz="3200" dirty="0"/>
              <a:t>Understanding who you are can improve your Psychological PLRs:</a:t>
            </a:r>
          </a:p>
          <a:p>
            <a:pPr lvl="1"/>
            <a:r>
              <a:rPr lang="en-CA" sz="2800" dirty="0"/>
              <a:t>Resilience</a:t>
            </a:r>
          </a:p>
          <a:p>
            <a:pPr lvl="1"/>
            <a:r>
              <a:rPr lang="en-CA" sz="2800" dirty="0"/>
              <a:t>Optimism</a:t>
            </a:r>
          </a:p>
          <a:p>
            <a:pPr lvl="1"/>
            <a:r>
              <a:rPr lang="en-CA" sz="2800" dirty="0"/>
              <a:t>Proactivity</a:t>
            </a:r>
          </a:p>
          <a:p>
            <a:pPr lvl="1"/>
            <a:r>
              <a:rPr lang="en-CA" sz="2800" dirty="0"/>
              <a:t>Self-Efficacy</a:t>
            </a:r>
          </a:p>
        </p:txBody>
      </p:sp>
      <p:sp>
        <p:nvSpPr>
          <p:cNvPr id="20" name="Title 1">
            <a:extLst>
              <a:ext uri="{FF2B5EF4-FFF2-40B4-BE49-F238E27FC236}">
                <a16:creationId xmlns:a16="http://schemas.microsoft.com/office/drawing/2014/main" id="{87D56310-292B-B041-B80B-1287D7D1472D}"/>
              </a:ext>
            </a:extLst>
          </p:cNvPr>
          <p:cNvSpPr txBox="1">
            <a:spLocks/>
          </p:cNvSpPr>
          <p:nvPr/>
        </p:nvSpPr>
        <p:spPr>
          <a:xfrm>
            <a:off x="1933731" y="294329"/>
            <a:ext cx="9488774" cy="8382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CA" sz="3200" b="1" dirty="0">
                <a:solidFill>
                  <a:schemeClr val="accent1">
                    <a:lumMod val="75000"/>
                  </a:schemeClr>
                </a:solidFill>
                <a:latin typeface="+mn-lt"/>
              </a:rPr>
              <a:t>Build your PLRs through Knowing Yourself</a:t>
            </a:r>
          </a:p>
        </p:txBody>
      </p:sp>
      <p:sp>
        <p:nvSpPr>
          <p:cNvPr id="21" name="Text Box 2">
            <a:extLst>
              <a:ext uri="{FF2B5EF4-FFF2-40B4-BE49-F238E27FC236}">
                <a16:creationId xmlns:a16="http://schemas.microsoft.com/office/drawing/2014/main" id="{2515319B-5CB0-D64D-B35B-6BB097043C26}"/>
              </a:ext>
            </a:extLst>
          </p:cNvPr>
          <p:cNvSpPr txBox="1">
            <a:spLocks noChangeArrowheads="1"/>
          </p:cNvSpPr>
          <p:nvPr/>
        </p:nvSpPr>
        <p:spPr bwMode="auto">
          <a:xfrm>
            <a:off x="1615240" y="6191081"/>
            <a:ext cx="6944995" cy="533400"/>
          </a:xfrm>
          <a:prstGeom prst="rect">
            <a:avLst/>
          </a:prstGeom>
          <a:solidFill>
            <a:srgbClr val="FFFFFF"/>
          </a:solidFill>
          <a:ln w="9525">
            <a:noFill/>
            <a:miter lim="800000"/>
            <a:headEnd/>
            <a:tailEnd/>
          </a:ln>
        </p:spPr>
        <p:txBody>
          <a:bodyPr rot="0" vert="horz" wrap="square" lIns="91440" tIns="45720" rIns="91440" bIns="45720" anchor="t" anchorCtr="0">
            <a:noAutofit/>
          </a:bodyPr>
          <a:lstStyle/>
          <a:p>
            <a:pPr>
              <a:lnSpc>
                <a:spcPct val="107000"/>
              </a:lnSpc>
              <a:spcAft>
                <a:spcPts val="800"/>
              </a:spcAft>
            </a:pPr>
            <a:r>
              <a:rPr lang="en-CA" sz="1100">
                <a:effectLst/>
                <a:latin typeface="Calibri" panose="020F0502020204030204" pitchFamily="34" charset="0"/>
                <a:ea typeface="Calibri" panose="020F0502020204030204" pitchFamily="34" charset="0"/>
                <a:cs typeface="Times New Roman" panose="02020603050405020304" pitchFamily="18" charset="0"/>
              </a:rPr>
              <a:t>Free downloadable tool from </a:t>
            </a:r>
            <a:r>
              <a:rPr lang="en-CA" sz="1100" u="sng">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5"/>
              </a:rPr>
              <a:t>http://www.onwardthebook.com/wp-content/uploads/2018/04/Elements-of-Self.pdf</a:t>
            </a:r>
            <a:endParaRPr lang="en-CA" sz="11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CA" sz="1100">
                <a:effectLst/>
                <a:latin typeface="Calibri" panose="020F0502020204030204" pitchFamily="34" charset="0"/>
                <a:ea typeface="Calibri" panose="020F0502020204030204" pitchFamily="34" charset="0"/>
                <a:cs typeface="Times New Roman" panose="02020603050405020304" pitchFamily="18" charset="0"/>
              </a:rPr>
              <a:t> </a:t>
            </a:r>
          </a:p>
        </p:txBody>
      </p:sp>
    </p:spTree>
    <p:extLst>
      <p:ext uri="{BB962C8B-B14F-4D97-AF65-F5344CB8AC3E}">
        <p14:creationId xmlns:p14="http://schemas.microsoft.com/office/powerpoint/2010/main" val="11934816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9" name="Title 1">
            <a:extLst>
              <a:ext uri="{FF2B5EF4-FFF2-40B4-BE49-F238E27FC236}">
                <a16:creationId xmlns:a16="http://schemas.microsoft.com/office/drawing/2014/main" id="{A736C32E-271B-EB49-890D-4F491CDEE500}"/>
              </a:ext>
            </a:extLst>
          </p:cNvPr>
          <p:cNvSpPr txBox="1">
            <a:spLocks/>
          </p:cNvSpPr>
          <p:nvPr/>
        </p:nvSpPr>
        <p:spPr>
          <a:xfrm>
            <a:off x="2482350" y="1372462"/>
            <a:ext cx="2964121" cy="64027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CA" sz="3200" b="1" dirty="0">
                <a:solidFill>
                  <a:schemeClr val="accent1">
                    <a:lumMod val="75000"/>
                  </a:schemeClr>
                </a:solidFill>
                <a:latin typeface="+mn-lt"/>
              </a:rPr>
              <a:t>Core Values</a:t>
            </a:r>
          </a:p>
        </p:txBody>
      </p:sp>
      <p:pic>
        <p:nvPicPr>
          <p:cNvPr id="10" name="Content Placeholder 4">
            <a:extLst>
              <a:ext uri="{FF2B5EF4-FFF2-40B4-BE49-F238E27FC236}">
                <a16:creationId xmlns:a16="http://schemas.microsoft.com/office/drawing/2014/main" id="{44B0E43D-537D-EB4D-8748-629880B68190}"/>
              </a:ext>
            </a:extLst>
          </p:cNvPr>
          <p:cNvPicPr>
            <a:picLocks noGrp="1" noChangeAspect="1"/>
          </p:cNvPicPr>
          <p:nvPr>
            <p:ph sz="half" idx="1"/>
          </p:nvPr>
        </p:nvPicPr>
        <p:blipFill>
          <a:blip r:embed="rId4" cstate="email">
            <a:extLst>
              <a:ext uri="{28A0092B-C50C-407E-A947-70E740481C1C}">
                <a14:useLocalDpi xmlns:a14="http://schemas.microsoft.com/office/drawing/2010/main" val="0"/>
              </a:ext>
            </a:extLst>
          </a:blip>
          <a:stretch>
            <a:fillRect/>
          </a:stretch>
        </p:blipFill>
        <p:spPr>
          <a:xfrm>
            <a:off x="7205273" y="1125269"/>
            <a:ext cx="4165736" cy="5390656"/>
          </a:xfrm>
        </p:spPr>
      </p:pic>
      <p:sp>
        <p:nvSpPr>
          <p:cNvPr id="11" name="Content Placeholder 3">
            <a:extLst>
              <a:ext uri="{FF2B5EF4-FFF2-40B4-BE49-F238E27FC236}">
                <a16:creationId xmlns:a16="http://schemas.microsoft.com/office/drawing/2014/main" id="{C9A3E607-DC48-1340-9959-9F316D220D66}"/>
              </a:ext>
            </a:extLst>
          </p:cNvPr>
          <p:cNvSpPr txBox="1">
            <a:spLocks/>
          </p:cNvSpPr>
          <p:nvPr/>
        </p:nvSpPr>
        <p:spPr>
          <a:xfrm>
            <a:off x="577543" y="2217267"/>
            <a:ext cx="6157794" cy="357599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514350" indent="-514350">
              <a:buFont typeface="+mj-lt"/>
              <a:buAutoNum type="arabicPeriod"/>
            </a:pPr>
            <a:r>
              <a:rPr lang="en-CA" dirty="0"/>
              <a:t>Core Values in Action, Steve Kerr </a:t>
            </a:r>
            <a:r>
              <a:rPr lang="en-CA" dirty="0">
                <a:hlinkClick r:id="rId5"/>
              </a:rPr>
              <a:t>https://www.youtube.com/watch?v=fXEezjp-Df8</a:t>
            </a:r>
            <a:endParaRPr lang="en-CA" dirty="0"/>
          </a:p>
          <a:p>
            <a:pPr marL="514350" indent="-514350">
              <a:buFont typeface="+mj-lt"/>
              <a:buAutoNum type="arabicPeriod"/>
            </a:pPr>
            <a:r>
              <a:rPr lang="en-CA" dirty="0"/>
              <a:t>Circle 10</a:t>
            </a:r>
          </a:p>
          <a:p>
            <a:pPr marL="514350" indent="-514350">
              <a:buFont typeface="+mj-lt"/>
              <a:buAutoNum type="arabicPeriod"/>
            </a:pPr>
            <a:r>
              <a:rPr lang="en-CA" dirty="0"/>
              <a:t>Cross off 5</a:t>
            </a:r>
          </a:p>
          <a:p>
            <a:pPr marL="514350" indent="-514350">
              <a:buFont typeface="+mj-lt"/>
              <a:buAutoNum type="arabicPeriod"/>
            </a:pPr>
            <a:r>
              <a:rPr lang="en-CA" dirty="0"/>
              <a:t>Cross off 2 – These are your core values</a:t>
            </a:r>
          </a:p>
          <a:p>
            <a:pPr marL="514350" indent="-514350">
              <a:buFont typeface="+mj-lt"/>
              <a:buAutoNum type="arabicPeriod"/>
            </a:pPr>
            <a:r>
              <a:rPr lang="en-CA" dirty="0"/>
              <a:t>Reflect (p.6 of the Reflective Manual).</a:t>
            </a:r>
          </a:p>
        </p:txBody>
      </p:sp>
    </p:spTree>
    <p:extLst>
      <p:ext uri="{BB962C8B-B14F-4D97-AF65-F5344CB8AC3E}">
        <p14:creationId xmlns:p14="http://schemas.microsoft.com/office/powerpoint/2010/main" val="1748490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C42292026B359941BCD898E456654A68" ma:contentTypeVersion="10" ma:contentTypeDescription="Create a new document." ma:contentTypeScope="" ma:versionID="9a69d406d0e40b1e867e2774d0bdd4e9">
  <xsd:schema xmlns:xsd="http://www.w3.org/2001/XMLSchema" xmlns:xs="http://www.w3.org/2001/XMLSchema" xmlns:p="http://schemas.microsoft.com/office/2006/metadata/properties" xmlns:ns3="df9bd1cb-3ec8-4162-a6b7-d2e9db16af8b" targetNamespace="http://schemas.microsoft.com/office/2006/metadata/properties" ma:root="true" ma:fieldsID="94d411486dc50e995b0e09862be62c86" ns3:_="">
    <xsd:import namespace="df9bd1cb-3ec8-4162-a6b7-d2e9db16af8b"/>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GenerationTime" minOccurs="0"/>
                <xsd:element ref="ns3:MediaServiceEventHashCode" minOccurs="0"/>
                <xsd:element ref="ns3:MediaServiceOCR" minOccurs="0"/>
                <xsd:element ref="ns3:MediaServiceLocation"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f9bd1cb-3ec8-4162-a6b7-d2e9db16af8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7A200B6-8AE6-451D-B2D4-CAA842A206B9}">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109CD539-1028-4FE0-B706-BD749C832B3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f9bd1cb-3ec8-4162-a6b7-d2e9db16af8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DC3120DD-26BD-40F3-B196-F55602B0FC0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13082</TotalTime>
  <Words>2781</Words>
  <Application>Microsoft Macintosh PowerPoint</Application>
  <PresentationFormat>Widescreen</PresentationFormat>
  <Paragraphs>296</Paragraphs>
  <Slides>18</Slides>
  <Notes>18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18</vt:i4>
      </vt:variant>
    </vt:vector>
  </HeadingPairs>
  <TitlesOfParts>
    <vt:vector size="25" baseType="lpstr">
      <vt:lpstr>Arial</vt:lpstr>
      <vt:lpstr>Book Antiqua</vt:lpstr>
      <vt:lpstr>Calibri</vt:lpstr>
      <vt:lpstr>Calibri Light</vt:lpstr>
      <vt:lpstr>Gill Sans MT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Denise Duhaime</dc:creator>
  <cp:lastModifiedBy>Denise Duhaime</cp:lastModifiedBy>
  <cp:revision>104</cp:revision>
  <dcterms:created xsi:type="dcterms:W3CDTF">2019-11-01T17:17:10Z</dcterms:created>
  <dcterms:modified xsi:type="dcterms:W3CDTF">2021-10-26T18:25:07Z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034a106e-6316-442c-ad35-738afd673d2b_Enabled">
    <vt:lpwstr>True</vt:lpwstr>
  </property>
  <property fmtid="{D5CDD505-2E9C-101B-9397-08002B2CF9AE}" pid="3" name="MSIP_Label_034a106e-6316-442c-ad35-738afd673d2b_SiteId">
    <vt:lpwstr>cddc1229-ac2a-4b97-b78a-0e5cacb5865c</vt:lpwstr>
  </property>
  <property fmtid="{D5CDD505-2E9C-101B-9397-08002B2CF9AE}" pid="4" name="MSIP_Label_034a106e-6316-442c-ad35-738afd673d2b_Owner">
    <vt:lpwstr>Julie.Reid@ontario.ca</vt:lpwstr>
  </property>
  <property fmtid="{D5CDD505-2E9C-101B-9397-08002B2CF9AE}" pid="5" name="MSIP_Label_034a106e-6316-442c-ad35-738afd673d2b_SetDate">
    <vt:lpwstr>2021-02-22T21:50:28.9374446Z</vt:lpwstr>
  </property>
  <property fmtid="{D5CDD505-2E9C-101B-9397-08002B2CF9AE}" pid="6" name="MSIP_Label_034a106e-6316-442c-ad35-738afd673d2b_Name">
    <vt:lpwstr>OPS - Unclassified Information</vt:lpwstr>
  </property>
  <property fmtid="{D5CDD505-2E9C-101B-9397-08002B2CF9AE}" pid="7" name="MSIP_Label_034a106e-6316-442c-ad35-738afd673d2b_Application">
    <vt:lpwstr>Microsoft Azure Information Protection</vt:lpwstr>
  </property>
  <property fmtid="{D5CDD505-2E9C-101B-9397-08002B2CF9AE}" pid="8" name="MSIP_Label_034a106e-6316-442c-ad35-738afd673d2b_ActionId">
    <vt:lpwstr>bac9b0d8-672f-47ae-abd3-d394cc6f3c26</vt:lpwstr>
  </property>
  <property fmtid="{D5CDD505-2E9C-101B-9397-08002B2CF9AE}" pid="9" name="MSIP_Label_034a106e-6316-442c-ad35-738afd673d2b_Extended_MSFT_Method">
    <vt:lpwstr>Automatic</vt:lpwstr>
  </property>
  <property fmtid="{D5CDD505-2E9C-101B-9397-08002B2CF9AE}" pid="10" name="Sensitivity">
    <vt:lpwstr>OPS - Unclassified Information</vt:lpwstr>
  </property>
  <property fmtid="{D5CDD505-2E9C-101B-9397-08002B2CF9AE}" pid="11" name="ContentTypeId">
    <vt:lpwstr>0x010100C42292026B359941BCD898E456654A68</vt:lpwstr>
  </property>
</Properties>
</file>