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7010400" cy="9296400"/>
  <p:embeddedFontLst>
    <p:embeddedFont>
      <p:font typeface="Arial Narrow" panose="020B0604020202020204" pitchFamily="3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Gill Sans" panose="020B0502020104020203" pitchFamily="34" charset="-79"/>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34FD1E-9357-4BB3-B90C-A468017C1FAD}">
  <a:tblStyle styleId="{4034FD1E-9357-4BB3-B90C-A468017C1FA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17"/>
  </p:normalViewPr>
  <p:slideViewPr>
    <p:cSldViewPr snapToGrid="0">
      <p:cViewPr varScale="1">
        <p:scale>
          <a:sx n="118" d="100"/>
          <a:sy n="118" d="100"/>
        </p:scale>
        <p:origin x="208" y="1496"/>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0063" cy="466725"/>
          </a:xfrm>
          <a:prstGeom prst="rect">
            <a:avLst/>
          </a:prstGeom>
          <a:noFill/>
          <a:ln>
            <a:noFill/>
          </a:ln>
        </p:spPr>
        <p:txBody>
          <a:bodyPr spcFirstLastPara="1" wrap="square" lIns="93150" tIns="46575" rIns="93150" bIns="46575"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68750" y="0"/>
            <a:ext cx="3040063" cy="466725"/>
          </a:xfrm>
          <a:prstGeom prst="rect">
            <a:avLst/>
          </a:prstGeom>
          <a:noFill/>
          <a:ln>
            <a:noFill/>
          </a:ln>
        </p:spPr>
        <p:txBody>
          <a:bodyPr spcFirstLastPara="1" wrap="square" lIns="93150" tIns="46575" rIns="93150" bIns="46575"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81100" y="695325"/>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675" y="4416425"/>
            <a:ext cx="5607050" cy="4184650"/>
          </a:xfrm>
          <a:prstGeom prst="rect">
            <a:avLst/>
          </a:prstGeom>
          <a:noFill/>
          <a:ln>
            <a:noFill/>
          </a:ln>
        </p:spPr>
        <p:txBody>
          <a:bodyPr spcFirstLastPara="1" wrap="square" lIns="93150" tIns="46575" rIns="93150" bIns="4657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8088"/>
            <a:ext cx="3040063" cy="466725"/>
          </a:xfrm>
          <a:prstGeom prst="rect">
            <a:avLst/>
          </a:prstGeom>
          <a:noFill/>
          <a:ln>
            <a:noFill/>
          </a:ln>
        </p:spPr>
        <p:txBody>
          <a:bodyPr spcFirstLastPara="1" wrap="square" lIns="93150" tIns="46575" rIns="93150" bIns="46575"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68750" y="8828088"/>
            <a:ext cx="3040063" cy="466725"/>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ducation-leadership-ontario.ca/fr/ressources/ressources-personnelles-en-leadership"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edu.gov.on.ca/fre/policyfunding/leadership/IdeasIntoActionBulletin7Fr.pdf"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www.edu.gov.on.ca/fre/policyfunding/leadership/ideas_into_action_bulletin9_fr.pdf" TargetMode="External"/><Relationship Id="rId4" Type="http://schemas.openxmlformats.org/officeDocument/2006/relationships/hyperlink" Target="http://www.edu.gov.on.ca/fre/policyfunding/leadership/ideas_into_action_bulletin8_fr.pdf"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education-leadership.ontario.ca/"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edu.gov.on.ca/fre/policyfunding/leadership/ideas_into_action_bulletin8_fr.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edu.gov.on.ca/fre/policyfunding/leadership/IdeasIntoActionBulletin7Fr.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edu.gov.on.ca/fre/policyfunding/leadership/IdeasIntoActionBulletin2Fr.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sldNum" idx="12"/>
          </p:nvPr>
        </p:nvSpPr>
        <p:spPr>
          <a:xfrm>
            <a:off x="3968750" y="8828088"/>
            <a:ext cx="3040063" cy="466725"/>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86" name="Google Shape;86;p1:notes"/>
          <p:cNvSpPr>
            <a:spLocks noGrp="1" noRot="1" noChangeAspect="1"/>
          </p:cNvSpPr>
          <p:nvPr>
            <p:ph type="sldImg" idx="2"/>
          </p:nvPr>
        </p:nvSpPr>
        <p:spPr>
          <a:xfrm>
            <a:off x="1181100" y="695325"/>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7" name="Google Shape;87;p1:notes"/>
          <p:cNvSpPr txBox="1">
            <a:spLocks noGrp="1"/>
          </p:cNvSpPr>
          <p:nvPr>
            <p:ph type="body" idx="1"/>
          </p:nvPr>
        </p:nvSpPr>
        <p:spPr>
          <a:xfrm>
            <a:off x="624880" y="4432176"/>
            <a:ext cx="5683250" cy="418465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latin typeface="Arial"/>
              <a:ea typeface="Arial"/>
              <a:cs typeface="Arial"/>
              <a:sym typeface="Arial"/>
            </a:endParaRPr>
          </a:p>
          <a:p>
            <a:pPr marL="0" lvl="0" indent="0" algn="l" rtl="0">
              <a:spcBef>
                <a:spcPts val="360"/>
              </a:spcBef>
              <a:spcAft>
                <a:spcPts val="0"/>
              </a:spcAft>
              <a:buNone/>
            </a:pPr>
            <a:r>
              <a:rPr lang="fr-CA" b="1">
                <a:latin typeface="Arial"/>
                <a:ea typeface="Arial"/>
                <a:cs typeface="Arial"/>
                <a:sym typeface="Arial"/>
              </a:rPr>
              <a:t>CONTEXTE</a:t>
            </a:r>
            <a:endParaRPr>
              <a:latin typeface="Arial"/>
              <a:ea typeface="Arial"/>
              <a:cs typeface="Arial"/>
              <a:sym typeface="Arial"/>
            </a:endParaRPr>
          </a:p>
          <a:p>
            <a:pPr marL="0" lvl="0" indent="0" algn="l" rtl="0">
              <a:spcBef>
                <a:spcPts val="360"/>
              </a:spcBef>
              <a:spcAft>
                <a:spcPts val="0"/>
              </a:spcAft>
              <a:buNone/>
            </a:pPr>
            <a:r>
              <a:rPr lang="fr-CA">
                <a:latin typeface="Arial"/>
                <a:ea typeface="Arial"/>
                <a:cs typeface="Arial"/>
                <a:sym typeface="Arial"/>
              </a:rPr>
              <a:t>L’Institut de leadership en éducation (ILE) de l’Ontario mise sur la collaboration professionnelle et l’enquête collaborative pour réaliser son objectif prioritaire, soit DE favoriser un leadership </a:t>
            </a:r>
            <a:r>
              <a:rPr lang="fr-CA"/>
              <a:t>efficace </a:t>
            </a:r>
            <a:r>
              <a:rPr lang="fr-CA">
                <a:latin typeface="Arial"/>
                <a:ea typeface="Arial"/>
                <a:cs typeface="Arial"/>
                <a:sym typeface="Arial"/>
              </a:rPr>
              <a:t>en éducation.</a:t>
            </a:r>
            <a:endParaRPr/>
          </a:p>
          <a:p>
            <a:pPr marL="0" lvl="0" indent="0" algn="l" rtl="0">
              <a:spcBef>
                <a:spcPts val="360"/>
              </a:spcBef>
              <a:spcAft>
                <a:spcPts val="0"/>
              </a:spcAft>
              <a:buNone/>
            </a:pPr>
            <a:r>
              <a:rPr lang="fr-CA">
                <a:latin typeface="Arial"/>
                <a:ea typeface="Arial"/>
                <a:cs typeface="Arial"/>
                <a:sym typeface="Arial"/>
              </a:rPr>
              <a:t>L’ILE a amorcé son deuxième « cycle d’enquête COLLABORATIVE » professionnelle sur le bien-être </a:t>
            </a:r>
            <a:r>
              <a:rPr lang="fr-CA"/>
              <a:t>DU</a:t>
            </a:r>
            <a:r>
              <a:rPr lang="fr-CA">
                <a:latin typeface="Arial"/>
                <a:ea typeface="Arial"/>
                <a:cs typeface="Arial"/>
                <a:sym typeface="Arial"/>
              </a:rPr>
              <a:t> leader en menant des recherches et en consultant des expertEs ET EXPERTS en la matière.</a:t>
            </a:r>
            <a:endParaRPr/>
          </a:p>
          <a:p>
            <a:pPr marL="0" lvl="0" indent="0" algn="l" rtl="0">
              <a:spcBef>
                <a:spcPts val="360"/>
              </a:spcBef>
              <a:spcAft>
                <a:spcPts val="0"/>
              </a:spcAft>
              <a:buNone/>
            </a:pPr>
            <a:r>
              <a:rPr lang="fr-CA">
                <a:latin typeface="Arial"/>
                <a:ea typeface="Arial"/>
                <a:cs typeface="Arial"/>
                <a:sym typeface="Arial"/>
              </a:rPr>
              <a:t>L’I</a:t>
            </a:r>
            <a:r>
              <a:rPr lang="fr-CA"/>
              <a:t>nstitut</a:t>
            </a:r>
            <a:r>
              <a:rPr lang="fr-CA">
                <a:latin typeface="Arial"/>
                <a:ea typeface="Arial"/>
                <a:cs typeface="Arial"/>
                <a:sym typeface="Arial"/>
              </a:rPr>
              <a:t> a ensuite utilisé LA PLATEFORME </a:t>
            </a:r>
            <a:r>
              <a:rPr lang="fr-CA" i="1">
                <a:latin typeface="Arial"/>
                <a:ea typeface="Arial"/>
                <a:cs typeface="Arial"/>
                <a:sym typeface="Arial"/>
              </a:rPr>
              <a:t>Thoughtexchange</a:t>
            </a:r>
            <a:r>
              <a:rPr lang="fr-CA">
                <a:latin typeface="Arial"/>
                <a:ea typeface="Arial"/>
                <a:cs typeface="Arial"/>
                <a:sym typeface="Arial"/>
              </a:rPr>
              <a:t> pour poser deux questions aux leaders scolaires et leaders du système de la province À L</a:t>
            </a:r>
            <a:r>
              <a:rPr lang="fr-CA"/>
              <a:t>’ÉGARD DE LA MISE EN OEUVRE DES PRATIQUES ET RESSOURCES PERSONNELLES EN LEADERSHIP</a:t>
            </a:r>
            <a:r>
              <a:rPr lang="fr-CA">
                <a:latin typeface="Arial"/>
                <a:ea typeface="Arial"/>
                <a:cs typeface="Arial"/>
                <a:sym typeface="Arial"/>
              </a:rPr>
              <a:t> : Qu’est-ce qui fonctionne bien? Par quels autres moyens pourrait-on favoriser votre bien-être?</a:t>
            </a:r>
            <a:endParaRPr/>
          </a:p>
          <a:p>
            <a:pPr marL="0" lvl="0" indent="0" algn="l" rtl="0">
              <a:spcBef>
                <a:spcPts val="360"/>
              </a:spcBef>
              <a:spcAft>
                <a:spcPts val="0"/>
              </a:spcAft>
              <a:buNone/>
            </a:pPr>
            <a:r>
              <a:rPr lang="fr-CA">
                <a:latin typeface="Arial"/>
                <a:ea typeface="Arial"/>
                <a:cs typeface="Arial"/>
                <a:sym typeface="Arial"/>
              </a:rPr>
              <a:t>Les résultats publiés sur le site Web de l’ILE (hyperlien) ont été compilés et analysés. </a:t>
            </a:r>
            <a:endParaRPr/>
          </a:p>
          <a:p>
            <a:pPr marL="0" lvl="0" indent="0" algn="l" rtl="0">
              <a:spcBef>
                <a:spcPts val="360"/>
              </a:spcBef>
              <a:spcAft>
                <a:spcPts val="0"/>
              </a:spcAft>
              <a:buNone/>
            </a:pPr>
            <a:r>
              <a:rPr lang="fr-CA">
                <a:latin typeface="Arial"/>
                <a:ea typeface="Arial"/>
                <a:cs typeface="Arial"/>
                <a:sym typeface="Arial"/>
              </a:rPr>
              <a:t>Le PRÉSENT ATELIER « Renforce</a:t>
            </a:r>
            <a:r>
              <a:rPr lang="fr-CA"/>
              <a:t>R</a:t>
            </a:r>
            <a:r>
              <a:rPr lang="fr-CA">
                <a:latin typeface="Arial"/>
                <a:ea typeface="Arial"/>
                <a:cs typeface="Arial"/>
                <a:sym typeface="Arial"/>
              </a:rPr>
              <a:t> </a:t>
            </a:r>
            <a:r>
              <a:rPr lang="fr-CA"/>
              <a:t>LES</a:t>
            </a:r>
            <a:r>
              <a:rPr lang="fr-CA">
                <a:latin typeface="Arial"/>
                <a:ea typeface="Arial"/>
                <a:cs typeface="Arial"/>
                <a:sym typeface="Arial"/>
              </a:rPr>
              <a:t> capacités » est ressorti parmi les principaux thèmes ÉMERGEANT DES RÉSULTATS COMP</a:t>
            </a:r>
            <a:r>
              <a:rPr lang="fr-CA"/>
              <a:t>ILÉS</a:t>
            </a:r>
            <a:r>
              <a:rPr lang="fr-CA">
                <a:latin typeface="Arial"/>
                <a:ea typeface="Arial"/>
                <a:cs typeface="Arial"/>
                <a:sym typeface="Arial"/>
              </a:rPr>
              <a:t>, avec l’apprentissage professionnel et le bien-être individuel comme sous-thèmes.   </a:t>
            </a:r>
            <a:endParaRPr/>
          </a:p>
          <a:p>
            <a:pPr marL="0" lvl="0" indent="0" algn="l" rtl="0">
              <a:spcBef>
                <a:spcPts val="360"/>
              </a:spcBef>
              <a:spcAft>
                <a:spcPts val="0"/>
              </a:spcAft>
              <a:buNone/>
            </a:pPr>
            <a:endParaRPr>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0:notes"/>
          <p:cNvSpPr>
            <a:spLocks noGrp="1" noRot="1" noChangeAspect="1"/>
          </p:cNvSpPr>
          <p:nvPr>
            <p:ph type="sldImg" idx="2"/>
          </p:nvPr>
        </p:nvSpPr>
        <p:spPr>
          <a:xfrm>
            <a:off x="1181100" y="695325"/>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8" name="Google Shape;158;p10:notes"/>
          <p:cNvSpPr txBox="1">
            <a:spLocks noGrp="1"/>
          </p:cNvSpPr>
          <p:nvPr>
            <p:ph type="body" idx="1"/>
          </p:nvPr>
        </p:nvSpPr>
        <p:spPr>
          <a:xfrm>
            <a:off x="701675" y="4416425"/>
            <a:ext cx="5607050" cy="418465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fr-CA">
                <a:latin typeface="Arial"/>
                <a:ea typeface="Arial"/>
                <a:cs typeface="Arial"/>
                <a:sym typeface="Arial"/>
              </a:rPr>
              <a:t>Les résultats reçus des leaders scolaires et leaders du système sur </a:t>
            </a:r>
            <a:r>
              <a:rPr lang="fr-CA"/>
              <a:t>la plateforme </a:t>
            </a:r>
            <a:r>
              <a:rPr lang="fr-CA" i="1"/>
              <a:t>thoughtexchange</a:t>
            </a:r>
            <a:r>
              <a:rPr lang="fr-CA"/>
              <a:t> (hyperlien) confirment que ces dernières et derniers trouvent les conversations courageuses difficiles et ont tendance à les éviter. ceci  nuit à leur bien-être, puisqu’elles et ils connaissent l’importance de régler le problème, mais qu’ils n’ont pas le courage de se lancer dans ce genre de conversation. </a:t>
            </a:r>
            <a:r>
              <a:rPr lang="fr-CA">
                <a:latin typeface="Arial"/>
                <a:ea typeface="Arial"/>
                <a:cs typeface="Arial"/>
                <a:sym typeface="Arial"/>
              </a:rPr>
              <a:t> </a:t>
            </a:r>
            <a:endParaRPr/>
          </a:p>
          <a:p>
            <a:pPr marL="0" lvl="0" indent="0" algn="l" rtl="0">
              <a:spcBef>
                <a:spcPts val="360"/>
              </a:spcBef>
              <a:spcAft>
                <a:spcPts val="0"/>
              </a:spcAft>
              <a:buNone/>
            </a:pPr>
            <a:endParaRPr>
              <a:latin typeface="Arial"/>
              <a:ea typeface="Arial"/>
              <a:cs typeface="Arial"/>
              <a:sym typeface="Arial"/>
            </a:endParaRPr>
          </a:p>
          <a:p>
            <a:pPr marL="0" lvl="0" indent="0" algn="l" rtl="0">
              <a:spcBef>
                <a:spcPts val="360"/>
              </a:spcBef>
              <a:spcAft>
                <a:spcPts val="0"/>
              </a:spcAft>
              <a:buNone/>
            </a:pPr>
            <a:r>
              <a:rPr lang="fr-CA">
                <a:latin typeface="Arial"/>
                <a:ea typeface="Arial"/>
                <a:cs typeface="Arial"/>
                <a:sym typeface="Arial"/>
              </a:rPr>
              <a:t>Activité :</a:t>
            </a:r>
            <a:endParaRPr/>
          </a:p>
          <a:p>
            <a:pPr marL="342900" lvl="0" indent="-342900" algn="l" rtl="0">
              <a:spcBef>
                <a:spcPts val="430"/>
              </a:spcBef>
              <a:spcAft>
                <a:spcPts val="0"/>
              </a:spcAft>
              <a:buClr>
                <a:schemeClr val="dk1"/>
              </a:buClr>
              <a:buSzPts val="1200"/>
              <a:buFont typeface="Noto Sans Symbols"/>
              <a:buChar char="∙"/>
            </a:pPr>
            <a:r>
              <a:rPr lang="fr-CA">
                <a:latin typeface="Arial"/>
                <a:ea typeface="Arial"/>
                <a:cs typeface="Arial"/>
                <a:sym typeface="Arial"/>
              </a:rPr>
              <a:t>Formez des groupes de trois ou quatre et nommez un secrétaire et un porte-parole.</a:t>
            </a:r>
            <a:endParaRPr/>
          </a:p>
          <a:p>
            <a:pPr marL="342900" lvl="0" indent="-342900" algn="l" rtl="0">
              <a:spcBef>
                <a:spcPts val="430"/>
              </a:spcBef>
              <a:spcAft>
                <a:spcPts val="0"/>
              </a:spcAft>
              <a:buClr>
                <a:schemeClr val="dk1"/>
              </a:buClr>
              <a:buSzPts val="1200"/>
              <a:buFont typeface="Noto Sans Symbols"/>
              <a:buChar char="∙"/>
            </a:pPr>
            <a:r>
              <a:rPr lang="fr-CA">
                <a:latin typeface="Arial"/>
                <a:ea typeface="Arial"/>
                <a:cs typeface="Arial"/>
                <a:sym typeface="Arial"/>
              </a:rPr>
              <a:t>Discutez des réponses aux trois questions de la diapositive.</a:t>
            </a:r>
            <a:endParaRPr>
              <a:latin typeface="Times New Roman"/>
              <a:ea typeface="Times New Roman"/>
              <a:cs typeface="Times New Roman"/>
              <a:sym typeface="Times New Roman"/>
            </a:endParaRPr>
          </a:p>
          <a:p>
            <a:pPr marL="342900" lvl="0" indent="-342900" algn="l" rtl="0">
              <a:spcBef>
                <a:spcPts val="430"/>
              </a:spcBef>
              <a:spcAft>
                <a:spcPts val="0"/>
              </a:spcAft>
              <a:buClr>
                <a:schemeClr val="dk1"/>
              </a:buClr>
              <a:buSzPts val="1200"/>
              <a:buFont typeface="Noto Sans Symbols"/>
              <a:buChar char="∙"/>
            </a:pPr>
            <a:r>
              <a:rPr lang="fr-CA">
                <a:latin typeface="Arial"/>
                <a:ea typeface="Arial"/>
                <a:cs typeface="Arial"/>
                <a:sym typeface="Arial"/>
              </a:rPr>
              <a:t>Nommez un élément </a:t>
            </a:r>
            <a:r>
              <a:rPr lang="fr-CA"/>
              <a:t>clé pour chacune des questions</a:t>
            </a:r>
            <a:r>
              <a:rPr lang="fr-CA">
                <a:latin typeface="Arial"/>
                <a:ea typeface="Arial"/>
                <a:cs typeface="Arial"/>
                <a:sym typeface="Arial"/>
              </a:rPr>
              <a:t> au reste du groupe.</a:t>
            </a:r>
            <a:endParaRPr>
              <a:latin typeface="Times New Roman"/>
              <a:ea typeface="Times New Roman"/>
              <a:cs typeface="Times New Roman"/>
              <a:sym typeface="Times New Roman"/>
            </a:endParaRPr>
          </a:p>
          <a:p>
            <a:pPr marL="342900" lvl="0" indent="-342900" algn="l" rtl="0">
              <a:spcBef>
                <a:spcPts val="430"/>
              </a:spcBef>
              <a:spcAft>
                <a:spcPts val="0"/>
              </a:spcAft>
              <a:buClr>
                <a:schemeClr val="dk1"/>
              </a:buClr>
              <a:buSzPts val="1200"/>
              <a:buFont typeface="Noto Sans Symbols"/>
              <a:buChar char="∙"/>
            </a:pPr>
            <a:r>
              <a:rPr lang="fr-CA">
                <a:latin typeface="Arial"/>
                <a:ea typeface="Arial"/>
                <a:cs typeface="Arial"/>
                <a:sym typeface="Arial"/>
              </a:rPr>
              <a:t>Préparez-vous à commenter les conclusions des autres sur le lien entre les ressources personnelles en leadership et le bien-être des leaders.</a:t>
            </a:r>
            <a:endParaRPr/>
          </a:p>
          <a:p>
            <a:pPr marL="342900" lvl="0" indent="-342900" algn="l" rtl="0">
              <a:spcBef>
                <a:spcPts val="430"/>
              </a:spcBef>
              <a:spcAft>
                <a:spcPts val="0"/>
              </a:spcAft>
              <a:buClr>
                <a:schemeClr val="dk1"/>
              </a:buClr>
              <a:buSzPts val="1200"/>
              <a:buFont typeface="Noto Sans Symbols"/>
              <a:buChar char="∙"/>
            </a:pPr>
            <a:r>
              <a:rPr lang="fr-CA">
                <a:latin typeface="Arial"/>
                <a:ea typeface="Arial"/>
                <a:cs typeface="Arial"/>
                <a:sym typeface="Arial"/>
              </a:rPr>
              <a:t>Revenez aux notes que vous avez rédigées dans votre journal électronique sur votre bien-être, c’est-à-dire vos forces et ce qui pourrait être amélioré. Notez vos réflexions sur la capacité des ressources personnelles en leadership </a:t>
            </a:r>
            <a:r>
              <a:rPr lang="fr-CA"/>
              <a:t>afin</a:t>
            </a:r>
            <a:r>
              <a:rPr lang="fr-CA">
                <a:latin typeface="Arial"/>
                <a:ea typeface="Arial"/>
                <a:cs typeface="Arial"/>
                <a:sym typeface="Arial"/>
              </a:rPr>
              <a:t> d’améliorer ces éléments de votre bien-être. </a:t>
            </a:r>
            <a:endParaRPr>
              <a:latin typeface="Arial"/>
              <a:ea typeface="Arial"/>
              <a:cs typeface="Arial"/>
              <a:sym typeface="Arial"/>
            </a:endParaRPr>
          </a:p>
        </p:txBody>
      </p:sp>
      <p:sp>
        <p:nvSpPr>
          <p:cNvPr id="159" name="Google Shape;159;p10:notes"/>
          <p:cNvSpPr txBox="1">
            <a:spLocks noGrp="1"/>
          </p:cNvSpPr>
          <p:nvPr>
            <p:ph type="sldNum" idx="12"/>
          </p:nvPr>
        </p:nvSpPr>
        <p:spPr>
          <a:xfrm>
            <a:off x="3968750" y="8828088"/>
            <a:ext cx="3040063" cy="466725"/>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1:notes"/>
          <p:cNvSpPr>
            <a:spLocks noGrp="1" noRot="1" noChangeAspect="1"/>
          </p:cNvSpPr>
          <p:nvPr>
            <p:ph type="sldImg" idx="2"/>
          </p:nvPr>
        </p:nvSpPr>
        <p:spPr>
          <a:xfrm>
            <a:off x="1181100" y="695325"/>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6" name="Google Shape;166;p11:notes"/>
          <p:cNvSpPr txBox="1">
            <a:spLocks noGrp="1"/>
          </p:cNvSpPr>
          <p:nvPr>
            <p:ph type="body" idx="1"/>
          </p:nvPr>
        </p:nvSpPr>
        <p:spPr>
          <a:xfrm>
            <a:off x="701675" y="4416425"/>
            <a:ext cx="5607050" cy="418465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fr-CA">
                <a:latin typeface="Arial"/>
                <a:ea typeface="Arial"/>
                <a:cs typeface="Arial"/>
                <a:sym typeface="Arial"/>
              </a:rPr>
              <a:t>Option : Vous pouvez utiliser un scénario fourni dans les fiches de conseils (</a:t>
            </a:r>
            <a:r>
              <a:rPr lang="fr-CA" u="sng">
                <a:solidFill>
                  <a:schemeClr val="hlink"/>
                </a:solidFill>
                <a:hlinkClick r:id="rId3"/>
              </a:rPr>
              <a:t>https://www.education-leadership-ontario.ca/fr/ressources/ressources-personnelles-en-leadership</a:t>
            </a:r>
            <a:r>
              <a:rPr lang="fr-CA"/>
              <a:t>) </a:t>
            </a:r>
            <a:r>
              <a:rPr lang="fr-CA">
                <a:latin typeface="Arial"/>
                <a:ea typeface="Arial"/>
                <a:cs typeface="Arial"/>
                <a:sym typeface="Arial"/>
              </a:rPr>
              <a:t>ou créer le vôtre. </a:t>
            </a:r>
            <a:endParaRPr/>
          </a:p>
          <a:p>
            <a:pPr marL="0" lvl="0" indent="0" algn="l" rtl="0">
              <a:spcBef>
                <a:spcPts val="360"/>
              </a:spcBef>
              <a:spcAft>
                <a:spcPts val="0"/>
              </a:spcAft>
              <a:buNone/>
            </a:pPr>
            <a:r>
              <a:rPr lang="fr-CA">
                <a:latin typeface="Arial"/>
                <a:ea typeface="Arial"/>
                <a:cs typeface="Arial"/>
                <a:sym typeface="Arial"/>
              </a:rPr>
              <a:t>L’exercice, qui fait partie des 10 approches énumérées dans les fiches de conseils de </a:t>
            </a:r>
            <a:r>
              <a:rPr lang="fr-CA" i="1">
                <a:latin typeface="Arial"/>
                <a:ea typeface="Arial"/>
                <a:cs typeface="Arial"/>
                <a:sym typeface="Arial"/>
              </a:rPr>
              <a:t>Passer des idées à l’action</a:t>
            </a:r>
            <a:r>
              <a:rPr lang="fr-CA">
                <a:latin typeface="Arial"/>
                <a:ea typeface="Arial"/>
                <a:cs typeface="Arial"/>
                <a:sym typeface="Arial"/>
              </a:rPr>
              <a:t>,</a:t>
            </a:r>
            <a:r>
              <a:rPr lang="fr-CA" i="1">
                <a:latin typeface="Arial"/>
                <a:ea typeface="Arial"/>
                <a:cs typeface="Arial"/>
                <a:sym typeface="Arial"/>
              </a:rPr>
              <a:t> </a:t>
            </a:r>
            <a:r>
              <a:rPr lang="fr-CA">
                <a:latin typeface="Arial"/>
                <a:ea typeface="Arial"/>
                <a:cs typeface="Arial"/>
                <a:sym typeface="Arial"/>
              </a:rPr>
              <a:t>a trois objectifs :  </a:t>
            </a:r>
            <a:endParaRPr/>
          </a:p>
          <a:p>
            <a:pPr marL="171450" lvl="0" indent="-171450" algn="l" rtl="0">
              <a:spcBef>
                <a:spcPts val="360"/>
              </a:spcBef>
              <a:spcAft>
                <a:spcPts val="0"/>
              </a:spcAft>
              <a:buClr>
                <a:schemeClr val="dk1"/>
              </a:buClr>
              <a:buSzPts val="1200"/>
              <a:buFont typeface="Arial"/>
              <a:buChar char="•"/>
            </a:pPr>
            <a:r>
              <a:rPr lang="fr-CA">
                <a:latin typeface="Arial"/>
                <a:ea typeface="Arial"/>
                <a:cs typeface="Arial"/>
                <a:sym typeface="Arial"/>
              </a:rPr>
              <a:t>Comprendre ce que les données ont révélé sur les ressources personnelles en leadership d’ordre psychologique en mettant des stratégies en pratique dans des situations réelles.</a:t>
            </a:r>
            <a:endParaRPr/>
          </a:p>
          <a:p>
            <a:pPr marL="171450" lvl="0" indent="-171450" algn="l" rtl="0">
              <a:spcBef>
                <a:spcPts val="360"/>
              </a:spcBef>
              <a:spcAft>
                <a:spcPts val="0"/>
              </a:spcAft>
              <a:buClr>
                <a:schemeClr val="dk1"/>
              </a:buClr>
              <a:buSzPts val="1200"/>
              <a:buFont typeface="Arial"/>
              <a:buChar char="•"/>
            </a:pPr>
            <a:r>
              <a:rPr lang="fr-CA">
                <a:latin typeface="Arial"/>
                <a:ea typeface="Arial"/>
                <a:cs typeface="Arial"/>
                <a:sym typeface="Arial"/>
              </a:rPr>
              <a:t>Renforcer les ressources personnelles en leadership en suscitant un dialogue ciblé et une réflexion sur la pertinence </a:t>
            </a:r>
            <a:r>
              <a:rPr lang="fr-CA"/>
              <a:t>afin </a:t>
            </a:r>
            <a:r>
              <a:rPr lang="fr-CA">
                <a:latin typeface="Arial"/>
                <a:ea typeface="Arial"/>
                <a:cs typeface="Arial"/>
                <a:sym typeface="Arial"/>
              </a:rPr>
              <a:t>d’améliorer les pratiques de leadership. </a:t>
            </a:r>
            <a:endParaRPr/>
          </a:p>
          <a:p>
            <a:pPr marL="171450" lvl="0" indent="-171450" algn="l" rtl="0">
              <a:spcBef>
                <a:spcPts val="360"/>
              </a:spcBef>
              <a:spcAft>
                <a:spcPts val="0"/>
              </a:spcAft>
              <a:buClr>
                <a:schemeClr val="dk1"/>
              </a:buClr>
              <a:buSzPts val="1200"/>
              <a:buFont typeface="Arial"/>
              <a:buChar char="•"/>
            </a:pPr>
            <a:r>
              <a:rPr lang="fr-CA">
                <a:latin typeface="Arial"/>
                <a:ea typeface="Arial"/>
                <a:cs typeface="Arial"/>
                <a:sym typeface="Arial"/>
              </a:rPr>
              <a:t>Solidifier le lien entre le bien-être des leaders et les ressources personnelles en leadership. </a:t>
            </a:r>
            <a:endParaRPr/>
          </a:p>
        </p:txBody>
      </p:sp>
      <p:sp>
        <p:nvSpPr>
          <p:cNvPr id="167" name="Google Shape;167;p11:notes"/>
          <p:cNvSpPr txBox="1">
            <a:spLocks noGrp="1"/>
          </p:cNvSpPr>
          <p:nvPr>
            <p:ph type="sldNum" idx="12"/>
          </p:nvPr>
        </p:nvSpPr>
        <p:spPr>
          <a:xfrm>
            <a:off x="3968750" y="8828088"/>
            <a:ext cx="3040063" cy="466725"/>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11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2:notes"/>
          <p:cNvSpPr>
            <a:spLocks noGrp="1" noRot="1" noChangeAspect="1"/>
          </p:cNvSpPr>
          <p:nvPr>
            <p:ph type="sldImg" idx="2"/>
          </p:nvPr>
        </p:nvSpPr>
        <p:spPr>
          <a:xfrm>
            <a:off x="1181100" y="695325"/>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4" name="Google Shape;174;p12:notes"/>
          <p:cNvSpPr txBox="1">
            <a:spLocks noGrp="1"/>
          </p:cNvSpPr>
          <p:nvPr>
            <p:ph type="body" idx="1"/>
          </p:nvPr>
        </p:nvSpPr>
        <p:spPr>
          <a:xfrm>
            <a:off x="0" y="4248150"/>
            <a:ext cx="7010400" cy="5008562"/>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fr-CA">
                <a:latin typeface="Arial"/>
                <a:ea typeface="Arial"/>
                <a:cs typeface="Arial"/>
                <a:sym typeface="Arial"/>
              </a:rPr>
              <a:t>Documents :</a:t>
            </a:r>
            <a:endParaRPr/>
          </a:p>
          <a:p>
            <a:pPr marL="0" lvl="0" indent="0" algn="l" rtl="0">
              <a:spcBef>
                <a:spcPts val="360"/>
              </a:spcBef>
              <a:spcAft>
                <a:spcPts val="0"/>
              </a:spcAft>
              <a:buNone/>
            </a:pPr>
            <a:r>
              <a:rPr lang="fr-CA">
                <a:latin typeface="Arial"/>
                <a:ea typeface="Arial"/>
                <a:cs typeface="Arial"/>
                <a:sym typeface="Arial"/>
              </a:rPr>
              <a:t>Chaque groupe utilisera chacune des ressources personnelles en leadership, par exemple, groupe 1 sociale, groupe 2 psychologique, groupe 3 cognitif</a:t>
            </a:r>
            <a:r>
              <a:rPr lang="fr-CA"/>
              <a:t>.</a:t>
            </a:r>
            <a:r>
              <a:rPr lang="fr-CA">
                <a:latin typeface="Arial"/>
                <a:ea typeface="Arial"/>
                <a:cs typeface="Arial"/>
                <a:sym typeface="Arial"/>
              </a:rPr>
              <a:t> </a:t>
            </a:r>
            <a:endParaRPr/>
          </a:p>
          <a:p>
            <a:pPr marL="0" lvl="0" indent="0" algn="l" rtl="0">
              <a:spcBef>
                <a:spcPts val="360"/>
              </a:spcBef>
              <a:spcAft>
                <a:spcPts val="0"/>
              </a:spcAft>
              <a:buNone/>
            </a:pPr>
            <a:r>
              <a:rPr lang="fr-CA">
                <a:latin typeface="Arial"/>
                <a:ea typeface="Arial"/>
                <a:cs typeface="Arial"/>
                <a:sym typeface="Arial"/>
              </a:rPr>
              <a:t>Une copie du scénario présenté </a:t>
            </a:r>
            <a:r>
              <a:rPr lang="fr-CA"/>
              <a:t>à</a:t>
            </a:r>
            <a:r>
              <a:rPr lang="fr-CA">
                <a:latin typeface="Arial"/>
                <a:ea typeface="Arial"/>
                <a:cs typeface="Arial"/>
                <a:sym typeface="Arial"/>
              </a:rPr>
              <a:t> la diapositive 11.</a:t>
            </a:r>
            <a:endParaRPr/>
          </a:p>
          <a:p>
            <a:pPr marL="0" lvl="0" indent="0" algn="l" rtl="0">
              <a:spcBef>
                <a:spcPts val="360"/>
              </a:spcBef>
              <a:spcAft>
                <a:spcPts val="0"/>
              </a:spcAft>
              <a:buNone/>
            </a:pPr>
            <a:r>
              <a:rPr lang="fr-CA">
                <a:latin typeface="Arial"/>
                <a:ea typeface="Arial"/>
                <a:cs typeface="Arial"/>
                <a:sym typeface="Arial"/>
              </a:rPr>
              <a:t>Approche à utiliser pour chacune des ressources personnelles en leadership :</a:t>
            </a:r>
            <a:endParaRPr/>
          </a:p>
          <a:p>
            <a:pPr marL="0" lvl="0" indent="0" algn="l" rtl="0">
              <a:spcBef>
                <a:spcPts val="360"/>
              </a:spcBef>
              <a:spcAft>
                <a:spcPts val="0"/>
              </a:spcAft>
              <a:buNone/>
            </a:pPr>
            <a:endParaRPr>
              <a:latin typeface="Arial"/>
              <a:ea typeface="Arial"/>
              <a:cs typeface="Arial"/>
              <a:sym typeface="Arial"/>
            </a:endParaRPr>
          </a:p>
          <a:p>
            <a:pPr marL="457200" lvl="1" indent="0" algn="l" rtl="0">
              <a:spcBef>
                <a:spcPts val="360"/>
              </a:spcBef>
              <a:spcAft>
                <a:spcPts val="0"/>
              </a:spcAft>
              <a:buNone/>
            </a:pPr>
            <a:r>
              <a:rPr lang="fr-CA" u="sng">
                <a:latin typeface="Arial"/>
                <a:ea typeface="Arial"/>
                <a:cs typeface="Arial"/>
                <a:sym typeface="Arial"/>
              </a:rPr>
              <a:t>Sociale</a:t>
            </a:r>
            <a:r>
              <a:rPr lang="fr-CA">
                <a:latin typeface="Arial"/>
                <a:ea typeface="Arial"/>
                <a:cs typeface="Arial"/>
                <a:sym typeface="Arial"/>
              </a:rPr>
              <a:t> – </a:t>
            </a:r>
            <a:r>
              <a:rPr lang="fr-CA" i="1">
                <a:latin typeface="Arial"/>
                <a:ea typeface="Arial"/>
                <a:cs typeface="Arial"/>
                <a:sym typeface="Arial"/>
              </a:rPr>
              <a:t>Cultiver l’intelligence émotionnelle </a:t>
            </a:r>
            <a:r>
              <a:rPr lang="fr-CA">
                <a:latin typeface="Arial"/>
                <a:ea typeface="Arial"/>
                <a:cs typeface="Arial"/>
                <a:sym typeface="Arial"/>
              </a:rPr>
              <a:t>: À quoi cela ressemblerait-il si vous vous concentriez sur vous-même, sur les autres et sur le reste du monde pendant le processus de résolution du problème? Pages 11 et 12. </a:t>
            </a:r>
            <a:r>
              <a:rPr lang="fr-CA" u="sng">
                <a:solidFill>
                  <a:schemeClr val="hlink"/>
                </a:solidFill>
                <a:latin typeface="Calibri"/>
                <a:ea typeface="Calibri"/>
                <a:cs typeface="Calibri"/>
                <a:sym typeface="Calibri"/>
                <a:hlinkClick r:id="rId3"/>
              </a:rPr>
              <a:t>http://www.edu.gov.on.ca/fre/policyfunding/leadership/IdeasIntoActionBulletin7Fr.pdf</a:t>
            </a:r>
            <a:r>
              <a:rPr lang="fr-CA">
                <a:solidFill>
                  <a:srgbClr val="00B0F0"/>
                </a:solidFill>
                <a:latin typeface="Calibri"/>
                <a:ea typeface="Calibri"/>
                <a:cs typeface="Calibri"/>
                <a:sym typeface="Calibri"/>
              </a:rPr>
              <a:t> </a:t>
            </a:r>
            <a:endParaRPr/>
          </a:p>
          <a:p>
            <a:pPr marL="0" lvl="0" indent="0" algn="l" rtl="0">
              <a:spcBef>
                <a:spcPts val="360"/>
              </a:spcBef>
              <a:spcAft>
                <a:spcPts val="0"/>
              </a:spcAft>
              <a:buNone/>
            </a:pPr>
            <a:r>
              <a:rPr lang="fr-CA">
                <a:latin typeface="Arial"/>
                <a:ea typeface="Arial"/>
                <a:cs typeface="Arial"/>
                <a:sym typeface="Arial"/>
              </a:rPr>
              <a:t> </a:t>
            </a:r>
            <a:endParaRPr/>
          </a:p>
          <a:p>
            <a:pPr marL="457200" lvl="1" indent="0" algn="l" rtl="0">
              <a:spcBef>
                <a:spcPts val="360"/>
              </a:spcBef>
              <a:spcAft>
                <a:spcPts val="0"/>
              </a:spcAft>
              <a:buNone/>
            </a:pPr>
            <a:r>
              <a:rPr lang="fr-CA" u="sng">
                <a:latin typeface="Arial"/>
                <a:ea typeface="Arial"/>
                <a:cs typeface="Arial"/>
                <a:sym typeface="Arial"/>
              </a:rPr>
              <a:t>Psychologique</a:t>
            </a:r>
            <a:r>
              <a:rPr lang="fr-CA">
                <a:latin typeface="Arial"/>
                <a:ea typeface="Arial"/>
                <a:cs typeface="Arial"/>
                <a:sym typeface="Arial"/>
              </a:rPr>
              <a:t> – </a:t>
            </a:r>
            <a:r>
              <a:rPr lang="fr-CA" i="1">
                <a:latin typeface="Arial"/>
                <a:ea typeface="Arial"/>
                <a:cs typeface="Arial"/>
                <a:sym typeface="Arial"/>
              </a:rPr>
              <a:t>Concilier optimisme et pessimisme </a:t>
            </a:r>
            <a:r>
              <a:rPr lang="fr-CA">
                <a:latin typeface="Arial"/>
                <a:ea typeface="Arial"/>
                <a:cs typeface="Arial"/>
                <a:sym typeface="Arial"/>
              </a:rPr>
              <a:t>: En quoi l’approche A-B-C-D-E, pour adapter votre style explicatif, donnerait-elle lieu à une meilleure solution? Pages 14 et 15. </a:t>
            </a:r>
            <a:r>
              <a:rPr lang="fr-CA" u="sng">
                <a:solidFill>
                  <a:schemeClr val="hlink"/>
                </a:solidFill>
                <a:latin typeface="Calibri"/>
                <a:ea typeface="Calibri"/>
                <a:cs typeface="Calibri"/>
                <a:sym typeface="Calibri"/>
                <a:hlinkClick r:id="rId4"/>
              </a:rPr>
              <a:t>http://www.edu.gov.on.ca/fre/policyfunding/leadership/ideas_into_action_bulletin8_fr.pdf</a:t>
            </a:r>
            <a:r>
              <a:rPr lang="fr-CA">
                <a:solidFill>
                  <a:srgbClr val="00B0F0"/>
                </a:solidFill>
                <a:latin typeface="Calibri"/>
                <a:ea typeface="Calibri"/>
                <a:cs typeface="Calibri"/>
                <a:sym typeface="Calibri"/>
              </a:rPr>
              <a:t>  </a:t>
            </a:r>
            <a:endParaRPr/>
          </a:p>
          <a:p>
            <a:pPr marL="457200" lvl="1" indent="0" algn="l" rtl="0">
              <a:spcBef>
                <a:spcPts val="360"/>
              </a:spcBef>
              <a:spcAft>
                <a:spcPts val="0"/>
              </a:spcAft>
              <a:buNone/>
            </a:pPr>
            <a:r>
              <a:rPr lang="fr-CA">
                <a:latin typeface="Arial"/>
                <a:ea typeface="Arial"/>
                <a:cs typeface="Arial"/>
                <a:sym typeface="Arial"/>
              </a:rPr>
              <a:t> </a:t>
            </a:r>
            <a:endParaRPr/>
          </a:p>
          <a:p>
            <a:pPr marL="457200" lvl="1" indent="0" algn="l" rtl="0">
              <a:spcBef>
                <a:spcPts val="360"/>
              </a:spcBef>
              <a:spcAft>
                <a:spcPts val="0"/>
              </a:spcAft>
              <a:buNone/>
            </a:pPr>
            <a:r>
              <a:rPr lang="fr-CA" u="sng">
                <a:latin typeface="Arial"/>
                <a:ea typeface="Arial"/>
                <a:cs typeface="Arial"/>
                <a:sym typeface="Arial"/>
              </a:rPr>
              <a:t>Cognitive</a:t>
            </a:r>
            <a:r>
              <a:rPr lang="fr-CA">
                <a:latin typeface="Arial"/>
                <a:ea typeface="Arial"/>
                <a:cs typeface="Arial"/>
                <a:sym typeface="Arial"/>
              </a:rPr>
              <a:t> – </a:t>
            </a:r>
            <a:r>
              <a:rPr lang="fr-CA" i="1">
                <a:latin typeface="Arial"/>
                <a:ea typeface="Arial"/>
                <a:cs typeface="Arial"/>
                <a:sym typeface="Arial"/>
              </a:rPr>
              <a:t>Comprendre son propre raisonnement </a:t>
            </a:r>
            <a:r>
              <a:rPr lang="fr-CA">
                <a:latin typeface="Arial"/>
                <a:ea typeface="Arial"/>
                <a:cs typeface="Arial"/>
                <a:sym typeface="Arial"/>
              </a:rPr>
              <a:t>: En quoi les systèmes 1 (pensée rapide) et 2 (pensée lente) de Kahneman correspondent-ils à votre solution pour l’étude de cas?</a:t>
            </a:r>
            <a:r>
              <a:rPr lang="fr-CA" i="1">
                <a:latin typeface="Arial"/>
                <a:ea typeface="Arial"/>
                <a:cs typeface="Arial"/>
                <a:sym typeface="Arial"/>
              </a:rPr>
              <a:t> </a:t>
            </a:r>
            <a:r>
              <a:rPr lang="fr-CA">
                <a:latin typeface="Arial"/>
                <a:ea typeface="Arial"/>
                <a:cs typeface="Arial"/>
                <a:sym typeface="Arial"/>
              </a:rPr>
              <a:t>Pages 5 et 6.</a:t>
            </a:r>
            <a:endParaRPr/>
          </a:p>
          <a:p>
            <a:pPr marL="457200" lvl="1" indent="0" algn="l" rtl="0">
              <a:spcBef>
                <a:spcPts val="360"/>
              </a:spcBef>
              <a:spcAft>
                <a:spcPts val="0"/>
              </a:spcAft>
              <a:buNone/>
            </a:pPr>
            <a:r>
              <a:rPr lang="fr-CA" u="sng">
                <a:solidFill>
                  <a:schemeClr val="hlink"/>
                </a:solidFill>
                <a:latin typeface="Calibri"/>
                <a:ea typeface="Calibri"/>
                <a:cs typeface="Calibri"/>
                <a:sym typeface="Calibri"/>
                <a:hlinkClick r:id="rId5"/>
              </a:rPr>
              <a:t>http://www.edu.gov.on.ca/fre/policyfunding/leadership/ideas_into_action_bulletin9_fr.pdf</a:t>
            </a:r>
            <a:endParaRPr>
              <a:solidFill>
                <a:srgbClr val="00B0F0"/>
              </a:solidFill>
              <a:latin typeface="Calibri"/>
              <a:ea typeface="Calibri"/>
              <a:cs typeface="Calibri"/>
              <a:sym typeface="Calibri"/>
            </a:endParaRPr>
          </a:p>
          <a:p>
            <a:pPr marL="457200" lvl="1" indent="0" algn="l" rtl="0">
              <a:spcBef>
                <a:spcPts val="360"/>
              </a:spcBef>
              <a:spcAft>
                <a:spcPts val="0"/>
              </a:spcAft>
              <a:buNone/>
            </a:pPr>
            <a:endParaRPr>
              <a:solidFill>
                <a:srgbClr val="00B0F0"/>
              </a:solidFill>
              <a:latin typeface="Calibri"/>
              <a:ea typeface="Calibri"/>
              <a:cs typeface="Calibri"/>
              <a:sym typeface="Calibri"/>
            </a:endParaRPr>
          </a:p>
          <a:p>
            <a:pPr marL="457200" lvl="1" indent="0" algn="l" rtl="0">
              <a:spcBef>
                <a:spcPts val="360"/>
              </a:spcBef>
              <a:spcAft>
                <a:spcPts val="0"/>
              </a:spcAft>
              <a:buNone/>
            </a:pPr>
            <a:endParaRPr>
              <a:latin typeface="Arial"/>
              <a:ea typeface="Arial"/>
              <a:cs typeface="Arial"/>
              <a:sym typeface="Arial"/>
            </a:endParaRPr>
          </a:p>
          <a:p>
            <a:pPr marL="0" lvl="0" indent="0" algn="l" rtl="0">
              <a:spcBef>
                <a:spcPts val="360"/>
              </a:spcBef>
              <a:spcAft>
                <a:spcPts val="0"/>
              </a:spcAft>
              <a:buNone/>
            </a:pPr>
            <a:endParaRPr>
              <a:latin typeface="Arial"/>
              <a:ea typeface="Arial"/>
              <a:cs typeface="Arial"/>
              <a:sym typeface="Arial"/>
            </a:endParaRPr>
          </a:p>
        </p:txBody>
      </p:sp>
      <p:sp>
        <p:nvSpPr>
          <p:cNvPr id="175" name="Google Shape;175;p12:notes"/>
          <p:cNvSpPr txBox="1">
            <a:spLocks noGrp="1"/>
          </p:cNvSpPr>
          <p:nvPr>
            <p:ph type="sldNum" idx="12"/>
          </p:nvPr>
        </p:nvSpPr>
        <p:spPr>
          <a:xfrm>
            <a:off x="6600825" y="8828088"/>
            <a:ext cx="407988" cy="466725"/>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r>
              <a:rPr lang="fr-CA" sz="1200" b="0" i="0" u="none" strike="noStrike" cap="none">
                <a:solidFill>
                  <a:schemeClr val="dk1"/>
                </a:solidFill>
                <a:latin typeface="Arial"/>
                <a:ea typeface="Arial"/>
                <a:cs typeface="Arial"/>
                <a:sym typeface="Arial"/>
              </a:rPr>
              <a:t> </a:t>
            </a:r>
            <a:fld id="{00000000-1234-1234-1234-123412341234}" type="slidenum">
              <a:rPr lang="fr-CA" sz="1200" b="0" i="0" u="none" strike="noStrike" cap="none">
                <a:solidFill>
                  <a:schemeClr val="dk1"/>
                </a:solidFill>
                <a:latin typeface="Arial"/>
                <a:ea typeface="Arial"/>
                <a:cs typeface="Arial"/>
                <a:sym typeface="Arial"/>
              </a:rPr>
              <a:t>12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3:notes"/>
          <p:cNvSpPr>
            <a:spLocks noGrp="1" noRot="1" noChangeAspect="1"/>
          </p:cNvSpPr>
          <p:nvPr>
            <p:ph type="sldImg" idx="2"/>
          </p:nvPr>
        </p:nvSpPr>
        <p:spPr>
          <a:xfrm>
            <a:off x="1181100" y="695325"/>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1" name="Google Shape;181;p13:notes"/>
          <p:cNvSpPr txBox="1">
            <a:spLocks noGrp="1"/>
          </p:cNvSpPr>
          <p:nvPr>
            <p:ph type="body" idx="1"/>
          </p:nvPr>
        </p:nvSpPr>
        <p:spPr>
          <a:xfrm>
            <a:off x="701675" y="4416425"/>
            <a:ext cx="5607050" cy="418465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fr-CA" b="1">
                <a:latin typeface="Arial"/>
                <a:ea typeface="Arial"/>
                <a:cs typeface="Arial"/>
                <a:sym typeface="Arial"/>
              </a:rPr>
              <a:t>Utiliser les ressources personnelles en leadership dans </a:t>
            </a:r>
            <a:r>
              <a:rPr lang="fr-CA" b="1"/>
              <a:t>d</a:t>
            </a:r>
            <a:r>
              <a:rPr lang="fr-CA" b="1">
                <a:latin typeface="Arial"/>
                <a:ea typeface="Arial"/>
                <a:cs typeface="Arial"/>
                <a:sym typeface="Arial"/>
              </a:rPr>
              <a:t>es situations réelles</a:t>
            </a:r>
            <a:endParaRPr/>
          </a:p>
          <a:p>
            <a:pPr marL="0" lvl="0" indent="0" algn="l" rtl="0">
              <a:spcBef>
                <a:spcPts val="360"/>
              </a:spcBef>
              <a:spcAft>
                <a:spcPts val="0"/>
              </a:spcAft>
              <a:buNone/>
            </a:pPr>
            <a:r>
              <a:rPr lang="fr-CA">
                <a:latin typeface="Arial"/>
                <a:ea typeface="Arial"/>
                <a:cs typeface="Arial"/>
                <a:sym typeface="Arial"/>
              </a:rPr>
              <a:t>En petits groupes, déterminez un processus qui vous permettra de suivre les étapes ci-dessous : </a:t>
            </a:r>
            <a:endParaRPr/>
          </a:p>
          <a:p>
            <a:pPr marL="457200" lvl="1" indent="0" algn="l" rtl="0">
              <a:spcBef>
                <a:spcPts val="360"/>
              </a:spcBef>
              <a:spcAft>
                <a:spcPts val="0"/>
              </a:spcAft>
              <a:buNone/>
            </a:pPr>
            <a:r>
              <a:rPr lang="fr-CA">
                <a:latin typeface="Arial"/>
                <a:ea typeface="Arial"/>
                <a:cs typeface="Arial"/>
                <a:sym typeface="Arial"/>
              </a:rPr>
              <a:t>Lire le scénario.</a:t>
            </a:r>
            <a:endParaRPr/>
          </a:p>
          <a:p>
            <a:pPr marL="457200" lvl="1" indent="0" algn="l" rtl="0">
              <a:spcBef>
                <a:spcPts val="360"/>
              </a:spcBef>
              <a:spcAft>
                <a:spcPts val="0"/>
              </a:spcAft>
              <a:buNone/>
            </a:pPr>
            <a:r>
              <a:rPr lang="fr-CA">
                <a:latin typeface="Arial"/>
                <a:ea typeface="Arial"/>
                <a:cs typeface="Arial"/>
                <a:sym typeface="Arial"/>
              </a:rPr>
              <a:t>Trouver le problème.</a:t>
            </a:r>
            <a:endParaRPr/>
          </a:p>
          <a:p>
            <a:pPr marL="457200" lvl="1" indent="0" algn="l" rtl="0">
              <a:spcBef>
                <a:spcPts val="360"/>
              </a:spcBef>
              <a:spcAft>
                <a:spcPts val="0"/>
              </a:spcAft>
              <a:buNone/>
            </a:pPr>
            <a:r>
              <a:rPr lang="fr-CA">
                <a:latin typeface="Arial"/>
                <a:ea typeface="Arial"/>
                <a:cs typeface="Arial"/>
                <a:sym typeface="Arial"/>
              </a:rPr>
              <a:t>Déterminer quelles personnes sont concernées et quel est leur rôle.</a:t>
            </a:r>
            <a:endParaRPr/>
          </a:p>
          <a:p>
            <a:pPr marL="457200" lvl="1" indent="0" algn="l" rtl="0">
              <a:spcBef>
                <a:spcPts val="360"/>
              </a:spcBef>
              <a:spcAft>
                <a:spcPts val="0"/>
              </a:spcAft>
              <a:buNone/>
            </a:pPr>
            <a:r>
              <a:rPr lang="fr-CA">
                <a:latin typeface="Arial"/>
                <a:ea typeface="Arial"/>
                <a:cs typeface="Arial"/>
                <a:sym typeface="Arial"/>
              </a:rPr>
              <a:t>Utiliser l’approche de la fiche de conseils de votre catégorie de ressources personnelles en leadership en faisant un jeu de rôles OU en discutant de la résolution du problème.</a:t>
            </a:r>
            <a:endParaRPr/>
          </a:p>
          <a:p>
            <a:pPr marL="457200" lvl="1" indent="0" algn="l" rtl="0">
              <a:spcBef>
                <a:spcPts val="360"/>
              </a:spcBef>
              <a:spcAft>
                <a:spcPts val="0"/>
              </a:spcAft>
              <a:buNone/>
            </a:pPr>
            <a:r>
              <a:rPr lang="fr-CA">
                <a:latin typeface="Arial"/>
                <a:ea typeface="Arial"/>
                <a:cs typeface="Arial"/>
                <a:sym typeface="Arial"/>
              </a:rPr>
              <a:t>Évaluer les résultats. </a:t>
            </a:r>
            <a:endParaRPr/>
          </a:p>
          <a:p>
            <a:pPr marL="457200" lvl="1" indent="0" algn="l" rtl="0">
              <a:spcBef>
                <a:spcPts val="360"/>
              </a:spcBef>
              <a:spcAft>
                <a:spcPts val="0"/>
              </a:spcAft>
              <a:buNone/>
            </a:pPr>
            <a:r>
              <a:rPr lang="fr-CA">
                <a:latin typeface="Arial"/>
                <a:ea typeface="Arial"/>
                <a:cs typeface="Arial"/>
                <a:sym typeface="Arial"/>
              </a:rPr>
              <a:t>Réfléchir aux apprentissages et à la façon dont les ressources personnelles en leadership ont contribué aux résultats. </a:t>
            </a:r>
            <a:endParaRPr/>
          </a:p>
          <a:p>
            <a:pPr marL="0" lvl="0" indent="0" algn="l" rtl="0">
              <a:spcBef>
                <a:spcPts val="360"/>
              </a:spcBef>
              <a:spcAft>
                <a:spcPts val="0"/>
              </a:spcAft>
              <a:buNone/>
            </a:pPr>
            <a:endParaRPr>
              <a:latin typeface="Arial"/>
              <a:ea typeface="Arial"/>
              <a:cs typeface="Arial"/>
              <a:sym typeface="Arial"/>
            </a:endParaRPr>
          </a:p>
        </p:txBody>
      </p:sp>
      <p:sp>
        <p:nvSpPr>
          <p:cNvPr id="182" name="Google Shape;182;p13:notes"/>
          <p:cNvSpPr txBox="1">
            <a:spLocks noGrp="1"/>
          </p:cNvSpPr>
          <p:nvPr>
            <p:ph type="sldNum" idx="12"/>
          </p:nvPr>
        </p:nvSpPr>
        <p:spPr>
          <a:xfrm>
            <a:off x="3968750" y="8828088"/>
            <a:ext cx="3040063" cy="466725"/>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13</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4:notes"/>
          <p:cNvSpPr>
            <a:spLocks noGrp="1" noRot="1" noChangeAspect="1"/>
          </p:cNvSpPr>
          <p:nvPr>
            <p:ph type="sldImg" idx="2"/>
          </p:nvPr>
        </p:nvSpPr>
        <p:spPr>
          <a:xfrm>
            <a:off x="1181100" y="695325"/>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8" name="Google Shape;188;p14:notes"/>
          <p:cNvSpPr txBox="1">
            <a:spLocks noGrp="1"/>
          </p:cNvSpPr>
          <p:nvPr>
            <p:ph type="body" idx="1"/>
          </p:nvPr>
        </p:nvSpPr>
        <p:spPr>
          <a:xfrm>
            <a:off x="701675" y="4416425"/>
            <a:ext cx="5607050" cy="418465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fr-CA" b="1"/>
              <a:t>Utiliser les ressources personnelles en leadership dans des situations réelles </a:t>
            </a:r>
            <a:endParaRPr/>
          </a:p>
          <a:p>
            <a:pPr marL="0" lvl="0" indent="0" algn="l" rtl="0">
              <a:spcBef>
                <a:spcPts val="360"/>
              </a:spcBef>
              <a:spcAft>
                <a:spcPts val="0"/>
              </a:spcAft>
              <a:buNone/>
            </a:pPr>
            <a:r>
              <a:rPr lang="fr-CA"/>
              <a:t> </a:t>
            </a:r>
            <a:endParaRPr/>
          </a:p>
          <a:p>
            <a:pPr marL="0" lvl="0" indent="0" algn="l" rtl="0">
              <a:spcBef>
                <a:spcPts val="240"/>
              </a:spcBef>
              <a:spcAft>
                <a:spcPts val="0"/>
              </a:spcAft>
              <a:buNone/>
            </a:pPr>
            <a:r>
              <a:rPr lang="fr-CA">
                <a:latin typeface="Arial"/>
                <a:ea typeface="Arial"/>
                <a:cs typeface="Arial"/>
                <a:sym typeface="Arial"/>
              </a:rPr>
              <a:t>Discutez de l’activité en petits groupes. </a:t>
            </a:r>
            <a:endParaRPr/>
          </a:p>
          <a:p>
            <a:pPr marL="457200" lvl="1" indent="0" algn="l" rtl="0">
              <a:spcBef>
                <a:spcPts val="240"/>
              </a:spcBef>
              <a:spcAft>
                <a:spcPts val="0"/>
              </a:spcAft>
              <a:buNone/>
            </a:pPr>
            <a:r>
              <a:rPr lang="fr-CA">
                <a:latin typeface="Arial"/>
                <a:ea typeface="Arial"/>
                <a:cs typeface="Arial"/>
                <a:sym typeface="Arial"/>
              </a:rPr>
              <a:t>Revenez sur l’activité en discutant des répercussions du renforcement des ressources personnelles en leadership et du rôle de ces ressources dans le bien-être des leaders.</a:t>
            </a:r>
            <a:endParaRPr/>
          </a:p>
          <a:p>
            <a:pPr marL="457200" lvl="1" indent="0" algn="l" rtl="0">
              <a:spcBef>
                <a:spcPts val="240"/>
              </a:spcBef>
              <a:spcAft>
                <a:spcPts val="0"/>
              </a:spcAft>
              <a:buNone/>
            </a:pPr>
            <a:r>
              <a:rPr lang="fr-CA">
                <a:latin typeface="Arial"/>
                <a:ea typeface="Arial"/>
                <a:cs typeface="Arial"/>
                <a:sym typeface="Arial"/>
              </a:rPr>
              <a:t>Notez dans votre journal électronique les répercussions du renforcement des ressources en leadership sur l’apprentissage des leaders ainsi que les mesures à prendre pour renforcer ces ressources.</a:t>
            </a:r>
            <a:endParaRPr/>
          </a:p>
          <a:p>
            <a:pPr marL="457200" lvl="1" indent="0" algn="l" rtl="0">
              <a:spcBef>
                <a:spcPts val="240"/>
              </a:spcBef>
              <a:spcAft>
                <a:spcPts val="0"/>
              </a:spcAft>
              <a:buNone/>
            </a:pPr>
            <a:r>
              <a:rPr lang="fr-CA">
                <a:latin typeface="Arial"/>
                <a:ea typeface="Arial"/>
                <a:cs typeface="Arial"/>
                <a:sym typeface="Arial"/>
              </a:rPr>
              <a:t>Préparez-vous à communiquer une ou deux réponses au reste du groupe. </a:t>
            </a:r>
            <a:endParaRPr>
              <a:latin typeface="Arial"/>
              <a:ea typeface="Arial"/>
              <a:cs typeface="Arial"/>
              <a:sym typeface="Arial"/>
            </a:endParaRPr>
          </a:p>
        </p:txBody>
      </p:sp>
      <p:sp>
        <p:nvSpPr>
          <p:cNvPr id="189" name="Google Shape;189;p14:notes"/>
          <p:cNvSpPr txBox="1">
            <a:spLocks noGrp="1"/>
          </p:cNvSpPr>
          <p:nvPr>
            <p:ph type="sldNum" idx="12"/>
          </p:nvPr>
        </p:nvSpPr>
        <p:spPr>
          <a:xfrm>
            <a:off x="3968750" y="8828088"/>
            <a:ext cx="3040063" cy="466725"/>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14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5:notes"/>
          <p:cNvSpPr>
            <a:spLocks noGrp="1" noRot="1" noChangeAspect="1"/>
          </p:cNvSpPr>
          <p:nvPr>
            <p:ph type="sldImg" idx="2"/>
          </p:nvPr>
        </p:nvSpPr>
        <p:spPr>
          <a:xfrm>
            <a:off x="1181100" y="695325"/>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5" name="Google Shape;195;p15:notes"/>
          <p:cNvSpPr txBox="1">
            <a:spLocks noGrp="1"/>
          </p:cNvSpPr>
          <p:nvPr>
            <p:ph type="body" idx="1"/>
          </p:nvPr>
        </p:nvSpPr>
        <p:spPr>
          <a:xfrm>
            <a:off x="701675" y="4416425"/>
            <a:ext cx="5607050" cy="418465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fr-CA">
                <a:latin typeface="Arial"/>
                <a:ea typeface="Arial"/>
                <a:cs typeface="Arial"/>
                <a:sym typeface="Arial"/>
              </a:rPr>
              <a:t>Vous trouverez d’autres ressources sans la </a:t>
            </a:r>
            <a:r>
              <a:rPr lang="fr-CA" b="1">
                <a:latin typeface="Arial"/>
                <a:ea typeface="Arial"/>
                <a:cs typeface="Arial"/>
                <a:sym typeface="Arial"/>
              </a:rPr>
              <a:t>section sur le bien-être et le leadership du site Web de l’ILE</a:t>
            </a:r>
            <a:r>
              <a:rPr lang="fr-CA">
                <a:latin typeface="Arial"/>
                <a:ea typeface="Arial"/>
                <a:cs typeface="Arial"/>
                <a:sym typeface="Arial"/>
              </a:rPr>
              <a:t>. </a:t>
            </a:r>
            <a:endParaRPr/>
          </a:p>
          <a:p>
            <a:pPr marL="0" lvl="0" indent="0" algn="l" rtl="0">
              <a:spcBef>
                <a:spcPts val="360"/>
              </a:spcBef>
              <a:spcAft>
                <a:spcPts val="0"/>
              </a:spcAft>
              <a:buNone/>
            </a:pPr>
            <a:endParaRPr>
              <a:latin typeface="Arial"/>
              <a:ea typeface="Arial"/>
              <a:cs typeface="Arial"/>
              <a:sym typeface="Arial"/>
            </a:endParaRPr>
          </a:p>
          <a:p>
            <a:pPr marL="0" lvl="0" indent="0" algn="l" rtl="0">
              <a:spcBef>
                <a:spcPts val="360"/>
              </a:spcBef>
              <a:spcAft>
                <a:spcPts val="0"/>
              </a:spcAft>
              <a:buNone/>
            </a:pPr>
            <a:r>
              <a:rPr lang="fr-CA">
                <a:latin typeface="Arial"/>
                <a:ea typeface="Arial"/>
                <a:cs typeface="Arial"/>
                <a:sym typeface="Arial"/>
              </a:rPr>
              <a:t>N.B. : Certains articles du réseau</a:t>
            </a:r>
            <a:r>
              <a:rPr lang="fr-CA" i="1">
                <a:latin typeface="Arial"/>
                <a:ea typeface="Arial"/>
                <a:cs typeface="Arial"/>
                <a:sym typeface="Arial"/>
              </a:rPr>
              <a:t> ÉdCan</a:t>
            </a:r>
            <a:r>
              <a:rPr lang="fr-CA">
                <a:latin typeface="Arial"/>
                <a:ea typeface="Arial"/>
                <a:cs typeface="Arial"/>
                <a:sym typeface="Arial"/>
              </a:rPr>
              <a:t> sont disponibles en français et en anglais.</a:t>
            </a:r>
            <a:endParaRPr>
              <a:latin typeface="Arial"/>
              <a:ea typeface="Arial"/>
              <a:cs typeface="Arial"/>
              <a:sym typeface="Arial"/>
            </a:endParaRPr>
          </a:p>
        </p:txBody>
      </p:sp>
      <p:sp>
        <p:nvSpPr>
          <p:cNvPr id="196" name="Google Shape;196;p15:notes"/>
          <p:cNvSpPr txBox="1">
            <a:spLocks noGrp="1"/>
          </p:cNvSpPr>
          <p:nvPr>
            <p:ph type="sldNum" idx="12"/>
          </p:nvPr>
        </p:nvSpPr>
        <p:spPr>
          <a:xfrm>
            <a:off x="3968750" y="8828088"/>
            <a:ext cx="3040063" cy="466725"/>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15</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6:notes"/>
          <p:cNvSpPr txBox="1">
            <a:spLocks noGrp="1"/>
          </p:cNvSpPr>
          <p:nvPr>
            <p:ph type="sldNum" idx="12"/>
          </p:nvPr>
        </p:nvSpPr>
        <p:spPr>
          <a:xfrm>
            <a:off x="3968750" y="8828088"/>
            <a:ext cx="3040063" cy="466725"/>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16</a:t>
            </a:fld>
            <a:endParaRPr sz="1200" b="0" i="0" u="none" strike="noStrike" cap="none">
              <a:solidFill>
                <a:schemeClr val="dk1"/>
              </a:solidFill>
              <a:latin typeface="Arial"/>
              <a:ea typeface="Arial"/>
              <a:cs typeface="Arial"/>
              <a:sym typeface="Arial"/>
            </a:endParaRPr>
          </a:p>
        </p:txBody>
      </p:sp>
      <p:sp>
        <p:nvSpPr>
          <p:cNvPr id="203" name="Google Shape;203;p16:notes"/>
          <p:cNvSpPr>
            <a:spLocks noGrp="1" noRot="1" noChangeAspect="1"/>
          </p:cNvSpPr>
          <p:nvPr>
            <p:ph type="sldImg" idx="2"/>
          </p:nvPr>
        </p:nvSpPr>
        <p:spPr>
          <a:xfrm>
            <a:off x="1181100" y="695325"/>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4" name="Google Shape;204;p16:notes"/>
          <p:cNvSpPr txBox="1">
            <a:spLocks noGrp="1"/>
          </p:cNvSpPr>
          <p:nvPr>
            <p:ph type="body" idx="1"/>
          </p:nvPr>
        </p:nvSpPr>
        <p:spPr>
          <a:xfrm>
            <a:off x="701675" y="4416425"/>
            <a:ext cx="5607050" cy="418465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b="1">
              <a:latin typeface="Arial"/>
              <a:ea typeface="Arial"/>
              <a:cs typeface="Arial"/>
              <a:sym typeface="Arial"/>
            </a:endParaRPr>
          </a:p>
          <a:p>
            <a:pPr marL="0" lvl="0" indent="0" algn="l" rtl="0">
              <a:spcBef>
                <a:spcPts val="360"/>
              </a:spcBef>
              <a:spcAft>
                <a:spcPts val="0"/>
              </a:spcAft>
              <a:buNone/>
            </a:pPr>
            <a:r>
              <a:rPr lang="fr-CA" i="1">
                <a:latin typeface="Arial"/>
                <a:ea typeface="Arial"/>
                <a:cs typeface="Arial"/>
                <a:sym typeface="Arial"/>
              </a:rPr>
              <a:t>Pour en savoir plus, rendez-vous sur le site Web de l’Institut de leadership de l’Ontario (ILE) :</a:t>
            </a:r>
            <a:endParaRPr>
              <a:latin typeface="Arial"/>
              <a:ea typeface="Arial"/>
              <a:cs typeface="Arial"/>
              <a:sym typeface="Arial"/>
            </a:endParaRPr>
          </a:p>
          <a:p>
            <a:pPr marL="0" lvl="0" indent="0" algn="l" rtl="0">
              <a:spcBef>
                <a:spcPts val="360"/>
              </a:spcBef>
              <a:spcAft>
                <a:spcPts val="0"/>
              </a:spcAft>
              <a:buNone/>
            </a:pPr>
            <a:r>
              <a:rPr lang="fr-CA" u="sng">
                <a:solidFill>
                  <a:schemeClr val="hlink"/>
                </a:solidFill>
                <a:latin typeface="Arial"/>
                <a:ea typeface="Arial"/>
                <a:cs typeface="Arial"/>
                <a:sym typeface="Arial"/>
                <a:hlinkClick r:id="rId3"/>
              </a:rPr>
              <a:t>www.education-leadership.ontario.ca</a:t>
            </a:r>
            <a:r>
              <a:rPr lang="fr-CA">
                <a:latin typeface="Arial"/>
                <a:ea typeface="Arial"/>
                <a:cs typeface="Arial"/>
                <a:sym typeface="Arial"/>
              </a:rPr>
              <a:t> </a:t>
            </a:r>
            <a:endParaRPr/>
          </a:p>
          <a:p>
            <a:pPr marL="0" lvl="0" indent="0" algn="l" rtl="0">
              <a:spcBef>
                <a:spcPts val="360"/>
              </a:spcBef>
              <a:spcAft>
                <a:spcPts val="0"/>
              </a:spcAft>
              <a:buNone/>
            </a:pPr>
            <a:r>
              <a:rPr lang="fr-CA">
                <a:latin typeface="Arial"/>
                <a:ea typeface="Arial"/>
                <a:cs typeface="Arial"/>
                <a:sym typeface="Arial"/>
              </a:rPr>
              <a:t>En fournissant vos commentaires et suggestions dans les sondages de satisfaction, vous aidez l’ILE à appuyer les leaders scolaires et les leaders du système.</a:t>
            </a:r>
            <a:endParaRPr/>
          </a:p>
          <a:p>
            <a:pPr marL="0" lvl="0" indent="0" algn="l" rtl="0">
              <a:spcBef>
                <a:spcPts val="360"/>
              </a:spcBef>
              <a:spcAft>
                <a:spcPts val="0"/>
              </a:spcAft>
              <a:buNone/>
            </a:pPr>
            <a:endParaRPr>
              <a:latin typeface="Arial"/>
              <a:ea typeface="Arial"/>
              <a:cs typeface="Arial"/>
              <a:sym typeface="Arial"/>
            </a:endParaRPr>
          </a:p>
          <a:p>
            <a:pPr marL="0" lvl="0" indent="0" algn="l" rtl="0">
              <a:lnSpc>
                <a:spcPct val="80000"/>
              </a:lnSpc>
              <a:spcBef>
                <a:spcPts val="360"/>
              </a:spcBef>
              <a:spcAft>
                <a:spcPts val="0"/>
              </a:spcAft>
              <a:buNone/>
            </a:pPr>
            <a:endParaRPr>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81100" y="695325"/>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4" name="Google Shape;94;p2:notes"/>
          <p:cNvSpPr txBox="1">
            <a:spLocks noGrp="1"/>
          </p:cNvSpPr>
          <p:nvPr>
            <p:ph type="body" idx="1"/>
          </p:nvPr>
        </p:nvSpPr>
        <p:spPr>
          <a:xfrm>
            <a:off x="49214" y="4287838"/>
            <a:ext cx="6840362" cy="4680842"/>
          </a:xfrm>
          <a:prstGeom prst="rect">
            <a:avLst/>
          </a:prstGeom>
          <a:noFill/>
          <a:ln>
            <a:noFill/>
          </a:ln>
        </p:spPr>
        <p:txBody>
          <a:bodyPr spcFirstLastPara="1" wrap="square" lIns="93150" tIns="46575" rIns="93150" bIns="46575" anchor="t" anchorCtr="0">
            <a:noAutofit/>
          </a:bodyPr>
          <a:lstStyle/>
          <a:p>
            <a:pPr marL="0" lvl="0" indent="0" algn="l" rtl="0">
              <a:lnSpc>
                <a:spcPct val="90000"/>
              </a:lnSpc>
              <a:spcBef>
                <a:spcPts val="333"/>
              </a:spcBef>
              <a:spcAft>
                <a:spcPts val="0"/>
              </a:spcAft>
              <a:buNone/>
            </a:pPr>
            <a:endParaRPr/>
          </a:p>
          <a:p>
            <a:pPr marL="0" lvl="0" indent="0" algn="l" rtl="0">
              <a:lnSpc>
                <a:spcPct val="90000"/>
              </a:lnSpc>
              <a:spcBef>
                <a:spcPts val="0"/>
              </a:spcBef>
              <a:spcAft>
                <a:spcPts val="0"/>
              </a:spcAft>
              <a:buNone/>
            </a:pPr>
            <a:r>
              <a:rPr lang="fr-CA" sz="1110"/>
              <a:t>Présenter les intentions de l’atelier.</a:t>
            </a:r>
            <a:endParaRPr/>
          </a:p>
          <a:p>
            <a:pPr marL="0" lvl="0" indent="0" algn="l" rtl="0">
              <a:lnSpc>
                <a:spcPct val="90000"/>
              </a:lnSpc>
              <a:spcBef>
                <a:spcPts val="333"/>
              </a:spcBef>
              <a:spcAft>
                <a:spcPts val="0"/>
              </a:spcAft>
              <a:buNone/>
            </a:pPr>
            <a:r>
              <a:rPr lang="fr-CA" sz="1110"/>
              <a:t>Il est recommandé que les participantes et participants tiennent un journal électronique pour inscrire leurs réponses aux questions, leurs réflexions, leurs commentaires et leurs idées, et personnaliser leur apprentissage.  </a:t>
            </a:r>
            <a:endParaRPr/>
          </a:p>
          <a:p>
            <a:pPr marL="0" lvl="0" indent="0" algn="l" rtl="0">
              <a:lnSpc>
                <a:spcPct val="90000"/>
              </a:lnSpc>
              <a:spcBef>
                <a:spcPts val="333"/>
              </a:spcBef>
              <a:spcAft>
                <a:spcPts val="0"/>
              </a:spcAft>
              <a:buNone/>
            </a:pPr>
            <a:r>
              <a:rPr lang="fr-CA" sz="1110"/>
              <a:t>fournir les documents ci-dessous, qui serviront durant l’atelier.documents de référence sur l’utilisation des ressources personnelles en leadership</a:t>
            </a:r>
            <a:endParaRPr/>
          </a:p>
          <a:p>
            <a:pPr marL="914400" lvl="2" indent="0" algn="l" rtl="0">
              <a:lnSpc>
                <a:spcPct val="90000"/>
              </a:lnSpc>
              <a:spcBef>
                <a:spcPts val="333"/>
              </a:spcBef>
              <a:spcAft>
                <a:spcPts val="0"/>
              </a:spcAft>
              <a:buNone/>
            </a:pPr>
            <a:r>
              <a:rPr lang="fr-CA" sz="1110" b="1"/>
              <a:t>Publication n</a:t>
            </a:r>
            <a:r>
              <a:rPr lang="fr-CA" sz="1110" b="1" baseline="30000"/>
              <a:t>o</a:t>
            </a:r>
            <a:r>
              <a:rPr lang="fr-CA" sz="1110" b="1"/>
              <a:t> 7 :</a:t>
            </a:r>
            <a:r>
              <a:rPr lang="fr-CA" sz="1110" b="1" i="1"/>
              <a:t> </a:t>
            </a:r>
            <a:r>
              <a:rPr lang="fr-CA" sz="1110" b="1" i="1" u="sng">
                <a:solidFill>
                  <a:srgbClr val="44969F"/>
                </a:solidFill>
              </a:rPr>
              <a:t>Examiner les ressources personnelles en leadership d’ordre « social » : Percevoir et gérer les émotions et avoir des réactions émotives </a:t>
            </a:r>
            <a:r>
              <a:rPr lang="fr-CA" sz="1110" b="1" i="1" u="sng">
                <a:solidFill>
                  <a:srgbClr val="44969F"/>
                </a:solidFill>
                <a:latin typeface="Arial"/>
                <a:ea typeface="Arial"/>
                <a:cs typeface="Arial"/>
                <a:sym typeface="Arial"/>
              </a:rPr>
              <a:t>appropriées </a:t>
            </a:r>
            <a:r>
              <a:rPr lang="fr-CA" sz="1110">
                <a:solidFill>
                  <a:srgbClr val="44969F"/>
                </a:solidFill>
                <a:latin typeface="Arial"/>
                <a:ea typeface="Arial"/>
                <a:cs typeface="Arial"/>
                <a:sym typeface="Arial"/>
              </a:rPr>
              <a:t>(http://www.edu.gov.on.ca/fre/policyfunding/leadership/IdeasIntoActionBulletin7Fr.pdf)</a:t>
            </a:r>
            <a:endParaRPr sz="1110" b="1" i="1" u="sng">
              <a:solidFill>
                <a:srgbClr val="44969F"/>
              </a:solidFill>
              <a:latin typeface="Arial"/>
              <a:ea typeface="Arial"/>
              <a:cs typeface="Arial"/>
              <a:sym typeface="Arial"/>
            </a:endParaRPr>
          </a:p>
          <a:p>
            <a:pPr marL="914400" lvl="2" indent="0" algn="l" rtl="0">
              <a:lnSpc>
                <a:spcPct val="90000"/>
              </a:lnSpc>
              <a:spcBef>
                <a:spcPts val="333"/>
              </a:spcBef>
              <a:spcAft>
                <a:spcPts val="0"/>
              </a:spcAft>
              <a:buNone/>
            </a:pPr>
            <a:r>
              <a:rPr lang="fr-CA" sz="1110" u="sng">
                <a:solidFill>
                  <a:srgbClr val="44969F"/>
                </a:solidFill>
              </a:rPr>
              <a:t>Fiche de conseils</a:t>
            </a:r>
            <a:r>
              <a:rPr lang="fr-CA" sz="1110">
                <a:solidFill>
                  <a:srgbClr val="FF0000"/>
                </a:solidFill>
              </a:rPr>
              <a:t> </a:t>
            </a:r>
            <a:endParaRPr/>
          </a:p>
          <a:p>
            <a:pPr marL="914400" lvl="2" indent="0" algn="l" rtl="0">
              <a:lnSpc>
                <a:spcPct val="90000"/>
              </a:lnSpc>
              <a:spcBef>
                <a:spcPts val="333"/>
              </a:spcBef>
              <a:spcAft>
                <a:spcPts val="0"/>
              </a:spcAft>
              <a:buNone/>
            </a:pPr>
            <a:r>
              <a:rPr lang="fr-CA" sz="1110">
                <a:solidFill>
                  <a:srgbClr val="44969F"/>
                </a:solidFill>
              </a:rPr>
              <a:t>(https://www.education-leadership-ontario.ca/application/files/4915/7989/7883/7_Passer_des_idees_a_laction_RPL_dordre_social_Fiche_de_conseils.pdf)</a:t>
            </a:r>
            <a:endParaRPr/>
          </a:p>
          <a:p>
            <a:pPr marL="914400" lvl="2" indent="0" algn="l" rtl="0">
              <a:lnSpc>
                <a:spcPct val="90000"/>
              </a:lnSpc>
              <a:spcBef>
                <a:spcPts val="333"/>
              </a:spcBef>
              <a:spcAft>
                <a:spcPts val="0"/>
              </a:spcAft>
              <a:buNone/>
            </a:pPr>
            <a:r>
              <a:rPr lang="fr-CA" sz="1110" b="1">
                <a:solidFill>
                  <a:srgbClr val="000000"/>
                </a:solidFill>
              </a:rPr>
              <a:t>Publication n</a:t>
            </a:r>
            <a:r>
              <a:rPr lang="fr-CA" sz="1110" b="1" baseline="30000">
                <a:solidFill>
                  <a:srgbClr val="000000"/>
                </a:solidFill>
              </a:rPr>
              <a:t>o</a:t>
            </a:r>
            <a:r>
              <a:rPr lang="fr-CA" sz="1110" b="1">
                <a:solidFill>
                  <a:srgbClr val="000000"/>
                </a:solidFill>
              </a:rPr>
              <a:t> 8 : </a:t>
            </a:r>
            <a:r>
              <a:rPr lang="fr-CA" sz="1110" b="1" i="1" u="sng">
                <a:solidFill>
                  <a:srgbClr val="44969F"/>
                </a:solidFill>
              </a:rPr>
              <a:t>Examiner les ressources personnelles en leadership d’ordre « psychologique » : Optimisme, auto-efficacité, résilience et proactivité </a:t>
            </a:r>
            <a:r>
              <a:rPr lang="fr-CA" sz="1110">
                <a:solidFill>
                  <a:srgbClr val="44969F"/>
                </a:solidFill>
                <a:latin typeface="Arial"/>
                <a:ea typeface="Arial"/>
                <a:cs typeface="Arial"/>
                <a:sym typeface="Arial"/>
              </a:rPr>
              <a:t>(</a:t>
            </a:r>
            <a:r>
              <a:rPr lang="fr-CA" sz="1110" u="sng">
                <a:solidFill>
                  <a:schemeClr val="hlink"/>
                </a:solidFill>
                <a:latin typeface="Arial"/>
                <a:ea typeface="Arial"/>
                <a:cs typeface="Arial"/>
                <a:sym typeface="Arial"/>
                <a:hlinkClick r:id="rId3"/>
              </a:rPr>
              <a:t>http://www.edu.gov.on.ca/fre/policyfunding/leadership/ideas_into_action_bulletin8_fr.pdf</a:t>
            </a:r>
            <a:r>
              <a:rPr lang="fr-CA" sz="1110">
                <a:solidFill>
                  <a:srgbClr val="44969F"/>
                </a:solidFill>
                <a:latin typeface="Arial"/>
                <a:ea typeface="Arial"/>
                <a:cs typeface="Arial"/>
                <a:sym typeface="Arial"/>
              </a:rPr>
              <a:t>)</a:t>
            </a:r>
            <a:endParaRPr sz="1110" i="1">
              <a:solidFill>
                <a:srgbClr val="44969F"/>
              </a:solidFill>
              <a:latin typeface="Arial"/>
              <a:ea typeface="Arial"/>
              <a:cs typeface="Arial"/>
              <a:sym typeface="Arial"/>
            </a:endParaRPr>
          </a:p>
          <a:p>
            <a:pPr marL="914400" lvl="2" indent="0" algn="l" rtl="0">
              <a:lnSpc>
                <a:spcPct val="90000"/>
              </a:lnSpc>
              <a:spcBef>
                <a:spcPts val="333"/>
              </a:spcBef>
              <a:spcAft>
                <a:spcPts val="0"/>
              </a:spcAft>
              <a:buNone/>
            </a:pPr>
            <a:r>
              <a:rPr lang="fr-CA" sz="1110" u="sng">
                <a:solidFill>
                  <a:srgbClr val="44969F"/>
                </a:solidFill>
              </a:rPr>
              <a:t>Fiche de conseils</a:t>
            </a:r>
            <a:r>
              <a:rPr lang="fr-CA" sz="1110">
                <a:solidFill>
                  <a:srgbClr val="44969F"/>
                </a:solidFill>
              </a:rPr>
              <a:t> </a:t>
            </a:r>
            <a:endParaRPr/>
          </a:p>
          <a:p>
            <a:pPr marL="914400" lvl="2" indent="0" algn="l" rtl="0">
              <a:lnSpc>
                <a:spcPct val="90000"/>
              </a:lnSpc>
              <a:spcBef>
                <a:spcPts val="333"/>
              </a:spcBef>
              <a:spcAft>
                <a:spcPts val="0"/>
              </a:spcAft>
              <a:buNone/>
            </a:pPr>
            <a:r>
              <a:rPr lang="fr-CA" sz="1110">
                <a:solidFill>
                  <a:srgbClr val="44969F"/>
                </a:solidFill>
              </a:rPr>
              <a:t>(https://www.education-leadership-ontario.ca/download_file/view/2401/393)</a:t>
            </a:r>
            <a:endParaRPr/>
          </a:p>
          <a:p>
            <a:pPr marL="914400" lvl="2" indent="0" algn="l" rtl="0">
              <a:lnSpc>
                <a:spcPct val="90000"/>
              </a:lnSpc>
              <a:spcBef>
                <a:spcPts val="333"/>
              </a:spcBef>
              <a:spcAft>
                <a:spcPts val="0"/>
              </a:spcAft>
              <a:buNone/>
            </a:pPr>
            <a:r>
              <a:rPr lang="fr-CA" sz="1110" b="1">
                <a:solidFill>
                  <a:srgbClr val="000000"/>
                </a:solidFill>
              </a:rPr>
              <a:t>Publication n</a:t>
            </a:r>
            <a:r>
              <a:rPr lang="fr-CA" sz="1110" b="1" baseline="30000">
                <a:solidFill>
                  <a:srgbClr val="000000"/>
                </a:solidFill>
              </a:rPr>
              <a:t>o</a:t>
            </a:r>
            <a:r>
              <a:rPr lang="fr-CA" sz="1110" b="1">
                <a:solidFill>
                  <a:srgbClr val="000000"/>
                </a:solidFill>
              </a:rPr>
              <a:t> 9 : </a:t>
            </a:r>
            <a:r>
              <a:rPr lang="fr-CA" sz="1110" b="1" i="1" u="sng">
                <a:solidFill>
                  <a:srgbClr val="44969F"/>
                </a:solidFill>
              </a:rPr>
              <a:t>Examiner les ressources personnelles en leadership d’ordre « cognitif » : Résolution de problèmes, connaissances propres au rôle du leader et pensée systémique </a:t>
            </a:r>
            <a:r>
              <a:rPr lang="fr-CA" sz="1110">
                <a:solidFill>
                  <a:srgbClr val="44969F"/>
                </a:solidFill>
                <a:latin typeface="Arial"/>
                <a:ea typeface="Arial"/>
                <a:cs typeface="Arial"/>
                <a:sym typeface="Arial"/>
              </a:rPr>
              <a:t>(http://www.edu.gov.on.ca/fre/policyfunding/leadership/ideas_into_action_bulletin9_fr.pdf)</a:t>
            </a:r>
            <a:endParaRPr/>
          </a:p>
          <a:p>
            <a:pPr marL="914400" lvl="2" indent="0" algn="l" rtl="0">
              <a:lnSpc>
                <a:spcPct val="90000"/>
              </a:lnSpc>
              <a:spcBef>
                <a:spcPts val="333"/>
              </a:spcBef>
              <a:spcAft>
                <a:spcPts val="0"/>
              </a:spcAft>
              <a:buNone/>
            </a:pPr>
            <a:r>
              <a:rPr lang="fr-CA" sz="1110" u="sng">
                <a:solidFill>
                  <a:srgbClr val="44969F"/>
                </a:solidFill>
              </a:rPr>
              <a:t>Fiche de conseils</a:t>
            </a:r>
            <a:r>
              <a:rPr lang="fr-CA" sz="1110">
                <a:solidFill>
                  <a:srgbClr val="FF0000"/>
                </a:solidFill>
              </a:rPr>
              <a:t> </a:t>
            </a:r>
            <a:endParaRPr sz="1110">
              <a:solidFill>
                <a:srgbClr val="44969F"/>
              </a:solidFill>
            </a:endParaRPr>
          </a:p>
          <a:p>
            <a:pPr marL="914400" lvl="2" indent="0" algn="l" rtl="0">
              <a:lnSpc>
                <a:spcPct val="90000"/>
              </a:lnSpc>
              <a:spcBef>
                <a:spcPts val="333"/>
              </a:spcBef>
              <a:spcAft>
                <a:spcPts val="0"/>
              </a:spcAft>
              <a:buNone/>
            </a:pPr>
            <a:r>
              <a:rPr lang="fr-CA" sz="1110">
                <a:solidFill>
                  <a:srgbClr val="44969F"/>
                </a:solidFill>
              </a:rPr>
              <a:t>(https://www.education-leadership-ontario.ca/download_file/view/2402/393)</a:t>
            </a:r>
            <a:endParaRPr/>
          </a:p>
        </p:txBody>
      </p:sp>
      <p:sp>
        <p:nvSpPr>
          <p:cNvPr id="95" name="Google Shape;95;p2:notes"/>
          <p:cNvSpPr txBox="1">
            <a:spLocks noGrp="1"/>
          </p:cNvSpPr>
          <p:nvPr>
            <p:ph type="sldNum" idx="12"/>
          </p:nvPr>
        </p:nvSpPr>
        <p:spPr>
          <a:xfrm>
            <a:off x="3968750" y="8828088"/>
            <a:ext cx="3040063" cy="466725"/>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1181100" y="695325"/>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2" name="Google Shape;102;p3:notes"/>
          <p:cNvSpPr txBox="1">
            <a:spLocks noGrp="1"/>
          </p:cNvSpPr>
          <p:nvPr>
            <p:ph type="body" idx="1"/>
          </p:nvPr>
        </p:nvSpPr>
        <p:spPr>
          <a:xfrm>
            <a:off x="701675" y="4416425"/>
            <a:ext cx="5607050" cy="418465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fr-CA">
                <a:latin typeface="Arial"/>
                <a:ea typeface="Arial"/>
                <a:cs typeface="Arial"/>
                <a:sym typeface="Arial"/>
              </a:rPr>
              <a:t>L’ILE </a:t>
            </a:r>
            <a:r>
              <a:rPr lang="fr-CA"/>
              <a:t>s’est doté de cette définition du bien</a:t>
            </a:r>
            <a:r>
              <a:rPr lang="fr-CA">
                <a:latin typeface="Arial"/>
                <a:ea typeface="Arial"/>
                <a:cs typeface="Arial"/>
                <a:sym typeface="Arial"/>
              </a:rPr>
              <a:t>-</a:t>
            </a:r>
            <a:r>
              <a:rPr lang="fr-CA"/>
              <a:t>être pour</a:t>
            </a:r>
            <a:r>
              <a:rPr lang="fr-CA">
                <a:latin typeface="Arial"/>
                <a:ea typeface="Arial"/>
                <a:cs typeface="Arial"/>
                <a:sym typeface="Arial"/>
              </a:rPr>
              <a:t> le leader en s’inspirant des recherches et des conseils de praticiennes et praticiens et de partenaires du milieu académique. </a:t>
            </a:r>
            <a:endParaRPr/>
          </a:p>
        </p:txBody>
      </p:sp>
      <p:sp>
        <p:nvSpPr>
          <p:cNvPr id="103" name="Google Shape;103;p3:notes"/>
          <p:cNvSpPr txBox="1">
            <a:spLocks noGrp="1"/>
          </p:cNvSpPr>
          <p:nvPr>
            <p:ph type="sldNum" idx="12"/>
          </p:nvPr>
        </p:nvSpPr>
        <p:spPr>
          <a:xfrm>
            <a:off x="3968750" y="8828088"/>
            <a:ext cx="3040063" cy="466725"/>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3</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a:spLocks noGrp="1" noRot="1" noChangeAspect="1"/>
          </p:cNvSpPr>
          <p:nvPr>
            <p:ph type="sldImg" idx="2"/>
          </p:nvPr>
        </p:nvSpPr>
        <p:spPr>
          <a:xfrm>
            <a:off x="1181100" y="695325"/>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0" name="Google Shape;110;p4:notes"/>
          <p:cNvSpPr txBox="1">
            <a:spLocks noGrp="1"/>
          </p:cNvSpPr>
          <p:nvPr>
            <p:ph type="body" idx="1"/>
          </p:nvPr>
        </p:nvSpPr>
        <p:spPr>
          <a:xfrm>
            <a:off x="552872" y="4287838"/>
            <a:ext cx="5904656" cy="6697662"/>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fr-CA"/>
              <a:t>La définition du bien-être pour le leader englobe cinq dimensions : physique, cognitive, émotionnelle, sociale et spirituelle.</a:t>
            </a:r>
            <a:endParaRPr/>
          </a:p>
          <a:p>
            <a:pPr marL="0" lvl="0" indent="0" algn="l" rtl="0">
              <a:spcBef>
                <a:spcPts val="360"/>
              </a:spcBef>
              <a:spcAft>
                <a:spcPts val="0"/>
              </a:spcAft>
              <a:buNone/>
            </a:pPr>
            <a:r>
              <a:rPr lang="fr-CA">
                <a:latin typeface="Arial"/>
                <a:ea typeface="Arial"/>
                <a:cs typeface="Arial"/>
                <a:sym typeface="Arial"/>
              </a:rPr>
              <a:t>Les cinq dimensions du bien-être </a:t>
            </a:r>
            <a:r>
              <a:rPr lang="fr-CA"/>
              <a:t>pour</a:t>
            </a:r>
            <a:r>
              <a:rPr lang="fr-CA">
                <a:latin typeface="Arial"/>
                <a:ea typeface="Arial"/>
                <a:cs typeface="Arial"/>
                <a:sym typeface="Arial"/>
              </a:rPr>
              <a:t> le leadership </a:t>
            </a:r>
            <a:r>
              <a:rPr lang="fr-CA"/>
              <a:t>sont</a:t>
            </a:r>
            <a:r>
              <a:rPr lang="fr-CA">
                <a:latin typeface="Arial"/>
                <a:ea typeface="Arial"/>
                <a:cs typeface="Arial"/>
                <a:sym typeface="Arial"/>
              </a:rPr>
              <a:t> :</a:t>
            </a:r>
            <a:endParaRPr/>
          </a:p>
          <a:p>
            <a:pPr marL="342900" lvl="0" indent="-292100" algn="l" rtl="0">
              <a:spcBef>
                <a:spcPts val="0"/>
              </a:spcBef>
              <a:spcAft>
                <a:spcPts val="0"/>
              </a:spcAft>
              <a:buClr>
                <a:schemeClr val="dk1"/>
              </a:buClr>
              <a:buSzPts val="1200"/>
              <a:buChar char="•"/>
            </a:pPr>
            <a:r>
              <a:rPr lang="fr-CA" b="1"/>
              <a:t>Physique</a:t>
            </a:r>
            <a:r>
              <a:rPr lang="fr-CA"/>
              <a:t> – Développement du corps, lequel est influencé par l’activité physique, le sommeil, une bonne alimentation et des choix de vie sains.</a:t>
            </a:r>
            <a:endParaRPr/>
          </a:p>
          <a:p>
            <a:pPr marL="342900" lvl="0" indent="-292100" algn="l" rtl="0">
              <a:spcBef>
                <a:spcPts val="400"/>
              </a:spcBef>
              <a:spcAft>
                <a:spcPts val="0"/>
              </a:spcAft>
              <a:buClr>
                <a:schemeClr val="dk1"/>
              </a:buClr>
              <a:buSzPts val="1200"/>
              <a:buChar char="•"/>
            </a:pPr>
            <a:r>
              <a:rPr lang="fr-CA" b="1"/>
              <a:t>Cognitive</a:t>
            </a:r>
            <a:r>
              <a:rPr lang="fr-CA"/>
              <a:t> – Acquisition de capacités, de compétences et d’habiletés comme la pensée critique, la résolution de problèmes, la créativité, la flexibilité et l’innovation.</a:t>
            </a:r>
            <a:endParaRPr/>
          </a:p>
          <a:p>
            <a:pPr marL="342900" lvl="0" indent="-292100" algn="l" rtl="0">
              <a:spcBef>
                <a:spcPts val="400"/>
              </a:spcBef>
              <a:spcAft>
                <a:spcPts val="0"/>
              </a:spcAft>
              <a:buClr>
                <a:schemeClr val="dk1"/>
              </a:buClr>
              <a:buSzPts val="1200"/>
              <a:buChar char="•"/>
            </a:pPr>
            <a:r>
              <a:rPr lang="fr-CA" b="1"/>
              <a:t>émotionnelle</a:t>
            </a:r>
            <a:r>
              <a:rPr lang="fr-CA"/>
              <a:t> – apprentissage des moyens de vivre ses émotions et de savoir les reconnaître, les gérer et s’y adapter.</a:t>
            </a:r>
            <a:endParaRPr/>
          </a:p>
          <a:p>
            <a:pPr marL="342900" lvl="0" indent="-292100" algn="l" rtl="0">
              <a:spcBef>
                <a:spcPts val="400"/>
              </a:spcBef>
              <a:spcAft>
                <a:spcPts val="0"/>
              </a:spcAft>
              <a:buClr>
                <a:schemeClr val="dk1"/>
              </a:buClr>
              <a:buSzPts val="1200"/>
              <a:buChar char="•"/>
            </a:pPr>
            <a:r>
              <a:rPr lang="fr-CA" b="1"/>
              <a:t>sociale</a:t>
            </a:r>
            <a:r>
              <a:rPr lang="fr-CA"/>
              <a:t> – développement de la conscience de soi, notamment d’un sentiment d’appartenance, de la capacité à collaborer, des relations avec les autres et de la compétence à communiquer.</a:t>
            </a:r>
            <a:endParaRPr/>
          </a:p>
          <a:p>
            <a:pPr marL="342900" lvl="0" indent="-292100" algn="l" rtl="0">
              <a:spcBef>
                <a:spcPts val="400"/>
              </a:spcBef>
              <a:spcAft>
                <a:spcPts val="0"/>
              </a:spcAft>
              <a:buClr>
                <a:schemeClr val="dk1"/>
              </a:buClr>
              <a:buSzPts val="1200"/>
              <a:buChar char="•"/>
            </a:pPr>
            <a:r>
              <a:rPr lang="fr-CA" b="1"/>
              <a:t>spirituelle</a:t>
            </a:r>
            <a:r>
              <a:rPr lang="fr-CA"/>
              <a:t> – possibilité de mener une vie qui a du sens, au service des autres, tout en maintenant sa résilience et son équilibre personnels.</a:t>
            </a:r>
            <a:endParaRPr i="1"/>
          </a:p>
          <a:p>
            <a:pPr marL="0" lvl="0" indent="0" algn="l" rtl="0">
              <a:spcBef>
                <a:spcPts val="360"/>
              </a:spcBef>
              <a:spcAft>
                <a:spcPts val="0"/>
              </a:spcAft>
              <a:buNone/>
            </a:pPr>
            <a:endParaRPr/>
          </a:p>
          <a:p>
            <a:pPr marL="0" lvl="0" indent="0" algn="l" rtl="0">
              <a:spcBef>
                <a:spcPts val="360"/>
              </a:spcBef>
              <a:spcAft>
                <a:spcPts val="0"/>
              </a:spcAft>
              <a:buNone/>
            </a:pPr>
            <a:r>
              <a:rPr lang="fr-CA"/>
              <a:t>Activité :</a:t>
            </a:r>
            <a:endParaRPr/>
          </a:p>
          <a:p>
            <a:pPr marL="0" lvl="0" indent="0" algn="l" rtl="0">
              <a:spcBef>
                <a:spcPts val="360"/>
              </a:spcBef>
              <a:spcAft>
                <a:spcPts val="0"/>
              </a:spcAft>
              <a:buNone/>
            </a:pPr>
            <a:r>
              <a:rPr lang="fr-CA"/>
              <a:t>PREMIÈRE PARTIE</a:t>
            </a:r>
            <a:endParaRPr/>
          </a:p>
          <a:p>
            <a:pPr marL="171450" lvl="0" indent="-171450" algn="l" rtl="0">
              <a:spcBef>
                <a:spcPts val="360"/>
              </a:spcBef>
              <a:spcAft>
                <a:spcPts val="0"/>
              </a:spcAft>
              <a:buClr>
                <a:schemeClr val="dk1"/>
              </a:buClr>
              <a:buSzPts val="1200"/>
              <a:buFont typeface="Arial"/>
              <a:buChar char="•"/>
            </a:pPr>
            <a:r>
              <a:rPr lang="fr-CA">
                <a:latin typeface="Arial"/>
                <a:ea typeface="Arial"/>
                <a:cs typeface="Arial"/>
                <a:sym typeface="Arial"/>
              </a:rPr>
              <a:t>Pendant</a:t>
            </a:r>
            <a:r>
              <a:rPr lang="fr-CA"/>
              <a:t> que vous lisez la description des cinq dimensions du bien-être, réfléchissez à vos propres pratiques de leadership au cours des derniers mois.</a:t>
            </a:r>
            <a:endParaRPr/>
          </a:p>
          <a:p>
            <a:pPr marL="0" lvl="0" indent="0" algn="l" rtl="0">
              <a:spcBef>
                <a:spcPts val="360"/>
              </a:spcBef>
              <a:spcAft>
                <a:spcPts val="0"/>
              </a:spcAft>
              <a:buNone/>
            </a:pPr>
            <a:r>
              <a:rPr lang="fr-CA"/>
              <a:t>DEUXIÈME PARTIE</a:t>
            </a:r>
            <a:endParaRPr/>
          </a:p>
          <a:p>
            <a:pPr marL="342900" lvl="0" indent="-342900" algn="l" rtl="0">
              <a:spcBef>
                <a:spcPts val="430"/>
              </a:spcBef>
              <a:spcAft>
                <a:spcPts val="0"/>
              </a:spcAft>
              <a:buClr>
                <a:schemeClr val="dk1"/>
              </a:buClr>
              <a:buSzPts val="1200"/>
              <a:buFont typeface="Noto Sans Symbols"/>
              <a:buChar char="∙"/>
            </a:pPr>
            <a:r>
              <a:rPr lang="fr-CA"/>
              <a:t>cernez une dimension du bien</a:t>
            </a:r>
            <a:r>
              <a:rPr lang="fr-CA">
                <a:latin typeface="Arial"/>
                <a:ea typeface="Arial"/>
                <a:cs typeface="Arial"/>
                <a:sym typeface="Arial"/>
              </a:rPr>
              <a:t>-</a:t>
            </a:r>
            <a:r>
              <a:rPr lang="fr-CA"/>
              <a:t>être que vous considérez comme l’une de vos forces, et une autre dimension qui pourrait être améliorée. </a:t>
            </a:r>
            <a:endParaRPr/>
          </a:p>
          <a:p>
            <a:pPr marL="342900" lvl="0" indent="-342900" algn="l" rtl="0">
              <a:spcBef>
                <a:spcPts val="430"/>
              </a:spcBef>
              <a:spcAft>
                <a:spcPts val="0"/>
              </a:spcAft>
              <a:buClr>
                <a:schemeClr val="dk1"/>
              </a:buClr>
              <a:buSzPts val="1200"/>
              <a:buFont typeface="Noto Sans Symbols"/>
              <a:buChar char="∙"/>
            </a:pPr>
            <a:r>
              <a:rPr lang="fr-CA"/>
              <a:t>pensez à ce que vous avez dit ou fait comme leader qui viendrait appuyer votre choix.</a:t>
            </a:r>
            <a:endParaRPr>
              <a:latin typeface="Times New Roman"/>
              <a:ea typeface="Times New Roman"/>
              <a:cs typeface="Times New Roman"/>
              <a:sym typeface="Times New Roman"/>
            </a:endParaRPr>
          </a:p>
          <a:p>
            <a:pPr marL="342900" lvl="0" indent="-342900" algn="l" rtl="0">
              <a:spcBef>
                <a:spcPts val="430"/>
              </a:spcBef>
              <a:spcAft>
                <a:spcPts val="0"/>
              </a:spcAft>
              <a:buClr>
                <a:schemeClr val="dk1"/>
              </a:buClr>
              <a:buSzPts val="1200"/>
              <a:buFont typeface="Noto Sans Symbols"/>
              <a:buChar char="∙"/>
            </a:pPr>
            <a:r>
              <a:rPr lang="fr-CA"/>
              <a:t>notez ce que vous vous souvenez de ces expériences dans votre journal électronique. vous les utiliserez ensuite comme points de référence pour déterminer les prochaines étapes à suivre pour renforcer le « bien-être du leader ».</a:t>
            </a:r>
            <a:endParaRPr>
              <a:latin typeface="Times New Roman"/>
              <a:ea typeface="Times New Roman"/>
              <a:cs typeface="Times New Roman"/>
              <a:sym typeface="Times New Roman"/>
            </a:endParaRPr>
          </a:p>
          <a:p>
            <a:pPr marL="342900" lvl="0" indent="-342900" algn="l" rtl="0">
              <a:spcBef>
                <a:spcPts val="430"/>
              </a:spcBef>
              <a:spcAft>
                <a:spcPts val="0"/>
              </a:spcAft>
              <a:buClr>
                <a:schemeClr val="dk1"/>
              </a:buClr>
              <a:buSzPts val="1200"/>
              <a:buFont typeface="Noto Sans Symbols"/>
              <a:buChar char="∙"/>
            </a:pPr>
            <a:r>
              <a:rPr lang="fr-CA"/>
              <a:t>avec un ou une collègue, discutez de vos réflexions sur votre propre bien-être.</a:t>
            </a:r>
            <a:endParaRPr>
              <a:latin typeface="Times New Roman"/>
              <a:ea typeface="Times New Roman"/>
              <a:cs typeface="Times New Roman"/>
              <a:sym typeface="Times New Roman"/>
            </a:endParaRPr>
          </a:p>
          <a:p>
            <a:pPr marL="342900" lvl="0" indent="-342900" algn="l" rtl="0">
              <a:spcBef>
                <a:spcPts val="430"/>
              </a:spcBef>
              <a:spcAft>
                <a:spcPts val="0"/>
              </a:spcAft>
              <a:buClr>
                <a:schemeClr val="dk1"/>
              </a:buClr>
              <a:buSzPts val="1200"/>
              <a:buFont typeface="Noto Sans Symbols"/>
              <a:buChar char="∙"/>
            </a:pPr>
            <a:r>
              <a:rPr lang="fr-CA"/>
              <a:t>après la discussion, réfléchissez à nouveau à votre bien-être, mais en prenant en compte les cinq dimensions du bien-être. </a:t>
            </a:r>
            <a:endParaRPr/>
          </a:p>
          <a:p>
            <a:pPr marL="342900" lvl="0" indent="-342900" algn="l" rtl="0">
              <a:spcBef>
                <a:spcPts val="430"/>
              </a:spcBef>
              <a:spcAft>
                <a:spcPts val="0"/>
              </a:spcAft>
              <a:buClr>
                <a:schemeClr val="dk1"/>
              </a:buClr>
              <a:buSzPts val="1200"/>
              <a:buFont typeface="Noto Sans Symbols"/>
              <a:buChar char="∙"/>
            </a:pPr>
            <a:r>
              <a:rPr lang="fr-CA"/>
              <a:t>notez vos réflexions dans votre journal électronique.</a:t>
            </a:r>
            <a:endParaRPr>
              <a:latin typeface="Times New Roman"/>
              <a:ea typeface="Times New Roman"/>
              <a:cs typeface="Times New Roman"/>
              <a:sym typeface="Times New Roman"/>
            </a:endParaRPr>
          </a:p>
          <a:p>
            <a:pPr marL="0" lvl="0" indent="0" algn="l" rtl="0">
              <a:spcBef>
                <a:spcPts val="360"/>
              </a:spcBef>
              <a:spcAft>
                <a:spcPts val="0"/>
              </a:spcAft>
              <a:buNone/>
            </a:pPr>
            <a:endParaRPr>
              <a:latin typeface="Arial"/>
              <a:ea typeface="Arial"/>
              <a:cs typeface="Arial"/>
              <a:sym typeface="Arial"/>
            </a:endParaRPr>
          </a:p>
          <a:p>
            <a:pPr marL="0" lvl="0" indent="0" algn="l" rtl="0">
              <a:spcBef>
                <a:spcPts val="360"/>
              </a:spcBef>
              <a:spcAft>
                <a:spcPts val="0"/>
              </a:spcAft>
              <a:buNone/>
            </a:pPr>
            <a:endParaRPr>
              <a:latin typeface="Arial"/>
              <a:ea typeface="Arial"/>
              <a:cs typeface="Arial"/>
              <a:sym typeface="Arial"/>
            </a:endParaRPr>
          </a:p>
        </p:txBody>
      </p:sp>
      <p:sp>
        <p:nvSpPr>
          <p:cNvPr id="111" name="Google Shape;111;p4:notes"/>
          <p:cNvSpPr txBox="1">
            <a:spLocks noGrp="1"/>
          </p:cNvSpPr>
          <p:nvPr>
            <p:ph type="sldNum" idx="12"/>
          </p:nvPr>
        </p:nvSpPr>
        <p:spPr>
          <a:xfrm>
            <a:off x="6673850" y="8828088"/>
            <a:ext cx="334963" cy="466725"/>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a:spLocks noGrp="1" noRot="1" noChangeAspect="1"/>
          </p:cNvSpPr>
          <p:nvPr>
            <p:ph type="sldImg" idx="2"/>
          </p:nvPr>
        </p:nvSpPr>
        <p:spPr>
          <a:xfrm>
            <a:off x="1181100" y="695325"/>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8" name="Google Shape;118;p5:notes"/>
          <p:cNvSpPr txBox="1">
            <a:spLocks noGrp="1"/>
          </p:cNvSpPr>
          <p:nvPr>
            <p:ph type="body" idx="1"/>
          </p:nvPr>
        </p:nvSpPr>
        <p:spPr>
          <a:xfrm>
            <a:off x="0" y="4144145"/>
            <a:ext cx="7010400" cy="5152256"/>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fr-CA"/>
              <a:t>Les données recueillies au fil des années montrent que l’efficacité des leaders est attribuable, du moins en partie, à leurs caractéristiques personnelles.</a:t>
            </a:r>
            <a:endParaRPr/>
          </a:p>
          <a:p>
            <a:pPr marL="0" lvl="0" indent="0" algn="l" rtl="0">
              <a:spcBef>
                <a:spcPts val="360"/>
              </a:spcBef>
              <a:spcAft>
                <a:spcPts val="0"/>
              </a:spcAft>
              <a:buNone/>
            </a:pPr>
            <a:r>
              <a:rPr lang="fr-CA"/>
              <a:t>Le Cadre de leadership de l’Ontario ne présente que les caractéristiques qui, étayées par la recherche, sont considérées comme les « ressources personnelles en leadership » – cognitives, sociales et psychologiques – auxquelles les leaders ont recours pour remplir efficacement leur rôle (Leithwood, 2012). </a:t>
            </a:r>
            <a:endParaRPr/>
          </a:p>
          <a:p>
            <a:pPr marL="457200" lvl="1" indent="0" algn="l" rtl="0">
              <a:spcBef>
                <a:spcPts val="360"/>
              </a:spcBef>
              <a:spcAft>
                <a:spcPts val="0"/>
              </a:spcAft>
              <a:buNone/>
            </a:pPr>
            <a:r>
              <a:rPr lang="fr-CA"/>
              <a:t>Les </a:t>
            </a:r>
            <a:r>
              <a:rPr lang="fr-CA" b="1"/>
              <a:t>ressources cognitives </a:t>
            </a:r>
            <a:r>
              <a:rPr lang="fr-CA"/>
              <a:t>comprennent les capacités liées à la résolution de problèmes et à la pensée systémique ainsi que les connaissances propres au rôle de leader qui sont nécessaires pour l’utilisation efficace de ces capacités.</a:t>
            </a:r>
            <a:endParaRPr/>
          </a:p>
          <a:p>
            <a:pPr marL="457200" lvl="1" indent="0" algn="l" rtl="0">
              <a:spcBef>
                <a:spcPts val="360"/>
              </a:spcBef>
              <a:spcAft>
                <a:spcPts val="0"/>
              </a:spcAft>
              <a:buNone/>
            </a:pPr>
            <a:r>
              <a:rPr lang="fr-CA"/>
              <a:t>Les </a:t>
            </a:r>
            <a:r>
              <a:rPr lang="fr-CA" b="1"/>
              <a:t>ressources sociales </a:t>
            </a:r>
            <a:r>
              <a:rPr lang="fr-CA"/>
              <a:t>portent sur l’établissement de relations, la gestion des émotions et la capacité de faire preuve à la fois de perspicacité et d’empathie dans notre collaboration avec les autres et de compétence dans la gestion de nos propres réactions émotionnelles.</a:t>
            </a:r>
            <a:endParaRPr/>
          </a:p>
          <a:p>
            <a:pPr marL="457200" lvl="1" indent="0" algn="l" rtl="0">
              <a:spcBef>
                <a:spcPts val="360"/>
              </a:spcBef>
              <a:spcAft>
                <a:spcPts val="0"/>
              </a:spcAft>
              <a:buNone/>
            </a:pPr>
            <a:r>
              <a:rPr lang="fr-CA"/>
              <a:t>Les </a:t>
            </a:r>
            <a:r>
              <a:rPr lang="fr-CA" b="1"/>
              <a:t>ressources psychologiques</a:t>
            </a:r>
            <a:r>
              <a:rPr lang="fr-CA"/>
              <a:t> nous aident à gérer l’ambiguïté et les risques inhérents au leadership, et comprennent l’optimisme, l’auto-efficacité, la résilience et la proactivité. </a:t>
            </a:r>
            <a:endParaRPr/>
          </a:p>
          <a:p>
            <a:pPr marL="0" lvl="0" indent="0" algn="l" rtl="0">
              <a:spcBef>
                <a:spcPts val="360"/>
              </a:spcBef>
              <a:spcAft>
                <a:spcPts val="0"/>
              </a:spcAft>
              <a:buNone/>
            </a:pPr>
            <a:r>
              <a:rPr lang="fr-CA"/>
              <a:t>Certains chercheurs qualifient ces ressources de « capacités internes » (Eleanor Drago-Severson, 2012), tandis que d’autres les qualifient de « ressources personnelles durables » (Barbara Fredrickson, 2009).</a:t>
            </a:r>
            <a:endParaRPr/>
          </a:p>
          <a:p>
            <a:pPr marL="0" lvl="0" indent="0" algn="l" rtl="0">
              <a:spcBef>
                <a:spcPts val="360"/>
              </a:spcBef>
              <a:spcAft>
                <a:spcPts val="0"/>
              </a:spcAft>
              <a:buNone/>
            </a:pPr>
            <a:r>
              <a:rPr lang="fr-CA"/>
              <a:t>D’autres ressources sont présentées dans </a:t>
            </a:r>
            <a:r>
              <a:rPr lang="fr-CA" i="1"/>
              <a:t>Passer des idées à l’action</a:t>
            </a:r>
            <a:r>
              <a:rPr lang="fr-CA"/>
              <a:t> n</a:t>
            </a:r>
            <a:r>
              <a:rPr lang="fr-CA" baseline="30000"/>
              <a:t>o</a:t>
            </a:r>
            <a:r>
              <a:rPr lang="fr-CA"/>
              <a:t> 7 : </a:t>
            </a:r>
            <a:r>
              <a:rPr lang="fr-CA" b="1" i="1" u="sng">
                <a:solidFill>
                  <a:schemeClr val="hlink"/>
                </a:solidFill>
                <a:hlinkClick r:id="rId3"/>
              </a:rPr>
              <a:t>Examiner les ressources personnelles en leadership d’ordre « social » : percevoir et gérer les émotions et avoir des réactions émotives appropriées</a:t>
            </a:r>
            <a:r>
              <a:rPr lang="fr-CA" b="1" i="1">
                <a:solidFill>
                  <a:srgbClr val="3C8C92"/>
                </a:solidFill>
              </a:rPr>
              <a:t> </a:t>
            </a:r>
            <a:r>
              <a:rPr lang="fr-CA">
                <a:latin typeface="Arial"/>
                <a:ea typeface="Arial"/>
                <a:cs typeface="Arial"/>
                <a:sym typeface="Arial"/>
              </a:rPr>
              <a:t>(http://www.edu.gov.on.ca/fre/policyfunding/leadership/IdeasIntoActionBulletin7Fr.pdf)</a:t>
            </a:r>
            <a:endParaRPr i="1"/>
          </a:p>
          <a:p>
            <a:pPr marL="0" lvl="0" indent="0" algn="l" rtl="0">
              <a:spcBef>
                <a:spcPts val="360"/>
              </a:spcBef>
              <a:spcAft>
                <a:spcPts val="0"/>
              </a:spcAft>
              <a:buNone/>
            </a:pPr>
            <a:r>
              <a:rPr lang="fr-CA"/>
              <a:t>Drago-Severson, E. (2012). </a:t>
            </a:r>
            <a:r>
              <a:rPr lang="fr-CA" i="1"/>
              <a:t>Helping educators grow: Strategies and practices for leadership development</a:t>
            </a:r>
            <a:r>
              <a:rPr lang="fr-CA"/>
              <a:t>, Boston, MA, Harvard Education Press. </a:t>
            </a:r>
            <a:endParaRPr/>
          </a:p>
          <a:p>
            <a:pPr marL="0" lvl="0" indent="0" algn="l" rtl="0">
              <a:spcBef>
                <a:spcPts val="360"/>
              </a:spcBef>
              <a:spcAft>
                <a:spcPts val="0"/>
              </a:spcAft>
              <a:buNone/>
            </a:pPr>
            <a:r>
              <a:rPr lang="fr-CA"/>
              <a:t>Fredrickson, B. (2009). </a:t>
            </a:r>
            <a:r>
              <a:rPr lang="fr-CA" i="1"/>
              <a:t>Positivity: Top-notch research reveals the 3-to-1 ratio that will change your life</a:t>
            </a:r>
            <a:r>
              <a:rPr lang="fr-CA"/>
              <a:t>, New York, NY, Three Rivers Press. </a:t>
            </a:r>
            <a:endParaRPr/>
          </a:p>
        </p:txBody>
      </p:sp>
      <p:sp>
        <p:nvSpPr>
          <p:cNvPr id="119" name="Google Shape;119;p5:notes"/>
          <p:cNvSpPr txBox="1">
            <a:spLocks noGrp="1"/>
          </p:cNvSpPr>
          <p:nvPr>
            <p:ph type="sldNum" idx="12"/>
          </p:nvPr>
        </p:nvSpPr>
        <p:spPr>
          <a:xfrm>
            <a:off x="6384925" y="8828088"/>
            <a:ext cx="623888" cy="466725"/>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5</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81100" y="695325"/>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6" name="Google Shape;126;p6:notes"/>
          <p:cNvSpPr txBox="1">
            <a:spLocks noGrp="1"/>
          </p:cNvSpPr>
          <p:nvPr>
            <p:ph type="body" idx="1"/>
          </p:nvPr>
        </p:nvSpPr>
        <p:spPr>
          <a:xfrm>
            <a:off x="701675" y="4416425"/>
            <a:ext cx="5607050" cy="418465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fr-CA">
                <a:latin typeface="Arial"/>
                <a:ea typeface="Arial"/>
                <a:cs typeface="Arial"/>
                <a:sym typeface="Arial"/>
              </a:rPr>
              <a:t>Théorie de l’action : </a:t>
            </a:r>
            <a:endParaRPr/>
          </a:p>
          <a:p>
            <a:pPr marL="0" lvl="0" indent="0" algn="l" rtl="0">
              <a:spcBef>
                <a:spcPts val="360"/>
              </a:spcBef>
              <a:spcAft>
                <a:spcPts val="0"/>
              </a:spcAft>
              <a:buNone/>
            </a:pPr>
            <a:r>
              <a:rPr lang="fr-CA"/>
              <a:t>Si les leaders possèdent des ressources personnelles en leadership d’ordre cognitif, social et psychologique, alors elles et ils parviendront à assurer leur bien</a:t>
            </a:r>
            <a:r>
              <a:rPr lang="fr-CA">
                <a:latin typeface="Arial"/>
                <a:ea typeface="Arial"/>
                <a:cs typeface="Arial"/>
                <a:sym typeface="Arial"/>
              </a:rPr>
              <a:t>-être et celui des autres.</a:t>
            </a:r>
            <a:endParaRPr/>
          </a:p>
        </p:txBody>
      </p:sp>
      <p:sp>
        <p:nvSpPr>
          <p:cNvPr id="127" name="Google Shape;127;p6:notes"/>
          <p:cNvSpPr txBox="1">
            <a:spLocks noGrp="1"/>
          </p:cNvSpPr>
          <p:nvPr>
            <p:ph type="sldNum" idx="12"/>
          </p:nvPr>
        </p:nvSpPr>
        <p:spPr>
          <a:xfrm>
            <a:off x="3968750" y="8828088"/>
            <a:ext cx="3040063" cy="466725"/>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a:spLocks noGrp="1" noRot="1" noChangeAspect="1"/>
          </p:cNvSpPr>
          <p:nvPr>
            <p:ph type="sldImg" idx="2"/>
          </p:nvPr>
        </p:nvSpPr>
        <p:spPr>
          <a:xfrm>
            <a:off x="1181100" y="695325"/>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4" name="Google Shape;134;p7:notes"/>
          <p:cNvSpPr txBox="1">
            <a:spLocks noGrp="1"/>
          </p:cNvSpPr>
          <p:nvPr>
            <p:ph type="body" idx="1"/>
          </p:nvPr>
        </p:nvSpPr>
        <p:spPr>
          <a:xfrm>
            <a:off x="701675" y="4416425"/>
            <a:ext cx="5607050" cy="418465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fr-CA">
                <a:latin typeface="Arial"/>
                <a:ea typeface="Arial"/>
                <a:cs typeface="Arial"/>
                <a:sym typeface="Arial"/>
              </a:rPr>
              <a:t>Cet atelier vise à souligner l’importance des ressources personnelles en leadership dans l’appui </a:t>
            </a:r>
            <a:r>
              <a:rPr lang="fr-CA"/>
              <a:t>pour le</a:t>
            </a:r>
            <a:r>
              <a:rPr lang="fr-CA">
                <a:latin typeface="Arial"/>
                <a:ea typeface="Arial"/>
                <a:cs typeface="Arial"/>
                <a:sym typeface="Arial"/>
              </a:rPr>
              <a:t> bien-être des leaders. </a:t>
            </a:r>
            <a:endParaRPr/>
          </a:p>
          <a:p>
            <a:pPr marL="0" lvl="0" indent="0" algn="l" rtl="0">
              <a:spcBef>
                <a:spcPts val="360"/>
              </a:spcBef>
              <a:spcAft>
                <a:spcPts val="0"/>
              </a:spcAft>
              <a:buNone/>
            </a:pPr>
            <a:r>
              <a:rPr lang="fr-CA">
                <a:latin typeface="Arial"/>
                <a:ea typeface="Arial"/>
                <a:cs typeface="Arial"/>
                <a:sym typeface="Arial"/>
              </a:rPr>
              <a:t>Activité :</a:t>
            </a:r>
            <a:endParaRPr/>
          </a:p>
          <a:p>
            <a:pPr marL="342900" lvl="0" indent="-342900" algn="l" rtl="0">
              <a:spcBef>
                <a:spcPts val="430"/>
              </a:spcBef>
              <a:spcAft>
                <a:spcPts val="0"/>
              </a:spcAft>
              <a:buClr>
                <a:schemeClr val="dk1"/>
              </a:buClr>
              <a:buSzPts val="1200"/>
              <a:buFont typeface="Noto Sans Symbols"/>
              <a:buChar char="●"/>
            </a:pPr>
            <a:r>
              <a:rPr lang="fr-CA">
                <a:latin typeface="Arial"/>
                <a:ea typeface="Arial"/>
                <a:cs typeface="Arial"/>
                <a:sym typeface="Arial"/>
              </a:rPr>
              <a:t>Avec votre petit groupe ou</a:t>
            </a:r>
            <a:r>
              <a:rPr lang="fr-CA"/>
              <a:t> collègue, en considérant ce que vous savez au sujet des ressources personnelles en leadership et en vous appuyant sur des ressources comme les documents de travail </a:t>
            </a:r>
            <a:r>
              <a:rPr lang="fr-CA" i="1"/>
              <a:t>passer des idées à l’action</a:t>
            </a:r>
            <a:r>
              <a:rPr lang="fr-CA"/>
              <a:t> et les fiches de conseils, déterminez comment les leaders pourraient utiliser les dix ressources personnelles en leadership suivantes pour améliorer au moins une des cinq dimensions du bien-être :</a:t>
            </a:r>
            <a:endParaRPr>
              <a:latin typeface="Arial"/>
              <a:ea typeface="Arial"/>
              <a:cs typeface="Arial"/>
              <a:sym typeface="Arial"/>
            </a:endParaRPr>
          </a:p>
          <a:p>
            <a:pPr marL="457200" lvl="1" indent="-76200" algn="l" rtl="0">
              <a:spcBef>
                <a:spcPts val="430"/>
              </a:spcBef>
              <a:spcAft>
                <a:spcPts val="0"/>
              </a:spcAft>
              <a:buClr>
                <a:schemeClr val="dk1"/>
              </a:buClr>
              <a:buSzPts val="1200"/>
              <a:buFont typeface="Noto Sans Symbols"/>
              <a:buChar char="○"/>
            </a:pPr>
            <a:r>
              <a:rPr lang="fr-CA"/>
              <a:t>  </a:t>
            </a:r>
            <a:r>
              <a:rPr lang="fr-CA">
                <a:latin typeface="Arial"/>
                <a:ea typeface="Arial"/>
                <a:cs typeface="Arial"/>
                <a:sym typeface="Arial"/>
              </a:rPr>
              <a:t>capacité de résolution de problèmes</a:t>
            </a:r>
            <a:endParaRPr/>
          </a:p>
          <a:p>
            <a:pPr marL="457200" lvl="1" indent="-76200" algn="l" rtl="0">
              <a:spcBef>
                <a:spcPts val="430"/>
              </a:spcBef>
              <a:spcAft>
                <a:spcPts val="0"/>
              </a:spcAft>
              <a:buClr>
                <a:schemeClr val="dk1"/>
              </a:buClr>
              <a:buSzPts val="1200"/>
              <a:buFont typeface="Noto Sans Symbols"/>
              <a:buChar char="○"/>
            </a:pPr>
            <a:r>
              <a:rPr lang="fr-CA"/>
              <a:t>  </a:t>
            </a:r>
            <a:r>
              <a:rPr lang="fr-CA">
                <a:latin typeface="Arial"/>
                <a:ea typeface="Arial"/>
                <a:cs typeface="Arial"/>
                <a:sym typeface="Arial"/>
              </a:rPr>
              <a:t>connaissance de pratiques efficaces en vigueur dans l’école et dans les salles de classe ayant une incidence directe sur l’apprentissage des élèves</a:t>
            </a:r>
            <a:endParaRPr/>
          </a:p>
          <a:p>
            <a:pPr marL="457200" lvl="1" indent="-76200" algn="l" rtl="0">
              <a:spcBef>
                <a:spcPts val="430"/>
              </a:spcBef>
              <a:spcAft>
                <a:spcPts val="0"/>
              </a:spcAft>
              <a:buClr>
                <a:schemeClr val="dk1"/>
              </a:buClr>
              <a:buSzPts val="1200"/>
              <a:buFont typeface="Noto Sans Symbols"/>
              <a:buChar char="○"/>
            </a:pPr>
            <a:r>
              <a:rPr lang="fr-CA"/>
              <a:t>  </a:t>
            </a:r>
            <a:r>
              <a:rPr lang="fr-CA">
                <a:latin typeface="Arial"/>
                <a:ea typeface="Arial"/>
                <a:cs typeface="Arial"/>
                <a:sym typeface="Arial"/>
              </a:rPr>
              <a:t>pensée systémique</a:t>
            </a:r>
            <a:endParaRPr/>
          </a:p>
          <a:p>
            <a:pPr marL="457200" lvl="1" indent="-76200" algn="l" rtl="0">
              <a:spcBef>
                <a:spcPts val="430"/>
              </a:spcBef>
              <a:spcAft>
                <a:spcPts val="0"/>
              </a:spcAft>
              <a:buClr>
                <a:schemeClr val="dk1"/>
              </a:buClr>
              <a:buSzPts val="1200"/>
              <a:buFont typeface="Noto Sans Symbols"/>
              <a:buChar char="○"/>
            </a:pPr>
            <a:r>
              <a:rPr lang="fr-CA"/>
              <a:t>  </a:t>
            </a:r>
            <a:r>
              <a:rPr lang="fr-CA">
                <a:latin typeface="Arial"/>
                <a:ea typeface="Arial"/>
                <a:cs typeface="Arial"/>
                <a:sym typeface="Arial"/>
              </a:rPr>
              <a:t>perception des émotions</a:t>
            </a:r>
            <a:endParaRPr/>
          </a:p>
          <a:p>
            <a:pPr marL="457200" lvl="1" indent="-76200" algn="l" rtl="0">
              <a:spcBef>
                <a:spcPts val="430"/>
              </a:spcBef>
              <a:spcAft>
                <a:spcPts val="0"/>
              </a:spcAft>
              <a:buClr>
                <a:schemeClr val="dk1"/>
              </a:buClr>
              <a:buSzPts val="1200"/>
              <a:buFont typeface="Noto Sans Symbols"/>
              <a:buChar char="○"/>
            </a:pPr>
            <a:r>
              <a:rPr lang="fr-CA"/>
              <a:t>  </a:t>
            </a:r>
            <a:r>
              <a:rPr lang="fr-CA">
                <a:latin typeface="Arial"/>
                <a:ea typeface="Arial"/>
                <a:cs typeface="Arial"/>
                <a:sym typeface="Arial"/>
              </a:rPr>
              <a:t>gestion des émotions</a:t>
            </a:r>
            <a:endParaRPr/>
          </a:p>
          <a:p>
            <a:pPr marL="457200" lvl="1" indent="-76200" algn="l" rtl="0">
              <a:spcBef>
                <a:spcPts val="430"/>
              </a:spcBef>
              <a:spcAft>
                <a:spcPts val="0"/>
              </a:spcAft>
              <a:buClr>
                <a:schemeClr val="dk1"/>
              </a:buClr>
              <a:buSzPts val="1200"/>
              <a:buFont typeface="Noto Sans Symbols"/>
              <a:buChar char="○"/>
            </a:pPr>
            <a:r>
              <a:rPr lang="fr-CA"/>
              <a:t>  </a:t>
            </a:r>
            <a:r>
              <a:rPr lang="fr-CA">
                <a:latin typeface="Arial"/>
                <a:ea typeface="Arial"/>
                <a:cs typeface="Arial"/>
                <a:sym typeface="Arial"/>
              </a:rPr>
              <a:t>réactions émotives appropriées</a:t>
            </a:r>
            <a:endParaRPr/>
          </a:p>
          <a:p>
            <a:pPr marL="457200" lvl="1" indent="-76200" algn="l" rtl="0">
              <a:spcBef>
                <a:spcPts val="430"/>
              </a:spcBef>
              <a:spcAft>
                <a:spcPts val="0"/>
              </a:spcAft>
              <a:buClr>
                <a:schemeClr val="dk1"/>
              </a:buClr>
              <a:buSzPts val="1200"/>
              <a:buFont typeface="Noto Sans Symbols"/>
              <a:buChar char="○"/>
            </a:pPr>
            <a:r>
              <a:rPr lang="fr-CA"/>
              <a:t>  </a:t>
            </a:r>
            <a:r>
              <a:rPr lang="fr-CA">
                <a:latin typeface="Arial"/>
                <a:ea typeface="Arial"/>
                <a:cs typeface="Arial"/>
                <a:sym typeface="Arial"/>
              </a:rPr>
              <a:t>optimisme</a:t>
            </a:r>
            <a:endParaRPr/>
          </a:p>
          <a:p>
            <a:pPr marL="457200" lvl="1" indent="-76200" algn="l" rtl="0">
              <a:spcBef>
                <a:spcPts val="430"/>
              </a:spcBef>
              <a:spcAft>
                <a:spcPts val="0"/>
              </a:spcAft>
              <a:buClr>
                <a:schemeClr val="dk1"/>
              </a:buClr>
              <a:buSzPts val="1200"/>
              <a:buFont typeface="Noto Sans Symbols"/>
              <a:buChar char="○"/>
            </a:pPr>
            <a:r>
              <a:rPr lang="fr-CA"/>
              <a:t>  </a:t>
            </a:r>
            <a:r>
              <a:rPr lang="fr-CA">
                <a:latin typeface="Arial"/>
                <a:ea typeface="Arial"/>
                <a:cs typeface="Arial"/>
                <a:sym typeface="Arial"/>
              </a:rPr>
              <a:t>auto-efficacité</a:t>
            </a:r>
            <a:endParaRPr/>
          </a:p>
          <a:p>
            <a:pPr marL="457200" lvl="1" indent="-76200" algn="l" rtl="0">
              <a:spcBef>
                <a:spcPts val="430"/>
              </a:spcBef>
              <a:spcAft>
                <a:spcPts val="0"/>
              </a:spcAft>
              <a:buClr>
                <a:schemeClr val="dk1"/>
              </a:buClr>
              <a:buSzPts val="1200"/>
              <a:buFont typeface="Noto Sans Symbols"/>
              <a:buChar char="○"/>
            </a:pPr>
            <a:r>
              <a:rPr lang="fr-CA"/>
              <a:t>  </a:t>
            </a:r>
            <a:r>
              <a:rPr lang="fr-CA">
                <a:latin typeface="Arial"/>
                <a:ea typeface="Arial"/>
                <a:cs typeface="Arial"/>
                <a:sym typeface="Arial"/>
              </a:rPr>
              <a:t>résilience</a:t>
            </a:r>
            <a:endParaRPr/>
          </a:p>
          <a:p>
            <a:pPr marL="457200" lvl="1" indent="-76200" algn="l" rtl="0">
              <a:spcBef>
                <a:spcPts val="430"/>
              </a:spcBef>
              <a:spcAft>
                <a:spcPts val="0"/>
              </a:spcAft>
              <a:buClr>
                <a:schemeClr val="dk1"/>
              </a:buClr>
              <a:buSzPts val="1200"/>
              <a:buFont typeface="Noto Sans Symbols"/>
              <a:buChar char="○"/>
            </a:pPr>
            <a:r>
              <a:rPr lang="fr-CA"/>
              <a:t>  </a:t>
            </a:r>
            <a:r>
              <a:rPr lang="fr-CA">
                <a:latin typeface="Arial"/>
                <a:ea typeface="Arial"/>
                <a:cs typeface="Arial"/>
                <a:sym typeface="Arial"/>
              </a:rPr>
              <a:t>proactivité) </a:t>
            </a:r>
            <a:endParaRPr>
              <a:latin typeface="Times New Roman"/>
              <a:ea typeface="Times New Roman"/>
              <a:cs typeface="Times New Roman"/>
              <a:sym typeface="Times New Roman"/>
            </a:endParaRPr>
          </a:p>
          <a:p>
            <a:pPr marL="342900" lvl="0" indent="-342900" algn="l" rtl="0">
              <a:spcBef>
                <a:spcPts val="430"/>
              </a:spcBef>
              <a:spcAft>
                <a:spcPts val="0"/>
              </a:spcAft>
              <a:buClr>
                <a:srgbClr val="000000"/>
              </a:buClr>
              <a:buSzPts val="1200"/>
              <a:buFont typeface="Noto Sans Symbols"/>
              <a:buChar char="●"/>
            </a:pPr>
            <a:r>
              <a:rPr lang="fr-CA"/>
              <a:t>Présentez vos résultats à l’ensemble du groupe.</a:t>
            </a:r>
            <a:endParaRPr/>
          </a:p>
          <a:p>
            <a:pPr marL="342900" lvl="0" indent="-355600" algn="l" rtl="0">
              <a:spcBef>
                <a:spcPts val="430"/>
              </a:spcBef>
              <a:spcAft>
                <a:spcPts val="0"/>
              </a:spcAft>
              <a:buSzPts val="1400"/>
              <a:buChar char="●"/>
            </a:pPr>
            <a:r>
              <a:rPr lang="fr-CA"/>
              <a:t>Quelles sont vos hypothèses sur la capacité des ressources personnelles en leadership afin d’améliorer le bien-être des leaders?</a:t>
            </a:r>
            <a:endParaRPr/>
          </a:p>
          <a:p>
            <a:pPr marL="342900" lvl="0" indent="-342900" algn="l" rtl="0">
              <a:spcBef>
                <a:spcPts val="430"/>
              </a:spcBef>
              <a:spcAft>
                <a:spcPts val="0"/>
              </a:spcAft>
              <a:buClr>
                <a:srgbClr val="000000"/>
              </a:buClr>
              <a:buSzPts val="1200"/>
              <a:buFont typeface="Noto Sans Symbols"/>
              <a:buChar char="●"/>
            </a:pPr>
            <a:r>
              <a:rPr lang="fr-CA">
                <a:solidFill>
                  <a:srgbClr val="000000"/>
                </a:solidFill>
                <a:latin typeface="Arial"/>
                <a:ea typeface="Arial"/>
                <a:cs typeface="Arial"/>
                <a:sym typeface="Arial"/>
              </a:rPr>
              <a:t>Notez vos réflexions sur la question dans votre journal électronique.</a:t>
            </a:r>
            <a:endParaRPr>
              <a:latin typeface="Arial"/>
              <a:ea typeface="Arial"/>
              <a:cs typeface="Arial"/>
              <a:sym typeface="Arial"/>
            </a:endParaRPr>
          </a:p>
        </p:txBody>
      </p:sp>
      <p:sp>
        <p:nvSpPr>
          <p:cNvPr id="135" name="Google Shape;135;p7:notes"/>
          <p:cNvSpPr txBox="1">
            <a:spLocks noGrp="1"/>
          </p:cNvSpPr>
          <p:nvPr>
            <p:ph type="sldNum" idx="12"/>
          </p:nvPr>
        </p:nvSpPr>
        <p:spPr>
          <a:xfrm>
            <a:off x="3968750" y="8828088"/>
            <a:ext cx="3040063" cy="466725"/>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a:spLocks noGrp="1" noRot="1" noChangeAspect="1"/>
          </p:cNvSpPr>
          <p:nvPr>
            <p:ph type="sldImg" idx="2"/>
          </p:nvPr>
        </p:nvSpPr>
        <p:spPr>
          <a:xfrm>
            <a:off x="1181100" y="695325"/>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2" name="Google Shape;142;p8:notes"/>
          <p:cNvSpPr txBox="1">
            <a:spLocks noGrp="1"/>
          </p:cNvSpPr>
          <p:nvPr>
            <p:ph type="body" idx="1"/>
          </p:nvPr>
        </p:nvSpPr>
        <p:spPr>
          <a:xfrm>
            <a:off x="701675" y="4416425"/>
            <a:ext cx="5607050" cy="418465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fr-CA">
                <a:latin typeface="Arial"/>
                <a:ea typeface="Arial"/>
                <a:cs typeface="Arial"/>
                <a:sym typeface="Arial"/>
              </a:rPr>
              <a:t>Activité :</a:t>
            </a:r>
            <a:endParaRPr/>
          </a:p>
          <a:p>
            <a:pPr marL="342900" lvl="0" indent="-342900" algn="l" rtl="0">
              <a:spcBef>
                <a:spcPts val="430"/>
              </a:spcBef>
              <a:spcAft>
                <a:spcPts val="0"/>
              </a:spcAft>
              <a:buClr>
                <a:schemeClr val="dk1"/>
              </a:buClr>
              <a:buSzPts val="1200"/>
              <a:buFont typeface="Noto Sans Symbols"/>
              <a:buChar char="∙"/>
            </a:pPr>
            <a:r>
              <a:rPr lang="fr-CA">
                <a:latin typeface="Arial"/>
                <a:ea typeface="Arial"/>
                <a:cs typeface="Arial"/>
                <a:sym typeface="Arial"/>
              </a:rPr>
              <a:t>Notez dans votre journal électronique vos premières réflexions sur ce qu’est une conversation « délicate » ou « difficile ».</a:t>
            </a:r>
            <a:endParaRPr/>
          </a:p>
          <a:p>
            <a:pPr marL="342900" lvl="0" indent="-342900" algn="l" rtl="0">
              <a:spcBef>
                <a:spcPts val="430"/>
              </a:spcBef>
              <a:spcAft>
                <a:spcPts val="0"/>
              </a:spcAft>
              <a:buClr>
                <a:schemeClr val="dk1"/>
              </a:buClr>
              <a:buSzPts val="1200"/>
              <a:buFont typeface="Noto Sans Symbols"/>
              <a:buChar char="∙"/>
            </a:pPr>
            <a:r>
              <a:rPr lang="fr-CA">
                <a:latin typeface="Arial"/>
                <a:ea typeface="Arial"/>
                <a:cs typeface="Arial"/>
                <a:sym typeface="Arial"/>
              </a:rPr>
              <a:t>Avec un</a:t>
            </a:r>
            <a:r>
              <a:rPr lang="fr-CA"/>
              <a:t> collègue, </a:t>
            </a:r>
            <a:r>
              <a:rPr lang="fr-CA">
                <a:latin typeface="Arial"/>
                <a:ea typeface="Arial"/>
                <a:cs typeface="Arial"/>
                <a:sym typeface="Arial"/>
              </a:rPr>
              <a:t>discutez de ce qu’est une conversation « difficile ». Comment la définiriez-vous?</a:t>
            </a:r>
            <a:endParaRPr/>
          </a:p>
          <a:p>
            <a:pPr marL="342900" lvl="0" indent="-342900" algn="l" rtl="0">
              <a:spcBef>
                <a:spcPts val="430"/>
              </a:spcBef>
              <a:spcAft>
                <a:spcPts val="0"/>
              </a:spcAft>
              <a:buClr>
                <a:schemeClr val="dk1"/>
              </a:buClr>
              <a:buSzPts val="1200"/>
              <a:buFont typeface="Noto Sans Symbols"/>
              <a:buChar char="∙"/>
            </a:pPr>
            <a:r>
              <a:rPr lang="fr-CA">
                <a:latin typeface="Arial"/>
                <a:ea typeface="Arial"/>
                <a:cs typeface="Arial"/>
                <a:sym typeface="Arial"/>
              </a:rPr>
              <a:t>Présentez vos réflexions au reste du groupe. </a:t>
            </a:r>
            <a:endParaRPr>
              <a:latin typeface="Times New Roman"/>
              <a:ea typeface="Times New Roman"/>
              <a:cs typeface="Times New Roman"/>
              <a:sym typeface="Times New Roman"/>
            </a:endParaRPr>
          </a:p>
        </p:txBody>
      </p:sp>
      <p:sp>
        <p:nvSpPr>
          <p:cNvPr id="143" name="Google Shape;143;p8:notes"/>
          <p:cNvSpPr txBox="1">
            <a:spLocks noGrp="1"/>
          </p:cNvSpPr>
          <p:nvPr>
            <p:ph type="sldNum" idx="12"/>
          </p:nvPr>
        </p:nvSpPr>
        <p:spPr>
          <a:xfrm>
            <a:off x="3968750" y="8828088"/>
            <a:ext cx="3040063" cy="466725"/>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8</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notes"/>
          <p:cNvSpPr>
            <a:spLocks noGrp="1" noRot="1" noChangeAspect="1"/>
          </p:cNvSpPr>
          <p:nvPr>
            <p:ph type="sldImg" idx="2"/>
          </p:nvPr>
        </p:nvSpPr>
        <p:spPr>
          <a:xfrm>
            <a:off x="1181100" y="695325"/>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0" name="Google Shape;150;p9:notes"/>
          <p:cNvSpPr txBox="1">
            <a:spLocks noGrp="1"/>
          </p:cNvSpPr>
          <p:nvPr>
            <p:ph type="body" idx="1"/>
          </p:nvPr>
        </p:nvSpPr>
        <p:spPr>
          <a:xfrm>
            <a:off x="701675" y="4416425"/>
            <a:ext cx="5607050" cy="418465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fr-CA"/>
              <a:t>Les leaders sont aussi des êtres humains et tout aussi enclins à éviter les malaises de celles et ceux qu’ils dirigent. Jennifer Abrams (</a:t>
            </a:r>
            <a:r>
              <a:rPr lang="fr-CA" i="1" u="sng">
                <a:solidFill>
                  <a:schemeClr val="hlink"/>
                </a:solidFill>
                <a:latin typeface="Arial"/>
                <a:ea typeface="Arial"/>
                <a:cs typeface="Arial"/>
                <a:sym typeface="Arial"/>
                <a:hlinkClick r:id="rId3"/>
              </a:rPr>
              <a:t>Passer des idées à l’action, </a:t>
            </a:r>
            <a:r>
              <a:rPr lang="fr-CA" u="sng">
                <a:solidFill>
                  <a:schemeClr val="hlink"/>
                </a:solidFill>
                <a:latin typeface="Arial"/>
                <a:ea typeface="Arial"/>
                <a:cs typeface="Arial"/>
                <a:sym typeface="Arial"/>
                <a:hlinkClick r:id="rId3"/>
              </a:rPr>
              <a:t>« Prendre part à des conversations courageuses</a:t>
            </a:r>
            <a:r>
              <a:rPr lang="fr-CA" u="sng">
                <a:solidFill>
                  <a:srgbClr val="000000"/>
                </a:solidFill>
                <a:latin typeface="Arial"/>
                <a:ea typeface="Arial"/>
                <a:cs typeface="Arial"/>
                <a:sym typeface="Arial"/>
              </a:rPr>
              <a:t> »</a:t>
            </a:r>
            <a:r>
              <a:rPr lang="fr-CA">
                <a:solidFill>
                  <a:srgbClr val="000000"/>
                </a:solidFill>
                <a:latin typeface="Arial"/>
                <a:ea typeface="Arial"/>
                <a:cs typeface="Arial"/>
                <a:sym typeface="Arial"/>
              </a:rPr>
              <a:t>)</a:t>
            </a:r>
            <a:r>
              <a:rPr lang="fr-CA"/>
              <a:t>, page 3, 2009) a énuméré 18 raisons qui peuvent nous amener – et nous amènent bien souvent – à éviter les conversations courageuses.</a:t>
            </a:r>
            <a:endParaRPr/>
          </a:p>
          <a:p>
            <a:pPr marL="0" lvl="0" indent="0" algn="l" rtl="0">
              <a:spcBef>
                <a:spcPts val="360"/>
              </a:spcBef>
              <a:spcAft>
                <a:spcPts val="0"/>
              </a:spcAft>
              <a:buNone/>
            </a:pPr>
            <a:r>
              <a:rPr lang="fr-CA"/>
              <a:t>En voici quelques-unes :</a:t>
            </a:r>
            <a:endParaRPr/>
          </a:p>
          <a:p>
            <a:pPr marL="0" lvl="0" indent="0" algn="l" rtl="0">
              <a:spcBef>
                <a:spcPts val="360"/>
              </a:spcBef>
              <a:spcAft>
                <a:spcPts val="0"/>
              </a:spcAft>
              <a:buNone/>
            </a:pPr>
            <a:r>
              <a:rPr lang="fr-CA"/>
              <a:t>Désir de plaire : Je veux que les gens m’aiment et me respectent.</a:t>
            </a:r>
            <a:endParaRPr/>
          </a:p>
          <a:p>
            <a:pPr marL="0" lvl="0" indent="0" algn="l" rtl="0">
              <a:spcBef>
                <a:spcPts val="360"/>
              </a:spcBef>
              <a:spcAft>
                <a:spcPts val="0"/>
              </a:spcAft>
              <a:buNone/>
            </a:pPr>
            <a:r>
              <a:rPr lang="fr-CA"/>
              <a:t>Sécurité personnelle : Je préfère éviter toute douleur physique ou émotionnelle.</a:t>
            </a:r>
            <a:endParaRPr/>
          </a:p>
          <a:p>
            <a:pPr marL="0" lvl="0" indent="0" algn="l" rtl="0">
              <a:spcBef>
                <a:spcPts val="360"/>
              </a:spcBef>
              <a:spcAft>
                <a:spcPts val="0"/>
              </a:spcAft>
              <a:buNone/>
            </a:pPr>
            <a:r>
              <a:rPr lang="fr-CA"/>
              <a:t>Confort personnel : Je vais devoir faire tellement d’efforts pour faire ce que j’ai à faire si ça commence.</a:t>
            </a:r>
            <a:endParaRPr/>
          </a:p>
          <a:p>
            <a:pPr marL="0" lvl="0" indent="0" algn="l" rtl="0">
              <a:spcBef>
                <a:spcPts val="360"/>
              </a:spcBef>
              <a:spcAft>
                <a:spcPts val="0"/>
              </a:spcAft>
              <a:buNone/>
            </a:pPr>
            <a:r>
              <a:rPr lang="fr-CA"/>
              <a:t>Peur de l’inconnu : J’aime mieux vivre avec le statu quo que de faire face à l’inconnu.</a:t>
            </a:r>
            <a:endParaRPr/>
          </a:p>
          <a:p>
            <a:pPr marL="0" lvl="0" indent="0" algn="l" rtl="0">
              <a:spcBef>
                <a:spcPts val="360"/>
              </a:spcBef>
              <a:spcAft>
                <a:spcPts val="0"/>
              </a:spcAft>
              <a:buNone/>
            </a:pPr>
            <a:r>
              <a:rPr lang="fr-CA"/>
              <a:t>Aucun sentiment d’urgence (pour vous) : Il n’y a pas assez d’enfants touchés dans la salle de classe donc n’en faisons pas tout un plat.</a:t>
            </a:r>
            <a:endParaRPr/>
          </a:p>
        </p:txBody>
      </p:sp>
      <p:sp>
        <p:nvSpPr>
          <p:cNvPr id="151" name="Google Shape;151;p9:notes"/>
          <p:cNvSpPr txBox="1">
            <a:spLocks noGrp="1"/>
          </p:cNvSpPr>
          <p:nvPr>
            <p:ph type="sldNum" idx="12"/>
          </p:nvPr>
        </p:nvSpPr>
        <p:spPr>
          <a:xfrm>
            <a:off x="3968750" y="8828088"/>
            <a:ext cx="3040063" cy="466725"/>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9</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a:endParaRPr/>
          </a:p>
        </p:txBody>
      </p:sp>
      <p:sp>
        <p:nvSpPr>
          <p:cNvPr id="18" name="Google Shape;18;p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30" name="Google Shape;30;p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37" name="Google Shape;37;p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46" name="Google Shape;46;p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62" name="Google Shape;62;p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69" name="Google Shape;69;p1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edcan.ca/articles/sel-for-principals/" TargetMode="External"/><Relationship Id="rId3" Type="http://schemas.openxmlformats.org/officeDocument/2006/relationships/hyperlink" Target="https://www.edcan.ca/articles/healthy-principals-healthy-schools/?lang=fr" TargetMode="External"/><Relationship Id="rId7" Type="http://schemas.openxmlformats.org/officeDocument/2006/relationships/hyperlink" Target="https://www.edcan.ca/experts/brian-andjelic/"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edcan.ca/articles/so-what-about-leadership-wellness/" TargetMode="External"/><Relationship Id="rId11" Type="http://schemas.openxmlformats.org/officeDocument/2006/relationships/hyperlink" Target="http://www.ascd.org/publications/educational-leadership/oct18/vol76/num02/toc.aspx" TargetMode="External"/><Relationship Id="rId5" Type="http://schemas.openxmlformats.org/officeDocument/2006/relationships/hyperlink" Target="http://ccsli.ca/downloads/2018-Leading_From_the_Middle_Summary_Final-FR.pdf" TargetMode="External"/><Relationship Id="rId10" Type="http://schemas.openxmlformats.org/officeDocument/2006/relationships/hyperlink" Target="http://www.ascd.org/publications/educational-leadership/mar18/vol75/num06/The-Empathetic-School.aspx" TargetMode="External"/><Relationship Id="rId4" Type="http://schemas.openxmlformats.org/officeDocument/2006/relationships/hyperlink" Target="http://www.edu.gov.on.ca/fre/policyfunding/leadership/IdeasIntoActionBulletin2Fr.pdf" TargetMode="External"/><Relationship Id="rId9" Type="http://schemas.openxmlformats.org/officeDocument/2006/relationships/hyperlink" Target="https://hbr.org/2018/01/what-self-awareness-really-is-and-how-to-cultivate-it"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education-leadership-ontario.ca/fr" TargetMode="External"/><Relationship Id="rId13"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7.jpg"/><Relationship Id="rId12"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image" Target="../media/image5.jpg"/><Relationship Id="rId10" Type="http://schemas.openxmlformats.org/officeDocument/2006/relationships/hyperlink" Target="mailto:communication@education-leadership-ontario.ca" TargetMode="External"/><Relationship Id="rId4" Type="http://schemas.openxmlformats.org/officeDocument/2006/relationships/image" Target="../media/image4.png"/><Relationship Id="rId9" Type="http://schemas.openxmlformats.org/officeDocument/2006/relationships/hyperlink" Target="https://twitter.com/IELOntario" TargetMode="External"/><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edu.gov.on.ca/fre/policyfunding/leadership/IdeasIntoActionBulletin2Fr.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aretolead.brenebrown.co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p:nvPr/>
        </p:nvSpPr>
        <p:spPr>
          <a:xfrm>
            <a:off x="90488" y="3573463"/>
            <a:ext cx="8963025" cy="8302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C00000"/>
              </a:buClr>
              <a:buSzPts val="4800"/>
              <a:buFont typeface="Gill Sans"/>
              <a:buNone/>
            </a:pPr>
            <a:r>
              <a:rPr lang="fr-CA" sz="4800" b="1" i="0" u="none" strike="noStrike" cap="none">
                <a:solidFill>
                  <a:srgbClr val="C00000"/>
                </a:solidFill>
                <a:latin typeface="Gill Sans"/>
                <a:ea typeface="Gill Sans"/>
                <a:cs typeface="Gill Sans"/>
                <a:sym typeface="Gill Sans"/>
              </a:rPr>
              <a:t>Le bien-être </a:t>
            </a:r>
            <a:r>
              <a:rPr lang="fr-CA" sz="4800" b="1">
                <a:solidFill>
                  <a:srgbClr val="C00000"/>
                </a:solidFill>
                <a:latin typeface="Gill Sans"/>
                <a:ea typeface="Gill Sans"/>
                <a:cs typeface="Gill Sans"/>
                <a:sym typeface="Gill Sans"/>
              </a:rPr>
              <a:t>pour le </a:t>
            </a:r>
            <a:r>
              <a:rPr lang="fr-CA" sz="4800" b="1" i="0" u="none" strike="noStrike" cap="none">
                <a:solidFill>
                  <a:srgbClr val="C00000"/>
                </a:solidFill>
                <a:latin typeface="Gill Sans"/>
                <a:ea typeface="Gill Sans"/>
                <a:cs typeface="Gill Sans"/>
                <a:sym typeface="Gill Sans"/>
              </a:rPr>
              <a:t>leadership</a:t>
            </a:r>
            <a:endParaRPr sz="4800" b="1" i="0" u="none" strike="noStrike" cap="none">
              <a:solidFill>
                <a:srgbClr val="C00000"/>
              </a:solidFill>
              <a:latin typeface="Gill Sans"/>
              <a:ea typeface="Gill Sans"/>
              <a:cs typeface="Gill Sans"/>
              <a:sym typeface="Gill Sans"/>
            </a:endParaRPr>
          </a:p>
          <a:p>
            <a:pPr marL="0" marR="0" lvl="0" indent="0" algn="ctr" rtl="0">
              <a:spcBef>
                <a:spcPts val="0"/>
              </a:spcBef>
              <a:spcAft>
                <a:spcPts val="0"/>
              </a:spcAft>
              <a:buClr>
                <a:srgbClr val="C00000"/>
              </a:buClr>
              <a:buSzPts val="4800"/>
              <a:buFont typeface="Gill Sans"/>
              <a:buNone/>
            </a:pPr>
            <a:r>
              <a:rPr lang="fr-CA" sz="4800" b="1">
                <a:solidFill>
                  <a:srgbClr val="C00000"/>
                </a:solidFill>
                <a:latin typeface="Gill Sans"/>
                <a:ea typeface="Gill Sans"/>
                <a:cs typeface="Gill Sans"/>
                <a:sym typeface="Gill Sans"/>
              </a:rPr>
              <a:t>Renforcer les capacités</a:t>
            </a:r>
            <a:endParaRPr sz="4800" b="1">
              <a:solidFill>
                <a:srgbClr val="C00000"/>
              </a:solidFill>
              <a:latin typeface="Gill Sans"/>
              <a:ea typeface="Gill Sans"/>
              <a:cs typeface="Gill Sans"/>
              <a:sym typeface="Gill Sans"/>
            </a:endParaRPr>
          </a:p>
        </p:txBody>
      </p:sp>
      <p:pic>
        <p:nvPicPr>
          <p:cNvPr id="90" name="Google Shape;90;p13"/>
          <p:cNvPicPr preferRelativeResize="0"/>
          <p:nvPr/>
        </p:nvPicPr>
        <p:blipFill rotWithShape="1">
          <a:blip r:embed="rId3">
            <a:alphaModFix/>
          </a:blip>
          <a:srcRect/>
          <a:stretch/>
        </p:blipFill>
        <p:spPr>
          <a:xfrm>
            <a:off x="0" y="0"/>
            <a:ext cx="9144000" cy="2857500"/>
          </a:xfrm>
          <a:prstGeom prst="rect">
            <a:avLst/>
          </a:prstGeom>
          <a:noFill/>
          <a:ln>
            <a:noFill/>
          </a:ln>
        </p:spPr>
      </p:pic>
      <p:sp>
        <p:nvSpPr>
          <p:cNvPr id="91" name="Google Shape;91;p13"/>
          <p:cNvSpPr txBox="1"/>
          <p:nvPr/>
        </p:nvSpPr>
        <p:spPr>
          <a:xfrm>
            <a:off x="0" y="0"/>
            <a:ext cx="3810000" cy="127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2"/>
          <p:cNvSpPr txBox="1">
            <a:spLocks noGrp="1"/>
          </p:cNvSpPr>
          <p:nvPr>
            <p:ph type="body" idx="1"/>
          </p:nvPr>
        </p:nvSpPr>
        <p:spPr>
          <a:xfrm>
            <a:off x="107950" y="1970088"/>
            <a:ext cx="8928100" cy="45259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600"/>
              <a:buFont typeface="Arial"/>
              <a:buNone/>
            </a:pPr>
            <a:endParaRPr sz="1600" b="1"/>
          </a:p>
          <a:p>
            <a:pPr marL="0" lvl="0" indent="0" algn="l" rtl="0">
              <a:spcBef>
                <a:spcPts val="480"/>
              </a:spcBef>
              <a:spcAft>
                <a:spcPts val="0"/>
              </a:spcAft>
              <a:buClr>
                <a:schemeClr val="dk1"/>
              </a:buClr>
              <a:buSzPts val="2400"/>
              <a:buFont typeface="Arial"/>
              <a:buNone/>
            </a:pPr>
            <a:r>
              <a:rPr lang="fr-CA" sz="2400" b="1"/>
              <a:t>Vérifier l’hypothèse sur la capacité des ressources personnelles en leadership afin d’améliorer le bien-être des leaders.</a:t>
            </a:r>
            <a:endParaRPr sz="2400"/>
          </a:p>
          <a:p>
            <a:pPr marL="0" lvl="0" indent="0" algn="ctr" rtl="0">
              <a:spcBef>
                <a:spcPts val="480"/>
              </a:spcBef>
              <a:spcAft>
                <a:spcPts val="0"/>
              </a:spcAft>
              <a:buClr>
                <a:schemeClr val="dk1"/>
              </a:buClr>
              <a:buSzPts val="2400"/>
              <a:buFont typeface="Arial"/>
              <a:buNone/>
            </a:pPr>
            <a:r>
              <a:rPr lang="fr-CA" sz="2400" b="1"/>
              <a:t>	</a:t>
            </a:r>
            <a:endParaRPr sz="2400"/>
          </a:p>
          <a:p>
            <a:pPr marL="342900" lvl="0" indent="-342900" algn="l" rtl="0">
              <a:spcBef>
                <a:spcPts val="480"/>
              </a:spcBef>
              <a:spcAft>
                <a:spcPts val="0"/>
              </a:spcAft>
              <a:buClr>
                <a:schemeClr val="dk1"/>
              </a:buClr>
              <a:buSzPts val="2400"/>
              <a:buFont typeface="Arial"/>
              <a:buChar char="•"/>
            </a:pPr>
            <a:r>
              <a:rPr lang="fr-CA" sz="2400"/>
              <a:t>Pourquoi les leaders évitent-ils les conversations difficiles? </a:t>
            </a:r>
            <a:endParaRPr/>
          </a:p>
          <a:p>
            <a:pPr marL="342900" lvl="0" indent="-342900" algn="l" rtl="0">
              <a:spcBef>
                <a:spcPts val="480"/>
              </a:spcBef>
              <a:spcAft>
                <a:spcPts val="0"/>
              </a:spcAft>
              <a:buClr>
                <a:schemeClr val="dk1"/>
              </a:buClr>
              <a:buSzPts val="2400"/>
              <a:buFont typeface="Arial"/>
              <a:buChar char="•"/>
            </a:pPr>
            <a:r>
              <a:rPr lang="fr-CA" sz="2400"/>
              <a:t>Quelle est la conséquence de l’évitement de ces conversations sur le bien-être des leaders?</a:t>
            </a:r>
            <a:endParaRPr/>
          </a:p>
          <a:p>
            <a:pPr marL="342900" lvl="0" indent="-342900" algn="l" rtl="0">
              <a:spcBef>
                <a:spcPts val="480"/>
              </a:spcBef>
              <a:spcAft>
                <a:spcPts val="0"/>
              </a:spcAft>
              <a:buClr>
                <a:schemeClr val="dk1"/>
              </a:buClr>
              <a:buSzPts val="2400"/>
              <a:buFont typeface="Arial"/>
              <a:buChar char="•"/>
            </a:pPr>
            <a:r>
              <a:rPr lang="fr-CA" sz="2400"/>
              <a:t>De quelles ressources personnelles en leadership les leaders ont-elles et ils besoin pour engager ces conversations difficiles et ainsi améliorer leur bien-être et celui des autres?</a:t>
            </a:r>
            <a:endParaRPr/>
          </a:p>
          <a:p>
            <a:pPr marL="342900" lvl="0" indent="-139700" algn="l" rtl="0">
              <a:spcBef>
                <a:spcPts val="640"/>
              </a:spcBef>
              <a:spcAft>
                <a:spcPts val="0"/>
              </a:spcAft>
              <a:buClr>
                <a:schemeClr val="dk1"/>
              </a:buClr>
              <a:buSzPts val="3200"/>
              <a:buFont typeface="Arial"/>
              <a:buNone/>
            </a:pPr>
            <a:endParaRPr/>
          </a:p>
        </p:txBody>
      </p:sp>
      <p:sp>
        <p:nvSpPr>
          <p:cNvPr id="162" name="Google Shape;162;p2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fr-CA" sz="1400" b="0" i="0" u="none" strike="noStrike" cap="none">
                <a:solidFill>
                  <a:schemeClr val="dk1"/>
                </a:solidFill>
                <a:latin typeface="Arial"/>
                <a:ea typeface="Arial"/>
                <a:cs typeface="Arial"/>
                <a:sym typeface="Arial"/>
              </a:rPr>
              <a:t>10</a:t>
            </a:fld>
            <a:endParaRPr sz="1400" b="0" i="0" u="none" strike="noStrike" cap="none">
              <a:solidFill>
                <a:schemeClr val="dk1"/>
              </a:solidFill>
              <a:latin typeface="Arial"/>
              <a:ea typeface="Arial"/>
              <a:cs typeface="Arial"/>
              <a:sym typeface="Arial"/>
            </a:endParaRPr>
          </a:p>
        </p:txBody>
      </p:sp>
      <p:sp>
        <p:nvSpPr>
          <p:cNvPr id="163" name="Google Shape;163;p22"/>
          <p:cNvSpPr txBox="1"/>
          <p:nvPr/>
        </p:nvSpPr>
        <p:spPr>
          <a:xfrm>
            <a:off x="0" y="274638"/>
            <a:ext cx="9144000" cy="170815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3600" b="1" i="0" u="none" strike="noStrike" cap="none">
                <a:solidFill>
                  <a:srgbClr val="C00000"/>
                </a:solidFill>
                <a:latin typeface="Gill Sans"/>
                <a:ea typeface="Gill Sans"/>
                <a:cs typeface="Gill Sans"/>
                <a:sym typeface="Gill Sans"/>
              </a:rPr>
              <a:t>Faire des liens entre le bien-être dans le leadership et les ressources personnelles en leadership</a:t>
            </a:r>
            <a:endParaRPr sz="3600" b="0" i="0" u="none" strike="noStrike" cap="none">
              <a:solidFill>
                <a:schemeClr val="dk2"/>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3"/>
          <p:cNvSpPr txBox="1">
            <a:spLocks noGrp="1"/>
          </p:cNvSpPr>
          <p:nvPr>
            <p:ph type="body" idx="1"/>
          </p:nvPr>
        </p:nvSpPr>
        <p:spPr>
          <a:xfrm>
            <a:off x="0" y="1772816"/>
            <a:ext cx="9144000" cy="5418137"/>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400"/>
              <a:buFont typeface="Arial"/>
              <a:buNone/>
            </a:pPr>
            <a:r>
              <a:rPr lang="fr-CA" sz="2400" b="1"/>
              <a:t>Utiliser les ressources personnelles en leadership dans des situations réelles</a:t>
            </a:r>
            <a:endParaRPr sz="2400"/>
          </a:p>
          <a:p>
            <a:pPr marL="0" lvl="0" indent="0" algn="l" rtl="0">
              <a:spcBef>
                <a:spcPts val="480"/>
              </a:spcBef>
              <a:spcAft>
                <a:spcPts val="0"/>
              </a:spcAft>
              <a:buClr>
                <a:schemeClr val="dk1"/>
              </a:buClr>
              <a:buSzPts val="2400"/>
              <a:buFont typeface="Arial"/>
              <a:buNone/>
            </a:pPr>
            <a:endParaRPr sz="2400"/>
          </a:p>
          <a:p>
            <a:pPr marL="0" lvl="0" indent="0" algn="l" rtl="0">
              <a:spcBef>
                <a:spcPts val="480"/>
              </a:spcBef>
              <a:spcAft>
                <a:spcPts val="0"/>
              </a:spcAft>
              <a:buClr>
                <a:schemeClr val="dk1"/>
              </a:buClr>
              <a:buSzPts val="2400"/>
              <a:buFont typeface="Arial"/>
              <a:buNone/>
            </a:pPr>
            <a:r>
              <a:rPr lang="fr-CA" sz="2400" b="1"/>
              <a:t>SCÉNARIO :</a:t>
            </a:r>
            <a:endParaRPr sz="2400"/>
          </a:p>
          <a:p>
            <a:pPr marL="0" lvl="0" indent="0" algn="l" rtl="0">
              <a:spcBef>
                <a:spcPts val="480"/>
              </a:spcBef>
              <a:spcAft>
                <a:spcPts val="0"/>
              </a:spcAft>
              <a:buClr>
                <a:schemeClr val="dk1"/>
              </a:buClr>
              <a:buSzPts val="2400"/>
              <a:buFont typeface="Arial"/>
              <a:buNone/>
            </a:pPr>
            <a:r>
              <a:rPr lang="fr-CA" sz="2400"/>
              <a:t>La nouvelle directrice d’une école secondaire en milieu urbain sait que son prédécesseur misait beaucoup sur la collaboration dans son processus d’élaboration du budget, ce qui causait des tensions entre les différents chefs de section. La directrice d’école, dont la réputation est celle d’une solide leader pédagogique, admet que les aspects administratifs du milieu de travail représenteront tout un défi; elle demande conseil auprès du surintendant de son école en vue de déléguer la responsabilité du processus budgétaire.</a:t>
            </a:r>
            <a:endParaRPr/>
          </a:p>
        </p:txBody>
      </p:sp>
      <p:sp>
        <p:nvSpPr>
          <p:cNvPr id="170" name="Google Shape;170;p23"/>
          <p:cNvSpPr txBox="1">
            <a:spLocks noGrp="1"/>
          </p:cNvSpPr>
          <p:nvPr>
            <p:ph type="sldNum" idx="12"/>
          </p:nvPr>
        </p:nvSpPr>
        <p:spPr>
          <a:xfrm>
            <a:off x="6875463" y="6337300"/>
            <a:ext cx="2133600"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fr-CA" sz="1400" b="0" i="0" u="none" strike="noStrike" cap="none">
                <a:solidFill>
                  <a:schemeClr val="dk1"/>
                </a:solidFill>
                <a:latin typeface="Arial"/>
                <a:ea typeface="Arial"/>
                <a:cs typeface="Arial"/>
                <a:sym typeface="Arial"/>
              </a:rPr>
              <a:t>11</a:t>
            </a:fld>
            <a:endParaRPr sz="1400" b="0" i="0" u="none" strike="noStrike" cap="none">
              <a:solidFill>
                <a:schemeClr val="dk1"/>
              </a:solidFill>
              <a:latin typeface="Arial"/>
              <a:ea typeface="Arial"/>
              <a:cs typeface="Arial"/>
              <a:sym typeface="Arial"/>
            </a:endParaRPr>
          </a:p>
        </p:txBody>
      </p:sp>
      <p:sp>
        <p:nvSpPr>
          <p:cNvPr id="171" name="Google Shape;171;p23"/>
          <p:cNvSpPr txBox="1"/>
          <p:nvPr/>
        </p:nvSpPr>
        <p:spPr>
          <a:xfrm>
            <a:off x="179388" y="44624"/>
            <a:ext cx="8964612" cy="169545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3600" b="1" i="0" u="none" strike="noStrike" cap="none">
                <a:solidFill>
                  <a:srgbClr val="C00000"/>
                </a:solidFill>
                <a:latin typeface="Gill Sans"/>
                <a:ea typeface="Gill Sans"/>
                <a:cs typeface="Gill Sans"/>
                <a:sym typeface="Gill Sans"/>
              </a:rPr>
              <a:t>Renforcer les ressources personnelles en leadership pour favoriser le bien-être des leaders</a:t>
            </a:r>
            <a:endParaRPr sz="3600" b="0" i="0" u="none" strike="noStrike" cap="none">
              <a:solidFill>
                <a:schemeClr val="dk2"/>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4"/>
          <p:cNvSpPr txBox="1">
            <a:spLocks noGrp="1"/>
          </p:cNvSpPr>
          <p:nvPr>
            <p:ph type="body" idx="1"/>
          </p:nvPr>
        </p:nvSpPr>
        <p:spPr>
          <a:xfrm>
            <a:off x="450850" y="1740074"/>
            <a:ext cx="8229600" cy="4755976"/>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800"/>
              <a:buFont typeface="Arial"/>
              <a:buNone/>
            </a:pPr>
            <a:r>
              <a:rPr lang="fr-CA" sz="2800" b="1"/>
              <a:t>Utiliser les ressources personnelles en leadership dans des situations réelles</a:t>
            </a:r>
            <a:endParaRPr/>
          </a:p>
          <a:p>
            <a:pPr marL="0" lvl="0" indent="0" algn="ctr" rtl="0">
              <a:spcBef>
                <a:spcPts val="560"/>
              </a:spcBef>
              <a:spcAft>
                <a:spcPts val="0"/>
              </a:spcAft>
              <a:buClr>
                <a:schemeClr val="dk1"/>
              </a:buClr>
              <a:buSzPts val="2800"/>
              <a:buFont typeface="Arial"/>
              <a:buNone/>
            </a:pPr>
            <a:endParaRPr sz="2800"/>
          </a:p>
          <a:p>
            <a:pPr marL="0" lvl="0" indent="0" algn="l" rtl="0">
              <a:spcBef>
                <a:spcPts val="560"/>
              </a:spcBef>
              <a:spcAft>
                <a:spcPts val="0"/>
              </a:spcAft>
              <a:buClr>
                <a:schemeClr val="dk1"/>
              </a:buClr>
              <a:buSzPts val="2800"/>
              <a:buFont typeface="Arial"/>
              <a:buNone/>
            </a:pPr>
            <a:r>
              <a:rPr lang="fr-CA" sz="2800"/>
              <a:t>Activité :</a:t>
            </a:r>
            <a:endParaRPr/>
          </a:p>
          <a:p>
            <a:pPr marL="342900" lvl="0" indent="-342900" algn="l" rtl="0">
              <a:spcBef>
                <a:spcPts val="560"/>
              </a:spcBef>
              <a:spcAft>
                <a:spcPts val="0"/>
              </a:spcAft>
              <a:buClr>
                <a:schemeClr val="dk1"/>
              </a:buClr>
              <a:buSzPts val="2800"/>
              <a:buFont typeface="Arial"/>
              <a:buChar char="•"/>
            </a:pPr>
            <a:r>
              <a:rPr lang="fr-CA" sz="2800"/>
              <a:t>Utilisez diverses approches de </a:t>
            </a:r>
            <a:r>
              <a:rPr lang="fr-CA" sz="2800" i="1"/>
              <a:t>Passer des idées à l’action</a:t>
            </a:r>
            <a:r>
              <a:rPr lang="fr-CA" sz="2800"/>
              <a:t> n</a:t>
            </a:r>
            <a:r>
              <a:rPr lang="fr-CA" sz="2800" baseline="30000"/>
              <a:t>o</a:t>
            </a:r>
            <a:r>
              <a:rPr lang="fr-CA" sz="2800"/>
              <a:t> 7, 8 ou 9 pour renforcer les ressources personnelles en leadership.</a:t>
            </a:r>
            <a:endParaRPr sz="2800" i="1"/>
          </a:p>
          <a:p>
            <a:pPr marL="342900" lvl="0" indent="-342900" algn="l" rtl="0">
              <a:spcBef>
                <a:spcPts val="560"/>
              </a:spcBef>
              <a:spcAft>
                <a:spcPts val="0"/>
              </a:spcAft>
              <a:buClr>
                <a:schemeClr val="dk1"/>
              </a:buClr>
              <a:buSzPts val="2800"/>
              <a:buFont typeface="Arial"/>
              <a:buChar char="•"/>
            </a:pPr>
            <a:r>
              <a:rPr lang="fr-CA" sz="2800"/>
              <a:t>Déterminez les répercussions et suggérez des mesures pratiques et concrètes pour améliorer le bien-être des leaders. </a:t>
            </a:r>
            <a:endParaRPr/>
          </a:p>
        </p:txBody>
      </p:sp>
      <p:sp>
        <p:nvSpPr>
          <p:cNvPr id="178" name="Google Shape;178;p24"/>
          <p:cNvSpPr txBox="1"/>
          <p:nvPr/>
        </p:nvSpPr>
        <p:spPr>
          <a:xfrm>
            <a:off x="107950" y="44624"/>
            <a:ext cx="9036050" cy="169545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3600" b="1" i="0" u="none" strike="noStrike" cap="none">
                <a:solidFill>
                  <a:srgbClr val="C00000"/>
                </a:solidFill>
                <a:latin typeface="Gill Sans"/>
                <a:ea typeface="Gill Sans"/>
                <a:cs typeface="Gill Sans"/>
                <a:sym typeface="Gill Sans"/>
              </a:rPr>
              <a:t>Renforcer les ressources personnelles en leadership pour favoriser le bien-être des leaders</a:t>
            </a:r>
            <a:endParaRPr sz="3600" b="0" i="0" u="none" strike="noStrike" cap="none">
              <a:solidFill>
                <a:schemeClr val="dk2"/>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5"/>
          <p:cNvSpPr txBox="1">
            <a:spLocks noGrp="1"/>
          </p:cNvSpPr>
          <p:nvPr>
            <p:ph type="body" idx="1"/>
          </p:nvPr>
        </p:nvSpPr>
        <p:spPr>
          <a:xfrm>
            <a:off x="0" y="1700213"/>
            <a:ext cx="9144000" cy="465137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800"/>
              <a:buFont typeface="Arial"/>
              <a:buNone/>
            </a:pPr>
            <a:r>
              <a:rPr lang="fr-CA" sz="2800" b="1"/>
              <a:t>Utiliser les ressources personnelles en leadership dans des situations réelles</a:t>
            </a:r>
            <a:endParaRPr sz="2800"/>
          </a:p>
          <a:p>
            <a:pPr marL="342900" lvl="0" indent="-342900" algn="l" rtl="0">
              <a:spcBef>
                <a:spcPts val="400"/>
              </a:spcBef>
              <a:spcAft>
                <a:spcPts val="0"/>
              </a:spcAft>
              <a:buClr>
                <a:schemeClr val="dk1"/>
              </a:buClr>
              <a:buSzPts val="2000"/>
              <a:buFont typeface="Arial"/>
              <a:buChar char="•"/>
            </a:pPr>
            <a:r>
              <a:rPr lang="fr-CA" sz="2000"/>
              <a:t>En petits groupes, déterminez un processus qui vous permettra de suivre les étapes ci-dessous : </a:t>
            </a:r>
            <a:endParaRPr/>
          </a:p>
          <a:p>
            <a:pPr marL="742950" lvl="1" indent="-285750" algn="l" rtl="0">
              <a:spcBef>
                <a:spcPts val="400"/>
              </a:spcBef>
              <a:spcAft>
                <a:spcPts val="0"/>
              </a:spcAft>
              <a:buClr>
                <a:schemeClr val="dk1"/>
              </a:buClr>
              <a:buSzPts val="2000"/>
              <a:buFont typeface="Arial"/>
              <a:buChar char="–"/>
            </a:pPr>
            <a:r>
              <a:rPr lang="fr-CA" sz="2000"/>
              <a:t>Lire le scénario.</a:t>
            </a:r>
            <a:endParaRPr/>
          </a:p>
          <a:p>
            <a:pPr marL="742950" lvl="1" indent="-285750" algn="l" rtl="0">
              <a:spcBef>
                <a:spcPts val="400"/>
              </a:spcBef>
              <a:spcAft>
                <a:spcPts val="0"/>
              </a:spcAft>
              <a:buClr>
                <a:schemeClr val="dk1"/>
              </a:buClr>
              <a:buSzPts val="2000"/>
              <a:buFont typeface="Arial"/>
              <a:buChar char="–"/>
            </a:pPr>
            <a:r>
              <a:rPr lang="fr-CA" sz="2000"/>
              <a:t>Trouver le problème.</a:t>
            </a:r>
            <a:endParaRPr/>
          </a:p>
          <a:p>
            <a:pPr marL="742950" lvl="1" indent="-285750" algn="l" rtl="0">
              <a:spcBef>
                <a:spcPts val="400"/>
              </a:spcBef>
              <a:spcAft>
                <a:spcPts val="0"/>
              </a:spcAft>
              <a:buClr>
                <a:schemeClr val="dk1"/>
              </a:buClr>
              <a:buSzPts val="2000"/>
              <a:buFont typeface="Arial"/>
              <a:buChar char="–"/>
            </a:pPr>
            <a:r>
              <a:rPr lang="fr-CA" sz="2000"/>
              <a:t>Déterminer quelles personnes sont concernées et quel est leur rôle.</a:t>
            </a:r>
            <a:endParaRPr/>
          </a:p>
          <a:p>
            <a:pPr marL="742950" lvl="1" indent="-285750" algn="l" rtl="0">
              <a:spcBef>
                <a:spcPts val="400"/>
              </a:spcBef>
              <a:spcAft>
                <a:spcPts val="0"/>
              </a:spcAft>
              <a:buClr>
                <a:schemeClr val="dk1"/>
              </a:buClr>
              <a:buSzPts val="2000"/>
              <a:buFont typeface="Arial"/>
              <a:buChar char="–"/>
            </a:pPr>
            <a:r>
              <a:rPr lang="fr-CA" sz="2000"/>
              <a:t>Utiliser l’approche de la fiche de conseils de votre catégorie de ressources personnelles en leadership en faisant un jeu de rôles OU en discutant de la résolution du problème.</a:t>
            </a:r>
            <a:endParaRPr/>
          </a:p>
          <a:p>
            <a:pPr marL="742950" lvl="1" indent="-285750" algn="l" rtl="0">
              <a:spcBef>
                <a:spcPts val="400"/>
              </a:spcBef>
              <a:spcAft>
                <a:spcPts val="0"/>
              </a:spcAft>
              <a:buClr>
                <a:schemeClr val="dk1"/>
              </a:buClr>
              <a:buSzPts val="2000"/>
              <a:buFont typeface="Arial"/>
              <a:buChar char="–"/>
            </a:pPr>
            <a:r>
              <a:rPr lang="fr-CA" sz="2000"/>
              <a:t>Évaluer les résultats. </a:t>
            </a:r>
            <a:endParaRPr/>
          </a:p>
          <a:p>
            <a:pPr marL="742950" lvl="1" indent="-285750" algn="l" rtl="0">
              <a:spcBef>
                <a:spcPts val="400"/>
              </a:spcBef>
              <a:spcAft>
                <a:spcPts val="0"/>
              </a:spcAft>
              <a:buClr>
                <a:schemeClr val="dk1"/>
              </a:buClr>
              <a:buSzPts val="2000"/>
              <a:buFont typeface="Arial"/>
              <a:buChar char="–"/>
            </a:pPr>
            <a:r>
              <a:rPr lang="fr-CA" sz="2000"/>
              <a:t>Réfléchir aux apprentissages et à la façon dont les ressources personnelles en leadership ont contribué aux résultats.</a:t>
            </a:r>
            <a:endParaRPr/>
          </a:p>
          <a:p>
            <a:pPr marL="0" lvl="0" indent="0" algn="l" rtl="0">
              <a:spcBef>
                <a:spcPts val="640"/>
              </a:spcBef>
              <a:spcAft>
                <a:spcPts val="0"/>
              </a:spcAft>
              <a:buClr>
                <a:schemeClr val="dk1"/>
              </a:buClr>
              <a:buSzPts val="3200"/>
              <a:buFont typeface="Arial"/>
              <a:buNone/>
            </a:pPr>
            <a:endParaRPr/>
          </a:p>
        </p:txBody>
      </p:sp>
      <p:sp>
        <p:nvSpPr>
          <p:cNvPr id="185" name="Google Shape;185;p25"/>
          <p:cNvSpPr txBox="1"/>
          <p:nvPr/>
        </p:nvSpPr>
        <p:spPr>
          <a:xfrm>
            <a:off x="130175" y="419100"/>
            <a:ext cx="9037638" cy="142557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3600" b="1" i="0" u="none" strike="noStrike" cap="none">
                <a:solidFill>
                  <a:srgbClr val="C00000"/>
                </a:solidFill>
                <a:latin typeface="Gill Sans"/>
                <a:ea typeface="Gill Sans"/>
                <a:cs typeface="Gill Sans"/>
                <a:sym typeface="Gill Sans"/>
              </a:rPr>
              <a:t>Renforcer les ressources personnelles en leadership pour favoriser le bien-être des leaders</a:t>
            </a:r>
            <a:endParaRPr sz="3600" b="0" i="0" u="none" strike="noStrike" cap="none">
              <a:solidFill>
                <a:schemeClr val="dk2"/>
              </a:solidFill>
              <a:latin typeface="Arial"/>
              <a:ea typeface="Arial"/>
              <a:cs typeface="Arial"/>
              <a:sym typeface="Arial"/>
            </a:endParaRPr>
          </a:p>
          <a:p>
            <a:pPr marL="0" marR="0" lvl="0" indent="0" algn="ctr" rtl="0">
              <a:spcBef>
                <a:spcPts val="0"/>
              </a:spcBef>
              <a:spcAft>
                <a:spcPts val="0"/>
              </a:spcAft>
              <a:buNone/>
            </a:pPr>
            <a:endParaRPr sz="3600" b="0" i="0" u="none" strike="noStrike" cap="none">
              <a:solidFill>
                <a:schemeClr val="dk2"/>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6"/>
          <p:cNvSpPr txBox="1">
            <a:spLocks noGrp="1"/>
          </p:cNvSpPr>
          <p:nvPr>
            <p:ph type="body" idx="1"/>
          </p:nvPr>
        </p:nvSpPr>
        <p:spPr>
          <a:xfrm>
            <a:off x="0" y="1700212"/>
            <a:ext cx="9144000" cy="5113337"/>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400"/>
              <a:buFont typeface="Arial"/>
              <a:buNone/>
            </a:pPr>
            <a:r>
              <a:rPr lang="fr-CA" sz="2400" b="1"/>
              <a:t>Utiliser les ressources personnelles en leadership dans des situations réelles </a:t>
            </a:r>
            <a:endParaRPr/>
          </a:p>
          <a:p>
            <a:pPr marL="0" lvl="0" indent="0" algn="l" rtl="0">
              <a:spcBef>
                <a:spcPts val="0"/>
              </a:spcBef>
              <a:spcAft>
                <a:spcPts val="0"/>
              </a:spcAft>
              <a:buClr>
                <a:schemeClr val="dk1"/>
              </a:buClr>
              <a:buSzPts val="2400"/>
              <a:buFont typeface="Arial"/>
              <a:buNone/>
            </a:pPr>
            <a:r>
              <a:rPr lang="fr-CA" sz="2400"/>
              <a:t> </a:t>
            </a:r>
            <a:endParaRPr/>
          </a:p>
          <a:p>
            <a:pPr marL="342900" lvl="0" indent="-342900" algn="l" rtl="0">
              <a:spcBef>
                <a:spcPts val="480"/>
              </a:spcBef>
              <a:spcAft>
                <a:spcPts val="0"/>
              </a:spcAft>
              <a:buClr>
                <a:schemeClr val="dk1"/>
              </a:buClr>
              <a:buSzPts val="2400"/>
              <a:buFont typeface="Arial"/>
              <a:buChar char="•"/>
            </a:pPr>
            <a:r>
              <a:rPr lang="fr-CA" sz="2400"/>
              <a:t>Discutez de l’activité en petits groupes. </a:t>
            </a:r>
            <a:endParaRPr/>
          </a:p>
          <a:p>
            <a:pPr marL="742950" lvl="1" indent="-285750" algn="l" rtl="0">
              <a:spcBef>
                <a:spcPts val="480"/>
              </a:spcBef>
              <a:spcAft>
                <a:spcPts val="0"/>
              </a:spcAft>
              <a:buClr>
                <a:schemeClr val="dk1"/>
              </a:buClr>
              <a:buSzPts val="2400"/>
              <a:buFont typeface="Arial"/>
              <a:buChar char="–"/>
            </a:pPr>
            <a:r>
              <a:rPr lang="fr-CA" sz="2400"/>
              <a:t>Revenez sur l’activité en discutant des répercussions du renforcement des ressources personnelles en leadership et du rôle de ces ressources dans le bien-être des leaders.</a:t>
            </a:r>
            <a:endParaRPr/>
          </a:p>
          <a:p>
            <a:pPr marL="742950" lvl="1" indent="-285750" algn="l" rtl="0">
              <a:spcBef>
                <a:spcPts val="480"/>
              </a:spcBef>
              <a:spcAft>
                <a:spcPts val="0"/>
              </a:spcAft>
              <a:buClr>
                <a:schemeClr val="dk1"/>
              </a:buClr>
              <a:buSzPts val="2400"/>
              <a:buFont typeface="Arial"/>
              <a:buChar char="–"/>
            </a:pPr>
            <a:r>
              <a:rPr lang="fr-CA" sz="2400"/>
              <a:t>Notez dans votre journal électronique les répercussions du renforcement des ressources en leadership sur l’apprentissage des leaders ainsi que les mesures à prendre pour renforcer ces ressources.</a:t>
            </a:r>
            <a:endParaRPr/>
          </a:p>
          <a:p>
            <a:pPr marL="742950" lvl="1" indent="-285750" algn="l" rtl="0">
              <a:spcBef>
                <a:spcPts val="480"/>
              </a:spcBef>
              <a:spcAft>
                <a:spcPts val="0"/>
              </a:spcAft>
              <a:buClr>
                <a:schemeClr val="dk1"/>
              </a:buClr>
              <a:buSzPts val="2400"/>
              <a:buFont typeface="Arial"/>
              <a:buChar char="–"/>
            </a:pPr>
            <a:r>
              <a:rPr lang="fr-CA" sz="2400"/>
              <a:t>Préparez-vous à communiquer une ou deux réponses au reste du groupe. </a:t>
            </a:r>
            <a:endParaRPr/>
          </a:p>
        </p:txBody>
      </p:sp>
      <p:sp>
        <p:nvSpPr>
          <p:cNvPr id="192" name="Google Shape;192;p26"/>
          <p:cNvSpPr txBox="1"/>
          <p:nvPr/>
        </p:nvSpPr>
        <p:spPr>
          <a:xfrm>
            <a:off x="107950" y="44450"/>
            <a:ext cx="9036050" cy="169545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3600" b="1" i="0" u="none" strike="noStrike" cap="none">
                <a:solidFill>
                  <a:srgbClr val="C00000"/>
                </a:solidFill>
                <a:latin typeface="Gill Sans"/>
                <a:ea typeface="Gill Sans"/>
                <a:cs typeface="Gill Sans"/>
                <a:sym typeface="Gill Sans"/>
              </a:rPr>
              <a:t>Renforcer les ressources personnelles en leadership pour favoriser le bien-être des leaders</a:t>
            </a:r>
            <a:endParaRPr sz="3600" b="0" i="0" u="none" strike="noStrike" cap="none">
              <a:solidFill>
                <a:schemeClr val="dk2"/>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7"/>
          <p:cNvSpPr txBox="1">
            <a:spLocks noGrp="1"/>
          </p:cNvSpPr>
          <p:nvPr>
            <p:ph type="title"/>
          </p:nvPr>
        </p:nvSpPr>
        <p:spPr>
          <a:xfrm>
            <a:off x="569913" y="115888"/>
            <a:ext cx="8116887"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CA" b="1">
                <a:solidFill>
                  <a:srgbClr val="C00000"/>
                </a:solidFill>
                <a:latin typeface="Gill Sans"/>
                <a:ea typeface="Gill Sans"/>
                <a:cs typeface="Gill Sans"/>
                <a:sym typeface="Gill Sans"/>
              </a:rPr>
              <a:t>Quelques ressources</a:t>
            </a:r>
            <a:endParaRPr/>
          </a:p>
        </p:txBody>
      </p:sp>
      <p:sp>
        <p:nvSpPr>
          <p:cNvPr id="199" name="Google Shape;199;p27"/>
          <p:cNvSpPr txBox="1">
            <a:spLocks noGrp="1"/>
          </p:cNvSpPr>
          <p:nvPr>
            <p:ph type="body" idx="1"/>
          </p:nvPr>
        </p:nvSpPr>
        <p:spPr>
          <a:xfrm>
            <a:off x="250825" y="1208088"/>
            <a:ext cx="8569325" cy="537527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1800"/>
              <a:buFont typeface="Arial"/>
              <a:buChar char="•"/>
            </a:pPr>
            <a:r>
              <a:rPr lang="fr-CA" sz="1800" i="1" u="sng">
                <a:solidFill>
                  <a:schemeClr val="hlink"/>
                </a:solidFill>
                <a:hlinkClick r:id="rId3"/>
              </a:rPr>
              <a:t>Directeurs en santé, écoles en santé : soutenir le bien-être des directeurs</a:t>
            </a:r>
            <a:r>
              <a:rPr lang="fr-CA" sz="1800"/>
              <a:t>, Pollock, 2017. </a:t>
            </a:r>
            <a:endParaRPr/>
          </a:p>
          <a:p>
            <a:pPr marL="342900" lvl="0" indent="-342900" algn="l" rtl="0">
              <a:spcBef>
                <a:spcPts val="360"/>
              </a:spcBef>
              <a:spcAft>
                <a:spcPts val="0"/>
              </a:spcAft>
              <a:buClr>
                <a:schemeClr val="dk1"/>
              </a:buClr>
              <a:buSzPts val="1800"/>
              <a:buFont typeface="Arial"/>
              <a:buChar char="•"/>
            </a:pPr>
            <a:r>
              <a:rPr lang="fr-CA" sz="1800" u="sng">
                <a:solidFill>
                  <a:schemeClr val="hlink"/>
                </a:solidFill>
                <a:hlinkClick r:id="rId4"/>
              </a:rPr>
              <a:t>Passer des idées à l’action, « Prendre part à des conversations courageuses »</a:t>
            </a:r>
            <a:r>
              <a:rPr lang="fr-CA" sz="1800"/>
              <a:t>, hiver 2013-2014. </a:t>
            </a:r>
            <a:r>
              <a:rPr lang="fr-CA" sz="1800" i="1"/>
              <a:t> </a:t>
            </a:r>
            <a:endParaRPr sz="1800"/>
          </a:p>
          <a:p>
            <a:pPr marL="342900" lvl="0" indent="-342900" algn="l" rtl="0">
              <a:spcBef>
                <a:spcPts val="360"/>
              </a:spcBef>
              <a:spcAft>
                <a:spcPts val="0"/>
              </a:spcAft>
              <a:buClr>
                <a:schemeClr val="dk1"/>
              </a:buClr>
              <a:buSzPts val="1800"/>
              <a:buFont typeface="Arial"/>
              <a:buChar char="•"/>
            </a:pPr>
            <a:r>
              <a:rPr lang="fr-CA" sz="1800" i="1" u="sng">
                <a:solidFill>
                  <a:schemeClr val="hlink"/>
                </a:solidFill>
                <a:hlinkClick r:id="rId5"/>
              </a:rPr>
              <a:t>Mener à partir du milieu : répandre l’apprentissage, le bien-être et l’identité à travers l’Ontario</a:t>
            </a:r>
            <a:r>
              <a:rPr lang="fr-CA" sz="1800"/>
              <a:t>, consortium CODE, Leadership et Innovation, 2018.</a:t>
            </a:r>
            <a:endParaRPr/>
          </a:p>
          <a:p>
            <a:pPr marL="342900" lvl="0" indent="-342900" algn="l" rtl="0">
              <a:spcBef>
                <a:spcPts val="360"/>
              </a:spcBef>
              <a:spcAft>
                <a:spcPts val="0"/>
              </a:spcAft>
              <a:buClr>
                <a:schemeClr val="dk1"/>
              </a:buClr>
              <a:buSzPts val="1800"/>
              <a:buFont typeface="Arial"/>
              <a:buChar char="•"/>
            </a:pPr>
            <a:r>
              <a:rPr lang="fr-CA" sz="1800" i="1" u="sng">
                <a:solidFill>
                  <a:schemeClr val="hlink"/>
                </a:solidFill>
                <a:hlinkClick r:id="rId6"/>
              </a:rPr>
              <a:t>So What About Leadership Wellness? Healthy organizations require healthy leaders</a:t>
            </a:r>
            <a:r>
              <a:rPr lang="fr-CA" sz="1800"/>
              <a:t>, Andjelic, 2019.</a:t>
            </a:r>
            <a:r>
              <a:rPr lang="fr-CA" sz="1800" u="sng">
                <a:solidFill>
                  <a:schemeClr val="hlink"/>
                </a:solidFill>
                <a:hlinkClick r:id="rId7"/>
              </a:rPr>
              <a:t> </a:t>
            </a:r>
            <a:endParaRPr sz="1800"/>
          </a:p>
          <a:p>
            <a:pPr marL="342900" lvl="0" indent="-342900" algn="l" rtl="0">
              <a:spcBef>
                <a:spcPts val="360"/>
              </a:spcBef>
              <a:spcAft>
                <a:spcPts val="0"/>
              </a:spcAft>
              <a:buClr>
                <a:schemeClr val="dk1"/>
              </a:buClr>
              <a:buSzPts val="1800"/>
              <a:buFont typeface="Arial"/>
              <a:buChar char="•"/>
            </a:pPr>
            <a:r>
              <a:rPr lang="fr-CA" sz="1800" i="1" u="sng">
                <a:solidFill>
                  <a:schemeClr val="hlink"/>
                </a:solidFill>
                <a:hlinkClick r:id="rId8"/>
              </a:rPr>
              <a:t>Social Emotional Learning for Principals: Strengthening leadership and well-being</a:t>
            </a:r>
            <a:r>
              <a:rPr lang="fr-CA" sz="1800"/>
              <a:t>, Greenberg et coll., 2019.</a:t>
            </a:r>
            <a:endParaRPr/>
          </a:p>
          <a:p>
            <a:pPr marL="342900" lvl="0" indent="-342900" algn="l" rtl="0">
              <a:spcBef>
                <a:spcPts val="360"/>
              </a:spcBef>
              <a:spcAft>
                <a:spcPts val="0"/>
              </a:spcAft>
              <a:buClr>
                <a:schemeClr val="dk1"/>
              </a:buClr>
              <a:buSzPts val="1800"/>
              <a:buFont typeface="Arial"/>
              <a:buChar char="•"/>
            </a:pPr>
            <a:r>
              <a:rPr lang="fr-CA" sz="1800" i="1" u="sng">
                <a:solidFill>
                  <a:schemeClr val="hlink"/>
                </a:solidFill>
                <a:hlinkClick r:id="rId9"/>
              </a:rPr>
              <a:t>What Self-Awareness Really Is (and How to Cultivate It)</a:t>
            </a:r>
            <a:r>
              <a:rPr lang="fr-CA" sz="1800"/>
              <a:t>, Eurich, T., Harvard Business Review, 2018.</a:t>
            </a:r>
            <a:endParaRPr/>
          </a:p>
          <a:p>
            <a:pPr marL="342900" lvl="0" indent="-342900" algn="l" rtl="0">
              <a:spcBef>
                <a:spcPts val="360"/>
              </a:spcBef>
              <a:spcAft>
                <a:spcPts val="0"/>
              </a:spcAft>
              <a:buClr>
                <a:schemeClr val="dk1"/>
              </a:buClr>
              <a:buSzPts val="1800"/>
              <a:buFont typeface="Arial"/>
              <a:buChar char="•"/>
            </a:pPr>
            <a:r>
              <a:rPr lang="fr-CA" sz="1800" i="1" u="sng">
                <a:solidFill>
                  <a:schemeClr val="hlink"/>
                </a:solidFill>
                <a:hlinkClick r:id="rId10"/>
              </a:rPr>
              <a:t>The Empathetic School</a:t>
            </a:r>
            <a:r>
              <a:rPr lang="fr-CA" sz="1800" u="sng">
                <a:solidFill>
                  <a:schemeClr val="hlink"/>
                </a:solidFill>
                <a:hlinkClick r:id="rId10"/>
              </a:rPr>
              <a:t>, « When we set our compass "due north" to empathy, we humanize our work in schools »</a:t>
            </a:r>
            <a:r>
              <a:rPr lang="fr-CA" sz="1800"/>
              <a:t>, mars 2018, vol. 75, n</a:t>
            </a:r>
            <a:r>
              <a:rPr lang="fr-CA" sz="1800" baseline="30000"/>
              <a:t>o</a:t>
            </a:r>
            <a:r>
              <a:rPr lang="fr-CA" sz="1800"/>
              <a:t> 6.</a:t>
            </a:r>
            <a:endParaRPr/>
          </a:p>
          <a:p>
            <a:pPr marL="342900" lvl="0" indent="-342900" algn="l" rtl="0">
              <a:spcBef>
                <a:spcPts val="360"/>
              </a:spcBef>
              <a:spcAft>
                <a:spcPts val="0"/>
              </a:spcAft>
              <a:buClr>
                <a:schemeClr val="dk1"/>
              </a:buClr>
              <a:buSzPts val="1800"/>
              <a:buFont typeface="Arial"/>
              <a:buChar char="•"/>
            </a:pPr>
            <a:r>
              <a:rPr lang="fr-CA" sz="1800" i="1" u="sng">
                <a:solidFill>
                  <a:schemeClr val="hlink"/>
                </a:solidFill>
                <a:hlinkClick r:id="rId11"/>
              </a:rPr>
              <a:t>The Promise of Social-Emotional Learning</a:t>
            </a:r>
            <a:r>
              <a:rPr lang="fr-CA" sz="1800"/>
              <a:t>,  Educational Leadership, octobre 2018, vol. 76, n</a:t>
            </a:r>
            <a:r>
              <a:rPr lang="fr-CA" sz="1800" baseline="30000"/>
              <a:t>o</a:t>
            </a:r>
            <a:r>
              <a:rPr lang="fr-CA" sz="1800"/>
              <a:t> 2. </a:t>
            </a:r>
            <a:endParaRPr/>
          </a:p>
          <a:p>
            <a:pPr marL="0" lvl="0" indent="0" algn="l" rtl="0">
              <a:spcBef>
                <a:spcPts val="400"/>
              </a:spcBef>
              <a:spcAft>
                <a:spcPts val="0"/>
              </a:spcAft>
              <a:buClr>
                <a:schemeClr val="dk1"/>
              </a:buClr>
              <a:buSzPts val="2000"/>
              <a:buFont typeface="Arial"/>
              <a:buNone/>
            </a:pPr>
            <a:endParaRPr sz="2000"/>
          </a:p>
          <a:p>
            <a:pPr marL="0" lvl="0" indent="0" algn="l" rtl="0">
              <a:spcBef>
                <a:spcPts val="560"/>
              </a:spcBef>
              <a:spcAft>
                <a:spcPts val="0"/>
              </a:spcAft>
              <a:buClr>
                <a:schemeClr val="dk1"/>
              </a:buClr>
              <a:buSzPts val="2800"/>
              <a:buFont typeface="Arial"/>
              <a:buNone/>
            </a:pPr>
            <a:endParaRPr sz="2800"/>
          </a:p>
        </p:txBody>
      </p:sp>
      <p:sp>
        <p:nvSpPr>
          <p:cNvPr id="200" name="Google Shape;200;p2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fr-CA" sz="1400" b="0" i="0" u="none" strike="noStrike" cap="none">
                <a:solidFill>
                  <a:schemeClr val="dk1"/>
                </a:solidFill>
                <a:latin typeface="Arial"/>
                <a:ea typeface="Arial"/>
                <a:cs typeface="Arial"/>
                <a:sym typeface="Arial"/>
              </a:rPr>
              <a:t>15</a:t>
            </a:fld>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28" descr="C:\Users\Jeanine\AppData\Local\Microsoft\Windows\Temporary Internet Files\Content.Word\ADFO_Logo(354C).gif"/>
          <p:cNvPicPr preferRelativeResize="0"/>
          <p:nvPr/>
        </p:nvPicPr>
        <p:blipFill rotWithShape="1">
          <a:blip r:embed="rId3">
            <a:alphaModFix/>
          </a:blip>
          <a:srcRect/>
          <a:stretch/>
        </p:blipFill>
        <p:spPr>
          <a:xfrm>
            <a:off x="1592263" y="2441575"/>
            <a:ext cx="1585912" cy="409575"/>
          </a:xfrm>
          <a:prstGeom prst="rect">
            <a:avLst/>
          </a:prstGeom>
          <a:noFill/>
          <a:ln>
            <a:noFill/>
          </a:ln>
        </p:spPr>
      </p:pic>
      <p:sp>
        <p:nvSpPr>
          <p:cNvPr id="207" name="Google Shape;207;p28"/>
          <p:cNvSpPr txBox="1"/>
          <p:nvPr/>
        </p:nvSpPr>
        <p:spPr>
          <a:xfrm>
            <a:off x="5846763" y="2343150"/>
            <a:ext cx="1800225" cy="600075"/>
          </a:xfrm>
          <a:prstGeom prst="rect">
            <a:avLst/>
          </a:prstGeom>
          <a:noFill/>
          <a:ln>
            <a:noFill/>
          </a:ln>
        </p:spPr>
        <p:txBody>
          <a:bodyPr spcFirstLastPara="1" wrap="square" lIns="91425" tIns="68575" rIns="91425" bIns="68575" anchor="t" anchorCtr="0">
            <a:noAutofit/>
          </a:bodyPr>
          <a:lstStyle/>
          <a:p>
            <a:pPr marL="0" marR="0" lvl="0" indent="0" algn="ctr" rtl="0">
              <a:spcBef>
                <a:spcPts val="0"/>
              </a:spcBef>
              <a:spcAft>
                <a:spcPts val="0"/>
              </a:spcAft>
              <a:buNone/>
            </a:pPr>
            <a:r>
              <a:rPr lang="fr-CA" sz="900" b="1" i="0" u="none" strike="noStrike" cap="none">
                <a:solidFill>
                  <a:srgbClr val="008080"/>
                </a:solidFill>
                <a:latin typeface="Arial Narrow"/>
                <a:ea typeface="Arial Narrow"/>
                <a:cs typeface="Arial Narrow"/>
                <a:sym typeface="Arial Narrow"/>
              </a:rPr>
              <a:t>CODE</a:t>
            </a:r>
            <a:endParaRPr/>
          </a:p>
          <a:p>
            <a:pPr marL="0" marR="0" lvl="0" indent="0" algn="ctr" rtl="0">
              <a:spcBef>
                <a:spcPts val="0"/>
              </a:spcBef>
              <a:spcAft>
                <a:spcPts val="0"/>
              </a:spcAft>
              <a:buNone/>
            </a:pPr>
            <a:r>
              <a:rPr lang="fr-CA" sz="900" b="1" i="0" u="none" strike="noStrike" cap="none">
                <a:solidFill>
                  <a:srgbClr val="008080"/>
                </a:solidFill>
                <a:latin typeface="Arial Narrow"/>
                <a:ea typeface="Arial Narrow"/>
                <a:cs typeface="Arial Narrow"/>
                <a:sym typeface="Arial Narrow"/>
              </a:rPr>
              <a:t>Council of Ontario Directors of Education</a:t>
            </a:r>
            <a:endParaRPr/>
          </a:p>
        </p:txBody>
      </p:sp>
      <p:pic>
        <p:nvPicPr>
          <p:cNvPr id="208" name="Google Shape;208;p28"/>
          <p:cNvPicPr preferRelativeResize="0"/>
          <p:nvPr/>
        </p:nvPicPr>
        <p:blipFill rotWithShape="1">
          <a:blip r:embed="rId4">
            <a:alphaModFix/>
          </a:blip>
          <a:srcRect/>
          <a:stretch/>
        </p:blipFill>
        <p:spPr>
          <a:xfrm>
            <a:off x="4062413" y="4067175"/>
            <a:ext cx="896937" cy="517525"/>
          </a:xfrm>
          <a:prstGeom prst="rect">
            <a:avLst/>
          </a:prstGeom>
          <a:noFill/>
          <a:ln>
            <a:noFill/>
          </a:ln>
        </p:spPr>
      </p:pic>
      <p:pic>
        <p:nvPicPr>
          <p:cNvPr id="209" name="Google Shape;209;p28" descr="agefo"/>
          <p:cNvPicPr preferRelativeResize="0"/>
          <p:nvPr/>
        </p:nvPicPr>
        <p:blipFill rotWithShape="1">
          <a:blip r:embed="rId5">
            <a:alphaModFix/>
          </a:blip>
          <a:srcRect/>
          <a:stretch/>
        </p:blipFill>
        <p:spPr>
          <a:xfrm>
            <a:off x="3929063" y="3095625"/>
            <a:ext cx="1171575" cy="581025"/>
          </a:xfrm>
          <a:prstGeom prst="rect">
            <a:avLst/>
          </a:prstGeom>
          <a:noFill/>
          <a:ln>
            <a:noFill/>
          </a:ln>
        </p:spPr>
      </p:pic>
      <p:sp>
        <p:nvSpPr>
          <p:cNvPr id="210" name="Google Shape;210;p28"/>
          <p:cNvSpPr/>
          <p:nvPr/>
        </p:nvSpPr>
        <p:spPr>
          <a:xfrm>
            <a:off x="4799013" y="2862263"/>
            <a:ext cx="185737" cy="368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11" name="Google Shape;211;p28"/>
          <p:cNvPicPr preferRelativeResize="0"/>
          <p:nvPr/>
        </p:nvPicPr>
        <p:blipFill rotWithShape="1">
          <a:blip r:embed="rId6">
            <a:alphaModFix/>
          </a:blip>
          <a:srcRect/>
          <a:stretch/>
        </p:blipFill>
        <p:spPr>
          <a:xfrm>
            <a:off x="3975100" y="2497138"/>
            <a:ext cx="1057275" cy="276225"/>
          </a:xfrm>
          <a:prstGeom prst="rect">
            <a:avLst/>
          </a:prstGeom>
          <a:noFill/>
          <a:ln>
            <a:noFill/>
          </a:ln>
        </p:spPr>
      </p:pic>
      <p:pic>
        <p:nvPicPr>
          <p:cNvPr id="212" name="Google Shape;212;p28"/>
          <p:cNvPicPr preferRelativeResize="0"/>
          <p:nvPr/>
        </p:nvPicPr>
        <p:blipFill rotWithShape="1">
          <a:blip r:embed="rId7">
            <a:alphaModFix/>
          </a:blip>
          <a:srcRect/>
          <a:stretch/>
        </p:blipFill>
        <p:spPr>
          <a:xfrm>
            <a:off x="2051050" y="2965450"/>
            <a:ext cx="617538" cy="971550"/>
          </a:xfrm>
          <a:prstGeom prst="rect">
            <a:avLst/>
          </a:prstGeom>
          <a:noFill/>
          <a:ln>
            <a:noFill/>
          </a:ln>
        </p:spPr>
      </p:pic>
      <p:sp>
        <p:nvSpPr>
          <p:cNvPr id="213" name="Google Shape;213;p28"/>
          <p:cNvSpPr txBox="1"/>
          <p:nvPr/>
        </p:nvSpPr>
        <p:spPr>
          <a:xfrm>
            <a:off x="0" y="5365750"/>
            <a:ext cx="9144000" cy="92233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800"/>
              <a:buFont typeface="Arial"/>
              <a:buNone/>
            </a:pPr>
            <a:r>
              <a:rPr lang="fr-CA" sz="1800" b="0" i="0" u="none" strike="noStrike" cap="none">
                <a:solidFill>
                  <a:schemeClr val="dk1"/>
                </a:solidFill>
                <a:latin typeface="Arial"/>
                <a:ea typeface="Arial"/>
                <a:cs typeface="Arial"/>
                <a:sym typeface="Arial"/>
              </a:rPr>
              <a:t>Ressources pour les leaders / Resources for leaders</a:t>
            </a:r>
            <a:endParaRPr/>
          </a:p>
          <a:p>
            <a:pPr marL="0" marR="0" lvl="0" indent="0" algn="ctr" rtl="0">
              <a:spcBef>
                <a:spcPts val="0"/>
              </a:spcBef>
              <a:spcAft>
                <a:spcPts val="0"/>
              </a:spcAft>
              <a:buClr>
                <a:schemeClr val="dk1"/>
              </a:buClr>
              <a:buSzPts val="1800"/>
              <a:buFont typeface="Arial"/>
              <a:buNone/>
            </a:pPr>
            <a:r>
              <a:rPr lang="fr-CA" sz="1800" b="0" i="0" u="sng" strike="noStrike" cap="none">
                <a:solidFill>
                  <a:schemeClr val="hlink"/>
                </a:solidFill>
                <a:latin typeface="Arial"/>
                <a:ea typeface="Arial"/>
                <a:cs typeface="Arial"/>
                <a:sym typeface="Arial"/>
                <a:hlinkClick r:id="rId8"/>
              </a:rPr>
              <a:t>https://www.education-leadership-ontario.ca/fr</a:t>
            </a:r>
            <a:r>
              <a:rPr lang="fr-CA" sz="1800" b="0" i="0" u="none" strike="noStrike" cap="none">
                <a:solidFill>
                  <a:schemeClr val="dk1"/>
                </a:solidFill>
                <a:latin typeface="Arial"/>
                <a:ea typeface="Arial"/>
                <a:cs typeface="Arial"/>
                <a:sym typeface="Arial"/>
              </a:rPr>
              <a:t> </a:t>
            </a:r>
            <a:endParaRPr/>
          </a:p>
          <a:p>
            <a:pPr marL="0" marR="0" lvl="0" indent="0" algn="ctr" rtl="0">
              <a:spcBef>
                <a:spcPts val="0"/>
              </a:spcBef>
              <a:spcAft>
                <a:spcPts val="0"/>
              </a:spcAft>
              <a:buClr>
                <a:schemeClr val="dk1"/>
              </a:buClr>
              <a:buSzPts val="1800"/>
              <a:buFont typeface="Arial"/>
              <a:buNone/>
            </a:pPr>
            <a:r>
              <a:rPr lang="fr-CA" sz="1800" b="0" i="0" u="sng" strike="noStrike" cap="none">
                <a:solidFill>
                  <a:schemeClr val="hlink"/>
                </a:solidFill>
                <a:latin typeface="Arial"/>
                <a:ea typeface="Arial"/>
                <a:cs typeface="Arial"/>
                <a:sym typeface="Arial"/>
                <a:hlinkClick r:id="rId9"/>
              </a:rPr>
              <a:t>https://twitter.com/IELOntario</a:t>
            </a:r>
            <a:r>
              <a:rPr lang="fr-CA" sz="1800" b="0" i="0" u="none" strike="noStrike" cap="none">
                <a:solidFill>
                  <a:schemeClr val="dk1"/>
                </a:solidFill>
                <a:latin typeface="Arial"/>
                <a:ea typeface="Arial"/>
                <a:cs typeface="Arial"/>
                <a:sym typeface="Arial"/>
              </a:rPr>
              <a:t>  </a:t>
            </a:r>
            <a:r>
              <a:rPr lang="fr-CA" sz="1800" b="1" i="0" u="none" strike="noStrike" cap="none">
                <a:solidFill>
                  <a:schemeClr val="dk1"/>
                </a:solidFill>
                <a:latin typeface="Arial"/>
                <a:ea typeface="Arial"/>
                <a:cs typeface="Arial"/>
                <a:sym typeface="Arial"/>
              </a:rPr>
              <a:t>|  </a:t>
            </a:r>
            <a:r>
              <a:rPr lang="fr-CA" sz="1800" b="0" i="0" u="sng" strike="noStrike" cap="none">
                <a:solidFill>
                  <a:schemeClr val="hlink"/>
                </a:solidFill>
                <a:latin typeface="Arial"/>
                <a:ea typeface="Arial"/>
                <a:cs typeface="Arial"/>
                <a:sym typeface="Arial"/>
                <a:hlinkClick r:id="rId10"/>
              </a:rPr>
              <a:t>communication@education-leadership-ontario.ca</a:t>
            </a:r>
            <a:r>
              <a:rPr lang="fr-CA" sz="1500" b="0" i="0" u="none" strike="noStrike" cap="none">
                <a:solidFill>
                  <a:schemeClr val="dk1"/>
                </a:solidFill>
                <a:latin typeface="Arial"/>
                <a:ea typeface="Arial"/>
                <a:cs typeface="Arial"/>
                <a:sym typeface="Arial"/>
              </a:rPr>
              <a:t> </a:t>
            </a:r>
            <a:endParaRPr/>
          </a:p>
        </p:txBody>
      </p:sp>
      <p:pic>
        <p:nvPicPr>
          <p:cNvPr id="214" name="Google Shape;214;p28"/>
          <p:cNvPicPr preferRelativeResize="0"/>
          <p:nvPr/>
        </p:nvPicPr>
        <p:blipFill rotWithShape="1">
          <a:blip r:embed="rId11">
            <a:alphaModFix/>
          </a:blip>
          <a:srcRect/>
          <a:stretch/>
        </p:blipFill>
        <p:spPr>
          <a:xfrm>
            <a:off x="6184900" y="3213100"/>
            <a:ext cx="1162050" cy="412750"/>
          </a:xfrm>
          <a:prstGeom prst="rect">
            <a:avLst/>
          </a:prstGeom>
          <a:noFill/>
          <a:ln>
            <a:noFill/>
          </a:ln>
        </p:spPr>
      </p:pic>
      <p:cxnSp>
        <p:nvCxnSpPr>
          <p:cNvPr id="215" name="Google Shape;215;p28"/>
          <p:cNvCxnSpPr/>
          <p:nvPr/>
        </p:nvCxnSpPr>
        <p:spPr>
          <a:xfrm>
            <a:off x="1023938" y="5126038"/>
            <a:ext cx="6770687" cy="0"/>
          </a:xfrm>
          <a:prstGeom prst="straightConnector1">
            <a:avLst/>
          </a:prstGeom>
          <a:noFill/>
          <a:ln w="12700" cap="flat" cmpd="sng">
            <a:solidFill>
              <a:srgbClr val="B5DADD"/>
            </a:solidFill>
            <a:prstDash val="solid"/>
            <a:round/>
            <a:headEnd type="none" w="sm" len="sm"/>
            <a:tailEnd type="none" w="sm" len="sm"/>
          </a:ln>
        </p:spPr>
      </p:cxnSp>
      <p:pic>
        <p:nvPicPr>
          <p:cNvPr id="216" name="Google Shape;216;p28"/>
          <p:cNvPicPr preferRelativeResize="0"/>
          <p:nvPr/>
        </p:nvPicPr>
        <p:blipFill rotWithShape="1">
          <a:blip r:embed="rId12">
            <a:alphaModFix/>
          </a:blip>
          <a:srcRect/>
          <a:stretch/>
        </p:blipFill>
        <p:spPr>
          <a:xfrm>
            <a:off x="6169025" y="4157663"/>
            <a:ext cx="1436688" cy="420687"/>
          </a:xfrm>
          <a:prstGeom prst="rect">
            <a:avLst/>
          </a:prstGeom>
          <a:noFill/>
          <a:ln>
            <a:noFill/>
          </a:ln>
        </p:spPr>
      </p:pic>
      <p:pic>
        <p:nvPicPr>
          <p:cNvPr id="217" name="Google Shape;217;p28"/>
          <p:cNvPicPr preferRelativeResize="0"/>
          <p:nvPr/>
        </p:nvPicPr>
        <p:blipFill rotWithShape="1">
          <a:blip r:embed="rId13">
            <a:alphaModFix/>
          </a:blip>
          <a:srcRect/>
          <a:stretch/>
        </p:blipFill>
        <p:spPr>
          <a:xfrm>
            <a:off x="1679575" y="4006850"/>
            <a:ext cx="1409700" cy="606425"/>
          </a:xfrm>
          <a:prstGeom prst="rect">
            <a:avLst/>
          </a:prstGeom>
          <a:noFill/>
          <a:ln>
            <a:noFill/>
          </a:ln>
        </p:spPr>
      </p:pic>
      <p:sp>
        <p:nvSpPr>
          <p:cNvPr id="218" name="Google Shape;218;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pic>
        <p:nvPicPr>
          <p:cNvPr id="219" name="Google Shape;219;p28"/>
          <p:cNvPicPr preferRelativeResize="0"/>
          <p:nvPr/>
        </p:nvPicPr>
        <p:blipFill rotWithShape="1">
          <a:blip r:embed="rId14">
            <a:alphaModFix/>
          </a:blip>
          <a:srcRect/>
          <a:stretch/>
        </p:blipFill>
        <p:spPr>
          <a:xfrm>
            <a:off x="107504" y="282575"/>
            <a:ext cx="9037638" cy="1511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body" idx="1"/>
          </p:nvPr>
        </p:nvSpPr>
        <p:spPr>
          <a:xfrm>
            <a:off x="-19050" y="1817688"/>
            <a:ext cx="9163050" cy="50403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Font typeface="Arial"/>
              <a:buNone/>
            </a:pPr>
            <a:r>
              <a:rPr lang="fr-CA" sz="2000" b="1"/>
              <a:t>INTENTIONS DE L’ATELIER « RENFORCER LES CAPACITÉS »</a:t>
            </a:r>
            <a:endParaRPr/>
          </a:p>
          <a:p>
            <a:pPr marL="0" lvl="0" indent="0" algn="l" rtl="0">
              <a:spcBef>
                <a:spcPts val="380"/>
              </a:spcBef>
              <a:spcAft>
                <a:spcPts val="0"/>
              </a:spcAft>
              <a:buClr>
                <a:schemeClr val="dk1"/>
              </a:buClr>
              <a:buSzPts val="1900"/>
              <a:buFont typeface="Arial"/>
              <a:buNone/>
            </a:pPr>
            <a:r>
              <a:rPr lang="fr-CA" sz="1900"/>
              <a:t>Les participantes et participants discuteront avec leurs collègues en petits et en grands groupes pour : </a:t>
            </a:r>
            <a:endParaRPr/>
          </a:p>
          <a:p>
            <a:pPr marL="342900" lvl="0" indent="-342900" algn="l" rtl="0">
              <a:spcBef>
                <a:spcPts val="380"/>
              </a:spcBef>
              <a:spcAft>
                <a:spcPts val="0"/>
              </a:spcAft>
              <a:buClr>
                <a:schemeClr val="dk1"/>
              </a:buClr>
              <a:buSzPts val="1900"/>
              <a:buFont typeface="Arial"/>
              <a:buChar char="•"/>
            </a:pPr>
            <a:r>
              <a:rPr lang="fr-CA" sz="1900"/>
              <a:t>en savoir plus sur l’enquête collaborative réalisée par l’Institut de leadership (ILE) sur le bien-être des leaders;</a:t>
            </a:r>
            <a:endParaRPr/>
          </a:p>
          <a:p>
            <a:pPr marL="342900" lvl="0" indent="-342900" algn="l" rtl="0">
              <a:spcBef>
                <a:spcPts val="380"/>
              </a:spcBef>
              <a:spcAft>
                <a:spcPts val="0"/>
              </a:spcAft>
              <a:buClr>
                <a:schemeClr val="dk1"/>
              </a:buClr>
              <a:buSzPts val="1900"/>
              <a:buFont typeface="Arial"/>
              <a:buChar char="•"/>
            </a:pPr>
            <a:r>
              <a:rPr lang="fr-CA" sz="1900"/>
              <a:t>comprendre la définition du bien-être de l’ILE;</a:t>
            </a:r>
            <a:endParaRPr/>
          </a:p>
          <a:p>
            <a:pPr marL="342900" lvl="0" indent="-342900" algn="l" rtl="0">
              <a:spcBef>
                <a:spcPts val="380"/>
              </a:spcBef>
              <a:spcAft>
                <a:spcPts val="0"/>
              </a:spcAft>
              <a:buClr>
                <a:schemeClr val="dk1"/>
              </a:buClr>
              <a:buSzPts val="1900"/>
              <a:buFont typeface="Arial"/>
              <a:buChar char="•"/>
            </a:pPr>
            <a:r>
              <a:rPr lang="fr-CA" sz="1900"/>
              <a:t>examiner les ressources personnelles en leadership (RPL) du Cadre de leadership de l’Ontario (CLO);</a:t>
            </a:r>
            <a:endParaRPr/>
          </a:p>
          <a:p>
            <a:pPr marL="342900" lvl="0" indent="-342900" algn="l" rtl="0">
              <a:spcBef>
                <a:spcPts val="380"/>
              </a:spcBef>
              <a:spcAft>
                <a:spcPts val="0"/>
              </a:spcAft>
              <a:buClr>
                <a:schemeClr val="dk1"/>
              </a:buClr>
              <a:buSzPts val="1900"/>
              <a:buFont typeface="Arial"/>
              <a:buChar char="•"/>
            </a:pPr>
            <a:r>
              <a:rPr lang="fr-CA" sz="1900"/>
              <a:t>établir des liens entre le bien-être des leaders et les ressources personnelles en leadership;</a:t>
            </a:r>
            <a:endParaRPr/>
          </a:p>
          <a:p>
            <a:pPr marL="342900" lvl="0" indent="-342900" algn="l" rtl="0">
              <a:spcBef>
                <a:spcPts val="380"/>
              </a:spcBef>
              <a:spcAft>
                <a:spcPts val="0"/>
              </a:spcAft>
              <a:buClr>
                <a:schemeClr val="dk1"/>
              </a:buClr>
              <a:buSzPts val="1900"/>
              <a:buFont typeface="Arial"/>
              <a:buChar char="•"/>
            </a:pPr>
            <a:r>
              <a:rPr lang="fr-CA" sz="1900"/>
              <a:t>s’engager dans des activités axées sur le renforcement des ressources personnelles en leadership;</a:t>
            </a:r>
            <a:endParaRPr/>
          </a:p>
          <a:p>
            <a:pPr marL="342900" lvl="0" indent="-342900" algn="l" rtl="0">
              <a:spcBef>
                <a:spcPts val="380"/>
              </a:spcBef>
              <a:spcAft>
                <a:spcPts val="0"/>
              </a:spcAft>
              <a:buClr>
                <a:schemeClr val="dk1"/>
              </a:buClr>
              <a:buSzPts val="1900"/>
              <a:buFont typeface="Arial"/>
              <a:buChar char="•"/>
            </a:pPr>
            <a:r>
              <a:rPr lang="fr-CA" sz="1900"/>
              <a:t>saisir l’importance de renforcer le caractère essentiel des ressources personnelles en leadership pour le bien-être des leaders;</a:t>
            </a:r>
            <a:endParaRPr/>
          </a:p>
          <a:p>
            <a:pPr marL="342900" lvl="0" indent="-342900" algn="l" rtl="0">
              <a:spcBef>
                <a:spcPts val="380"/>
              </a:spcBef>
              <a:spcAft>
                <a:spcPts val="0"/>
              </a:spcAft>
              <a:buClr>
                <a:schemeClr val="dk1"/>
              </a:buClr>
              <a:buSzPts val="1900"/>
              <a:buFont typeface="Arial"/>
              <a:buChar char="•"/>
            </a:pPr>
            <a:r>
              <a:rPr lang="fr-CA" sz="1900"/>
              <a:t>identifier les prochaines étapes à suivre pour renforcer les ressources personnelles en leadership ainsi que le bien-être des leaders.</a:t>
            </a:r>
            <a:endParaRPr/>
          </a:p>
          <a:p>
            <a:pPr marL="342900" lvl="0" indent="-139700" algn="l" rtl="0">
              <a:spcBef>
                <a:spcPts val="640"/>
              </a:spcBef>
              <a:spcAft>
                <a:spcPts val="0"/>
              </a:spcAft>
              <a:buClr>
                <a:schemeClr val="dk1"/>
              </a:buClr>
              <a:buSzPts val="3200"/>
              <a:buFont typeface="Arial"/>
              <a:buNone/>
            </a:pPr>
            <a:endParaRPr/>
          </a:p>
        </p:txBody>
      </p:sp>
      <p:sp>
        <p:nvSpPr>
          <p:cNvPr id="98" name="Google Shape;98;p14"/>
          <p:cNvSpPr txBox="1">
            <a:spLocks noGrp="1"/>
          </p:cNvSpPr>
          <p:nvPr>
            <p:ph type="sldNum" idx="12"/>
          </p:nvPr>
        </p:nvSpPr>
        <p:spPr>
          <a:xfrm>
            <a:off x="8388350" y="6380163"/>
            <a:ext cx="630238"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fr-CA" sz="1400" b="0" i="0" u="none" strike="noStrike" cap="none">
                <a:solidFill>
                  <a:schemeClr val="dk1"/>
                </a:solidFill>
                <a:latin typeface="Arial"/>
                <a:ea typeface="Arial"/>
                <a:cs typeface="Arial"/>
                <a:sym typeface="Arial"/>
              </a:rPr>
              <a:t>2</a:t>
            </a:fld>
            <a:endParaRPr sz="1400" b="0" i="0" u="none" strike="noStrike" cap="none">
              <a:solidFill>
                <a:schemeClr val="dk1"/>
              </a:solidFill>
              <a:latin typeface="Arial"/>
              <a:ea typeface="Arial"/>
              <a:cs typeface="Arial"/>
              <a:sym typeface="Arial"/>
            </a:endParaRPr>
          </a:p>
        </p:txBody>
      </p:sp>
      <p:pic>
        <p:nvPicPr>
          <p:cNvPr id="99" name="Google Shape;99;p14"/>
          <p:cNvPicPr preferRelativeResize="0"/>
          <p:nvPr/>
        </p:nvPicPr>
        <p:blipFill rotWithShape="1">
          <a:blip r:embed="rId3">
            <a:alphaModFix/>
          </a:blip>
          <a:srcRect/>
          <a:stretch/>
        </p:blipFill>
        <p:spPr>
          <a:xfrm>
            <a:off x="-19050" y="282575"/>
            <a:ext cx="9037638" cy="1511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txBox="1">
            <a:spLocks noGrp="1"/>
          </p:cNvSpPr>
          <p:nvPr>
            <p:ph type="title"/>
          </p:nvPr>
        </p:nvSpPr>
        <p:spPr>
          <a:xfrm>
            <a:off x="323850" y="44450"/>
            <a:ext cx="8712200" cy="1714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CA" b="1">
                <a:solidFill>
                  <a:srgbClr val="C00000"/>
                </a:solidFill>
                <a:latin typeface="Gill Sans"/>
                <a:ea typeface="Gill Sans"/>
                <a:cs typeface="Gill Sans"/>
                <a:sym typeface="Gill Sans"/>
              </a:rPr>
              <a:t>Définition du « bien-être »</a:t>
            </a:r>
            <a:br>
              <a:rPr lang="fr-CA" b="1">
                <a:solidFill>
                  <a:srgbClr val="C00000"/>
                </a:solidFill>
                <a:latin typeface="Gill Sans"/>
                <a:ea typeface="Gill Sans"/>
                <a:cs typeface="Gill Sans"/>
                <a:sym typeface="Gill Sans"/>
              </a:rPr>
            </a:br>
            <a:r>
              <a:rPr lang="fr-CA" sz="2800" b="1" i="1">
                <a:solidFill>
                  <a:srgbClr val="C00000"/>
                </a:solidFill>
                <a:latin typeface="Gill Sans"/>
                <a:ea typeface="Gill Sans"/>
                <a:cs typeface="Gill Sans"/>
                <a:sym typeface="Gill Sans"/>
              </a:rPr>
              <a:t>approuvée par l’ILE </a:t>
            </a:r>
            <a:endParaRPr sz="2800" i="1"/>
          </a:p>
        </p:txBody>
      </p:sp>
      <p:sp>
        <p:nvSpPr>
          <p:cNvPr id="106" name="Google Shape;106;p15"/>
          <p:cNvSpPr txBox="1">
            <a:spLocks noGrp="1"/>
          </p:cNvSpPr>
          <p:nvPr>
            <p:ph type="body" idx="1"/>
          </p:nvPr>
        </p:nvSpPr>
        <p:spPr>
          <a:xfrm>
            <a:off x="0" y="1484313"/>
            <a:ext cx="9036050" cy="5113337"/>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Clr>
                <a:schemeClr val="dk1"/>
              </a:buClr>
              <a:buSzPts val="800"/>
              <a:buFont typeface="Arial"/>
              <a:buNone/>
            </a:pPr>
            <a:endParaRPr sz="800" i="1">
              <a:solidFill>
                <a:srgbClr val="000000"/>
              </a:solidFill>
            </a:endParaRPr>
          </a:p>
          <a:p>
            <a:pPr marL="457200" lvl="1" indent="0" algn="l" rtl="0">
              <a:spcBef>
                <a:spcPts val="560"/>
              </a:spcBef>
              <a:spcAft>
                <a:spcPts val="0"/>
              </a:spcAft>
              <a:buClr>
                <a:schemeClr val="dk1"/>
              </a:buClr>
              <a:buSzPts val="2800"/>
              <a:buFont typeface="Arial"/>
              <a:buNone/>
            </a:pPr>
            <a:r>
              <a:rPr lang="fr-CA" i="1"/>
              <a:t>Le bien-être est l’image positive de soi, l’état d’esprit et le sentiment d’appartenance que nous avons lorsque nos besoins en matière de développement cognitif, émotionnel, social, spirituel et physique sont satisfaits. Il est possible de le favoriser grâce à l’équité et au respect des différentes identités et des forces de toutes et de tous. Soutenir le bien-être consiste à aider les leaders scolaires et les leaders du système à être plus résilientes et résilients, pour leur permettre de faire des choix sains qui favoriseront leur apprentissage et leur rendement actuels et futurs.</a:t>
            </a:r>
            <a:endParaRPr sz="3200"/>
          </a:p>
          <a:p>
            <a:pPr marL="342900" lvl="0" indent="-139700" algn="l" rtl="0">
              <a:spcBef>
                <a:spcPts val="640"/>
              </a:spcBef>
              <a:spcAft>
                <a:spcPts val="0"/>
              </a:spcAft>
              <a:buClr>
                <a:schemeClr val="dk1"/>
              </a:buClr>
              <a:buSzPts val="3200"/>
              <a:buFont typeface="Arial"/>
              <a:buNone/>
            </a:pPr>
            <a:endParaRPr/>
          </a:p>
        </p:txBody>
      </p:sp>
      <p:sp>
        <p:nvSpPr>
          <p:cNvPr id="107" name="Google Shape;107;p1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fr-CA" sz="1400" b="0" i="0" u="none" strike="noStrike" cap="none">
                <a:solidFill>
                  <a:schemeClr val="dk1"/>
                </a:solidFill>
                <a:latin typeface="Arial"/>
                <a:ea typeface="Arial"/>
                <a:cs typeface="Arial"/>
                <a:sym typeface="Arial"/>
              </a:rPr>
              <a:t>3</a:t>
            </a:fld>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txBox="1">
            <a:spLocks noGrp="1"/>
          </p:cNvSpPr>
          <p:nvPr>
            <p:ph type="title"/>
          </p:nvPr>
        </p:nvSpPr>
        <p:spPr>
          <a:xfrm>
            <a:off x="0" y="136525"/>
            <a:ext cx="9144000" cy="18335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CA" b="1">
                <a:solidFill>
                  <a:srgbClr val="C00000"/>
                </a:solidFill>
                <a:latin typeface="Gill Sans"/>
                <a:ea typeface="Gill Sans"/>
                <a:cs typeface="Gill Sans"/>
                <a:sym typeface="Gill Sans"/>
              </a:rPr>
              <a:t>Les cinq dimensions du bien-être POUR le leader</a:t>
            </a:r>
            <a:endParaRPr b="1">
              <a:solidFill>
                <a:srgbClr val="C00000"/>
              </a:solidFill>
              <a:latin typeface="Gill Sans"/>
              <a:ea typeface="Gill Sans"/>
              <a:cs typeface="Gill Sans"/>
              <a:sym typeface="Gill Sans"/>
            </a:endParaRPr>
          </a:p>
        </p:txBody>
      </p:sp>
      <p:sp>
        <p:nvSpPr>
          <p:cNvPr id="114" name="Google Shape;114;p16"/>
          <p:cNvSpPr txBox="1">
            <a:spLocks noGrp="1"/>
          </p:cNvSpPr>
          <p:nvPr>
            <p:ph type="body" idx="1"/>
          </p:nvPr>
        </p:nvSpPr>
        <p:spPr>
          <a:xfrm>
            <a:off x="468313" y="1951038"/>
            <a:ext cx="8496300" cy="443071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000"/>
              <a:buFont typeface="Arial"/>
              <a:buChar char="•"/>
            </a:pPr>
            <a:r>
              <a:rPr lang="fr-CA" sz="2000" b="1"/>
              <a:t>Physique</a:t>
            </a:r>
            <a:r>
              <a:rPr lang="fr-CA" sz="2000"/>
              <a:t> – Développement du corps, lequel est influencé par l’activité physique, le sommeil, une bonne alimentation et des choix de vie sains.</a:t>
            </a:r>
            <a:endParaRPr/>
          </a:p>
          <a:p>
            <a:pPr marL="342900" lvl="0" indent="-342900" algn="l" rtl="0">
              <a:spcBef>
                <a:spcPts val="400"/>
              </a:spcBef>
              <a:spcAft>
                <a:spcPts val="0"/>
              </a:spcAft>
              <a:buClr>
                <a:schemeClr val="dk1"/>
              </a:buClr>
              <a:buSzPts val="2000"/>
              <a:buFont typeface="Arial"/>
              <a:buChar char="•"/>
            </a:pPr>
            <a:r>
              <a:rPr lang="fr-CA" sz="2000" b="1"/>
              <a:t>Cognitive</a:t>
            </a:r>
            <a:r>
              <a:rPr lang="fr-CA" sz="2000"/>
              <a:t> – Acquisition de capacités, de compétences et d’habiletés comme la pensée critique, la résolution de problèmes, la créativité, la flexibilité et l’innovation.</a:t>
            </a:r>
            <a:endParaRPr/>
          </a:p>
          <a:p>
            <a:pPr marL="342900" lvl="0" indent="-342900" algn="l" rtl="0">
              <a:spcBef>
                <a:spcPts val="400"/>
              </a:spcBef>
              <a:spcAft>
                <a:spcPts val="0"/>
              </a:spcAft>
              <a:buClr>
                <a:schemeClr val="dk1"/>
              </a:buClr>
              <a:buSzPts val="2000"/>
              <a:buFont typeface="Arial"/>
              <a:buChar char="•"/>
            </a:pPr>
            <a:r>
              <a:rPr lang="fr-CA" sz="2000" b="1"/>
              <a:t>émotionnelle</a:t>
            </a:r>
            <a:r>
              <a:rPr lang="fr-CA" sz="2000"/>
              <a:t> – apprentissage des moyens de vivre ses émotions et de savoir les reconnaître, les gérer et s’y adapter.</a:t>
            </a:r>
            <a:endParaRPr/>
          </a:p>
          <a:p>
            <a:pPr marL="342900" lvl="0" indent="-342900" algn="l" rtl="0">
              <a:spcBef>
                <a:spcPts val="400"/>
              </a:spcBef>
              <a:spcAft>
                <a:spcPts val="0"/>
              </a:spcAft>
              <a:buClr>
                <a:schemeClr val="dk1"/>
              </a:buClr>
              <a:buSzPts val="2000"/>
              <a:buFont typeface="Arial"/>
              <a:buChar char="•"/>
            </a:pPr>
            <a:r>
              <a:rPr lang="fr-CA" sz="2000" b="1"/>
              <a:t>sociale</a:t>
            </a:r>
            <a:r>
              <a:rPr lang="fr-CA" sz="2000"/>
              <a:t> – développement de la conscience de soi, notamment d’un sentiment d’appartenance, de la capacité à collaborer, des relations avec les autres et de la compétence à communiquer.</a:t>
            </a:r>
            <a:endParaRPr/>
          </a:p>
          <a:p>
            <a:pPr marL="342900" lvl="0" indent="-342900" algn="l" rtl="0">
              <a:spcBef>
                <a:spcPts val="400"/>
              </a:spcBef>
              <a:spcAft>
                <a:spcPts val="0"/>
              </a:spcAft>
              <a:buClr>
                <a:schemeClr val="dk1"/>
              </a:buClr>
              <a:buSzPts val="2000"/>
              <a:buFont typeface="Arial"/>
              <a:buChar char="•"/>
            </a:pPr>
            <a:r>
              <a:rPr lang="fr-CA" sz="2000" b="1"/>
              <a:t>spirituelle</a:t>
            </a:r>
            <a:r>
              <a:rPr lang="fr-CA" sz="2000"/>
              <a:t> – possibilité de mener une vie qui a du sens, au service des autres, tout en maintenant sa résilience et son équilibre personnels.</a:t>
            </a:r>
            <a:endParaRPr/>
          </a:p>
        </p:txBody>
      </p:sp>
      <p:sp>
        <p:nvSpPr>
          <p:cNvPr id="115" name="Google Shape;115;p1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fr-CA" sz="1400" b="0" i="0" u="none" strike="noStrike" cap="none">
                <a:solidFill>
                  <a:schemeClr val="dk1"/>
                </a:solidFill>
                <a:latin typeface="Arial"/>
                <a:ea typeface="Arial"/>
                <a:cs typeface="Arial"/>
                <a:sym typeface="Arial"/>
              </a:rPr>
              <a:t>4</a:t>
            </a:fld>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7"/>
          <p:cNvSpPr txBox="1">
            <a:spLocks noGrp="1"/>
          </p:cNvSpPr>
          <p:nvPr>
            <p:ph type="title"/>
          </p:nvPr>
        </p:nvSpPr>
        <p:spPr>
          <a:xfrm>
            <a:off x="90488" y="44450"/>
            <a:ext cx="8963025" cy="17081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CA" sz="3600" b="1">
                <a:solidFill>
                  <a:srgbClr val="C00000"/>
                </a:solidFill>
                <a:latin typeface="Gill Sans"/>
                <a:ea typeface="Gill Sans"/>
                <a:cs typeface="Gill Sans"/>
                <a:sym typeface="Gill Sans"/>
              </a:rPr>
              <a:t>Faire des liens entre le bien-être des leaders et les ressources personnelles en leadership</a:t>
            </a:r>
            <a:endParaRPr sz="3600"/>
          </a:p>
        </p:txBody>
      </p:sp>
      <p:sp>
        <p:nvSpPr>
          <p:cNvPr id="122" name="Google Shape;122;p17"/>
          <p:cNvSpPr txBox="1">
            <a:spLocks noGrp="1"/>
          </p:cNvSpPr>
          <p:nvPr>
            <p:ph type="body" idx="1"/>
          </p:nvPr>
        </p:nvSpPr>
        <p:spPr>
          <a:xfrm>
            <a:off x="0" y="1844675"/>
            <a:ext cx="8893175" cy="4875213"/>
          </a:xfrm>
          <a:prstGeom prst="rect">
            <a:avLst/>
          </a:prstGeom>
          <a:noFill/>
          <a:ln>
            <a:noFill/>
          </a:ln>
        </p:spPr>
        <p:txBody>
          <a:bodyPr spcFirstLastPara="1" wrap="square" lIns="91425" tIns="45700" rIns="91425" bIns="45700" anchor="t" anchorCtr="0">
            <a:noAutofit/>
          </a:bodyPr>
          <a:lstStyle/>
          <a:p>
            <a:pPr marL="342900" lvl="0" indent="-342900" algn="l" rtl="0">
              <a:spcBef>
                <a:spcPts val="360"/>
              </a:spcBef>
              <a:spcAft>
                <a:spcPts val="0"/>
              </a:spcAft>
              <a:buSzPts val="1800"/>
              <a:buChar char="•"/>
            </a:pPr>
            <a:r>
              <a:rPr lang="fr-CA" sz="1800" b="1"/>
              <a:t>Ressources personnelles en leadership d’ordre cognitif : </a:t>
            </a:r>
            <a:endParaRPr/>
          </a:p>
          <a:p>
            <a:pPr marL="742950" lvl="1" indent="-285750" algn="l" rtl="0">
              <a:spcBef>
                <a:spcPts val="360"/>
              </a:spcBef>
              <a:spcAft>
                <a:spcPts val="0"/>
              </a:spcAft>
              <a:buSzPts val="1800"/>
              <a:buChar char="–"/>
            </a:pPr>
            <a:r>
              <a:rPr lang="fr-CA" sz="1800"/>
              <a:t>Capacité de résolution de problèmes</a:t>
            </a:r>
            <a:endParaRPr/>
          </a:p>
          <a:p>
            <a:pPr marL="742950" lvl="1" indent="-285750" algn="l" rtl="0">
              <a:spcBef>
                <a:spcPts val="360"/>
              </a:spcBef>
              <a:spcAft>
                <a:spcPts val="0"/>
              </a:spcAft>
              <a:buSzPts val="1800"/>
              <a:buChar char="–"/>
            </a:pPr>
            <a:r>
              <a:rPr lang="fr-CA" sz="1800"/>
              <a:t>Connaissance de pratiques efficaces en vigueur dans l’école et dans les salles de classe ayant une incidence directe sur l’apprentissage des élèves</a:t>
            </a:r>
            <a:endParaRPr/>
          </a:p>
          <a:p>
            <a:pPr marL="742950" lvl="1" indent="-285750" algn="l" rtl="0">
              <a:spcBef>
                <a:spcPts val="0"/>
              </a:spcBef>
              <a:spcAft>
                <a:spcPts val="0"/>
              </a:spcAft>
              <a:buClr>
                <a:schemeClr val="dk1"/>
              </a:buClr>
              <a:buSzPts val="1800"/>
              <a:buFont typeface="Arial"/>
              <a:buChar char="–"/>
            </a:pPr>
            <a:r>
              <a:rPr lang="fr-CA" sz="1800"/>
              <a:t>Pensée systémique </a:t>
            </a:r>
            <a:endParaRPr sz="1800"/>
          </a:p>
          <a:p>
            <a:pPr marL="342900" lvl="0" indent="-342900" algn="l" rtl="0">
              <a:spcBef>
                <a:spcPts val="0"/>
              </a:spcBef>
              <a:spcAft>
                <a:spcPts val="0"/>
              </a:spcAft>
              <a:buClr>
                <a:schemeClr val="dk1"/>
              </a:buClr>
              <a:buSzPts val="1800"/>
              <a:buFont typeface="Arial"/>
              <a:buChar char="•"/>
            </a:pPr>
            <a:r>
              <a:rPr lang="fr-CA" sz="1800" b="1"/>
              <a:t>Ressources personnelles en leadership d’ordre social  : </a:t>
            </a:r>
            <a:endParaRPr/>
          </a:p>
          <a:p>
            <a:pPr marL="742950" lvl="1" indent="-285750" algn="l" rtl="0">
              <a:spcBef>
                <a:spcPts val="360"/>
              </a:spcBef>
              <a:spcAft>
                <a:spcPts val="0"/>
              </a:spcAft>
              <a:buClr>
                <a:schemeClr val="dk1"/>
              </a:buClr>
              <a:buSzPts val="1800"/>
              <a:buFont typeface="Arial"/>
              <a:buChar char="–"/>
            </a:pPr>
            <a:r>
              <a:rPr lang="fr-CA" sz="1800"/>
              <a:t>Perception des émotions</a:t>
            </a:r>
            <a:endParaRPr/>
          </a:p>
          <a:p>
            <a:pPr marL="742950" lvl="1" indent="-285750" algn="l" rtl="0">
              <a:spcBef>
                <a:spcPts val="360"/>
              </a:spcBef>
              <a:spcAft>
                <a:spcPts val="0"/>
              </a:spcAft>
              <a:buClr>
                <a:schemeClr val="dk1"/>
              </a:buClr>
              <a:buSzPts val="1800"/>
              <a:buFont typeface="Arial"/>
              <a:buChar char="–"/>
            </a:pPr>
            <a:r>
              <a:rPr lang="fr-CA" sz="1800"/>
              <a:t>Gestion des émotions</a:t>
            </a:r>
            <a:endParaRPr/>
          </a:p>
          <a:p>
            <a:pPr marL="742950" lvl="1" indent="-285750" algn="l" rtl="0">
              <a:spcBef>
                <a:spcPts val="360"/>
              </a:spcBef>
              <a:spcAft>
                <a:spcPts val="0"/>
              </a:spcAft>
              <a:buClr>
                <a:schemeClr val="dk1"/>
              </a:buClr>
              <a:buSzPts val="1800"/>
              <a:buFont typeface="Arial"/>
              <a:buChar char="–"/>
            </a:pPr>
            <a:r>
              <a:rPr lang="fr-CA" sz="1800"/>
              <a:t>Réactions émotionnelles appropriées</a:t>
            </a:r>
            <a:endParaRPr/>
          </a:p>
          <a:p>
            <a:pPr marL="342900" lvl="0" indent="-342900" algn="l" rtl="0">
              <a:spcBef>
                <a:spcPts val="360"/>
              </a:spcBef>
              <a:spcAft>
                <a:spcPts val="0"/>
              </a:spcAft>
              <a:buClr>
                <a:schemeClr val="dk1"/>
              </a:buClr>
              <a:buSzPts val="1800"/>
              <a:buFont typeface="Arial"/>
              <a:buChar char="•"/>
            </a:pPr>
            <a:r>
              <a:rPr lang="fr-CA" sz="1800" b="1"/>
              <a:t>Ressources personnelles en leadership d’ordre psychologique  : </a:t>
            </a:r>
            <a:endParaRPr/>
          </a:p>
          <a:p>
            <a:pPr marL="742950" lvl="1" indent="-285750" algn="l" rtl="0">
              <a:spcBef>
                <a:spcPts val="360"/>
              </a:spcBef>
              <a:spcAft>
                <a:spcPts val="0"/>
              </a:spcAft>
              <a:buClr>
                <a:schemeClr val="dk1"/>
              </a:buClr>
              <a:buSzPts val="1800"/>
              <a:buFont typeface="Arial"/>
              <a:buChar char="–"/>
            </a:pPr>
            <a:r>
              <a:rPr lang="fr-CA" sz="1800"/>
              <a:t>Optimisme</a:t>
            </a:r>
            <a:endParaRPr/>
          </a:p>
          <a:p>
            <a:pPr marL="742950" lvl="1" indent="-285750" algn="l" rtl="0">
              <a:spcBef>
                <a:spcPts val="360"/>
              </a:spcBef>
              <a:spcAft>
                <a:spcPts val="0"/>
              </a:spcAft>
              <a:buClr>
                <a:schemeClr val="dk1"/>
              </a:buClr>
              <a:buSzPts val="1800"/>
              <a:buFont typeface="Arial"/>
              <a:buChar char="–"/>
            </a:pPr>
            <a:r>
              <a:rPr lang="fr-CA" sz="1800"/>
              <a:t>Auto-efficacité</a:t>
            </a:r>
            <a:endParaRPr/>
          </a:p>
          <a:p>
            <a:pPr marL="742950" lvl="1" indent="-285750" algn="l" rtl="0">
              <a:spcBef>
                <a:spcPts val="360"/>
              </a:spcBef>
              <a:spcAft>
                <a:spcPts val="0"/>
              </a:spcAft>
              <a:buClr>
                <a:schemeClr val="dk1"/>
              </a:buClr>
              <a:buSzPts val="1800"/>
              <a:buFont typeface="Arial"/>
              <a:buChar char="–"/>
            </a:pPr>
            <a:r>
              <a:rPr lang="fr-CA" sz="1800"/>
              <a:t>Résilience</a:t>
            </a:r>
            <a:endParaRPr/>
          </a:p>
          <a:p>
            <a:pPr marL="742950" lvl="1" indent="-285750" algn="l" rtl="0">
              <a:spcBef>
                <a:spcPts val="360"/>
              </a:spcBef>
              <a:spcAft>
                <a:spcPts val="0"/>
              </a:spcAft>
              <a:buClr>
                <a:schemeClr val="dk1"/>
              </a:buClr>
              <a:buSzPts val="1800"/>
              <a:buFont typeface="Arial"/>
              <a:buChar char="–"/>
            </a:pPr>
            <a:r>
              <a:rPr lang="fr-CA" sz="1800"/>
              <a:t>Proactivité</a:t>
            </a:r>
            <a:endParaRPr/>
          </a:p>
          <a:p>
            <a:pPr marL="342900" lvl="0" indent="-342900" algn="l" rtl="0">
              <a:spcBef>
                <a:spcPts val="360"/>
              </a:spcBef>
              <a:spcAft>
                <a:spcPts val="0"/>
              </a:spcAft>
              <a:buClr>
                <a:schemeClr val="dk1"/>
              </a:buClr>
              <a:buSzPts val="1800"/>
              <a:buFont typeface="Arial"/>
              <a:buChar char="•"/>
            </a:pPr>
            <a:endParaRPr/>
          </a:p>
          <a:p>
            <a:pPr marL="342900" lvl="0" indent="-139700" algn="l" rtl="0">
              <a:spcBef>
                <a:spcPts val="640"/>
              </a:spcBef>
              <a:spcAft>
                <a:spcPts val="0"/>
              </a:spcAft>
              <a:buClr>
                <a:schemeClr val="dk1"/>
              </a:buClr>
              <a:buSzPts val="3200"/>
              <a:buFont typeface="Arial"/>
              <a:buNone/>
            </a:pPr>
            <a:endParaRPr/>
          </a:p>
        </p:txBody>
      </p:sp>
      <p:sp>
        <p:nvSpPr>
          <p:cNvPr id="123" name="Google Shape;123;p1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fr-CA" sz="1400" b="0" i="0" u="none" strike="noStrike" cap="none">
                <a:solidFill>
                  <a:schemeClr val="dk1"/>
                </a:solidFill>
                <a:latin typeface="Arial"/>
                <a:ea typeface="Arial"/>
                <a:cs typeface="Arial"/>
                <a:sym typeface="Arial"/>
              </a:rPr>
              <a:t>5</a:t>
            </a:fld>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body" idx="1"/>
          </p:nvPr>
        </p:nvSpPr>
        <p:spPr>
          <a:xfrm>
            <a:off x="436563" y="2754313"/>
            <a:ext cx="8229600" cy="377031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200"/>
              <a:buFont typeface="Arial"/>
              <a:buNone/>
            </a:pPr>
            <a:r>
              <a:rPr lang="fr-CA" b="1"/>
              <a:t>Théorie d’action : </a:t>
            </a:r>
            <a:endParaRPr/>
          </a:p>
          <a:p>
            <a:pPr marL="0" lvl="0" indent="0" algn="ctr" rtl="0">
              <a:spcBef>
                <a:spcPts val="640"/>
              </a:spcBef>
              <a:spcAft>
                <a:spcPts val="0"/>
              </a:spcAft>
              <a:buClr>
                <a:schemeClr val="dk1"/>
              </a:buClr>
              <a:buSzPts val="3200"/>
              <a:buFont typeface="Arial"/>
              <a:buNone/>
            </a:pPr>
            <a:r>
              <a:rPr lang="fr-CA"/>
              <a:t>Si les leaders possèdent des ressources personnelles en leadership d’ordre cognitif, social et psychologique, alors elles et ils parviendront à assurer leur bien-être et celui des autres.</a:t>
            </a:r>
            <a:endParaRPr/>
          </a:p>
          <a:p>
            <a:pPr marL="342900" lvl="0" indent="-139700" algn="l" rtl="0">
              <a:spcBef>
                <a:spcPts val="640"/>
              </a:spcBef>
              <a:spcAft>
                <a:spcPts val="0"/>
              </a:spcAft>
              <a:buClr>
                <a:schemeClr val="dk1"/>
              </a:buClr>
              <a:buSzPts val="3200"/>
              <a:buFont typeface="Arial"/>
              <a:buNone/>
            </a:pPr>
            <a:endParaRPr/>
          </a:p>
        </p:txBody>
      </p:sp>
      <p:sp>
        <p:nvSpPr>
          <p:cNvPr id="130" name="Google Shape;130;p1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fr-CA" sz="1400" b="0" i="0" u="none" strike="noStrike" cap="none">
                <a:solidFill>
                  <a:schemeClr val="dk1"/>
                </a:solidFill>
                <a:latin typeface="Arial"/>
                <a:ea typeface="Arial"/>
                <a:cs typeface="Arial"/>
                <a:sym typeface="Arial"/>
              </a:rPr>
              <a:t>6</a:t>
            </a:fld>
            <a:endParaRPr sz="1400" b="0" i="0" u="none" strike="noStrike" cap="none">
              <a:solidFill>
                <a:schemeClr val="dk1"/>
              </a:solidFill>
              <a:latin typeface="Arial"/>
              <a:ea typeface="Arial"/>
              <a:cs typeface="Arial"/>
              <a:sym typeface="Arial"/>
            </a:endParaRPr>
          </a:p>
        </p:txBody>
      </p:sp>
      <p:sp>
        <p:nvSpPr>
          <p:cNvPr id="131" name="Google Shape;131;p18"/>
          <p:cNvSpPr txBox="1">
            <a:spLocks noGrp="1"/>
          </p:cNvSpPr>
          <p:nvPr>
            <p:ph type="title"/>
          </p:nvPr>
        </p:nvSpPr>
        <p:spPr>
          <a:xfrm>
            <a:off x="0" y="274638"/>
            <a:ext cx="9144000" cy="17081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CA" sz="3600" b="1">
                <a:solidFill>
                  <a:srgbClr val="C00000"/>
                </a:solidFill>
                <a:latin typeface="Gill Sans"/>
                <a:ea typeface="Gill Sans"/>
                <a:cs typeface="Gill Sans"/>
                <a:sym typeface="Gill Sans"/>
              </a:rPr>
              <a:t>Faire des liens entre le bien-être des leaders et les ressources personnelles en leadership (RPL)</a:t>
            </a:r>
            <a:endParaRPr sz="3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graphicFrame>
        <p:nvGraphicFramePr>
          <p:cNvPr id="137" name="Google Shape;137;p19"/>
          <p:cNvGraphicFramePr/>
          <p:nvPr/>
        </p:nvGraphicFramePr>
        <p:xfrm>
          <a:off x="250825" y="2349500"/>
          <a:ext cx="3000000" cy="3000000"/>
        </p:xfrm>
        <a:graphic>
          <a:graphicData uri="http://schemas.openxmlformats.org/drawingml/2006/table">
            <a:tbl>
              <a:tblPr>
                <a:noFill/>
                <a:tableStyleId>{4034FD1E-9357-4BB3-B90C-A468017C1FAD}</a:tableStyleId>
              </a:tblPr>
              <a:tblGrid>
                <a:gridCol w="2102475">
                  <a:extLst>
                    <a:ext uri="{9D8B030D-6E8A-4147-A177-3AD203B41FA5}">
                      <a16:colId xmlns:a16="http://schemas.microsoft.com/office/drawing/2014/main" val="20000"/>
                    </a:ext>
                  </a:extLst>
                </a:gridCol>
                <a:gridCol w="2765850">
                  <a:extLst>
                    <a:ext uri="{9D8B030D-6E8A-4147-A177-3AD203B41FA5}">
                      <a16:colId xmlns:a16="http://schemas.microsoft.com/office/drawing/2014/main" val="20001"/>
                    </a:ext>
                  </a:extLst>
                </a:gridCol>
                <a:gridCol w="3818475">
                  <a:extLst>
                    <a:ext uri="{9D8B030D-6E8A-4147-A177-3AD203B41FA5}">
                      <a16:colId xmlns:a16="http://schemas.microsoft.com/office/drawing/2014/main" val="20002"/>
                    </a:ext>
                  </a:extLst>
                </a:gridCol>
              </a:tblGrid>
              <a:tr h="841325">
                <a:tc>
                  <a:txBody>
                    <a:bodyPr/>
                    <a:lstStyle/>
                    <a:p>
                      <a:pPr marL="0" marR="0" lvl="0" indent="0" algn="l" rtl="0">
                        <a:lnSpc>
                          <a:spcPct val="115000"/>
                        </a:lnSpc>
                        <a:spcBef>
                          <a:spcPts val="0"/>
                        </a:spcBef>
                        <a:spcAft>
                          <a:spcPts val="0"/>
                        </a:spcAft>
                        <a:buNone/>
                      </a:pPr>
                      <a:r>
                        <a:rPr lang="fr-CA" sz="1600" b="1" u="none" strike="noStrike" cap="none">
                          <a:latin typeface="Arial"/>
                          <a:ea typeface="Arial"/>
                          <a:cs typeface="Arial"/>
                          <a:sym typeface="Arial"/>
                        </a:rPr>
                        <a:t>Ressources personnelles en leadership</a:t>
                      </a:r>
                      <a:endParaRPr sz="16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tc>
                  <a:txBody>
                    <a:bodyPr/>
                    <a:lstStyle/>
                    <a:p>
                      <a:pPr marL="0" marR="0" lvl="0" indent="0" algn="l" rtl="0">
                        <a:lnSpc>
                          <a:spcPct val="115000"/>
                        </a:lnSpc>
                        <a:spcBef>
                          <a:spcPts val="0"/>
                        </a:spcBef>
                        <a:spcAft>
                          <a:spcPts val="0"/>
                        </a:spcAft>
                        <a:buNone/>
                      </a:pPr>
                      <a:r>
                        <a:rPr lang="fr-CA" sz="1600" b="1" u="none" strike="noStrike" cap="none">
                          <a:solidFill>
                            <a:srgbClr val="000000"/>
                          </a:solidFill>
                          <a:latin typeface="Arial"/>
                          <a:ea typeface="Arial"/>
                          <a:cs typeface="Arial"/>
                          <a:sym typeface="Arial"/>
                        </a:rPr>
                        <a:t>Dimensions du bien-être</a:t>
                      </a:r>
                      <a:endParaRPr sz="16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tc>
                  <a:txBody>
                    <a:bodyPr/>
                    <a:lstStyle/>
                    <a:p>
                      <a:pPr marL="0" marR="0" lvl="0" indent="0" algn="l" rtl="0">
                        <a:lnSpc>
                          <a:spcPct val="115000"/>
                        </a:lnSpc>
                        <a:spcBef>
                          <a:spcPts val="0"/>
                        </a:spcBef>
                        <a:spcAft>
                          <a:spcPts val="0"/>
                        </a:spcAft>
                        <a:buNone/>
                      </a:pPr>
                      <a:r>
                        <a:rPr lang="fr-CA" sz="1600" b="1" u="none" strike="noStrike" cap="none">
                          <a:solidFill>
                            <a:srgbClr val="000000"/>
                          </a:solidFill>
                          <a:latin typeface="Arial"/>
                          <a:ea typeface="Arial"/>
                          <a:cs typeface="Arial"/>
                          <a:sym typeface="Arial"/>
                        </a:rPr>
                        <a:t>Liens</a:t>
                      </a:r>
                      <a:endParaRPr sz="16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FBFBF"/>
                    </a:solidFill>
                  </a:tcPr>
                </a:tc>
                <a:extLst>
                  <a:ext uri="{0D108BD9-81ED-4DB2-BD59-A6C34878D82A}">
                    <a16:rowId xmlns:a16="http://schemas.microsoft.com/office/drawing/2014/main" val="10000"/>
                  </a:ext>
                </a:extLst>
              </a:tr>
              <a:tr h="3118500">
                <a:tc>
                  <a:txBody>
                    <a:bodyPr/>
                    <a:lstStyle/>
                    <a:p>
                      <a:pPr marL="0" marR="0" lvl="0" indent="0" algn="l" rtl="0">
                        <a:lnSpc>
                          <a:spcPct val="115000"/>
                        </a:lnSpc>
                        <a:spcBef>
                          <a:spcPts val="0"/>
                        </a:spcBef>
                        <a:spcAft>
                          <a:spcPts val="0"/>
                        </a:spcAft>
                        <a:buNone/>
                      </a:pPr>
                      <a:r>
                        <a:rPr lang="fr-CA" sz="1600" b="1">
                          <a:solidFill>
                            <a:schemeClr val="dk1"/>
                          </a:solidFill>
                        </a:rPr>
                        <a:t>Cognitives</a:t>
                      </a:r>
                      <a:endParaRPr sz="1600" b="1"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fr-CA" sz="1600" b="1"/>
                        <a:t>S</a:t>
                      </a:r>
                      <a:r>
                        <a:rPr lang="fr-CA" sz="1600" b="1" u="none" strike="noStrike" cap="none">
                          <a:latin typeface="Arial"/>
                          <a:ea typeface="Arial"/>
                          <a:cs typeface="Arial"/>
                          <a:sym typeface="Arial"/>
                        </a:rPr>
                        <a:t>ociales</a:t>
                      </a:r>
                      <a:endParaRPr sz="160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fr-CA" sz="1600" b="1" u="none" strike="noStrike" cap="none">
                          <a:latin typeface="Arial"/>
                          <a:ea typeface="Arial"/>
                          <a:cs typeface="Arial"/>
                          <a:sym typeface="Arial"/>
                        </a:rPr>
                        <a:t>Psychologiques</a:t>
                      </a:r>
                      <a:endParaRPr sz="1600" u="none" strike="noStrike" cap="none">
                        <a:latin typeface="Arial"/>
                        <a:ea typeface="Arial"/>
                        <a:cs typeface="Arial"/>
                        <a:sym typeface="Arial"/>
                      </a:endParaRPr>
                    </a:p>
                    <a:p>
                      <a:pPr marL="0" marR="0" lvl="0" indent="0" algn="l" rtl="0">
                        <a:lnSpc>
                          <a:spcPct val="115000"/>
                        </a:lnSpc>
                        <a:spcBef>
                          <a:spcPts val="0"/>
                        </a:spcBef>
                        <a:spcAft>
                          <a:spcPts val="0"/>
                        </a:spcAft>
                        <a:buNone/>
                      </a:pPr>
                      <a:endParaRPr sz="160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fr-CA" sz="1600" b="1" u="none" strike="noStrike" cap="none">
                          <a:latin typeface="Arial"/>
                          <a:ea typeface="Arial"/>
                          <a:cs typeface="Arial"/>
                          <a:sym typeface="Arial"/>
                        </a:rPr>
                        <a:t> </a:t>
                      </a:r>
                      <a:endParaRPr sz="16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fr-CA" sz="1600" b="1" u="none" strike="noStrike" cap="none">
                          <a:latin typeface="Arial"/>
                          <a:ea typeface="Arial"/>
                          <a:cs typeface="Arial"/>
                          <a:sym typeface="Arial"/>
                        </a:rPr>
                        <a:t>Physique</a:t>
                      </a:r>
                      <a:endParaRPr sz="160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fr-CA" sz="1600" b="1" u="none" strike="noStrike" cap="none">
                          <a:latin typeface="Arial"/>
                          <a:ea typeface="Arial"/>
                          <a:cs typeface="Arial"/>
                          <a:sym typeface="Arial"/>
                        </a:rPr>
                        <a:t>Cognitive</a:t>
                      </a:r>
                      <a:endParaRPr sz="160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fr-CA" sz="1600" b="1" u="none" strike="noStrike" cap="none">
                          <a:latin typeface="Arial"/>
                          <a:ea typeface="Arial"/>
                          <a:cs typeface="Arial"/>
                          <a:sym typeface="Arial"/>
                        </a:rPr>
                        <a:t>Émotionnelle</a:t>
                      </a:r>
                      <a:endParaRPr sz="160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fr-CA" sz="1600" b="1" u="none" strike="noStrike" cap="none">
                          <a:latin typeface="Arial"/>
                          <a:ea typeface="Arial"/>
                          <a:cs typeface="Arial"/>
                          <a:sym typeface="Arial"/>
                        </a:rPr>
                        <a:t>Sociale</a:t>
                      </a:r>
                      <a:endParaRPr sz="160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fr-CA" sz="1600" b="1" u="none" strike="noStrike" cap="none">
                          <a:latin typeface="Arial"/>
                          <a:ea typeface="Arial"/>
                          <a:cs typeface="Arial"/>
                          <a:sym typeface="Arial"/>
                        </a:rPr>
                        <a:t>Spirituelle</a:t>
                      </a:r>
                      <a:endParaRPr sz="160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fr-CA" sz="1600" b="1" u="none" strike="noStrike" cap="none">
                          <a:latin typeface="Arial"/>
                          <a:ea typeface="Arial"/>
                          <a:cs typeface="Arial"/>
                          <a:sym typeface="Arial"/>
                        </a:rPr>
                        <a:t> </a:t>
                      </a:r>
                      <a:endParaRPr sz="160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fr-CA" sz="1600" b="1" u="none" strike="noStrike" cap="none">
                          <a:latin typeface="Arial"/>
                          <a:ea typeface="Arial"/>
                          <a:cs typeface="Arial"/>
                          <a:sym typeface="Arial"/>
                        </a:rPr>
                        <a:t> </a:t>
                      </a:r>
                      <a:endParaRPr sz="160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fr-CA" sz="1600" b="1" u="none" strike="noStrike" cap="none">
                          <a:latin typeface="Arial"/>
                          <a:ea typeface="Arial"/>
                          <a:cs typeface="Arial"/>
                          <a:sym typeface="Arial"/>
                        </a:rPr>
                        <a:t> </a:t>
                      </a:r>
                      <a:endParaRPr sz="16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fr-CA" sz="1200" b="1" u="none" strike="noStrike" cap="none">
                          <a:latin typeface="Arial"/>
                          <a:ea typeface="Arial"/>
                          <a:cs typeface="Arial"/>
                          <a:sym typeface="Arial"/>
                        </a:rPr>
                        <a:t> </a:t>
                      </a:r>
                      <a:endParaRPr sz="120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38" name="Google Shape;138;p1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fr-CA" sz="1400" b="0" i="0" u="none" strike="noStrike" cap="none">
                <a:solidFill>
                  <a:schemeClr val="dk1"/>
                </a:solidFill>
                <a:latin typeface="Arial"/>
                <a:ea typeface="Arial"/>
                <a:cs typeface="Arial"/>
                <a:sym typeface="Arial"/>
              </a:rPr>
              <a:t>7</a:t>
            </a:fld>
            <a:endParaRPr sz="1400" b="0" i="0" u="none" strike="noStrike" cap="none">
              <a:solidFill>
                <a:schemeClr val="dk1"/>
              </a:solidFill>
              <a:latin typeface="Arial"/>
              <a:ea typeface="Arial"/>
              <a:cs typeface="Arial"/>
              <a:sym typeface="Arial"/>
            </a:endParaRPr>
          </a:p>
        </p:txBody>
      </p:sp>
      <p:sp>
        <p:nvSpPr>
          <p:cNvPr id="139" name="Google Shape;139;p19"/>
          <p:cNvSpPr txBox="1"/>
          <p:nvPr/>
        </p:nvSpPr>
        <p:spPr>
          <a:xfrm>
            <a:off x="107950" y="274638"/>
            <a:ext cx="9036050" cy="170815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3600" b="1" i="0" u="none" strike="noStrike" cap="none">
                <a:solidFill>
                  <a:srgbClr val="C00000"/>
                </a:solidFill>
                <a:latin typeface="Gill Sans"/>
                <a:ea typeface="Gill Sans"/>
                <a:cs typeface="Gill Sans"/>
                <a:sym typeface="Gill Sans"/>
              </a:rPr>
              <a:t>Faire des liens entre le bien-être des leaders et les ressources personnelles en leadership</a:t>
            </a:r>
            <a:endParaRPr sz="3600" b="0" i="0" u="none" strike="noStrike" cap="none">
              <a:solidFill>
                <a:schemeClr val="dk2"/>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0"/>
          <p:cNvSpPr txBox="1">
            <a:spLocks noGrp="1"/>
          </p:cNvSpPr>
          <p:nvPr>
            <p:ph type="body" idx="1"/>
          </p:nvPr>
        </p:nvSpPr>
        <p:spPr>
          <a:xfrm>
            <a:off x="107950" y="1855801"/>
            <a:ext cx="8567700" cy="4856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Font typeface="Arial"/>
              <a:buNone/>
            </a:pPr>
            <a:r>
              <a:rPr lang="fr-CA" sz="2000" b="1"/>
              <a:t>Vérifier l’hypothèse sur la capacité des ressources personnelles en leadership afin d’améliorer le bien-être des leaders.</a:t>
            </a:r>
            <a:endParaRPr/>
          </a:p>
          <a:p>
            <a:pPr marL="0" lvl="0" indent="0" algn="l" rtl="0">
              <a:spcBef>
                <a:spcPts val="400"/>
              </a:spcBef>
              <a:spcAft>
                <a:spcPts val="0"/>
              </a:spcAft>
              <a:buClr>
                <a:schemeClr val="dk1"/>
              </a:buClr>
              <a:buSzPts val="2000"/>
              <a:buFont typeface="Arial"/>
              <a:buNone/>
            </a:pPr>
            <a:endParaRPr sz="2000"/>
          </a:p>
          <a:p>
            <a:pPr marL="0" lvl="0" indent="0" algn="l" rtl="0">
              <a:spcBef>
                <a:spcPts val="400"/>
              </a:spcBef>
              <a:spcAft>
                <a:spcPts val="0"/>
              </a:spcAft>
              <a:buClr>
                <a:schemeClr val="dk1"/>
              </a:buClr>
              <a:buSzPts val="2000"/>
              <a:buFont typeface="Arial"/>
              <a:buNone/>
            </a:pPr>
            <a:r>
              <a:rPr lang="fr-CA" sz="2000"/>
              <a:t>« Si la première vérité à propos des conversations courageuses est qu’elles sont un élément important du leadership efficace qui contribue à des améliorations, la deuxième vérité est que de nombreux leaders, si ce n’est pas la plupart, trouvent qu’elles sont difficiles et gênantes. Nous évitons souvent les conversations courageuses, même si nous reconnaissons qu’elles sont indispensables. » </a:t>
            </a:r>
            <a:r>
              <a:rPr lang="fr-CA" sz="2000" i="1" u="sng">
                <a:solidFill>
                  <a:schemeClr val="hlink"/>
                </a:solidFill>
                <a:hlinkClick r:id="rId3"/>
              </a:rPr>
              <a:t>Passer des idées à l’action</a:t>
            </a:r>
            <a:r>
              <a:rPr lang="fr-CA" sz="2000" u="sng">
                <a:solidFill>
                  <a:schemeClr val="hlink"/>
                </a:solidFill>
                <a:hlinkClick r:id="rId3"/>
              </a:rPr>
              <a:t>, « Prendre part à des conversations courageuses »</a:t>
            </a:r>
            <a:r>
              <a:rPr lang="fr-CA" sz="2000"/>
              <a:t> </a:t>
            </a:r>
            <a:endParaRPr/>
          </a:p>
          <a:p>
            <a:pPr marL="0" lvl="0" indent="0" algn="l" rtl="0">
              <a:spcBef>
                <a:spcPts val="400"/>
              </a:spcBef>
              <a:spcAft>
                <a:spcPts val="0"/>
              </a:spcAft>
              <a:buClr>
                <a:schemeClr val="dk1"/>
              </a:buClr>
              <a:buSzPts val="2000"/>
              <a:buFont typeface="Arial"/>
              <a:buNone/>
            </a:pPr>
            <a:endParaRPr sz="2000"/>
          </a:p>
          <a:p>
            <a:pPr marL="0" lvl="0" indent="0" algn="l" rtl="0">
              <a:spcBef>
                <a:spcPts val="400"/>
              </a:spcBef>
              <a:spcAft>
                <a:spcPts val="0"/>
              </a:spcAft>
              <a:buClr>
                <a:schemeClr val="dk1"/>
              </a:buClr>
              <a:buSzPts val="2000"/>
              <a:buFont typeface="Arial"/>
              <a:buNone/>
            </a:pPr>
            <a:r>
              <a:rPr lang="fr-CA" sz="2000"/>
              <a:t>L’évitement des conversations difficiles, qui demandent, entre autres, de formuler des commentaires utiles et honnêtes, est un problème que les leaders ont dit être leur principale préoccupation. </a:t>
            </a:r>
            <a:r>
              <a:rPr lang="fr-CA" sz="2000" u="sng">
                <a:solidFill>
                  <a:schemeClr val="hlink"/>
                </a:solidFill>
                <a:hlinkClick r:id="rId4"/>
              </a:rPr>
              <a:t>(Brené Brown, 2019, Dare to Lead) </a:t>
            </a:r>
            <a:endParaRPr/>
          </a:p>
        </p:txBody>
      </p:sp>
      <p:sp>
        <p:nvSpPr>
          <p:cNvPr id="146" name="Google Shape;146;p20"/>
          <p:cNvSpPr txBox="1">
            <a:spLocks noGrp="1"/>
          </p:cNvSpPr>
          <p:nvPr>
            <p:ph type="sldNum" idx="12"/>
          </p:nvPr>
        </p:nvSpPr>
        <p:spPr>
          <a:xfrm>
            <a:off x="8243888" y="6380163"/>
            <a:ext cx="765175"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fr-CA" sz="1400" b="0" i="0" u="none" strike="noStrike" cap="none">
                <a:solidFill>
                  <a:schemeClr val="dk1"/>
                </a:solidFill>
                <a:latin typeface="Arial"/>
                <a:ea typeface="Arial"/>
                <a:cs typeface="Arial"/>
                <a:sym typeface="Arial"/>
              </a:rPr>
              <a:t>8</a:t>
            </a:fld>
            <a:endParaRPr sz="1400" b="0" i="0" u="none" strike="noStrike" cap="none">
              <a:solidFill>
                <a:schemeClr val="dk1"/>
              </a:solidFill>
              <a:latin typeface="Arial"/>
              <a:ea typeface="Arial"/>
              <a:cs typeface="Arial"/>
              <a:sym typeface="Arial"/>
            </a:endParaRPr>
          </a:p>
        </p:txBody>
      </p:sp>
      <p:sp>
        <p:nvSpPr>
          <p:cNvPr id="147" name="Google Shape;147;p20"/>
          <p:cNvSpPr txBox="1"/>
          <p:nvPr/>
        </p:nvSpPr>
        <p:spPr>
          <a:xfrm>
            <a:off x="0" y="115888"/>
            <a:ext cx="9144000" cy="170815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3600" b="1" i="0" u="none" strike="noStrike" cap="none">
                <a:solidFill>
                  <a:srgbClr val="C00000"/>
                </a:solidFill>
                <a:latin typeface="Gill Sans"/>
                <a:ea typeface="Gill Sans"/>
                <a:cs typeface="Gill Sans"/>
                <a:sym typeface="Gill Sans"/>
              </a:rPr>
              <a:t>Faire des liens entre le bien-être des leaders et les ressources personnelles en leadership</a:t>
            </a:r>
            <a:endParaRPr sz="3600" b="0" i="0" u="none" strike="noStrike" cap="none">
              <a:solidFill>
                <a:schemeClr val="dk2"/>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1"/>
          <p:cNvSpPr txBox="1">
            <a:spLocks noGrp="1"/>
          </p:cNvSpPr>
          <p:nvPr>
            <p:ph type="body" idx="1"/>
          </p:nvPr>
        </p:nvSpPr>
        <p:spPr>
          <a:xfrm>
            <a:off x="179388" y="2133600"/>
            <a:ext cx="8785225" cy="43910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Font typeface="Arial"/>
              <a:buNone/>
            </a:pPr>
            <a:r>
              <a:rPr lang="fr-CA" sz="2400" b="1"/>
              <a:t>Vérifier l’hypothèse sur la capacité des ressources personnelles en leadership afin d’améliorer le bien-être des leaders.</a:t>
            </a:r>
            <a:endParaRPr sz="2400"/>
          </a:p>
          <a:p>
            <a:pPr marL="0" lvl="0" indent="0" algn="ctr" rtl="0">
              <a:spcBef>
                <a:spcPts val="480"/>
              </a:spcBef>
              <a:spcAft>
                <a:spcPts val="0"/>
              </a:spcAft>
              <a:buClr>
                <a:schemeClr val="dk1"/>
              </a:buClr>
              <a:buSzPts val="2400"/>
              <a:buFont typeface="Arial"/>
              <a:buNone/>
            </a:pPr>
            <a:r>
              <a:rPr lang="fr-CA" sz="2400" b="1"/>
              <a:t>	Qu’est-ce qu’une conversation difficile? </a:t>
            </a:r>
            <a:endParaRPr sz="2400"/>
          </a:p>
          <a:p>
            <a:pPr marL="0" lvl="0" indent="0" algn="ctr" rtl="0">
              <a:spcBef>
                <a:spcPts val="480"/>
              </a:spcBef>
              <a:spcAft>
                <a:spcPts val="0"/>
              </a:spcAft>
              <a:buClr>
                <a:schemeClr val="dk1"/>
              </a:buClr>
              <a:buSzPts val="2400"/>
              <a:buFont typeface="Arial"/>
              <a:buNone/>
            </a:pPr>
            <a:r>
              <a:rPr lang="fr-CA" sz="2400"/>
              <a:t>Une conversation difficile est une situation dans laquelle les besoins, les désirs, les opinions ou les perceptions des parties concernées peuvent diverger, et suscitent des émotions et sentiments forts souvent parce que l’enjeu est grand pour chaque partie, qui craint des conséquences, comme un conflit. </a:t>
            </a:r>
            <a:endParaRPr sz="1800"/>
          </a:p>
          <a:p>
            <a:pPr marL="0" lvl="0" indent="0" algn="l" rtl="0">
              <a:spcBef>
                <a:spcPts val="640"/>
              </a:spcBef>
              <a:spcAft>
                <a:spcPts val="0"/>
              </a:spcAft>
              <a:buClr>
                <a:schemeClr val="dk1"/>
              </a:buClr>
              <a:buSzPts val="3200"/>
              <a:buFont typeface="Arial"/>
              <a:buNone/>
            </a:pPr>
            <a:endParaRPr/>
          </a:p>
        </p:txBody>
      </p:sp>
      <p:sp>
        <p:nvSpPr>
          <p:cNvPr id="154" name="Google Shape;154;p2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400"/>
              <a:buFont typeface="Arial"/>
              <a:buNone/>
            </a:pPr>
            <a:fld id="{00000000-1234-1234-1234-123412341234}" type="slidenum">
              <a:rPr lang="fr-CA" sz="1400" b="0" i="0" u="none" strike="noStrike" cap="none">
                <a:solidFill>
                  <a:schemeClr val="dk1"/>
                </a:solidFill>
                <a:latin typeface="Arial"/>
                <a:ea typeface="Arial"/>
                <a:cs typeface="Arial"/>
                <a:sym typeface="Arial"/>
              </a:rPr>
              <a:t>9</a:t>
            </a:fld>
            <a:endParaRPr sz="1400" b="0" i="0" u="none" strike="noStrike" cap="none">
              <a:solidFill>
                <a:schemeClr val="dk1"/>
              </a:solidFill>
              <a:latin typeface="Arial"/>
              <a:ea typeface="Arial"/>
              <a:cs typeface="Arial"/>
              <a:sym typeface="Arial"/>
            </a:endParaRPr>
          </a:p>
        </p:txBody>
      </p:sp>
      <p:sp>
        <p:nvSpPr>
          <p:cNvPr id="155" name="Google Shape;155;p21"/>
          <p:cNvSpPr txBox="1"/>
          <p:nvPr/>
        </p:nvSpPr>
        <p:spPr>
          <a:xfrm>
            <a:off x="0" y="274638"/>
            <a:ext cx="9144000" cy="170815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3600" b="1" i="0" u="none" strike="noStrike" cap="none">
                <a:solidFill>
                  <a:srgbClr val="C00000"/>
                </a:solidFill>
                <a:latin typeface="Gill Sans"/>
                <a:ea typeface="Gill Sans"/>
                <a:cs typeface="Gill Sans"/>
                <a:sym typeface="Gill Sans"/>
              </a:rPr>
              <a:t>Faire des liens entre le bien-être des leaders et les ressources personnelles en leadership</a:t>
            </a:r>
            <a:endParaRPr sz="3600" b="0" i="0" u="none" strike="noStrike" cap="none">
              <a:solidFill>
                <a:schemeClr val="dk2"/>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3855</Words>
  <Application>Microsoft Macintosh PowerPoint</Application>
  <PresentationFormat>On-screen Show (4:3)</PresentationFormat>
  <Paragraphs>263</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Gill Sans</vt:lpstr>
      <vt:lpstr>Arial</vt:lpstr>
      <vt:lpstr>Arial Narrow</vt:lpstr>
      <vt:lpstr>Times New Roman</vt:lpstr>
      <vt:lpstr>Noto Sans Symbols</vt:lpstr>
      <vt:lpstr>Calibri</vt:lpstr>
      <vt:lpstr>Default Design</vt:lpstr>
      <vt:lpstr>PowerPoint Presentation</vt:lpstr>
      <vt:lpstr>PowerPoint Presentation</vt:lpstr>
      <vt:lpstr>Définition du « bien-être » approuvée par l’ILE </vt:lpstr>
      <vt:lpstr>Les cinq dimensions du bien-être POUR le leader</vt:lpstr>
      <vt:lpstr>Faire des liens entre le bien-être des leaders et les ressources personnelles en leadership</vt:lpstr>
      <vt:lpstr>Faire des liens entre le bien-être des leaders et les ressources personnelles en leadership (RPL)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Quelques ressources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Denise Duhaime</cp:lastModifiedBy>
  <cp:revision>1</cp:revision>
  <dcterms:modified xsi:type="dcterms:W3CDTF">2020-04-07T19:40:00Z</dcterms:modified>
</cp:coreProperties>
</file>