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256" r:id="rId2"/>
    <p:sldId id="262" r:id="rId3"/>
    <p:sldId id="333" r:id="rId4"/>
    <p:sldId id="289" r:id="rId5"/>
    <p:sldId id="430" r:id="rId6"/>
    <p:sldId id="301" r:id="rId7"/>
    <p:sldId id="431" r:id="rId8"/>
    <p:sldId id="432" r:id="rId9"/>
    <p:sldId id="281" r:id="rId10"/>
    <p:sldId id="436" r:id="rId11"/>
    <p:sldId id="336" r:id="rId12"/>
    <p:sldId id="310" r:id="rId13"/>
    <p:sldId id="433" r:id="rId14"/>
    <p:sldId id="441" r:id="rId15"/>
    <p:sldId id="434" r:id="rId16"/>
    <p:sldId id="444" r:id="rId17"/>
    <p:sldId id="440" r:id="rId18"/>
    <p:sldId id="437" r:id="rId19"/>
    <p:sldId id="438" r:id="rId20"/>
    <p:sldId id="443" r:id="rId21"/>
    <p:sldId id="442" r:id="rId22"/>
    <p:sldId id="320" r:id="rId23"/>
    <p:sldId id="328" r:id="rId24"/>
    <p:sldId id="290" r:id="rId25"/>
  </p:sldIdLst>
  <p:sldSz cx="9144000" cy="6858000" type="screen4x3"/>
  <p:notesSz cx="7010400" cy="9296400"/>
  <p:defaultTextStyle>
    <a:defPPr>
      <a:defRPr lang="en-CA"/>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2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2"/>
    <p:restoredTop sz="42610"/>
  </p:normalViewPr>
  <p:slideViewPr>
    <p:cSldViewPr>
      <p:cViewPr varScale="1">
        <p:scale>
          <a:sx n="51" d="100"/>
          <a:sy n="51" d="100"/>
        </p:scale>
        <p:origin x="2200" y="200"/>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p:cViewPr>
        <p:scale>
          <a:sx n="150" d="100"/>
          <a:sy n="150" d="100"/>
        </p:scale>
        <p:origin x="2288" y="14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3550"/>
          </a:xfrm>
          <a:prstGeom prst="rect">
            <a:avLst/>
          </a:prstGeom>
        </p:spPr>
        <p:txBody>
          <a:bodyPr vert="horz" lIns="91566" tIns="45783" rIns="91566" bIns="45783"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971925" y="0"/>
            <a:ext cx="3036888" cy="463550"/>
          </a:xfrm>
          <a:prstGeom prst="rect">
            <a:avLst/>
          </a:prstGeom>
        </p:spPr>
        <p:txBody>
          <a:bodyPr vert="horz" wrap="square" lIns="91566" tIns="45783" rIns="91566" bIns="45783" numCol="1" anchor="t" anchorCtr="0" compatLnSpc="1">
            <a:prstTxWarp prst="textNoShape">
              <a:avLst/>
            </a:prstTxWarp>
          </a:bodyPr>
          <a:lstStyle>
            <a:lvl1pPr algn="r" eaLnBrk="1" hangingPunct="1">
              <a:defRPr sz="1200">
                <a:ea typeface="MS PGothic" panose="020B0600070205080204" pitchFamily="34" charset="-128"/>
              </a:defRPr>
            </a:lvl1pPr>
          </a:lstStyle>
          <a:p>
            <a:pPr>
              <a:defRPr/>
            </a:pPr>
            <a:fld id="{8278CC5F-B364-479C-9C42-97B6D11B2CA6}" type="datetimeFigureOut">
              <a:rPr lang="en-US" altLang="en-US"/>
              <a:pPr>
                <a:defRPr/>
              </a:pPr>
              <a:t>4/10/19</a:t>
            </a:fld>
            <a:endParaRPr lang="en-US" altLang="en-US"/>
          </a:p>
        </p:txBody>
      </p:sp>
      <p:sp>
        <p:nvSpPr>
          <p:cNvPr id="4" name="Footer Placeholder 3"/>
          <p:cNvSpPr>
            <a:spLocks noGrp="1"/>
          </p:cNvSpPr>
          <p:nvPr>
            <p:ph type="ftr" sz="quarter" idx="2"/>
          </p:nvPr>
        </p:nvSpPr>
        <p:spPr>
          <a:xfrm>
            <a:off x="0" y="8831263"/>
            <a:ext cx="3036888" cy="463550"/>
          </a:xfrm>
          <a:prstGeom prst="rect">
            <a:avLst/>
          </a:prstGeom>
        </p:spPr>
        <p:txBody>
          <a:bodyPr vert="horz" lIns="91566" tIns="45783" rIns="91566" bIns="45783"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971925" y="8831263"/>
            <a:ext cx="3036888" cy="463550"/>
          </a:xfrm>
          <a:prstGeom prst="rect">
            <a:avLst/>
          </a:prstGeom>
        </p:spPr>
        <p:txBody>
          <a:bodyPr vert="horz" wrap="square" lIns="91566" tIns="45783" rIns="91566" bIns="45783" numCol="1" anchor="b" anchorCtr="0" compatLnSpc="1">
            <a:prstTxWarp prst="textNoShape">
              <a:avLst/>
            </a:prstTxWarp>
          </a:bodyPr>
          <a:lstStyle>
            <a:lvl1pPr algn="r" eaLnBrk="1" hangingPunct="1">
              <a:defRPr sz="1200">
                <a:ea typeface="MS PGothic" panose="020B0600070205080204" pitchFamily="34" charset="-128"/>
              </a:defRPr>
            </a:lvl1pPr>
          </a:lstStyle>
          <a:p>
            <a:pPr>
              <a:defRPr/>
            </a:pPr>
            <a:fld id="{325B03BB-6A09-41D2-9C75-A4D31432CEF6}" type="slidenum">
              <a:rPr lang="en-US" altLang="en-US"/>
              <a:pPr>
                <a:defRPr/>
              </a:pPr>
              <a:t>‹#›</a:t>
            </a:fld>
            <a:endParaRPr lang="en-US" altLang="en-US"/>
          </a:p>
        </p:txBody>
      </p:sp>
    </p:spTree>
    <p:extLst>
      <p:ext uri="{BB962C8B-B14F-4D97-AF65-F5344CB8AC3E}">
        <p14:creationId xmlns:p14="http://schemas.microsoft.com/office/powerpoint/2010/main" val="3522996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3152" tIns="46575" rIns="93152" bIns="46575" numCol="1" anchor="t" anchorCtr="0" compatLnSpc="1">
            <a:prstTxWarp prst="textNoShape">
              <a:avLst/>
            </a:prstTxWarp>
          </a:bodyPr>
          <a:lstStyle>
            <a:lvl1pPr defTabSz="931553" eaLnBrk="1" hangingPunct="1">
              <a:defRPr sz="1200">
                <a:latin typeface="Arial" charset="0"/>
                <a:ea typeface="+mn-ea"/>
                <a:cs typeface="+mn-cs"/>
              </a:defRPr>
            </a:lvl1pPr>
          </a:lstStyle>
          <a:p>
            <a:pPr>
              <a:defRPr/>
            </a:pPr>
            <a:endParaRPr lang="en-CA"/>
          </a:p>
        </p:txBody>
      </p:sp>
      <p:sp>
        <p:nvSpPr>
          <p:cNvPr id="4099" name="Rectangle 3"/>
          <p:cNvSpPr>
            <a:spLocks noGrp="1" noChangeArrowheads="1"/>
          </p:cNvSpPr>
          <p:nvPr>
            <p:ph type="dt" idx="1"/>
          </p:nvPr>
        </p:nvSpPr>
        <p:spPr bwMode="auto">
          <a:xfrm>
            <a:off x="3971925" y="0"/>
            <a:ext cx="3036888" cy="463550"/>
          </a:xfrm>
          <a:prstGeom prst="rect">
            <a:avLst/>
          </a:prstGeom>
          <a:noFill/>
          <a:ln w="9525">
            <a:noFill/>
            <a:miter lim="800000"/>
            <a:headEnd/>
            <a:tailEnd/>
          </a:ln>
          <a:effectLst/>
        </p:spPr>
        <p:txBody>
          <a:bodyPr vert="horz" wrap="square" lIns="93152" tIns="46575" rIns="93152" bIns="46575" numCol="1" anchor="t" anchorCtr="0" compatLnSpc="1">
            <a:prstTxWarp prst="textNoShape">
              <a:avLst/>
            </a:prstTxWarp>
          </a:bodyPr>
          <a:lstStyle>
            <a:lvl1pPr algn="r" defTabSz="931553" eaLnBrk="1" hangingPunct="1">
              <a:defRPr sz="1200">
                <a:latin typeface="Arial" charset="0"/>
                <a:ea typeface="+mn-ea"/>
                <a:cs typeface="+mn-cs"/>
              </a:defRPr>
            </a:lvl1pPr>
          </a:lstStyle>
          <a:p>
            <a:pPr>
              <a:defRPr/>
            </a:pPr>
            <a:endParaRPr lang="en-CA"/>
          </a:p>
        </p:txBody>
      </p:sp>
      <p:sp>
        <p:nvSpPr>
          <p:cNvPr id="307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3152" tIns="46575" rIns="93152" bIns="46575"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102" name="Rectangle 6"/>
          <p:cNvSpPr>
            <a:spLocks noGrp="1" noChangeArrowheads="1"/>
          </p:cNvSpPr>
          <p:nvPr>
            <p:ph type="ftr" sz="quarter" idx="4"/>
          </p:nvPr>
        </p:nvSpPr>
        <p:spPr bwMode="auto">
          <a:xfrm>
            <a:off x="0" y="8831263"/>
            <a:ext cx="3036888" cy="463550"/>
          </a:xfrm>
          <a:prstGeom prst="rect">
            <a:avLst/>
          </a:prstGeom>
          <a:noFill/>
          <a:ln w="9525">
            <a:noFill/>
            <a:miter lim="800000"/>
            <a:headEnd/>
            <a:tailEnd/>
          </a:ln>
          <a:effectLst/>
        </p:spPr>
        <p:txBody>
          <a:bodyPr vert="horz" wrap="square" lIns="93152" tIns="46575" rIns="93152" bIns="46575" numCol="1" anchor="b" anchorCtr="0" compatLnSpc="1">
            <a:prstTxWarp prst="textNoShape">
              <a:avLst/>
            </a:prstTxWarp>
          </a:bodyPr>
          <a:lstStyle>
            <a:lvl1pPr defTabSz="931553" eaLnBrk="1" hangingPunct="1">
              <a:defRPr sz="1200">
                <a:latin typeface="Arial" charset="0"/>
                <a:ea typeface="+mn-ea"/>
                <a:cs typeface="+mn-cs"/>
              </a:defRPr>
            </a:lvl1pPr>
          </a:lstStyle>
          <a:p>
            <a:pPr>
              <a:defRPr/>
            </a:pPr>
            <a:endParaRPr lang="en-CA"/>
          </a:p>
        </p:txBody>
      </p:sp>
      <p:sp>
        <p:nvSpPr>
          <p:cNvPr id="4103" name="Rectangle 7"/>
          <p:cNvSpPr>
            <a:spLocks noGrp="1" noChangeArrowheads="1"/>
          </p:cNvSpPr>
          <p:nvPr>
            <p:ph type="sldNum" sz="quarter" idx="5"/>
          </p:nvPr>
        </p:nvSpPr>
        <p:spPr bwMode="auto">
          <a:xfrm>
            <a:off x="3971925" y="8831263"/>
            <a:ext cx="3036888" cy="463550"/>
          </a:xfrm>
          <a:prstGeom prst="rect">
            <a:avLst/>
          </a:prstGeom>
          <a:noFill/>
          <a:ln w="9525">
            <a:noFill/>
            <a:miter lim="800000"/>
            <a:headEnd/>
            <a:tailEnd/>
          </a:ln>
          <a:effectLst/>
        </p:spPr>
        <p:txBody>
          <a:bodyPr vert="horz" wrap="square" lIns="93152" tIns="46575" rIns="93152" bIns="46575" numCol="1" anchor="b" anchorCtr="0" compatLnSpc="1">
            <a:prstTxWarp prst="textNoShape">
              <a:avLst/>
            </a:prstTxWarp>
          </a:bodyPr>
          <a:lstStyle>
            <a:lvl1pPr algn="r" defTabSz="930270" eaLnBrk="1" hangingPunct="1">
              <a:defRPr sz="1200">
                <a:ea typeface="MS PGothic" panose="020B0600070205080204" pitchFamily="34" charset="-128"/>
              </a:defRPr>
            </a:lvl1pPr>
          </a:lstStyle>
          <a:p>
            <a:pPr>
              <a:defRPr/>
            </a:pPr>
            <a:fld id="{7FE0C6DA-08B9-4A33-A7F3-41797C835975}" type="slidenum">
              <a:rPr lang="en-CA" altLang="en-US"/>
              <a:pPr>
                <a:defRPr/>
              </a:pPr>
              <a:t>‹#›</a:t>
            </a:fld>
            <a:endParaRPr lang="en-CA" altLang="en-US"/>
          </a:p>
        </p:txBody>
      </p:sp>
    </p:spTree>
    <p:extLst>
      <p:ext uri="{BB962C8B-B14F-4D97-AF65-F5344CB8AC3E}">
        <p14:creationId xmlns:p14="http://schemas.microsoft.com/office/powerpoint/2010/main" val="24613089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na01.safelinks.protection.outlook.com/?url=https://www.ted.com/talks/margaret_heffernan_why_it_s_time_to_forget_the_pecking_order_at_work/transcript&amp;data=02|01|julie.reid@ontario.ca|9bfdc07b980c43ecf3ef08d5a583e3e0|cddc1229ac2a4b97b78a0e5cacb5865c|0|0|636596908233195066&amp;sdata=FhRSm/wEjjB/mLAxaFc3LVqyh91P3jUj3sVQWQrI+qc=&amp;reserved=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education-leadership-ontario.ca/en/resources/personal-leadership-resourc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abebooks.com/Coaching-Habit-Say-Ask-Change-Way/30059329951/bd?cm_mmc=ggl-_-COM_CA_ETA_DSA-_-naa-_-1t3naa&amp;gclid=EAIaIQobChMIp5XJraWy4QIVCiaGCh1g4AnYEAAYAyAAEgL6X_D_Bw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thinkingcollaborative.co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gadoe.org/Curriculum-Instruction-and-Assessment/Special-Education-Services/Documents/SPDG%20Videos/Coaching/Coaching%20Parts%20Six-Seven.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education-leadership-ontario.ca/en/resources/collaborative-learning-model/leadership-coach"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edu.gov.on.ca/eng/policyfunding/leadership/Summer2010.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usd12.org/sites/default/files/Page_Attachments/ze_elmore2003pp1-32.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adamgrant.net/give-and-take"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theglobeandmail.com/report-on-business/careers/leadership-lab/the-difference-between-workplace-givers-takers-and-matchers/article2559483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ea typeface="ＭＳ Ｐゴシック" panose="020B0600070205080204" pitchFamily="34" charset="-128"/>
              </a:defRPr>
            </a:lvl1pPr>
            <a:lvl2pPr marL="749300" indent="-287338" defTabSz="927100">
              <a:defRPr>
                <a:solidFill>
                  <a:schemeClr val="tx1"/>
                </a:solidFill>
                <a:latin typeface="Arial" panose="020B0604020202020204" pitchFamily="34" charset="0"/>
                <a:ea typeface="ＭＳ Ｐゴシック" panose="020B0600070205080204" pitchFamily="34" charset="-128"/>
              </a:defRPr>
            </a:lvl2pPr>
            <a:lvl3pPr marL="1152525" indent="-230188" defTabSz="927100">
              <a:defRPr>
                <a:solidFill>
                  <a:schemeClr val="tx1"/>
                </a:solidFill>
                <a:latin typeface="Arial" panose="020B0604020202020204" pitchFamily="34" charset="0"/>
                <a:ea typeface="ＭＳ Ｐゴシック" panose="020B0600070205080204" pitchFamily="34" charset="-128"/>
              </a:defRPr>
            </a:lvl3pPr>
            <a:lvl4pPr marL="1612900" indent="-230188" defTabSz="927100">
              <a:defRPr>
                <a:solidFill>
                  <a:schemeClr val="tx1"/>
                </a:solidFill>
                <a:latin typeface="Arial" panose="020B0604020202020204" pitchFamily="34" charset="0"/>
                <a:ea typeface="ＭＳ Ｐゴシック" panose="020B0600070205080204" pitchFamily="34" charset="-128"/>
              </a:defRPr>
            </a:lvl4pPr>
            <a:lvl5pPr marL="2074863" indent="-230188" defTabSz="927100">
              <a:defRPr>
                <a:solidFill>
                  <a:schemeClr val="tx1"/>
                </a:solidFill>
                <a:latin typeface="Arial" panose="020B0604020202020204" pitchFamily="34" charset="0"/>
                <a:ea typeface="ＭＳ Ｐゴシック" panose="020B0600070205080204" pitchFamily="34" charset="-128"/>
              </a:defRPr>
            </a:lvl5pPr>
            <a:lvl6pPr marL="25320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D7FA4F2-BD71-4E70-B763-D08E7321ADDA}" type="slidenum">
              <a:rPr lang="en-CA" altLang="en-US" smtClean="0"/>
              <a:pPr/>
              <a:t>1</a:t>
            </a:fld>
            <a:endParaRPr lang="en-CA" altLang="en-US" dirty="0"/>
          </a:p>
        </p:txBody>
      </p:sp>
      <p:sp>
        <p:nvSpPr>
          <p:cNvPr id="6147" name="Rectangle 2"/>
          <p:cNvSpPr>
            <a:spLocks noGrp="1" noRot="1" noChangeAspect="1" noChangeArrowheads="1" noTextEdit="1"/>
          </p:cNvSpPr>
          <p:nvPr>
            <p:ph type="sldImg"/>
          </p:nvPr>
        </p:nvSpPr>
        <p:spPr>
          <a:ln/>
        </p:spPr>
      </p:sp>
      <p:sp>
        <p:nvSpPr>
          <p:cNvPr id="6148" name="Rectangle 4"/>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CA" sz="1200" b="1" kern="1200" dirty="0">
                <a:solidFill>
                  <a:schemeClr val="tx1"/>
                </a:solidFill>
                <a:effectLst/>
                <a:latin typeface="Arial" charset="0"/>
                <a:ea typeface="ＭＳ Ｐゴシック" panose="020B0600070205080204" pitchFamily="34" charset="-128"/>
                <a:cs typeface="ＭＳ Ｐゴシック" charset="-128"/>
              </a:rPr>
              <a:t>CONTEXT </a:t>
            </a:r>
            <a:endParaRPr lang="en-CA" sz="1200" b="1" kern="1200" baseline="0" dirty="0">
              <a:solidFill>
                <a:schemeClr val="tx1"/>
              </a:solidFill>
              <a:effectLst/>
              <a:latin typeface="Arial" charset="0"/>
              <a:ea typeface="ＭＳ Ｐゴシック" panose="020B0600070205080204" pitchFamily="34" charset="-128"/>
              <a:cs typeface="ＭＳ Ｐゴシック" charset="-128"/>
            </a:endParaRPr>
          </a:p>
          <a:p>
            <a:pPr marL="171450" indent="-171450">
              <a:buFont typeface="Arial"/>
              <a:buChar char="•"/>
            </a:pPr>
            <a:r>
              <a:rPr lang="en-CA" sz="1050" b="0" kern="1200" dirty="0">
                <a:solidFill>
                  <a:schemeClr val="tx1"/>
                </a:solidFill>
                <a:effectLst/>
                <a:latin typeface="Arial" charset="0"/>
                <a:ea typeface="ＭＳ Ｐゴシック" panose="020B0600070205080204" pitchFamily="34" charset="-128"/>
                <a:cs typeface="ＭＳ Ｐゴシック" charset="-128"/>
              </a:rPr>
              <a:t>The Institute</a:t>
            </a:r>
            <a:r>
              <a:rPr lang="en-CA" sz="1050" b="0" kern="1200" baseline="0" dirty="0">
                <a:solidFill>
                  <a:schemeClr val="tx1"/>
                </a:solidFill>
                <a:effectLst/>
                <a:latin typeface="Arial" charset="0"/>
                <a:ea typeface="ＭＳ Ｐゴシック" panose="020B0600070205080204" pitchFamily="34" charset="-128"/>
                <a:cs typeface="ＭＳ Ｐゴシック" charset="-128"/>
              </a:rPr>
              <a:t> for Education Leadership (IEL) of Ontario engages in professional collaboration and collaborative inquiry as an essential approach for reaching its priority goal of promoting and supporting effective education leadership.</a:t>
            </a:r>
          </a:p>
          <a:p>
            <a:pPr marL="171450" indent="-171450">
              <a:buFont typeface="Arial"/>
              <a:buChar char="•"/>
            </a:pPr>
            <a:r>
              <a:rPr lang="en-CA" sz="1050" b="0" kern="1200" baseline="0" dirty="0">
                <a:solidFill>
                  <a:schemeClr val="tx1"/>
                </a:solidFill>
                <a:effectLst/>
                <a:latin typeface="Arial" charset="0"/>
                <a:ea typeface="ＭＳ Ｐゴシック" panose="020B0600070205080204" pitchFamily="34" charset="-128"/>
                <a:cs typeface="ＭＳ Ｐゴシック" charset="-128"/>
              </a:rPr>
              <a:t>In fall 2017, the IEL launched the concept of Leader as Coach as its first professional “cycle of inquiry.”</a:t>
            </a:r>
            <a:endParaRPr lang="en-CA" sz="1050" kern="1200" dirty="0">
              <a:solidFill>
                <a:schemeClr val="tx1"/>
              </a:solidFill>
              <a:effectLst/>
              <a:latin typeface="Arial" charset="0"/>
              <a:ea typeface="ＭＳ Ｐゴシック" panose="020B0600070205080204" pitchFamily="34" charset="-128"/>
              <a:cs typeface="ＭＳ Ｐゴシック" charset="-128"/>
            </a:endParaRP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CA" sz="1050" kern="1200" dirty="0">
                <a:solidFill>
                  <a:schemeClr val="tx1"/>
                </a:solidFill>
                <a:effectLst/>
                <a:latin typeface="Arial" charset="0"/>
                <a:ea typeface="ＭＳ Ｐゴシック" panose="020B0600070205080204" pitchFamily="34" charset="-128"/>
                <a:cs typeface="ＭＳ Ｐゴシック" charset="-128"/>
              </a:rPr>
              <a:t>The inquiry began</a:t>
            </a:r>
            <a:r>
              <a:rPr lang="en-CA" sz="1050" kern="1200" baseline="0" dirty="0">
                <a:solidFill>
                  <a:schemeClr val="tx1"/>
                </a:solidFill>
                <a:effectLst/>
                <a:latin typeface="Arial" charset="0"/>
                <a:ea typeface="ＭＳ Ｐゴシック" panose="020B0600070205080204" pitchFamily="34" charset="-128"/>
                <a:cs typeface="ＭＳ Ｐゴシック" charset="-128"/>
              </a:rPr>
              <a:t> </a:t>
            </a:r>
            <a:r>
              <a:rPr lang="en-CA" sz="1050" kern="1200" dirty="0">
                <a:solidFill>
                  <a:schemeClr val="tx1"/>
                </a:solidFill>
                <a:effectLst/>
                <a:latin typeface="Arial" charset="0"/>
                <a:ea typeface="ＭＳ Ｐゴシック" panose="020B0600070205080204" pitchFamily="34" charset="-128"/>
                <a:cs typeface="ＭＳ Ｐゴシック" charset="-128"/>
              </a:rPr>
              <a:t>with a discussion of reciprocal leadership, its</a:t>
            </a:r>
            <a:r>
              <a:rPr lang="en-CA" sz="1050" kern="1200" baseline="0" dirty="0">
                <a:solidFill>
                  <a:schemeClr val="tx1"/>
                </a:solidFill>
                <a:effectLst/>
                <a:latin typeface="Arial" charset="0"/>
                <a:ea typeface="ＭＳ Ｐゴシック" panose="020B0600070205080204" pitchFamily="34" charset="-128"/>
                <a:cs typeface="ＭＳ Ｐゴシック" charset="-128"/>
              </a:rPr>
              <a:t> definition and its importance in fulfilling the leader as coach role. </a:t>
            </a:r>
            <a:r>
              <a:rPr lang="en-CA" sz="1050" baseline="0" dirty="0"/>
              <a:t>A role that would focus on creating </a:t>
            </a:r>
            <a:r>
              <a:rPr lang="en-CA" sz="1050" b="0" i="0" u="none" strike="noStrike" kern="1200" dirty="0">
                <a:solidFill>
                  <a:schemeClr val="tx1"/>
                </a:solidFill>
                <a:effectLst/>
                <a:latin typeface="Arial" charset="0"/>
                <a:ea typeface="ＭＳ Ｐゴシック" panose="020B0600070205080204" pitchFamily="34" charset="-128"/>
                <a:cs typeface="ＭＳ Ｐゴシック" charset="-128"/>
              </a:rPr>
              <a:t>a trusting, supportive relationship.</a:t>
            </a:r>
            <a:endParaRPr lang="en-CA" sz="1050" kern="1200" dirty="0">
              <a:solidFill>
                <a:schemeClr val="tx1"/>
              </a:solidFill>
              <a:effectLst/>
              <a:latin typeface="Arial" charset="0"/>
              <a:ea typeface="ＭＳ Ｐゴシック" panose="020B0600070205080204" pitchFamily="34" charset="-128"/>
              <a:cs typeface="ＭＳ Ｐゴシック" charset="-128"/>
            </a:endParaRPr>
          </a:p>
          <a:p>
            <a:pPr marL="171450" indent="-171450">
              <a:buFont typeface="Arial"/>
              <a:buChar char="•"/>
            </a:pPr>
            <a:r>
              <a:rPr lang="en-CA" sz="1050" kern="1200" baseline="0" dirty="0">
                <a:solidFill>
                  <a:schemeClr val="tx1"/>
                </a:solidFill>
                <a:effectLst/>
                <a:latin typeface="Arial" charset="0"/>
                <a:ea typeface="ＭＳ Ｐゴシック" panose="020B0600070205080204" pitchFamily="34" charset="-128"/>
                <a:cs typeface="ＭＳ Ｐゴシック" charset="-128"/>
              </a:rPr>
              <a:t>The IEL drew on a sampling of evidence from selected experts and the input of Ontario leaders to develop its definition of reciprocal leadership. </a:t>
            </a:r>
          </a:p>
          <a:p>
            <a:pPr marL="171450" indent="-171450">
              <a:buFont typeface="Arial"/>
              <a:buChar char="•"/>
            </a:pPr>
            <a:r>
              <a:rPr lang="en-CA" sz="1050" kern="1200" baseline="0" dirty="0">
                <a:solidFill>
                  <a:schemeClr val="tx1"/>
                </a:solidFill>
                <a:effectLst/>
                <a:latin typeface="Arial" charset="0"/>
                <a:ea typeface="ＭＳ Ｐゴシック" panose="020B0600070205080204" pitchFamily="34" charset="-128"/>
                <a:cs typeface="ＭＳ Ｐゴシック" charset="-128"/>
              </a:rPr>
              <a:t>It also surveyed its members and their associations to find out what kinds of mentoring and coaching supports are in place. </a:t>
            </a:r>
          </a:p>
          <a:p>
            <a:pPr marL="171450" indent="-171450">
              <a:buFont typeface="Arial"/>
              <a:buChar char="•"/>
            </a:pPr>
            <a:r>
              <a:rPr lang="en-CA" sz="1050" kern="1200" baseline="0" dirty="0">
                <a:solidFill>
                  <a:schemeClr val="tx1"/>
                </a:solidFill>
                <a:effectLst/>
                <a:latin typeface="Arial" charset="0"/>
                <a:ea typeface="ＭＳ Ｐゴシック" panose="020B0600070205080204" pitchFamily="34" charset="-128"/>
                <a:cs typeface="ＭＳ Ｐゴシック" charset="-128"/>
              </a:rPr>
              <a:t>The survey revealed that the majority of programs focus on mentoring and coaching that involves educators in similar roles; e.g., an experienced principal and an inexperienced or aspiring principal. </a:t>
            </a:r>
          </a:p>
          <a:p>
            <a:pPr marL="171450" indent="-171450">
              <a:buFont typeface="Arial"/>
              <a:buChar char="•"/>
            </a:pPr>
            <a:r>
              <a:rPr lang="en-CA" sz="1050" kern="1200" baseline="0" dirty="0">
                <a:solidFill>
                  <a:schemeClr val="tx1"/>
                </a:solidFill>
                <a:effectLst/>
                <a:latin typeface="Arial" charset="0"/>
                <a:ea typeface="ＭＳ Ｐゴシック" panose="020B0600070205080204" pitchFamily="34" charset="-128"/>
                <a:cs typeface="ＭＳ Ｐゴシック" charset="-128"/>
              </a:rPr>
              <a:t>Mentoring and coaching that involves leaders in different roles or who are experienced in their current roles and is reciprocal in its process; i.e. the leader as coach, was not as common. </a:t>
            </a:r>
          </a:p>
          <a:p>
            <a:pPr marL="171450" indent="-171450">
              <a:buFont typeface="Arial"/>
              <a:buChar char="•"/>
            </a:pPr>
            <a:r>
              <a:rPr lang="en-CA" sz="1050" kern="1200" baseline="0" dirty="0">
                <a:solidFill>
                  <a:schemeClr val="tx1"/>
                </a:solidFill>
                <a:effectLst/>
                <a:latin typeface="Arial" charset="0"/>
                <a:ea typeface="ＭＳ Ｐゴシック" panose="020B0600070205080204" pitchFamily="34" charset="-128"/>
                <a:cs typeface="ＭＳ Ｐゴシック" charset="-128"/>
              </a:rPr>
              <a:t>This led the IEL to pose </a:t>
            </a:r>
            <a:r>
              <a:rPr lang="en-CA" sz="1050" kern="1200" dirty="0">
                <a:solidFill>
                  <a:schemeClr val="tx1"/>
                </a:solidFill>
                <a:effectLst/>
                <a:latin typeface="Arial" charset="0"/>
                <a:ea typeface="ＭＳ Ｐゴシック" panose="020B0600070205080204" pitchFamily="34" charset="-128"/>
                <a:cs typeface="ＭＳ Ｐゴシック" charset="-128"/>
              </a:rPr>
              <a:t>following inquiry question to school and system leaders in the province: </a:t>
            </a:r>
            <a:r>
              <a:rPr lang="en-CA" sz="1050" i="1" kern="1200" dirty="0">
                <a:solidFill>
                  <a:schemeClr val="tx1"/>
                </a:solidFill>
                <a:effectLst/>
                <a:latin typeface="Arial" charset="0"/>
                <a:ea typeface="ＭＳ Ｐゴシック" panose="020B0600070205080204" pitchFamily="34" charset="-128"/>
                <a:cs typeface="ＭＳ Ｐゴシック" charset="-128"/>
              </a:rPr>
              <a:t>What are the optimal conditions within a supervisory relationship that foster reciprocal leadership, mentoring/coaching?</a:t>
            </a:r>
            <a:r>
              <a:rPr lang="en-CA" sz="1050" i="1" kern="1200" baseline="0" dirty="0">
                <a:solidFill>
                  <a:schemeClr val="tx1"/>
                </a:solidFill>
                <a:effectLst/>
                <a:latin typeface="Arial" charset="0"/>
                <a:ea typeface="ＭＳ Ｐゴシック" panose="020B0600070205080204" pitchFamily="34" charset="-128"/>
                <a:cs typeface="ＭＳ Ｐゴシック" charset="-128"/>
              </a:rPr>
              <a:t> </a:t>
            </a:r>
            <a:endParaRPr lang="en-CA" sz="1050" i="0" kern="1200" dirty="0">
              <a:solidFill>
                <a:schemeClr val="tx1"/>
              </a:solidFill>
              <a:effectLst/>
              <a:latin typeface="Arial" charset="0"/>
              <a:ea typeface="ＭＳ Ｐゴシック" panose="020B0600070205080204" pitchFamily="34" charset="-128"/>
              <a:cs typeface="ＭＳ Ｐゴシック" charset="-128"/>
            </a:endParaRPr>
          </a:p>
          <a:p>
            <a:r>
              <a:rPr lang="en-CA" sz="1050" kern="1200" dirty="0">
                <a:solidFill>
                  <a:schemeClr val="tx1"/>
                </a:solidFill>
                <a:effectLst/>
                <a:latin typeface="Arial" charset="0"/>
                <a:ea typeface="ＭＳ Ｐゴシック" panose="020B0600070205080204" pitchFamily="34" charset="-128"/>
                <a:cs typeface="ＭＳ Ｐゴシック" charset="-128"/>
              </a:rPr>
              <a:t> </a:t>
            </a:r>
          </a:p>
        </p:txBody>
      </p:sp>
    </p:spTree>
    <p:extLst>
      <p:ext uri="{BB962C8B-B14F-4D97-AF65-F5344CB8AC3E}">
        <p14:creationId xmlns:p14="http://schemas.microsoft.com/office/powerpoint/2010/main" val="3173351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In t</a:t>
            </a:r>
            <a:r>
              <a:rPr lang="en-US" altLang="en-US" baseline="0" dirty="0">
                <a:latin typeface="Arial" panose="020B0604020202020204" pitchFamily="34" charset="0"/>
              </a:rPr>
              <a:t>his TED Talk </a:t>
            </a:r>
            <a:r>
              <a:rPr lang="en-US" altLang="en-US" dirty="0">
                <a:latin typeface="Arial" panose="020B0604020202020204" pitchFamily="34" charset="0"/>
              </a:rPr>
              <a:t>Margaret</a:t>
            </a:r>
            <a:r>
              <a:rPr lang="en-US" altLang="en-US" baseline="0" dirty="0">
                <a:latin typeface="Arial" panose="020B0604020202020204" pitchFamily="34" charset="0"/>
              </a:rPr>
              <a:t> Heffernan tells us to “forget the pecking order at work.” She presents a powerful perspective on reciprocity. It’s one that redefines leadership as an activity in which conditions are created that allow everyone to have value and contribute. It also identifies some of the conditions that are needed for reciprocal leading to be authentic.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baseline="0" dirty="0">
                <a:latin typeface="Arial" panose="020B0604020202020204" pitchFamily="34" charset="0"/>
              </a:rPr>
              <a:t>Application Activity: </a:t>
            </a:r>
            <a:endParaRPr lang="en-US" altLang="en-US" b="1" dirty="0">
              <a:latin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altLang="en-US" dirty="0">
                <a:latin typeface="Arial" panose="020B0604020202020204" pitchFamily="34" charset="0"/>
              </a:rPr>
              <a:t>As</a:t>
            </a:r>
            <a:r>
              <a:rPr lang="en-US" altLang="en-US" baseline="0" dirty="0">
                <a:latin typeface="Arial" panose="020B0604020202020204" pitchFamily="34" charset="0"/>
              </a:rPr>
              <a:t> you view this TED Talk with </a:t>
            </a:r>
            <a:r>
              <a:rPr lang="fr-CA" altLang="en-US" sz="1200" dirty="0">
                <a:hlinkClick r:id="rId3"/>
              </a:rPr>
              <a:t>Margaret Heffernan </a:t>
            </a:r>
            <a:r>
              <a:rPr lang="en-US" altLang="en-US" dirty="0">
                <a:latin typeface="Arial" panose="020B0604020202020204" pitchFamily="34" charset="0"/>
              </a:rPr>
              <a:t>record in your e-journal responses</a:t>
            </a:r>
            <a:r>
              <a:rPr lang="en-US" altLang="en-US" baseline="0" dirty="0">
                <a:latin typeface="Arial" panose="020B0604020202020204" pitchFamily="34" charset="0"/>
              </a:rPr>
              <a:t> to these questions: what surprised you, what ideas resonated with you, what are some conditions that are most likely to result in reciprocal leading. </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altLang="en-US" dirty="0">
                <a:latin typeface="Arial" panose="020B0604020202020204" pitchFamily="34" charset="0"/>
                <a:ea typeface="ＭＳ Ｐゴシック" panose="020B0600070205080204" pitchFamily="34" charset="-128"/>
              </a:rPr>
              <a:t>With your learning</a:t>
            </a:r>
            <a:r>
              <a:rPr lang="en-US" altLang="en-US" baseline="0" dirty="0">
                <a:latin typeface="Arial" panose="020B0604020202020204" pitchFamily="34" charset="0"/>
                <a:ea typeface="ＭＳ Ｐゴシック" panose="020B0600070205080204" pitchFamily="34" charset="-128"/>
              </a:rPr>
              <a:t> partner(s) discuss </a:t>
            </a:r>
            <a:r>
              <a:rPr lang="en-US" altLang="en-US" dirty="0">
                <a:latin typeface="Arial" panose="020B0604020202020204" pitchFamily="34" charset="0"/>
                <a:ea typeface="ＭＳ Ｐゴシック" panose="020B0600070205080204" pitchFamily="34" charset="-128"/>
              </a:rPr>
              <a:t>your initial reaction to the video, </a:t>
            </a:r>
            <a:r>
              <a:rPr lang="en-US" altLang="en-US" dirty="0">
                <a:latin typeface="Arial" panose="020B0604020202020204" pitchFamily="34" charset="0"/>
              </a:rPr>
              <a:t>questions you have, implications for leadership and</a:t>
            </a:r>
            <a:r>
              <a:rPr lang="en-US" altLang="en-US" baseline="0" dirty="0">
                <a:latin typeface="Arial" panose="020B0604020202020204" pitchFamily="34" charset="0"/>
              </a:rPr>
              <a:t> for coaching relationships especially as they relate to conditions.</a:t>
            </a:r>
          </a:p>
          <a:p>
            <a:pPr marL="171450" indent="-171450">
              <a:lnSpc>
                <a:spcPct val="107000"/>
              </a:lnSpc>
              <a:spcAft>
                <a:spcPts val="0"/>
              </a:spcAft>
              <a:buFont typeface="Arial"/>
              <a:buChar char="•"/>
            </a:pPr>
            <a:r>
              <a:rPr lang="fr-CA" altLang="en-US" sz="1200" dirty="0">
                <a:latin typeface="Arial" panose="020B0604020202020204" pitchFamily="34" charset="0"/>
              </a:rPr>
              <a:t>Record new insights</a:t>
            </a:r>
            <a:r>
              <a:rPr lang="fr-CA" altLang="en-US" sz="1200" baseline="0" dirty="0">
                <a:latin typeface="Arial" panose="020B0604020202020204" pitchFamily="34" charset="0"/>
              </a:rPr>
              <a:t> that grow out of this conversation in your e-journal. </a:t>
            </a:r>
            <a:endParaRPr lang="fr-CA" altLang="en-US" sz="1200" dirty="0">
              <a:latin typeface="Arial" panose="020B0604020202020204" pitchFamily="34" charset="0"/>
            </a:endParaRPr>
          </a:p>
        </p:txBody>
      </p:sp>
      <p:sp>
        <p:nvSpPr>
          <p:cNvPr id="1331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ea typeface="ＭＳ Ｐゴシック" panose="020B0600070205080204" pitchFamily="34" charset="-128"/>
              </a:defRPr>
            </a:lvl1pPr>
            <a:lvl2pPr marL="749300" indent="-287338" defTabSz="927100">
              <a:defRPr>
                <a:solidFill>
                  <a:schemeClr val="tx1"/>
                </a:solidFill>
                <a:latin typeface="Arial" panose="020B0604020202020204" pitchFamily="34" charset="0"/>
                <a:ea typeface="ＭＳ Ｐゴシック" panose="020B0600070205080204" pitchFamily="34" charset="-128"/>
              </a:defRPr>
            </a:lvl2pPr>
            <a:lvl3pPr marL="1152525" indent="-230188" defTabSz="927100">
              <a:defRPr>
                <a:solidFill>
                  <a:schemeClr val="tx1"/>
                </a:solidFill>
                <a:latin typeface="Arial" panose="020B0604020202020204" pitchFamily="34" charset="0"/>
                <a:ea typeface="ＭＳ Ｐゴシック" panose="020B0600070205080204" pitchFamily="34" charset="-128"/>
              </a:defRPr>
            </a:lvl3pPr>
            <a:lvl4pPr marL="1612900" indent="-230188" defTabSz="927100">
              <a:defRPr>
                <a:solidFill>
                  <a:schemeClr val="tx1"/>
                </a:solidFill>
                <a:latin typeface="Arial" panose="020B0604020202020204" pitchFamily="34" charset="0"/>
                <a:ea typeface="ＭＳ Ｐゴシック" panose="020B0600070205080204" pitchFamily="34" charset="-128"/>
              </a:defRPr>
            </a:lvl4pPr>
            <a:lvl5pPr marL="2074863" indent="-230188" defTabSz="927100">
              <a:defRPr>
                <a:solidFill>
                  <a:schemeClr val="tx1"/>
                </a:solidFill>
                <a:latin typeface="Arial" panose="020B0604020202020204" pitchFamily="34" charset="0"/>
                <a:ea typeface="ＭＳ Ｐゴシック" panose="020B0600070205080204" pitchFamily="34" charset="-128"/>
              </a:defRPr>
            </a:lvl5pPr>
            <a:lvl6pPr marL="25320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D5A19D0-3912-45E5-A0A7-7C34848770B6}" type="slidenum">
              <a:rPr lang="en-CA" altLang="en-US" smtClean="0"/>
              <a:pPr/>
              <a:t>10</a:t>
            </a:fld>
            <a:endParaRPr lang="en-CA" altLang="en-US"/>
          </a:p>
        </p:txBody>
      </p:sp>
    </p:spTree>
    <p:extLst>
      <p:ext uri="{BB962C8B-B14F-4D97-AF65-F5344CB8AC3E}">
        <p14:creationId xmlns:p14="http://schemas.microsoft.com/office/powerpoint/2010/main" val="1918205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a:t>
            </a:r>
            <a:r>
              <a:rPr lang="en-CA" baseline="0" dirty="0"/>
              <a:t> the question that launched the IEL’s collaborative inquiry into reciprocal leadership. </a:t>
            </a:r>
            <a:endParaRPr lang="en-US" baseline="0" dirty="0"/>
          </a:p>
          <a:p>
            <a:r>
              <a:rPr lang="en-US" b="1" baseline="0" dirty="0"/>
              <a:t>Application Activity:</a:t>
            </a:r>
          </a:p>
          <a:p>
            <a:pPr marL="171450" indent="-171450">
              <a:buFont typeface="Arial" panose="020B0604020202020204" pitchFamily="34" charset="0"/>
              <a:buChar char="•"/>
            </a:pPr>
            <a:r>
              <a:rPr lang="en-US" baseline="0" dirty="0"/>
              <a:t>Review notes you made in your e-journal and recall what you learned from the Ted TALK and any of the readings. </a:t>
            </a:r>
          </a:p>
          <a:p>
            <a:pPr marL="171450" indent="-171450">
              <a:buFont typeface="Arial" panose="020B0604020202020204" pitchFamily="34" charset="0"/>
              <a:buChar char="•"/>
            </a:pPr>
            <a:r>
              <a:rPr lang="en-US" baseline="0" dirty="0"/>
              <a:t>Based on this and your own experience with coaching what would you list as the priority conditions that need to be in place for reciprocal leading and effective coaching to take place? Record these in your e-journal.</a:t>
            </a:r>
          </a:p>
          <a:p>
            <a:pPr marL="171450" indent="-171450">
              <a:buFont typeface="Arial" panose="020B0604020202020204" pitchFamily="34" charset="0"/>
              <a:buChar char="•"/>
            </a:pPr>
            <a:r>
              <a:rPr lang="en-US" baseline="0" dirty="0"/>
              <a:t>Connect with your learning partner(s) to compare thoughts and add to your notes. </a:t>
            </a:r>
          </a:p>
          <a:p>
            <a:pPr marL="0" indent="0">
              <a:buFont typeface="Arial" panose="020B0604020202020204" pitchFamily="34" charset="0"/>
              <a:buNone/>
            </a:pPr>
            <a:r>
              <a:rPr lang="en-US" baseline="0" dirty="0"/>
              <a:t> </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pPr>
              <a:defRPr/>
            </a:pPr>
            <a:fld id="{7FE0C6DA-08B9-4A33-A7F3-41797C835975}" type="slidenum">
              <a:rPr lang="en-CA" altLang="en-US" smtClean="0"/>
              <a:pPr>
                <a:defRPr/>
              </a:pPr>
              <a:t>11</a:t>
            </a:fld>
            <a:endParaRPr lang="en-CA" altLang="en-US"/>
          </a:p>
        </p:txBody>
      </p:sp>
    </p:spTree>
    <p:extLst>
      <p:ext uri="{BB962C8B-B14F-4D97-AF65-F5344CB8AC3E}">
        <p14:creationId xmlns:p14="http://schemas.microsoft.com/office/powerpoint/2010/main" val="2818652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Arial" charset="0"/>
                <a:ea typeface="ＭＳ Ｐゴシック" panose="020B0600070205080204" pitchFamily="34" charset="-128"/>
                <a:cs typeface="ＭＳ Ｐゴシック" charset="-128"/>
              </a:rPr>
              <a:t>The</a:t>
            </a:r>
            <a:r>
              <a:rPr lang="en-US" sz="1200" b="0" kern="1200" baseline="0" dirty="0">
                <a:solidFill>
                  <a:schemeClr val="tx1"/>
                </a:solidFill>
                <a:effectLst/>
                <a:latin typeface="Arial" charset="0"/>
                <a:ea typeface="ＭＳ Ｐゴシック" panose="020B0600070205080204" pitchFamily="34" charset="-128"/>
                <a:cs typeface="ＭＳ Ｐゴシック" charset="-128"/>
              </a:rPr>
              <a:t> IEL’s inquiry resulted in this definition of reciprocal leadership. It is the reciprocal leadership that creates  conditions which in turn make it possible to enact the leader as coach role.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kern="1200" baseline="0" dirty="0">
              <a:solidFill>
                <a:schemeClr val="tx1"/>
              </a:solidFill>
              <a:effectLst/>
              <a:latin typeface="Arial" charset="0"/>
              <a:ea typeface="ＭＳ Ｐゴシック" panose="020B0600070205080204" pitchFamily="34"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a:solidFill>
                  <a:schemeClr val="tx1"/>
                </a:solidFill>
                <a:effectLst/>
                <a:latin typeface="Arial" charset="0"/>
                <a:ea typeface="ＭＳ Ｐゴシック" panose="020B0600070205080204" pitchFamily="34" charset="-128"/>
                <a:cs typeface="ＭＳ Ｐゴシック" charset="-128"/>
              </a:rPr>
              <a:t>Application Activity</a:t>
            </a:r>
            <a:r>
              <a:rPr lang="en-US" sz="1200" b="0" kern="1200" baseline="0" dirty="0">
                <a:solidFill>
                  <a:schemeClr val="tx1"/>
                </a:solidFill>
                <a:effectLst/>
                <a:latin typeface="Arial" charset="0"/>
                <a:ea typeface="ＭＳ Ｐゴシック" panose="020B0600070205080204" pitchFamily="34" charset="-128"/>
                <a:cs typeface="ＭＳ Ｐゴシック" charset="-128"/>
              </a:rPr>
              <a:t>:</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b="0" kern="1200" baseline="0" dirty="0">
                <a:solidFill>
                  <a:schemeClr val="tx1"/>
                </a:solidFill>
                <a:effectLst/>
                <a:latin typeface="Arial" charset="0"/>
                <a:ea typeface="ＭＳ Ｐゴシック" panose="020B0600070205080204" pitchFamily="34" charset="-128"/>
                <a:cs typeface="ＭＳ Ｐゴシック" charset="-128"/>
              </a:rPr>
              <a:t>Refer to the conditions you noted in response to the previous slide. </a:t>
            </a:r>
          </a:p>
          <a:p>
            <a:pPr marL="171450" indent="-171450">
              <a:buFont typeface="Arial" panose="020B0604020202020204" pitchFamily="34" charset="0"/>
              <a:buChar char="•"/>
            </a:pPr>
            <a:r>
              <a:rPr lang="en-US" sz="1200" b="0" kern="1200" baseline="0" dirty="0">
                <a:solidFill>
                  <a:schemeClr val="tx1"/>
                </a:solidFill>
                <a:effectLst/>
                <a:latin typeface="Arial" charset="0"/>
                <a:ea typeface="ＭＳ Ｐゴシック" panose="020B0600070205080204" pitchFamily="34" charset="-128"/>
                <a:cs typeface="ＭＳ Ｐゴシック" charset="-128"/>
              </a:rPr>
              <a:t>Based on this definition, what are other conditions you would add?</a:t>
            </a:r>
          </a:p>
          <a:p>
            <a:pPr marL="171450" indent="-171450">
              <a:buFont typeface="Arial" panose="020B0604020202020204" pitchFamily="34" charset="0"/>
              <a:buChar char="•"/>
            </a:pPr>
            <a:r>
              <a:rPr lang="en-US" baseline="0" dirty="0"/>
              <a:t>Connect with your learning partner(s) to compare thoughts and add to your notes. </a:t>
            </a:r>
          </a:p>
          <a:p>
            <a:pPr marL="0" indent="0">
              <a:buFont typeface="Arial" panose="020B0604020202020204" pitchFamily="34" charset="0"/>
              <a:buNone/>
            </a:pPr>
            <a:r>
              <a:rPr lang="en-US" baseline="0" dirty="0"/>
              <a:t> </a:t>
            </a:r>
          </a:p>
          <a:p>
            <a:endParaRPr lang="fr-CA" altLang="en-US" dirty="0">
              <a:latin typeface="GillSans" pitchFamily="34" charset="0"/>
            </a:endParaRPr>
          </a:p>
          <a:p>
            <a:endParaRPr lang="fr-CA" altLang="en-US" dirty="0">
              <a:latin typeface="GillSans" pitchFamily="34" charset="0"/>
            </a:endParaRPr>
          </a:p>
        </p:txBody>
      </p:sp>
      <p:sp>
        <p:nvSpPr>
          <p:cNvPr id="2662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ea typeface="ＭＳ Ｐゴシック" panose="020B0600070205080204" pitchFamily="34" charset="-128"/>
              </a:defRPr>
            </a:lvl1pPr>
            <a:lvl2pPr marL="749300" indent="-287338" defTabSz="927100">
              <a:defRPr>
                <a:solidFill>
                  <a:schemeClr val="tx1"/>
                </a:solidFill>
                <a:latin typeface="Arial" panose="020B0604020202020204" pitchFamily="34" charset="0"/>
                <a:ea typeface="ＭＳ Ｐゴシック" panose="020B0600070205080204" pitchFamily="34" charset="-128"/>
              </a:defRPr>
            </a:lvl2pPr>
            <a:lvl3pPr marL="1152525" indent="-230188" defTabSz="927100">
              <a:defRPr>
                <a:solidFill>
                  <a:schemeClr val="tx1"/>
                </a:solidFill>
                <a:latin typeface="Arial" panose="020B0604020202020204" pitchFamily="34" charset="0"/>
                <a:ea typeface="ＭＳ Ｐゴシック" panose="020B0600070205080204" pitchFamily="34" charset="-128"/>
              </a:defRPr>
            </a:lvl3pPr>
            <a:lvl4pPr marL="1612900" indent="-230188" defTabSz="927100">
              <a:defRPr>
                <a:solidFill>
                  <a:schemeClr val="tx1"/>
                </a:solidFill>
                <a:latin typeface="Arial" panose="020B0604020202020204" pitchFamily="34" charset="0"/>
                <a:ea typeface="ＭＳ Ｐゴシック" panose="020B0600070205080204" pitchFamily="34" charset="-128"/>
              </a:defRPr>
            </a:lvl4pPr>
            <a:lvl5pPr marL="2074863" indent="-230188" defTabSz="927100">
              <a:defRPr>
                <a:solidFill>
                  <a:schemeClr val="tx1"/>
                </a:solidFill>
                <a:latin typeface="Arial" panose="020B0604020202020204" pitchFamily="34" charset="0"/>
                <a:ea typeface="ＭＳ Ｐゴシック" panose="020B0600070205080204" pitchFamily="34" charset="-128"/>
              </a:defRPr>
            </a:lvl5pPr>
            <a:lvl6pPr marL="25320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B95BF1E-0627-4AC5-AD93-E87B10E65E0F}" type="slidenum">
              <a:rPr lang="en-CA" altLang="en-US" smtClean="0"/>
              <a:pPr/>
              <a:t>12</a:t>
            </a:fld>
            <a:endParaRPr lang="en-CA" altLang="en-US"/>
          </a:p>
        </p:txBody>
      </p:sp>
    </p:spTree>
    <p:extLst>
      <p:ext uri="{BB962C8B-B14F-4D97-AF65-F5344CB8AC3E}">
        <p14:creationId xmlns:p14="http://schemas.microsoft.com/office/powerpoint/2010/main" val="1442827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noProof="0" dirty="0">
                <a:latin typeface="Arial" panose="020B0604020202020204" pitchFamily="34" charset="0"/>
                <a:cs typeface="Arial" panose="020B0604020202020204" pitchFamily="34" charset="0"/>
              </a:rPr>
              <a:t>In</a:t>
            </a:r>
            <a:r>
              <a:rPr lang="en-US" altLang="en-US" baseline="0" noProof="0" dirty="0">
                <a:latin typeface="Arial" panose="020B0604020202020204" pitchFamily="34" charset="0"/>
                <a:cs typeface="Arial" panose="020B0604020202020204" pitchFamily="34" charset="0"/>
              </a:rPr>
              <a:t> this presentation, you are following many of the steps that the IEL followed in its collaborative inquiry on reciprocal leadership and leader as coach. In this slide the IEL describes the way in which reciprocal leadership makes the “leader as coach” process possible. </a:t>
            </a:r>
          </a:p>
          <a:p>
            <a:endParaRPr lang="en-US" altLang="en-US" baseline="0" noProof="0" dirty="0">
              <a:latin typeface="Arial" panose="020B0604020202020204" pitchFamily="34" charset="0"/>
              <a:cs typeface="Arial" panose="020B0604020202020204" pitchFamily="34" charset="0"/>
            </a:endParaRPr>
          </a:p>
          <a:p>
            <a:r>
              <a:rPr lang="en-US" altLang="en-US" b="1" baseline="0" noProof="0" dirty="0">
                <a:latin typeface="Arial" panose="020B0604020202020204" pitchFamily="34" charset="0"/>
                <a:cs typeface="Arial" panose="020B0604020202020204" pitchFamily="34" charset="0"/>
              </a:rPr>
              <a:t>Application Activity:</a:t>
            </a:r>
          </a:p>
          <a:p>
            <a:pPr marL="171450" indent="-171450">
              <a:buFont typeface="Arial" panose="020B0604020202020204" pitchFamily="34" charset="0"/>
              <a:buChar char="•"/>
            </a:pPr>
            <a:r>
              <a:rPr lang="en-US" altLang="en-US" baseline="0" noProof="0" dirty="0">
                <a:latin typeface="Arial" panose="020B0604020202020204" pitchFamily="34" charset="0"/>
                <a:cs typeface="Arial" panose="020B0604020202020204" pitchFamily="34" charset="0"/>
              </a:rPr>
              <a:t>Review and then discuss the ways that the IEL suggests enable the leader as coach process. </a:t>
            </a:r>
          </a:p>
          <a:p>
            <a:pPr marL="171450" indent="-171450">
              <a:buFont typeface="Arial" panose="020B0604020202020204" pitchFamily="34" charset="0"/>
              <a:buChar char="•"/>
            </a:pPr>
            <a:r>
              <a:rPr lang="en-US" altLang="en-US" baseline="0" noProof="0" dirty="0">
                <a:latin typeface="Arial" panose="020B0604020202020204" pitchFamily="34" charset="0"/>
                <a:cs typeface="Arial" panose="020B0604020202020204" pitchFamily="34" charset="0"/>
              </a:rPr>
              <a:t>What’s missing if anything? Record these thoughts in your e-journal. </a:t>
            </a:r>
          </a:p>
          <a:p>
            <a:pPr marL="171450" indent="-171450">
              <a:buFont typeface="Arial" panose="020B0604020202020204" pitchFamily="34" charset="0"/>
              <a:buChar char="•"/>
            </a:pPr>
            <a:r>
              <a:rPr lang="en-US" baseline="0" dirty="0"/>
              <a:t>Connect with your learning partner(s) to compare thoughts and add to your notes. </a:t>
            </a:r>
          </a:p>
          <a:p>
            <a:pPr marL="0" indent="0">
              <a:buFont typeface="Arial" panose="020B0604020202020204" pitchFamily="34" charset="0"/>
              <a:buNone/>
            </a:pPr>
            <a:r>
              <a:rPr lang="en-US" baseline="0" dirty="0"/>
              <a:t> </a:t>
            </a:r>
          </a:p>
        </p:txBody>
      </p:sp>
      <p:sp>
        <p:nvSpPr>
          <p:cNvPr id="2662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ea typeface="ＭＳ Ｐゴシック" panose="020B0600070205080204" pitchFamily="34" charset="-128"/>
              </a:defRPr>
            </a:lvl1pPr>
            <a:lvl2pPr marL="749300" indent="-287338" defTabSz="927100">
              <a:defRPr>
                <a:solidFill>
                  <a:schemeClr val="tx1"/>
                </a:solidFill>
                <a:latin typeface="Arial" panose="020B0604020202020204" pitchFamily="34" charset="0"/>
                <a:ea typeface="ＭＳ Ｐゴシック" panose="020B0600070205080204" pitchFamily="34" charset="-128"/>
              </a:defRPr>
            </a:lvl2pPr>
            <a:lvl3pPr marL="1152525" indent="-230188" defTabSz="927100">
              <a:defRPr>
                <a:solidFill>
                  <a:schemeClr val="tx1"/>
                </a:solidFill>
                <a:latin typeface="Arial" panose="020B0604020202020204" pitchFamily="34" charset="0"/>
                <a:ea typeface="ＭＳ Ｐゴシック" panose="020B0600070205080204" pitchFamily="34" charset="-128"/>
              </a:defRPr>
            </a:lvl3pPr>
            <a:lvl4pPr marL="1612900" indent="-230188" defTabSz="927100">
              <a:defRPr>
                <a:solidFill>
                  <a:schemeClr val="tx1"/>
                </a:solidFill>
                <a:latin typeface="Arial" panose="020B0604020202020204" pitchFamily="34" charset="0"/>
                <a:ea typeface="ＭＳ Ｐゴシック" panose="020B0600070205080204" pitchFamily="34" charset="-128"/>
              </a:defRPr>
            </a:lvl4pPr>
            <a:lvl5pPr marL="2074863" indent="-230188" defTabSz="927100">
              <a:defRPr>
                <a:solidFill>
                  <a:schemeClr val="tx1"/>
                </a:solidFill>
                <a:latin typeface="Arial" panose="020B0604020202020204" pitchFamily="34" charset="0"/>
                <a:ea typeface="ＭＳ Ｐゴシック" panose="020B0600070205080204" pitchFamily="34" charset="-128"/>
              </a:defRPr>
            </a:lvl5pPr>
            <a:lvl6pPr marL="25320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B95BF1E-0627-4AC5-AD93-E87B10E65E0F}" type="slidenum">
              <a:rPr lang="en-CA" altLang="en-US" smtClean="0"/>
              <a:pPr/>
              <a:t>13</a:t>
            </a:fld>
            <a:endParaRPr lang="en-CA" altLang="en-US"/>
          </a:p>
        </p:txBody>
      </p:sp>
    </p:spTree>
    <p:extLst>
      <p:ext uri="{BB962C8B-B14F-4D97-AF65-F5344CB8AC3E}">
        <p14:creationId xmlns:p14="http://schemas.microsoft.com/office/powerpoint/2010/main" val="1442827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latin typeface="Arial" panose="020B0604020202020204" pitchFamily="34" charset="0"/>
              </a:rPr>
              <a:t>Up to this point in the presentation the focus has been on what experts have to say.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latin typeface="Arial" panose="020B0604020202020204" pitchFamily="34" charset="0"/>
              </a:rPr>
              <a:t>Now, the focus is on you, the leader and coach and how the ideas you have gleaned from the experts align with your expectations about effective coaching.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baseline="0" dirty="0">
                <a:latin typeface="Arial" panose="020B0604020202020204" pitchFamily="34" charset="0"/>
              </a:rPr>
              <a:t>Application Activity: </a:t>
            </a:r>
            <a:endParaRPr lang="en-US" altLang="en-US" b="1" dirty="0">
              <a:latin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altLang="en-US" baseline="0" dirty="0">
                <a:latin typeface="Arial" panose="020B0604020202020204" pitchFamily="34" charset="0"/>
              </a:rPr>
              <a:t>Begin with you and your experience in receiving coaching: record your experience in being coached using the questions posed. </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altLang="en-US" baseline="0" dirty="0">
                <a:latin typeface="Arial" panose="020B0604020202020204" pitchFamily="34" charset="0"/>
              </a:rPr>
              <a:t>Review notes you made in your e-learning journal about mentoring and coaching </a:t>
            </a:r>
            <a:r>
              <a:rPr lang="mr-IN" altLang="en-US" baseline="0" dirty="0">
                <a:latin typeface="Arial" panose="020B0604020202020204" pitchFamily="34" charset="0"/>
              </a:rPr>
              <a:t>–</a:t>
            </a:r>
            <a:r>
              <a:rPr lang="en-US" altLang="en-US" baseline="0" dirty="0">
                <a:latin typeface="Arial" panose="020B0604020202020204" pitchFamily="34" charset="0"/>
              </a:rPr>
              <a:t> what effective coaching looks like </a:t>
            </a:r>
            <a:r>
              <a:rPr lang="mr-IN" altLang="en-US" baseline="0" dirty="0">
                <a:latin typeface="Arial" panose="020B0604020202020204" pitchFamily="34" charset="0"/>
              </a:rPr>
              <a:t>–</a:t>
            </a:r>
            <a:r>
              <a:rPr lang="en-US" altLang="en-US" baseline="0" dirty="0">
                <a:latin typeface="Arial" panose="020B0604020202020204" pitchFamily="34" charset="0"/>
              </a:rPr>
              <a:t> its  characteristics, supportive conditions, and attributes to include any of the </a:t>
            </a:r>
            <a:r>
              <a:rPr lang="en-US" sz="1200" i="1" u="sng" kern="1200" dirty="0">
                <a:solidFill>
                  <a:schemeClr val="tx1"/>
                </a:solidFill>
                <a:effectLst/>
                <a:latin typeface="Arial" charset="0"/>
                <a:ea typeface="ＭＳ Ｐゴシック" panose="020B0600070205080204" pitchFamily="34" charset="-128"/>
                <a:cs typeface="ＭＳ Ｐゴシック" charset="-128"/>
                <a:hlinkClick r:id="rId3"/>
              </a:rPr>
              <a:t>Personal Leadership Resources</a:t>
            </a:r>
            <a:r>
              <a:rPr lang="en-CA" sz="1200" i="1" u="sng" kern="1200" baseline="0" dirty="0">
                <a:solidFill>
                  <a:schemeClr val="tx1"/>
                </a:solidFill>
                <a:effectLst/>
                <a:latin typeface="Arial" charset="0"/>
                <a:ea typeface="ＭＳ Ｐゴシック" panose="020B0600070205080204" pitchFamily="34" charset="-128"/>
                <a:cs typeface="ＭＳ Ｐゴシック" charset="-128"/>
              </a:rPr>
              <a:t> </a:t>
            </a:r>
            <a:r>
              <a:rPr lang="en-US" altLang="en-US" baseline="0" dirty="0">
                <a:latin typeface="Arial" panose="020B0604020202020204" pitchFamily="34" charset="0"/>
              </a:rPr>
              <a:t>(PLRs).</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altLang="en-US" baseline="0" dirty="0">
                <a:latin typeface="Arial" panose="020B0604020202020204" pitchFamily="34" charset="0"/>
              </a:rPr>
              <a:t>Compare your personal experience with notes you made about effective mentoring and coaching. </a:t>
            </a:r>
          </a:p>
          <a:p>
            <a:pPr marL="171450" indent="-171450">
              <a:buFont typeface="Arial" panose="020B0604020202020204" pitchFamily="34" charset="0"/>
              <a:buChar char="•"/>
            </a:pPr>
            <a:r>
              <a:rPr lang="en-US" baseline="0" dirty="0"/>
              <a:t>Connect with your learning partner(s) to compare thoughts and add to your notes. </a:t>
            </a:r>
          </a:p>
        </p:txBody>
      </p:sp>
      <p:sp>
        <p:nvSpPr>
          <p:cNvPr id="1331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ea typeface="ＭＳ Ｐゴシック" panose="020B0600070205080204" pitchFamily="34" charset="-128"/>
              </a:defRPr>
            </a:lvl1pPr>
            <a:lvl2pPr marL="749300" indent="-287338" defTabSz="927100">
              <a:defRPr>
                <a:solidFill>
                  <a:schemeClr val="tx1"/>
                </a:solidFill>
                <a:latin typeface="Arial" panose="020B0604020202020204" pitchFamily="34" charset="0"/>
                <a:ea typeface="ＭＳ Ｐゴシック" panose="020B0600070205080204" pitchFamily="34" charset="-128"/>
              </a:defRPr>
            </a:lvl2pPr>
            <a:lvl3pPr marL="1152525" indent="-230188" defTabSz="927100">
              <a:defRPr>
                <a:solidFill>
                  <a:schemeClr val="tx1"/>
                </a:solidFill>
                <a:latin typeface="Arial" panose="020B0604020202020204" pitchFamily="34" charset="0"/>
                <a:ea typeface="ＭＳ Ｐゴシック" panose="020B0600070205080204" pitchFamily="34" charset="-128"/>
              </a:defRPr>
            </a:lvl3pPr>
            <a:lvl4pPr marL="1612900" indent="-230188" defTabSz="927100">
              <a:defRPr>
                <a:solidFill>
                  <a:schemeClr val="tx1"/>
                </a:solidFill>
                <a:latin typeface="Arial" panose="020B0604020202020204" pitchFamily="34" charset="0"/>
                <a:ea typeface="ＭＳ Ｐゴシック" panose="020B0600070205080204" pitchFamily="34" charset="-128"/>
              </a:defRPr>
            </a:lvl4pPr>
            <a:lvl5pPr marL="2074863" indent="-230188" defTabSz="927100">
              <a:defRPr>
                <a:solidFill>
                  <a:schemeClr val="tx1"/>
                </a:solidFill>
                <a:latin typeface="Arial" panose="020B0604020202020204" pitchFamily="34" charset="0"/>
                <a:ea typeface="ＭＳ Ｐゴシック" panose="020B0600070205080204" pitchFamily="34" charset="-128"/>
              </a:defRPr>
            </a:lvl5pPr>
            <a:lvl6pPr marL="25320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D5A19D0-3912-45E5-A0A7-7C34848770B6}" type="slidenum">
              <a:rPr lang="en-CA" altLang="en-US" smtClean="0"/>
              <a:pPr/>
              <a:t>14</a:t>
            </a:fld>
            <a:endParaRPr lang="en-CA" altLang="en-US"/>
          </a:p>
        </p:txBody>
      </p:sp>
    </p:spTree>
    <p:extLst>
      <p:ext uri="{BB962C8B-B14F-4D97-AF65-F5344CB8AC3E}">
        <p14:creationId xmlns:p14="http://schemas.microsoft.com/office/powerpoint/2010/main" val="3796199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CA" sz="1200" kern="1200" dirty="0">
                <a:latin typeface="Arial" charset="0"/>
              </a:rPr>
              <a:t>This</a:t>
            </a:r>
            <a:r>
              <a:rPr lang="en-CA" sz="1200" kern="1200" baseline="0" dirty="0">
                <a:latin typeface="Arial" charset="0"/>
              </a:rPr>
              <a:t> slide provides a starting point in describing the leader as coach in action. Central to the leader as coach concept is that each of the two partners brings expertise to the process with no one partner assuming a dominant role as coach. Although the coaching may be initiated as a problem or issue that one partner has identified, both partners bring their unique expertise to the coaching process. </a:t>
            </a:r>
            <a:endParaRPr lang="en-US" sz="1200" kern="1200" baseline="0" dirty="0">
              <a:latin typeface="Arial" charset="0"/>
            </a:endParaRPr>
          </a:p>
          <a:p>
            <a:endParaRPr lang="en-US" sz="1200" kern="1200" baseline="0" dirty="0">
              <a:latin typeface="Arial" charset="0"/>
            </a:endParaRPr>
          </a:p>
          <a:p>
            <a:pPr marL="0" indent="0">
              <a:buFont typeface="Arial" panose="020B0604020202020204" pitchFamily="34" charset="0"/>
              <a:buNone/>
            </a:pPr>
            <a:r>
              <a:rPr lang="en-US" sz="1200" b="1" kern="1200" baseline="0" dirty="0">
                <a:latin typeface="Arial" charset="0"/>
              </a:rPr>
              <a:t>Application Activity:</a:t>
            </a:r>
          </a:p>
          <a:p>
            <a:pPr marL="171450" indent="-171450">
              <a:buFont typeface="Arial" panose="020B0604020202020204" pitchFamily="34" charset="0"/>
              <a:buChar char="•"/>
            </a:pPr>
            <a:r>
              <a:rPr lang="en-US" sz="1200" kern="1200" baseline="0" dirty="0">
                <a:latin typeface="Arial" charset="0"/>
              </a:rPr>
              <a:t>Review notes about mentoring, coaching and mentor/coaching in your e-journal and identify those that would apply to the leader as coach process.</a:t>
            </a:r>
          </a:p>
          <a:p>
            <a:pPr marL="171450" indent="-171450">
              <a:buFont typeface="Arial" panose="020B0604020202020204" pitchFamily="34" charset="0"/>
              <a:buChar char="•"/>
            </a:pPr>
            <a:r>
              <a:rPr lang="en-US" sz="1200" kern="1200" baseline="0" dirty="0">
                <a:latin typeface="Arial" charset="0"/>
              </a:rPr>
              <a:t>Identify challenges and opportunities in enacting the role of leader as coach across formal leadership roles; e.g. supervisory officer and principal, principal and vice-principal. Record these in your e-journal. </a:t>
            </a:r>
          </a:p>
          <a:p>
            <a:pPr marL="171450" indent="-171450">
              <a:buFont typeface="Arial" panose="020B0604020202020204" pitchFamily="34" charset="0"/>
              <a:buChar char="•"/>
            </a:pPr>
            <a:r>
              <a:rPr lang="en-US" baseline="0" dirty="0"/>
              <a:t>Connect with your learning partner(s) to compare thoughts and add to your notes. </a:t>
            </a:r>
            <a:endParaRPr lang="en-CA" altLang="en-US" noProof="0" dirty="0">
              <a:latin typeface="GillSans" pitchFamily="34" charset="0"/>
            </a:endParaRPr>
          </a:p>
        </p:txBody>
      </p:sp>
      <p:sp>
        <p:nvSpPr>
          <p:cNvPr id="2662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ea typeface="ＭＳ Ｐゴシック" panose="020B0600070205080204" pitchFamily="34" charset="-128"/>
              </a:defRPr>
            </a:lvl1pPr>
            <a:lvl2pPr marL="749300" indent="-287338" defTabSz="927100">
              <a:defRPr>
                <a:solidFill>
                  <a:schemeClr val="tx1"/>
                </a:solidFill>
                <a:latin typeface="Arial" panose="020B0604020202020204" pitchFamily="34" charset="0"/>
                <a:ea typeface="ＭＳ Ｐゴシック" panose="020B0600070205080204" pitchFamily="34" charset="-128"/>
              </a:defRPr>
            </a:lvl2pPr>
            <a:lvl3pPr marL="1152525" indent="-230188" defTabSz="927100">
              <a:defRPr>
                <a:solidFill>
                  <a:schemeClr val="tx1"/>
                </a:solidFill>
                <a:latin typeface="Arial" panose="020B0604020202020204" pitchFamily="34" charset="0"/>
                <a:ea typeface="ＭＳ Ｐゴシック" panose="020B0600070205080204" pitchFamily="34" charset="-128"/>
              </a:defRPr>
            </a:lvl3pPr>
            <a:lvl4pPr marL="1612900" indent="-230188" defTabSz="927100">
              <a:defRPr>
                <a:solidFill>
                  <a:schemeClr val="tx1"/>
                </a:solidFill>
                <a:latin typeface="Arial" panose="020B0604020202020204" pitchFamily="34" charset="0"/>
                <a:ea typeface="ＭＳ Ｐゴシック" panose="020B0600070205080204" pitchFamily="34" charset="-128"/>
              </a:defRPr>
            </a:lvl4pPr>
            <a:lvl5pPr marL="2074863" indent="-230188" defTabSz="927100">
              <a:defRPr>
                <a:solidFill>
                  <a:schemeClr val="tx1"/>
                </a:solidFill>
                <a:latin typeface="Arial" panose="020B0604020202020204" pitchFamily="34" charset="0"/>
                <a:ea typeface="ＭＳ Ｐゴシック" panose="020B0600070205080204" pitchFamily="34" charset="-128"/>
              </a:defRPr>
            </a:lvl5pPr>
            <a:lvl6pPr marL="25320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B95BF1E-0627-4AC5-AD93-E87B10E65E0F}" type="slidenum">
              <a:rPr lang="en-CA" altLang="en-US" smtClean="0"/>
              <a:pPr/>
              <a:t>15</a:t>
            </a:fld>
            <a:endParaRPr lang="en-CA" altLang="en-US"/>
          </a:p>
        </p:txBody>
      </p:sp>
    </p:spTree>
    <p:extLst>
      <p:ext uri="{BB962C8B-B14F-4D97-AF65-F5344CB8AC3E}">
        <p14:creationId xmlns:p14="http://schemas.microsoft.com/office/powerpoint/2010/main" val="1442827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z="1200" baseline="0" dirty="0">
                <a:latin typeface="Arial" panose="020B0604020202020204" pitchFamily="34" charset="0"/>
              </a:rPr>
              <a:t>Campbell &amp; van Nieuwerburgh, 2017 argue that every interaction a leader has with another leader or staff member presents a coaching opportunity. Not all coaching has to be provided in a formal context in which there are scheduled meeting times. To illustrate in the video referenced in the slide they demonstrate a “Just-a-Minute Coaching Approach”. (Webinar duration 60 minutes)</a:t>
            </a:r>
          </a:p>
          <a:p>
            <a:endParaRPr lang="en-US" altLang="en-US" sz="1200" b="1" baseline="0" dirty="0">
              <a:latin typeface="Arial" panose="020B0604020202020204" pitchFamily="34" charset="0"/>
            </a:endParaRPr>
          </a:p>
          <a:p>
            <a:r>
              <a:rPr lang="en-US" altLang="en-US" sz="1200" b="1" baseline="0" dirty="0">
                <a:latin typeface="Arial" panose="020B0604020202020204" pitchFamily="34" charset="0"/>
              </a:rPr>
              <a:t>Application Activity: </a:t>
            </a:r>
          </a:p>
          <a:p>
            <a:pPr marL="171450" indent="-171450">
              <a:buFont typeface="Arial" panose="020B0604020202020204" pitchFamily="34" charset="0"/>
              <a:buChar char="•"/>
            </a:pPr>
            <a:r>
              <a:rPr lang="en-US" sz="1200" b="0" baseline="0" dirty="0">
                <a:latin typeface="Arial" panose="020B0604020202020204" pitchFamily="34" charset="0"/>
              </a:rPr>
              <a:t>Picture this scenario adapted from Campbell and </a:t>
            </a:r>
            <a:r>
              <a:rPr lang="en-US" sz="1200" b="0" baseline="0" dirty="0" err="1">
                <a:latin typeface="Arial" panose="020B0604020202020204" pitchFamily="34" charset="0"/>
              </a:rPr>
              <a:t>Nieuwerburgh</a:t>
            </a:r>
            <a:r>
              <a:rPr lang="en-US" sz="1200" b="0" baseline="0" dirty="0">
                <a:latin typeface="Arial" panose="020B0604020202020204" pitchFamily="34" charset="0"/>
              </a:rPr>
              <a:t>: a principal approaches a school superintendent after a principals’ meeting and asks, </a:t>
            </a:r>
          </a:p>
          <a:p>
            <a:pPr marL="628650" lvl="1" indent="-171450">
              <a:buFont typeface="Wingdings" panose="05000000000000000000" pitchFamily="2" charset="2"/>
              <a:buChar char="§"/>
            </a:pPr>
            <a:r>
              <a:rPr lang="en-US" sz="1200" b="0" baseline="0" dirty="0">
                <a:latin typeface="Arial" panose="020B0604020202020204" pitchFamily="34" charset="0"/>
              </a:rPr>
              <a:t>“Can I have a moment to run something past you?” </a:t>
            </a:r>
          </a:p>
          <a:p>
            <a:pPr marL="628650" lvl="1" indent="-171450">
              <a:buFont typeface="Wingdings" panose="05000000000000000000" pitchFamily="2" charset="2"/>
              <a:buChar char="§"/>
            </a:pPr>
            <a:r>
              <a:rPr lang="en-US" sz="1200" b="0" baseline="0" dirty="0">
                <a:latin typeface="Arial" panose="020B0604020202020204" pitchFamily="34" charset="0"/>
              </a:rPr>
              <a:t>The superintendent replies: Sure. I have another meeting in just ten minutes, so let's see how much we can do in that time and we can meet again later if we need to. Is that okay?</a:t>
            </a:r>
          </a:p>
          <a:p>
            <a:pPr marL="628650" lvl="1" indent="-171450">
              <a:buFont typeface="Wingdings" panose="05000000000000000000" pitchFamily="2" charset="2"/>
              <a:buChar char="§"/>
            </a:pPr>
            <a:r>
              <a:rPr lang="en-US" sz="1200" b="0" baseline="0" dirty="0">
                <a:latin typeface="Arial" panose="020B0604020202020204" pitchFamily="34" charset="0"/>
              </a:rPr>
              <a:t>The principal replies, “I’ve got this situation with …”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With your learning partner(s), role play how this coaching conversation proceeds in a way that has both the principal and the superintendent being a coach and a learner.</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2867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ea typeface="ＭＳ Ｐゴシック" panose="020B0600070205080204" pitchFamily="34" charset="-128"/>
              </a:defRPr>
            </a:lvl1pPr>
            <a:lvl2pPr marL="749300" indent="-287338" defTabSz="927100">
              <a:defRPr>
                <a:solidFill>
                  <a:schemeClr val="tx1"/>
                </a:solidFill>
                <a:latin typeface="Arial" panose="020B0604020202020204" pitchFamily="34" charset="0"/>
                <a:ea typeface="ＭＳ Ｐゴシック" panose="020B0600070205080204" pitchFamily="34" charset="-128"/>
              </a:defRPr>
            </a:lvl2pPr>
            <a:lvl3pPr marL="1152525" indent="-230188" defTabSz="927100">
              <a:defRPr>
                <a:solidFill>
                  <a:schemeClr val="tx1"/>
                </a:solidFill>
                <a:latin typeface="Arial" panose="020B0604020202020204" pitchFamily="34" charset="0"/>
                <a:ea typeface="ＭＳ Ｐゴシック" panose="020B0600070205080204" pitchFamily="34" charset="-128"/>
              </a:defRPr>
            </a:lvl3pPr>
            <a:lvl4pPr marL="1612900" indent="-230188" defTabSz="927100">
              <a:defRPr>
                <a:solidFill>
                  <a:schemeClr val="tx1"/>
                </a:solidFill>
                <a:latin typeface="Arial" panose="020B0604020202020204" pitchFamily="34" charset="0"/>
                <a:ea typeface="ＭＳ Ｐゴシック" panose="020B0600070205080204" pitchFamily="34" charset="-128"/>
              </a:defRPr>
            </a:lvl4pPr>
            <a:lvl5pPr marL="2074863" indent="-230188" defTabSz="927100">
              <a:defRPr>
                <a:solidFill>
                  <a:schemeClr val="tx1"/>
                </a:solidFill>
                <a:latin typeface="Arial" panose="020B0604020202020204" pitchFamily="34" charset="0"/>
                <a:ea typeface="ＭＳ Ｐゴシック" panose="020B0600070205080204" pitchFamily="34" charset="-128"/>
              </a:defRPr>
            </a:lvl5pPr>
            <a:lvl6pPr marL="25320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938B58F-04B8-4B3E-8212-1CED6C940953}" type="slidenum">
              <a:rPr lang="en-CA" altLang="en-US" smtClean="0"/>
              <a:pPr/>
              <a:t>16</a:t>
            </a:fld>
            <a:endParaRPr lang="en-CA" altLang="en-US"/>
          </a:p>
        </p:txBody>
      </p:sp>
    </p:spTree>
    <p:extLst>
      <p:ext uri="{BB962C8B-B14F-4D97-AF65-F5344CB8AC3E}">
        <p14:creationId xmlns:p14="http://schemas.microsoft.com/office/powerpoint/2010/main" val="1248892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z="1200" baseline="0" dirty="0">
                <a:latin typeface="Arial" panose="020B0604020202020204" pitchFamily="34" charset="0"/>
              </a:rPr>
              <a:t>In </a:t>
            </a:r>
            <a:r>
              <a:rPr lang="en-US" i="1" dirty="0">
                <a:hlinkClick r:id="rId3"/>
              </a:rPr>
              <a:t>The Coaching Habit; Say Less, Ask More &amp; Change the Way You Lead Forever</a:t>
            </a:r>
            <a:r>
              <a:rPr lang="en-US" dirty="0"/>
              <a:t>, </a:t>
            </a:r>
            <a:r>
              <a:rPr lang="en-US" altLang="en-US" sz="1200" baseline="0" dirty="0">
                <a:latin typeface="Arial" panose="020B0604020202020204" pitchFamily="34" charset="0"/>
              </a:rPr>
              <a:t>Michael Bungay Stanier (2016) shares 7 transformative questions that can make a difference in how we lead though coaching. He guides us through the challenging part: how to take this new information and turn it into habits and daily practice. </a:t>
            </a:r>
          </a:p>
          <a:p>
            <a:endParaRPr lang="en-US" altLang="en-US" sz="1000" baseline="0" dirty="0">
              <a:latin typeface="Arial" panose="020B0604020202020204" pitchFamily="34" charset="0"/>
            </a:endParaRPr>
          </a:p>
          <a:p>
            <a:r>
              <a:rPr lang="en-US" altLang="en-US" sz="1000" b="1" baseline="0" dirty="0">
                <a:solidFill>
                  <a:srgbClr val="FF0000"/>
                </a:solidFill>
                <a:latin typeface="Arial" panose="020B0604020202020204" pitchFamily="34" charset="0"/>
              </a:rPr>
              <a:t>Application Activity: </a:t>
            </a:r>
          </a:p>
          <a:p>
            <a:pPr marL="171450" indent="-171450">
              <a:buFont typeface="Arial" panose="020B0604020202020204" pitchFamily="34" charset="0"/>
              <a:buChar char="•"/>
            </a:pPr>
            <a:r>
              <a:rPr lang="en-CA" sz="1200" b="0" i="0" u="none" strike="noStrike" kern="1200" dirty="0">
                <a:solidFill>
                  <a:schemeClr val="tx1"/>
                </a:solidFill>
                <a:effectLst/>
                <a:latin typeface="Arial" charset="0"/>
                <a:ea typeface="ＭＳ Ｐゴシック" panose="020B0600070205080204" pitchFamily="34" charset="-128"/>
                <a:cs typeface="ＭＳ Ｐゴシック" charset="-128"/>
              </a:rPr>
              <a:t>Reflect on the outcomes of the previous activity to identify what  was successful in the approach and why.</a:t>
            </a:r>
          </a:p>
          <a:p>
            <a:pPr marL="171450" indent="-171450">
              <a:buFont typeface="Arial" panose="020B0604020202020204" pitchFamily="34" charset="0"/>
              <a:buChar char="•"/>
            </a:pPr>
            <a:r>
              <a:rPr lang="en-CA" sz="1200" b="0" i="0" u="none" strike="noStrike" kern="1200" dirty="0">
                <a:solidFill>
                  <a:schemeClr val="tx1"/>
                </a:solidFill>
                <a:effectLst/>
                <a:latin typeface="Arial" charset="0"/>
                <a:ea typeface="ＭＳ Ｐゴシック" panose="020B0600070205080204" pitchFamily="34" charset="-128"/>
                <a:cs typeface="ＭＳ Ｐゴシック" charset="-128"/>
              </a:rPr>
              <a:t>Using the same scenario try the set of seven questions in this slide. Instead of role playing, talk through the questions with your learning partner(s) using a “what if” approach; i.e. what if the answer is ___ what would your response be? In this way you and your coaching partner(s) can share your perspectives and make your thinking visible.  </a:t>
            </a:r>
          </a:p>
          <a:p>
            <a:pPr marL="171450" indent="-171450">
              <a:buFont typeface="Arial" panose="020B0604020202020204" pitchFamily="34" charset="0"/>
              <a:buChar char="•"/>
            </a:pPr>
            <a:r>
              <a:rPr lang="en-CA" sz="1200" b="0" i="0" u="none" strike="noStrike" kern="1200" dirty="0">
                <a:solidFill>
                  <a:schemeClr val="tx1"/>
                </a:solidFill>
                <a:effectLst/>
                <a:latin typeface="Arial" charset="0"/>
                <a:ea typeface="ＭＳ Ｐゴシック" panose="020B0600070205080204" pitchFamily="34" charset="-128"/>
                <a:cs typeface="ＭＳ Ｐゴシック" charset="-128"/>
              </a:rPr>
              <a:t>Once you have worked through the seven questions in this scenario, identify opportunities to use them everyday. In this way they become part of your “coaching habit” repertoire.</a:t>
            </a:r>
          </a:p>
          <a:p>
            <a:endParaRPr lang="en-US" altLang="en-US" sz="1000" b="1" baseline="0" dirty="0">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ea typeface="ＭＳ Ｐゴシック" panose="020B0600070205080204" pitchFamily="34" charset="-128"/>
              </a:defRPr>
            </a:lvl1pPr>
            <a:lvl2pPr marL="749300" indent="-287338" defTabSz="927100">
              <a:defRPr>
                <a:solidFill>
                  <a:schemeClr val="tx1"/>
                </a:solidFill>
                <a:latin typeface="Arial" panose="020B0604020202020204" pitchFamily="34" charset="0"/>
                <a:ea typeface="ＭＳ Ｐゴシック" panose="020B0600070205080204" pitchFamily="34" charset="-128"/>
              </a:defRPr>
            </a:lvl2pPr>
            <a:lvl3pPr marL="1152525" indent="-230188" defTabSz="927100">
              <a:defRPr>
                <a:solidFill>
                  <a:schemeClr val="tx1"/>
                </a:solidFill>
                <a:latin typeface="Arial" panose="020B0604020202020204" pitchFamily="34" charset="0"/>
                <a:ea typeface="ＭＳ Ｐゴシック" panose="020B0600070205080204" pitchFamily="34" charset="-128"/>
              </a:defRPr>
            </a:lvl3pPr>
            <a:lvl4pPr marL="1612900" indent="-230188" defTabSz="927100">
              <a:defRPr>
                <a:solidFill>
                  <a:schemeClr val="tx1"/>
                </a:solidFill>
                <a:latin typeface="Arial" panose="020B0604020202020204" pitchFamily="34" charset="0"/>
                <a:ea typeface="ＭＳ Ｐゴシック" panose="020B0600070205080204" pitchFamily="34" charset="-128"/>
              </a:defRPr>
            </a:lvl4pPr>
            <a:lvl5pPr marL="2074863" indent="-230188" defTabSz="927100">
              <a:defRPr>
                <a:solidFill>
                  <a:schemeClr val="tx1"/>
                </a:solidFill>
                <a:latin typeface="Arial" panose="020B0604020202020204" pitchFamily="34" charset="0"/>
                <a:ea typeface="ＭＳ Ｐゴシック" panose="020B0600070205080204" pitchFamily="34" charset="-128"/>
              </a:defRPr>
            </a:lvl5pPr>
            <a:lvl6pPr marL="25320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938B58F-04B8-4B3E-8212-1CED6C940953}" type="slidenum">
              <a:rPr lang="en-CA" altLang="en-US" smtClean="0"/>
              <a:pPr/>
              <a:t>17</a:t>
            </a:fld>
            <a:endParaRPr lang="en-CA" altLang="en-US"/>
          </a:p>
        </p:txBody>
      </p:sp>
    </p:spTree>
    <p:extLst>
      <p:ext uri="{BB962C8B-B14F-4D97-AF65-F5344CB8AC3E}">
        <p14:creationId xmlns:p14="http://schemas.microsoft.com/office/powerpoint/2010/main" val="2892990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ea typeface="ＭＳ Ｐゴシック" panose="020B0600070205080204" pitchFamily="34" charset="-128"/>
              </a:defRPr>
            </a:lvl1pPr>
            <a:lvl2pPr marL="749300" indent="-287338" defTabSz="928688">
              <a:defRPr>
                <a:solidFill>
                  <a:schemeClr val="tx1"/>
                </a:solidFill>
                <a:latin typeface="Arial" panose="020B0604020202020204" pitchFamily="34" charset="0"/>
                <a:ea typeface="ＭＳ Ｐゴシック" panose="020B0600070205080204" pitchFamily="34" charset="-128"/>
              </a:defRPr>
            </a:lvl2pPr>
            <a:lvl3pPr marL="1152525" indent="-230188" defTabSz="928688">
              <a:defRPr>
                <a:solidFill>
                  <a:schemeClr val="tx1"/>
                </a:solidFill>
                <a:latin typeface="Arial" panose="020B0604020202020204" pitchFamily="34" charset="0"/>
                <a:ea typeface="ＭＳ Ｐゴシック" panose="020B0600070205080204" pitchFamily="34" charset="-128"/>
              </a:defRPr>
            </a:lvl3pPr>
            <a:lvl4pPr marL="1612900" indent="-230188" defTabSz="928688">
              <a:defRPr>
                <a:solidFill>
                  <a:schemeClr val="tx1"/>
                </a:solidFill>
                <a:latin typeface="Arial" panose="020B0604020202020204" pitchFamily="34" charset="0"/>
                <a:ea typeface="ＭＳ Ｐゴシック" panose="020B0600070205080204" pitchFamily="34" charset="-128"/>
              </a:defRPr>
            </a:lvl4pPr>
            <a:lvl5pPr marL="2074863" indent="-230188" defTabSz="928688">
              <a:defRPr>
                <a:solidFill>
                  <a:schemeClr val="tx1"/>
                </a:solidFill>
                <a:latin typeface="Arial" panose="020B0604020202020204" pitchFamily="34" charset="0"/>
                <a:ea typeface="ＭＳ Ｐゴシック" panose="020B0600070205080204" pitchFamily="34" charset="-128"/>
              </a:defRPr>
            </a:lvl5pPr>
            <a:lvl6pPr marL="2532063" indent="-230188" defTabSz="928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8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8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8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3DE9EB4-DD67-4095-98CE-B02AC3B94940}" type="slidenum">
              <a:rPr lang="en-CA" altLang="en-US" smtClean="0">
                <a:solidFill>
                  <a:srgbClr val="000000"/>
                </a:solidFill>
              </a:rPr>
              <a:pPr/>
              <a:t>18</a:t>
            </a:fld>
            <a:endParaRPr lang="en-CA" altLang="en-US">
              <a:solidFill>
                <a:srgbClr val="000000"/>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indent="-171450">
              <a:buFont typeface="Arial"/>
              <a:buChar char="•"/>
            </a:pPr>
            <a:r>
              <a:rPr lang="en-US" sz="1000" kern="1200" dirty="0">
                <a:solidFill>
                  <a:schemeClr val="tx1"/>
                </a:solidFill>
                <a:effectLst/>
                <a:latin typeface="Arial" charset="0"/>
                <a:ea typeface="ＭＳ Ｐゴシック" panose="020B0600070205080204" pitchFamily="34" charset="-128"/>
                <a:cs typeface="ＭＳ Ｐゴシック" charset="-128"/>
              </a:rPr>
              <a:t>Cognitive Coaching has been proven</a:t>
            </a:r>
            <a:r>
              <a:rPr lang="en-US" sz="1000" kern="1200" baseline="0" dirty="0">
                <a:solidFill>
                  <a:schemeClr val="tx1"/>
                </a:solidFill>
                <a:effectLst/>
                <a:latin typeface="Arial" charset="0"/>
                <a:ea typeface="ＭＳ Ｐゴシック" panose="020B0600070205080204" pitchFamily="34" charset="-128"/>
                <a:cs typeface="ＭＳ Ｐゴシック" charset="-128"/>
              </a:rPr>
              <a:t> to be an effective model to include in every coach’s repertoire of practices.</a:t>
            </a:r>
          </a:p>
          <a:p>
            <a:pPr marL="171450" indent="-171450">
              <a:buFont typeface="Arial"/>
              <a:buChar char="•"/>
            </a:pPr>
            <a:r>
              <a:rPr lang="en-US" sz="1000" kern="1200" dirty="0">
                <a:solidFill>
                  <a:schemeClr val="tx1"/>
                </a:solidFill>
                <a:effectLst/>
                <a:latin typeface="Arial" charset="0"/>
                <a:ea typeface="ＭＳ Ｐゴシック" panose="020B0600070205080204" pitchFamily="34" charset="-128"/>
                <a:cs typeface="ＭＳ Ｐゴシック" charset="-128"/>
              </a:rPr>
              <a:t>At one level, Cognitive Coaching is a simple model for conversations about planning, reflecting, or problem solving. At a deeper level Cognitive Coaching serves as the nucleus for professional communities that honour autonomy, encourage interdependence, and produce high achievement. </a:t>
            </a:r>
            <a:endParaRPr lang="en-CA" sz="1000" kern="1200" dirty="0">
              <a:solidFill>
                <a:schemeClr val="tx1"/>
              </a:solidFill>
              <a:effectLst/>
              <a:latin typeface="Arial" charset="0"/>
              <a:ea typeface="ＭＳ Ｐゴシック" panose="020B0600070205080204" pitchFamily="34" charset="-128"/>
              <a:cs typeface="ＭＳ Ｐゴシック" charset="-128"/>
            </a:endParaRPr>
          </a:p>
          <a:p>
            <a:pPr marL="171450" indent="-171450">
              <a:buFont typeface="Arial"/>
              <a:buChar char="•"/>
            </a:pPr>
            <a:r>
              <a:rPr lang="en-US" sz="1000" kern="1200" dirty="0">
                <a:solidFill>
                  <a:schemeClr val="tx1"/>
                </a:solidFill>
                <a:effectLst/>
                <a:latin typeface="Arial" charset="0"/>
                <a:ea typeface="ＭＳ Ｐゴシック" panose="020B0600070205080204" pitchFamily="34" charset="-128"/>
                <a:cs typeface="ＭＳ Ｐゴシック" charset="-128"/>
              </a:rPr>
              <a:t>Cognitive coaching is a nonjudgmental, developmental, reflective model derived from a blend of the psychological orientation of cognitive theorists and the interpersonal bonding of humanists.</a:t>
            </a:r>
          </a:p>
          <a:p>
            <a:pPr marL="0" indent="0">
              <a:buFont typeface="Arial"/>
              <a:buNone/>
            </a:pPr>
            <a:endParaRPr lang="en-US" sz="1000" kern="1200" dirty="0">
              <a:solidFill>
                <a:schemeClr val="tx1"/>
              </a:solidFill>
              <a:effectLst/>
              <a:latin typeface="Arial" charset="0"/>
              <a:ea typeface="ＭＳ Ｐゴシック" panose="020B0600070205080204" pitchFamily="34" charset="-128"/>
              <a:cs typeface="ＭＳ Ｐゴシック" charset="-128"/>
            </a:endParaRPr>
          </a:p>
          <a:p>
            <a:pPr marL="0" indent="0">
              <a:buFont typeface="Arial"/>
              <a:buNone/>
            </a:pPr>
            <a:r>
              <a:rPr lang="en-US" sz="1000" b="1" kern="1200" dirty="0">
                <a:solidFill>
                  <a:schemeClr val="tx1"/>
                </a:solidFill>
                <a:effectLst/>
                <a:latin typeface="Arial" charset="0"/>
                <a:ea typeface="ＭＳ Ｐゴシック" panose="020B0600070205080204" pitchFamily="34" charset="-128"/>
                <a:cs typeface="ＭＳ Ｐゴシック" charset="-128"/>
              </a:rPr>
              <a:t>Application Activity:</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sz="1000" kern="1200" baseline="0" dirty="0">
                <a:solidFill>
                  <a:schemeClr val="tx1"/>
                </a:solidFill>
                <a:effectLst/>
                <a:latin typeface="Arial" charset="0"/>
                <a:ea typeface="ＭＳ Ｐゴシック" panose="020B0600070205080204" pitchFamily="34" charset="-128"/>
                <a:cs typeface="ＭＳ Ｐゴシック" charset="-128"/>
              </a:rPr>
              <a:t>Learn more about Cognitive Coaching than can be included in this presentation. Read about it, get support from colleagues who have received training and are putting it into practice. Then, if interested, seek out more information about where you can get supports; for example at </a:t>
            </a:r>
            <a:r>
              <a:rPr lang="en-CA" sz="1200" u="sng" kern="1200" dirty="0">
                <a:solidFill>
                  <a:schemeClr val="tx1"/>
                </a:solidFill>
                <a:effectLst/>
                <a:latin typeface="Arial" charset="0"/>
                <a:ea typeface="ＭＳ Ｐゴシック" panose="020B0600070205080204" pitchFamily="34" charset="-128"/>
                <a:cs typeface="ＭＳ Ｐゴシック" charset="-128"/>
                <a:hlinkClick r:id="rId3"/>
              </a:rPr>
              <a:t>http://www.thinkingcollaborative.com/</a:t>
            </a:r>
            <a:r>
              <a:rPr lang="en-US" sz="1000" kern="1200" baseline="0" dirty="0">
                <a:solidFill>
                  <a:schemeClr val="tx1"/>
                </a:solidFill>
                <a:effectLst/>
                <a:latin typeface="Arial" charset="0"/>
                <a:ea typeface="ＭＳ Ｐゴシック" panose="020B0600070205080204" pitchFamily="34" charset="-128"/>
                <a:cs typeface="ＭＳ Ｐゴシック" charset="-128"/>
              </a:rPr>
              <a:t>.  </a:t>
            </a:r>
          </a:p>
          <a:p>
            <a:pPr marL="171450" indent="-171450">
              <a:buFont typeface="Arial"/>
              <a:buChar char="•"/>
            </a:pPr>
            <a:r>
              <a:rPr lang="en-US" sz="1000" kern="1200" baseline="0" dirty="0">
                <a:solidFill>
                  <a:schemeClr val="tx1"/>
                </a:solidFill>
                <a:effectLst/>
                <a:latin typeface="Arial" charset="0"/>
                <a:ea typeface="ＭＳ Ｐゴシック" panose="020B0600070205080204" pitchFamily="34" charset="-128"/>
                <a:cs typeface="ＭＳ Ｐゴシック" charset="-128"/>
              </a:rPr>
              <a:t>In the next slide we get you started by presenting sample clarifying and mediating questions that are central to the Cognitive Coaching process. </a:t>
            </a:r>
            <a:endParaRPr lang="en-CA" sz="1000" kern="1200" dirty="0">
              <a:solidFill>
                <a:schemeClr val="tx1"/>
              </a:solidFill>
              <a:effectLst/>
              <a:latin typeface="Arial" charset="0"/>
              <a:ea typeface="ＭＳ Ｐゴシック" panose="020B0600070205080204" pitchFamily="34" charset="-128"/>
              <a:cs typeface="ＭＳ Ｐゴシック" charset="-128"/>
            </a:endParaRPr>
          </a:p>
        </p:txBody>
      </p:sp>
    </p:spTree>
    <p:extLst>
      <p:ext uri="{BB962C8B-B14F-4D97-AF65-F5344CB8AC3E}">
        <p14:creationId xmlns:p14="http://schemas.microsoft.com/office/powerpoint/2010/main" val="1286738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ea typeface="ＭＳ Ｐゴシック" panose="020B0600070205080204" pitchFamily="34" charset="-128"/>
              </a:defRPr>
            </a:lvl1pPr>
            <a:lvl2pPr marL="749300" indent="-287338" defTabSz="928688">
              <a:defRPr>
                <a:solidFill>
                  <a:schemeClr val="tx1"/>
                </a:solidFill>
                <a:latin typeface="Arial" panose="020B0604020202020204" pitchFamily="34" charset="0"/>
                <a:ea typeface="ＭＳ Ｐゴシック" panose="020B0600070205080204" pitchFamily="34" charset="-128"/>
              </a:defRPr>
            </a:lvl2pPr>
            <a:lvl3pPr marL="1152525" indent="-230188" defTabSz="928688">
              <a:defRPr>
                <a:solidFill>
                  <a:schemeClr val="tx1"/>
                </a:solidFill>
                <a:latin typeface="Arial" panose="020B0604020202020204" pitchFamily="34" charset="0"/>
                <a:ea typeface="ＭＳ Ｐゴシック" panose="020B0600070205080204" pitchFamily="34" charset="-128"/>
              </a:defRPr>
            </a:lvl3pPr>
            <a:lvl4pPr marL="1612900" indent="-230188" defTabSz="928688">
              <a:defRPr>
                <a:solidFill>
                  <a:schemeClr val="tx1"/>
                </a:solidFill>
                <a:latin typeface="Arial" panose="020B0604020202020204" pitchFamily="34" charset="0"/>
                <a:ea typeface="ＭＳ Ｐゴシック" panose="020B0600070205080204" pitchFamily="34" charset="-128"/>
              </a:defRPr>
            </a:lvl4pPr>
            <a:lvl5pPr marL="2074863" indent="-230188" defTabSz="928688">
              <a:defRPr>
                <a:solidFill>
                  <a:schemeClr val="tx1"/>
                </a:solidFill>
                <a:latin typeface="Arial" panose="020B0604020202020204" pitchFamily="34" charset="0"/>
                <a:ea typeface="ＭＳ Ｐゴシック" panose="020B0600070205080204" pitchFamily="34" charset="-128"/>
              </a:defRPr>
            </a:lvl5pPr>
            <a:lvl6pPr marL="2532063" indent="-230188" defTabSz="928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8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8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8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3DE9EB4-DD67-4095-98CE-B02AC3B94940}" type="slidenum">
              <a:rPr lang="en-CA" altLang="en-US" smtClean="0">
                <a:solidFill>
                  <a:srgbClr val="000000"/>
                </a:solidFill>
              </a:rPr>
              <a:pPr/>
              <a:t>19</a:t>
            </a:fld>
            <a:endParaRPr lang="en-CA" altLang="en-US">
              <a:solidFill>
                <a:srgbClr val="000000"/>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 typeface="Arial"/>
              <a:buNone/>
              <a:tabLst/>
              <a:defRPr/>
            </a:pPr>
            <a:r>
              <a:rPr lang="en-US" sz="1000" b="0" kern="1200" dirty="0">
                <a:solidFill>
                  <a:schemeClr val="tx1"/>
                </a:solidFill>
                <a:effectLst/>
                <a:latin typeface="Arial" charset="0"/>
                <a:ea typeface="ＭＳ Ｐゴシック" panose="020B0600070205080204" pitchFamily="34" charset="-128"/>
                <a:cs typeface="ＭＳ Ｐゴシック" charset="-128"/>
              </a:rPr>
              <a:t>As we pointed</a:t>
            </a:r>
            <a:r>
              <a:rPr lang="en-US" sz="1000" b="0" kern="1200" baseline="0" dirty="0">
                <a:solidFill>
                  <a:schemeClr val="tx1"/>
                </a:solidFill>
                <a:effectLst/>
                <a:latin typeface="Arial" charset="0"/>
                <a:ea typeface="ＭＳ Ｐゴシック" panose="020B0600070205080204" pitchFamily="34" charset="-128"/>
                <a:cs typeface="ＭＳ Ｐゴシック" charset="-128"/>
              </a:rPr>
              <a:t> out in the notes for the previous slides, there is much more to cognitive coaching than can be provided here. For example, That said the sample questions shown on this and the next two slides that are typical of the stance the cognitive coach takes. A more complete list of clarifying and mediating questions can be found at </a:t>
            </a:r>
            <a:r>
              <a:rPr lang="en-US" sz="1050" dirty="0">
                <a:latin typeface="ArialMT"/>
              </a:rPr>
              <a:t> </a:t>
            </a:r>
            <a:r>
              <a:rPr lang="en-CA" sz="1000" dirty="0">
                <a:hlinkClick r:id="rId3"/>
              </a:rPr>
              <a:t>https://www.gadoe.org/Curriculum-Instruction-and-Assessment/Special-Education-Services/Documents/SPDG%20Videos/Coaching/Coaching%20Parts%20Six-Seven.pdf</a:t>
            </a:r>
            <a:r>
              <a:rPr lang="en-US" sz="1000" b="0" kern="1200" dirty="0">
                <a:solidFill>
                  <a:schemeClr val="tx1"/>
                </a:solidFill>
                <a:effectLst/>
                <a:latin typeface="ArialMT"/>
                <a:ea typeface="ＭＳ Ｐゴシック" panose="020B0600070205080204" pitchFamily="34" charset="-128"/>
              </a:rPr>
              <a:t>.</a:t>
            </a:r>
            <a:endParaRPr lang="en-US" sz="1000" b="0" kern="1200" dirty="0">
              <a:solidFill>
                <a:schemeClr val="tx1"/>
              </a:solidFill>
              <a:effectLst/>
              <a:latin typeface="Arial" charset="0"/>
              <a:ea typeface="ＭＳ Ｐゴシック" panose="020B0600070205080204" pitchFamily="34" charset="-128"/>
              <a:cs typeface="ＭＳ Ｐゴシック" charset="-128"/>
            </a:endParaRPr>
          </a:p>
          <a:p>
            <a:pPr marL="0" indent="0">
              <a:buFont typeface="Arial"/>
              <a:buNone/>
            </a:pPr>
            <a:endParaRPr lang="en-US" sz="1000" b="1" kern="1200" dirty="0">
              <a:solidFill>
                <a:schemeClr val="tx1"/>
              </a:solidFill>
              <a:effectLst/>
              <a:latin typeface="Arial" charset="0"/>
              <a:ea typeface="ＭＳ Ｐゴシック" panose="020B0600070205080204" pitchFamily="34" charset="-128"/>
              <a:cs typeface="ＭＳ Ｐゴシック" charset="-128"/>
            </a:endParaRPr>
          </a:p>
        </p:txBody>
      </p:sp>
    </p:spTree>
    <p:extLst>
      <p:ext uri="{BB962C8B-B14F-4D97-AF65-F5344CB8AC3E}">
        <p14:creationId xmlns:p14="http://schemas.microsoft.com/office/powerpoint/2010/main" val="1286738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CA" altLang="en-US" b="1" dirty="0">
                <a:latin typeface="Arial" panose="020B0604020202020204" pitchFamily="34" charset="0"/>
              </a:rPr>
              <a:t>HOW TO USE THIS PRESENTATION</a:t>
            </a:r>
          </a:p>
          <a:p>
            <a:pPr eaLnBrk="1" hangingPunct="1"/>
            <a:r>
              <a:rPr lang="en-CA" altLang="en-US" dirty="0">
                <a:latin typeface="Arial" panose="020B0604020202020204" pitchFamily="34" charset="0"/>
              </a:rPr>
              <a:t>The following are some suggestions for getting the most out of this presentation:</a:t>
            </a:r>
          </a:p>
          <a:p>
            <a:pPr marL="171450" indent="-171450" eaLnBrk="1" hangingPunct="1">
              <a:buFont typeface="Arial" panose="020B0604020202020204" pitchFamily="34" charset="0"/>
              <a:buChar char="•"/>
            </a:pPr>
            <a:r>
              <a:rPr lang="en-CA" altLang="en-US" dirty="0">
                <a:latin typeface="Arial" panose="020B0604020202020204" pitchFamily="34" charset="0"/>
              </a:rPr>
              <a:t>The proposed activities can be completed in the same session or over several days.</a:t>
            </a:r>
          </a:p>
          <a:p>
            <a:pPr marL="171450" indent="-171450" eaLnBrk="1" hangingPunct="1">
              <a:buFont typeface="Arial" panose="020B0604020202020204" pitchFamily="34" charset="0"/>
              <a:buChar char="•"/>
            </a:pPr>
            <a:r>
              <a:rPr lang="en-CA" altLang="en-US" dirty="0">
                <a:latin typeface="Arial" panose="020B0604020202020204" pitchFamily="34" charset="0"/>
              </a:rPr>
              <a:t>Review the slides,</a:t>
            </a:r>
            <a:r>
              <a:rPr lang="en-CA" altLang="en-US" baseline="0" dirty="0">
                <a:latin typeface="Arial" panose="020B0604020202020204" pitchFamily="34" charset="0"/>
              </a:rPr>
              <a:t> notes pages and references. </a:t>
            </a:r>
            <a:r>
              <a:rPr lang="en-CA" altLang="en-US" dirty="0">
                <a:latin typeface="Arial" panose="020B0604020202020204" pitchFamily="34" charset="0"/>
              </a:rPr>
              <a:t> </a:t>
            </a:r>
          </a:p>
          <a:p>
            <a:pPr marL="171450" indent="-171450" eaLnBrk="1" hangingPunct="1">
              <a:buFont typeface="Arial" panose="020B0604020202020204" pitchFamily="34" charset="0"/>
              <a:buChar char="•"/>
            </a:pPr>
            <a:r>
              <a:rPr lang="en-CA" altLang="en-US" dirty="0">
                <a:latin typeface="Arial" panose="020B0604020202020204" pitchFamily="34" charset="0"/>
              </a:rPr>
              <a:t>Find an interested colleague or a group of colleagues</a:t>
            </a:r>
            <a:r>
              <a:rPr lang="en-CA" altLang="en-US" baseline="0" dirty="0">
                <a:latin typeface="Arial" panose="020B0604020202020204" pitchFamily="34" charset="0"/>
              </a:rPr>
              <a:t> </a:t>
            </a:r>
            <a:r>
              <a:rPr lang="en-CA" altLang="en-US" dirty="0">
                <a:latin typeface="Arial" panose="020B0604020202020204" pitchFamily="34" charset="0"/>
              </a:rPr>
              <a:t>to learn with and from as you move through the presentation and application</a:t>
            </a:r>
            <a:r>
              <a:rPr lang="en-CA" altLang="en-US" baseline="0" dirty="0">
                <a:latin typeface="Arial" panose="020B0604020202020204" pitchFamily="34" charset="0"/>
              </a:rPr>
              <a:t> activities.  </a:t>
            </a:r>
            <a:r>
              <a:rPr lang="en-CA" altLang="en-US" dirty="0">
                <a:latin typeface="Arial" panose="020B0604020202020204" pitchFamily="34" charset="0"/>
              </a:rPr>
              <a:t>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Create an electronic journal in the word processor of your choice </a:t>
            </a:r>
            <a:r>
              <a:rPr lang="en-CA" altLang="en-US" dirty="0">
                <a:latin typeface="Arial" panose="020B0604020202020204" pitchFamily="34" charset="0"/>
              </a:rPr>
              <a:t>to record responses to questions,</a:t>
            </a:r>
            <a:r>
              <a:rPr lang="en-CA" altLang="en-US" baseline="0" dirty="0">
                <a:latin typeface="Arial" panose="020B0604020202020204" pitchFamily="34" charset="0"/>
              </a:rPr>
              <a:t> </a:t>
            </a:r>
            <a:r>
              <a:rPr lang="en-CA" altLang="en-US" dirty="0">
                <a:latin typeface="Arial" panose="020B0604020202020204" pitchFamily="34" charset="0"/>
              </a:rPr>
              <a:t>thoughts, comments and insights, and to personalize</a:t>
            </a:r>
            <a:r>
              <a:rPr lang="en-CA" altLang="en-US" baseline="0" dirty="0">
                <a:latin typeface="Arial" panose="020B0604020202020204" pitchFamily="34" charset="0"/>
              </a:rPr>
              <a:t> your own learning</a:t>
            </a:r>
            <a:r>
              <a:rPr lang="en-CA" altLang="en-US" dirty="0">
                <a:latin typeface="Arial" panose="020B0604020202020204" pitchFamily="34" charset="0"/>
              </a:rPr>
              <a:t>.  </a:t>
            </a:r>
          </a:p>
          <a:p>
            <a:pPr eaLnBrk="1" hangingPunct="1"/>
            <a:endParaRPr lang="en-CA" altLang="en-US" b="1" dirty="0">
              <a:latin typeface="Arial" panose="020B0604020202020204" pitchFamily="34" charset="0"/>
            </a:endParaRPr>
          </a:p>
          <a:p>
            <a:pPr eaLnBrk="1" hangingPunct="1"/>
            <a:r>
              <a:rPr lang="en-CA" altLang="en-US" b="1" dirty="0">
                <a:latin typeface="Arial" panose="020B0604020202020204" pitchFamily="34" charset="0"/>
              </a:rPr>
              <a:t>ASSUMPTIONS</a:t>
            </a:r>
          </a:p>
          <a:p>
            <a:pPr eaLnBrk="1" hangingPunct="1"/>
            <a:r>
              <a:rPr lang="en-CA" altLang="en-US" dirty="0">
                <a:latin typeface="Arial" panose="020B0604020202020204" pitchFamily="34" charset="0"/>
              </a:rPr>
              <a:t>In this presentation “leader” refers to all those who assume a leadership role whether formal or informal. This includes aspiring leaders, vice-principals and principals, supervisory officers and directors of education.</a:t>
            </a:r>
            <a:r>
              <a:rPr lang="en-CA" altLang="en-US" baseline="0" dirty="0">
                <a:latin typeface="Arial" panose="020B0604020202020204" pitchFamily="34" charset="0"/>
              </a:rPr>
              <a:t> </a:t>
            </a:r>
            <a:r>
              <a:rPr lang="en-CA" altLang="en-US" dirty="0">
                <a:latin typeface="Arial" panose="020B0604020202020204" pitchFamily="34" charset="0"/>
              </a:rPr>
              <a:t> </a:t>
            </a:r>
            <a:r>
              <a:rPr lang="en-US" altLang="en-US" dirty="0">
                <a:latin typeface="GillSans" pitchFamily="34" charset="0"/>
              </a:rPr>
              <a:t>The presentation is divided into three parts:</a:t>
            </a:r>
          </a:p>
          <a:p>
            <a:pPr marL="228600" indent="-228600">
              <a:buAutoNum type="arabicPeriod"/>
            </a:pPr>
            <a:r>
              <a:rPr lang="en-US" altLang="en-US" dirty="0">
                <a:latin typeface="GillSans" pitchFamily="34" charset="0"/>
              </a:rPr>
              <a:t>A quick review of mentoring and coaching</a:t>
            </a:r>
          </a:p>
          <a:p>
            <a:pPr marL="228600" indent="-228600">
              <a:buAutoNum type="arabicPeriod"/>
            </a:pPr>
            <a:r>
              <a:rPr lang="en-US" altLang="en-US" dirty="0">
                <a:latin typeface="GillSans" pitchFamily="34" charset="0"/>
              </a:rPr>
              <a:t>An exploration of the</a:t>
            </a:r>
            <a:r>
              <a:rPr lang="en-US" altLang="en-US" baseline="0" dirty="0">
                <a:latin typeface="GillSans" pitchFamily="34" charset="0"/>
              </a:rPr>
              <a:t> concepts</a:t>
            </a:r>
            <a:r>
              <a:rPr lang="en-US" altLang="en-US" dirty="0">
                <a:latin typeface="GillSans" pitchFamily="34" charset="0"/>
              </a:rPr>
              <a:t> of reciprocal leadership and the leader as coach</a:t>
            </a:r>
          </a:p>
          <a:p>
            <a:pPr marL="228600" indent="-228600">
              <a:buAutoNum type="arabicPeriod"/>
            </a:pPr>
            <a:r>
              <a:rPr lang="en-US" altLang="en-US" dirty="0">
                <a:latin typeface="GillSans" pitchFamily="34" charset="0"/>
              </a:rPr>
              <a:t>An</a:t>
            </a:r>
            <a:r>
              <a:rPr lang="en-US" altLang="en-US" baseline="0" dirty="0">
                <a:latin typeface="GillSans" pitchFamily="34" charset="0"/>
              </a:rPr>
              <a:t> opportunity to put “leader as coach” into practice. </a:t>
            </a:r>
            <a:endParaRPr lang="en-US" altLang="en-US" dirty="0">
              <a:latin typeface="GillSans" pitchFamily="34" charset="0"/>
            </a:endParaRPr>
          </a:p>
          <a:p>
            <a:pPr marL="228600" indent="-228600">
              <a:buAutoNum type="arabicPeriod"/>
            </a:pPr>
            <a:endParaRPr lang="en-US" altLang="en-US" dirty="0">
              <a:latin typeface="GillSans" pitchFamily="34" charset="0"/>
            </a:endParaRPr>
          </a:p>
        </p:txBody>
      </p:sp>
      <p:sp>
        <p:nvSpPr>
          <p:cNvPr id="819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ea typeface="ＭＳ Ｐゴシック" panose="020B0600070205080204" pitchFamily="34" charset="-128"/>
              </a:defRPr>
            </a:lvl1pPr>
            <a:lvl2pPr marL="749300" indent="-287338" defTabSz="927100">
              <a:defRPr>
                <a:solidFill>
                  <a:schemeClr val="tx1"/>
                </a:solidFill>
                <a:latin typeface="Arial" panose="020B0604020202020204" pitchFamily="34" charset="0"/>
                <a:ea typeface="ＭＳ Ｐゴシック" panose="020B0600070205080204" pitchFamily="34" charset="-128"/>
              </a:defRPr>
            </a:lvl2pPr>
            <a:lvl3pPr marL="1152525" indent="-230188" defTabSz="927100">
              <a:defRPr>
                <a:solidFill>
                  <a:schemeClr val="tx1"/>
                </a:solidFill>
                <a:latin typeface="Arial" panose="020B0604020202020204" pitchFamily="34" charset="0"/>
                <a:ea typeface="ＭＳ Ｐゴシック" panose="020B0600070205080204" pitchFamily="34" charset="-128"/>
              </a:defRPr>
            </a:lvl3pPr>
            <a:lvl4pPr marL="1612900" indent="-230188" defTabSz="927100">
              <a:defRPr>
                <a:solidFill>
                  <a:schemeClr val="tx1"/>
                </a:solidFill>
                <a:latin typeface="Arial" panose="020B0604020202020204" pitchFamily="34" charset="0"/>
                <a:ea typeface="ＭＳ Ｐゴシック" panose="020B0600070205080204" pitchFamily="34" charset="-128"/>
              </a:defRPr>
            </a:lvl4pPr>
            <a:lvl5pPr marL="2074863" indent="-230188" defTabSz="927100">
              <a:defRPr>
                <a:solidFill>
                  <a:schemeClr val="tx1"/>
                </a:solidFill>
                <a:latin typeface="Arial" panose="020B0604020202020204" pitchFamily="34" charset="0"/>
                <a:ea typeface="ＭＳ Ｐゴシック" panose="020B0600070205080204" pitchFamily="34" charset="-128"/>
              </a:defRPr>
            </a:lvl5pPr>
            <a:lvl6pPr marL="25320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A9192E0-E9BC-47AD-8724-E93A2E618432}" type="slidenum">
              <a:rPr lang="en-CA" altLang="en-US" smtClean="0"/>
              <a:pPr/>
              <a:t>2</a:t>
            </a:fld>
            <a:endParaRPr lang="en-CA" altLang="en-US"/>
          </a:p>
        </p:txBody>
      </p:sp>
    </p:spTree>
    <p:extLst>
      <p:ext uri="{BB962C8B-B14F-4D97-AF65-F5344CB8AC3E}">
        <p14:creationId xmlns:p14="http://schemas.microsoft.com/office/powerpoint/2010/main" val="1143676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ea typeface="ＭＳ Ｐゴシック" panose="020B0600070205080204" pitchFamily="34" charset="-128"/>
              </a:defRPr>
            </a:lvl1pPr>
            <a:lvl2pPr marL="749300" indent="-287338" defTabSz="928688">
              <a:defRPr>
                <a:solidFill>
                  <a:schemeClr val="tx1"/>
                </a:solidFill>
                <a:latin typeface="Arial" panose="020B0604020202020204" pitchFamily="34" charset="0"/>
                <a:ea typeface="ＭＳ Ｐゴシック" panose="020B0600070205080204" pitchFamily="34" charset="-128"/>
              </a:defRPr>
            </a:lvl2pPr>
            <a:lvl3pPr marL="1152525" indent="-230188" defTabSz="928688">
              <a:defRPr>
                <a:solidFill>
                  <a:schemeClr val="tx1"/>
                </a:solidFill>
                <a:latin typeface="Arial" panose="020B0604020202020204" pitchFamily="34" charset="0"/>
                <a:ea typeface="ＭＳ Ｐゴシック" panose="020B0600070205080204" pitchFamily="34" charset="-128"/>
              </a:defRPr>
            </a:lvl3pPr>
            <a:lvl4pPr marL="1612900" indent="-230188" defTabSz="928688">
              <a:defRPr>
                <a:solidFill>
                  <a:schemeClr val="tx1"/>
                </a:solidFill>
                <a:latin typeface="Arial" panose="020B0604020202020204" pitchFamily="34" charset="0"/>
                <a:ea typeface="ＭＳ Ｐゴシック" panose="020B0600070205080204" pitchFamily="34" charset="-128"/>
              </a:defRPr>
            </a:lvl4pPr>
            <a:lvl5pPr marL="2074863" indent="-230188" defTabSz="928688">
              <a:defRPr>
                <a:solidFill>
                  <a:schemeClr val="tx1"/>
                </a:solidFill>
                <a:latin typeface="Arial" panose="020B0604020202020204" pitchFamily="34" charset="0"/>
                <a:ea typeface="ＭＳ Ｐゴシック" panose="020B0600070205080204" pitchFamily="34" charset="-128"/>
              </a:defRPr>
            </a:lvl5pPr>
            <a:lvl6pPr marL="2532063" indent="-230188" defTabSz="928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8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8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8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3DE9EB4-DD67-4095-98CE-B02AC3B94940}" type="slidenum">
              <a:rPr lang="en-CA" altLang="en-US" smtClean="0">
                <a:solidFill>
                  <a:srgbClr val="000000"/>
                </a:solidFill>
              </a:rPr>
              <a:pPr/>
              <a:t>20</a:t>
            </a:fld>
            <a:endParaRPr lang="en-CA" altLang="en-US">
              <a:solidFill>
                <a:srgbClr val="000000"/>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a:buFont typeface="Arial"/>
              <a:buNone/>
            </a:pPr>
            <a:r>
              <a:rPr lang="en-US" sz="1000" b="0" kern="1200" dirty="0">
                <a:solidFill>
                  <a:schemeClr val="tx1"/>
                </a:solidFill>
                <a:effectLst/>
                <a:latin typeface="Arial" charset="0"/>
                <a:ea typeface="ＭＳ Ｐゴシック" panose="020B0600070205080204" pitchFamily="34" charset="-128"/>
                <a:cs typeface="ＭＳ Ｐゴシック" charset="-128"/>
              </a:rPr>
              <a:t>In Cognitive</a:t>
            </a:r>
            <a:r>
              <a:rPr lang="en-US" sz="1000" b="0" kern="1200" baseline="0" dirty="0">
                <a:solidFill>
                  <a:schemeClr val="tx1"/>
                </a:solidFill>
                <a:effectLst/>
                <a:latin typeface="Arial" charset="0"/>
                <a:ea typeface="ＭＳ Ｐゴシック" panose="020B0600070205080204" pitchFamily="34" charset="-128"/>
                <a:cs typeface="ＭＳ Ｐゴシック" charset="-128"/>
              </a:rPr>
              <a:t> Coaching there is no one formula for engaging in coaching conversations. The model provides many protocols that support the process. One of them is the 7 Norms of Collaboration. </a:t>
            </a:r>
            <a:endParaRPr lang="en-US" sz="1000" b="0" kern="1200" dirty="0">
              <a:solidFill>
                <a:schemeClr val="tx1"/>
              </a:solidFill>
              <a:effectLst/>
              <a:latin typeface="Arial" charset="0"/>
              <a:ea typeface="ＭＳ Ｐゴシック" panose="020B0600070205080204" pitchFamily="34" charset="-128"/>
              <a:cs typeface="ＭＳ Ｐゴシック" charset="-128"/>
            </a:endParaRPr>
          </a:p>
          <a:p>
            <a:pPr marL="0" indent="0">
              <a:buFont typeface="Arial"/>
              <a:buNone/>
            </a:pPr>
            <a:endParaRPr lang="en-US" sz="800" b="1" kern="1200" dirty="0">
              <a:solidFill>
                <a:schemeClr val="tx1"/>
              </a:solidFill>
              <a:effectLst/>
              <a:latin typeface="Arial" charset="0"/>
              <a:ea typeface="ＭＳ Ｐゴシック" panose="020B0600070205080204" pitchFamily="34" charset="-128"/>
              <a:cs typeface="ＭＳ Ｐゴシック" charset="-128"/>
            </a:endParaRPr>
          </a:p>
          <a:p>
            <a:pPr marL="0" indent="0">
              <a:buFont typeface="Arial"/>
              <a:buNone/>
            </a:pPr>
            <a:r>
              <a:rPr lang="en-US" sz="1000" b="1" kern="1200" dirty="0">
                <a:solidFill>
                  <a:schemeClr val="tx1"/>
                </a:solidFill>
                <a:effectLst/>
                <a:latin typeface="Arial" charset="0"/>
                <a:ea typeface="ＭＳ Ｐゴシック" panose="020B0600070205080204" pitchFamily="34" charset="-128"/>
                <a:cs typeface="ＭＳ Ｐゴシック" charset="-128"/>
              </a:rPr>
              <a:t>Application Activity:</a:t>
            </a:r>
          </a:p>
          <a:p>
            <a:pPr marL="171450" indent="-171450">
              <a:buFont typeface="Arial" panose="020B0604020202020204" pitchFamily="34" charset="0"/>
              <a:buChar char="•"/>
            </a:pPr>
            <a:r>
              <a:rPr lang="en-US" sz="1000" b="0" kern="1200" dirty="0">
                <a:solidFill>
                  <a:schemeClr val="tx1"/>
                </a:solidFill>
                <a:effectLst/>
                <a:latin typeface="Arial" charset="0"/>
                <a:ea typeface="ＭＳ Ｐゴシック" panose="020B0600070205080204" pitchFamily="34" charset="-128"/>
                <a:cs typeface="ＭＳ Ｐゴシック" charset="-128"/>
              </a:rPr>
              <a:t>With</a:t>
            </a:r>
            <a:r>
              <a:rPr lang="en-US" sz="1000" b="0" kern="1200" baseline="0" dirty="0">
                <a:solidFill>
                  <a:schemeClr val="tx1"/>
                </a:solidFill>
                <a:effectLst/>
                <a:latin typeface="Arial" charset="0"/>
                <a:ea typeface="ＭＳ Ｐゴシック" panose="020B0600070205080204" pitchFamily="34" charset="-128"/>
                <a:cs typeface="ＭＳ Ｐゴシック" charset="-128"/>
              </a:rPr>
              <a:t> your learning partner(s) t</a:t>
            </a:r>
            <a:r>
              <a:rPr lang="en-US" sz="1000" b="0" kern="1200" dirty="0">
                <a:solidFill>
                  <a:schemeClr val="tx1"/>
                </a:solidFill>
                <a:effectLst/>
                <a:latin typeface="Arial" charset="0"/>
                <a:ea typeface="ＭＳ Ｐゴシック" panose="020B0600070205080204" pitchFamily="34" charset="-128"/>
                <a:cs typeface="ＭＳ Ｐゴシック" charset="-128"/>
              </a:rPr>
              <a:t>hink of a time</a:t>
            </a:r>
            <a:r>
              <a:rPr lang="en-US" sz="1000" b="0" kern="1200" baseline="0" dirty="0">
                <a:solidFill>
                  <a:schemeClr val="tx1"/>
                </a:solidFill>
                <a:effectLst/>
                <a:latin typeface="Arial" charset="0"/>
                <a:ea typeface="ＭＳ Ｐゴシック" panose="020B0600070205080204" pitchFamily="34" charset="-128"/>
                <a:cs typeface="ＭＳ Ｐゴシック" charset="-128"/>
              </a:rPr>
              <a:t> when a colleague has come to you with a problem. What was the problem, the context, who was involved? </a:t>
            </a:r>
          </a:p>
          <a:p>
            <a:pPr marL="171450" indent="-171450">
              <a:buFont typeface="Arial" panose="020B0604020202020204" pitchFamily="34" charset="0"/>
              <a:buChar char="•"/>
            </a:pPr>
            <a:r>
              <a:rPr lang="en-US" sz="1000" b="0" kern="1200" baseline="0" dirty="0">
                <a:solidFill>
                  <a:schemeClr val="tx1"/>
                </a:solidFill>
                <a:effectLst/>
                <a:latin typeface="Arial" charset="0"/>
                <a:ea typeface="ＭＳ Ｐゴシック" panose="020B0600070205080204" pitchFamily="34" charset="-128"/>
                <a:cs typeface="ＭＳ Ｐゴシック" charset="-128"/>
              </a:rPr>
              <a:t>Using the problem as the focus and with a leader as coach approach, practice using the clarifying and mediating questions to identify possible approaches for dealing with the problem. </a:t>
            </a:r>
          </a:p>
          <a:p>
            <a:pPr marL="171450" indent="-171450">
              <a:buFont typeface="Arial" panose="020B0604020202020204" pitchFamily="34" charset="0"/>
              <a:buChar char="•"/>
            </a:pPr>
            <a:r>
              <a:rPr lang="en-US" sz="1000" b="0" kern="1200" baseline="0" dirty="0">
                <a:solidFill>
                  <a:schemeClr val="tx1"/>
                </a:solidFill>
                <a:effectLst/>
                <a:latin typeface="Arial" charset="0"/>
                <a:ea typeface="ＭＳ Ｐゴシック" panose="020B0600070205080204" pitchFamily="34" charset="-128"/>
                <a:cs typeface="ＭＳ Ｐゴシック" charset="-128"/>
              </a:rPr>
              <a:t>Refer to the seven norms of collaboration for other ways to engage one another:</a:t>
            </a:r>
          </a:p>
          <a:p>
            <a:pPr marL="228600" indent="-228600">
              <a:buFont typeface="+mj-lt"/>
              <a:buAutoNum type="arabicPeriod"/>
            </a:pPr>
            <a:r>
              <a:rPr lang="en-US" sz="900" b="0" kern="1200" baseline="0" dirty="0">
                <a:solidFill>
                  <a:schemeClr val="tx1"/>
                </a:solidFill>
                <a:effectLst/>
                <a:latin typeface="Arial" charset="0"/>
                <a:ea typeface="ＭＳ Ｐゴシック" panose="020B0600070205080204" pitchFamily="34" charset="-128"/>
                <a:cs typeface="ＭＳ Ｐゴシック" charset="-128"/>
              </a:rPr>
              <a:t>Pausing: allowing thinking time</a:t>
            </a:r>
          </a:p>
          <a:p>
            <a:pPr marL="228600" indent="-228600">
              <a:buFont typeface="+mj-lt"/>
              <a:buAutoNum type="arabicPeriod"/>
            </a:pPr>
            <a:r>
              <a:rPr lang="en-US" sz="900" b="0" kern="1200" baseline="0" dirty="0">
                <a:solidFill>
                  <a:schemeClr val="tx1"/>
                </a:solidFill>
                <a:effectLst/>
                <a:latin typeface="Arial" charset="0"/>
                <a:ea typeface="ＭＳ Ｐゴシック" panose="020B0600070205080204" pitchFamily="34" charset="-128"/>
                <a:cs typeface="ＭＳ Ｐゴシック" charset="-128"/>
              </a:rPr>
              <a:t>Paraphrasing: to hear and understand</a:t>
            </a:r>
          </a:p>
          <a:p>
            <a:pPr marL="228600" indent="-228600">
              <a:buFont typeface="+mj-lt"/>
              <a:buAutoNum type="arabicPeriod"/>
            </a:pPr>
            <a:r>
              <a:rPr lang="en-US" sz="900" b="0" kern="1200" baseline="0" dirty="0">
                <a:solidFill>
                  <a:schemeClr val="tx1"/>
                </a:solidFill>
                <a:effectLst/>
                <a:latin typeface="Arial" charset="0"/>
                <a:ea typeface="ＭＳ Ｐゴシック" panose="020B0600070205080204" pitchFamily="34" charset="-128"/>
                <a:cs typeface="ＭＳ Ｐゴシック" charset="-128"/>
              </a:rPr>
              <a:t>Putting Inquiry at the Centre: explore perceptions, assumptions, interpretations </a:t>
            </a:r>
          </a:p>
          <a:p>
            <a:pPr marL="228600" indent="-228600">
              <a:buFont typeface="+mj-lt"/>
              <a:buAutoNum type="arabicPeriod"/>
            </a:pPr>
            <a:r>
              <a:rPr lang="en-US" sz="900" b="0" kern="1200" baseline="0" dirty="0">
                <a:solidFill>
                  <a:schemeClr val="tx1"/>
                </a:solidFill>
                <a:effectLst/>
                <a:latin typeface="Arial" charset="0"/>
                <a:ea typeface="ＭＳ Ｐゴシック" panose="020B0600070205080204" pitchFamily="34" charset="-128"/>
                <a:cs typeface="ＭＳ Ｐゴシック" charset="-128"/>
              </a:rPr>
              <a:t>Probing increase the clarity and precision of the thinking</a:t>
            </a:r>
          </a:p>
          <a:p>
            <a:pPr marL="228600" indent="-228600">
              <a:buFont typeface="+mj-lt"/>
              <a:buAutoNum type="arabicPeriod"/>
            </a:pPr>
            <a:r>
              <a:rPr lang="en-US" sz="900" b="0" kern="1200" baseline="0" dirty="0">
                <a:solidFill>
                  <a:schemeClr val="tx1"/>
                </a:solidFill>
                <a:effectLst/>
                <a:latin typeface="Arial" charset="0"/>
                <a:ea typeface="ＭＳ Ｐゴシック" panose="020B0600070205080204" pitchFamily="34" charset="-128"/>
                <a:cs typeface="ＭＳ Ｐゴシック" charset="-128"/>
              </a:rPr>
              <a:t>Putting Ideas on the Table: the heart of meaningful dialogue</a:t>
            </a:r>
          </a:p>
          <a:p>
            <a:pPr marL="228600" indent="-228600">
              <a:buFont typeface="+mj-lt"/>
              <a:buAutoNum type="arabicPeriod"/>
            </a:pPr>
            <a:r>
              <a:rPr lang="en-US" sz="900" b="0" kern="1200" baseline="0" dirty="0">
                <a:solidFill>
                  <a:schemeClr val="tx1"/>
                </a:solidFill>
                <a:effectLst/>
                <a:latin typeface="Arial" charset="0"/>
                <a:ea typeface="ＭＳ Ｐゴシック" panose="020B0600070205080204" pitchFamily="34" charset="-128"/>
                <a:cs typeface="ＭＳ Ｐゴシック" charset="-128"/>
              </a:rPr>
              <a:t>Paying Attention to Self and Others: being aware of what is being said, how it is said, how others are responding</a:t>
            </a:r>
          </a:p>
          <a:p>
            <a:pPr marL="228600" indent="-228600">
              <a:buFont typeface="+mj-lt"/>
              <a:buAutoNum type="arabicPeriod"/>
            </a:pPr>
            <a:r>
              <a:rPr lang="en-US" sz="900" b="0" kern="1200" baseline="0" dirty="0">
                <a:solidFill>
                  <a:schemeClr val="tx1"/>
                </a:solidFill>
                <a:effectLst/>
                <a:latin typeface="Arial" charset="0"/>
                <a:ea typeface="ＭＳ Ｐゴシック" panose="020B0600070205080204" pitchFamily="34" charset="-128"/>
                <a:cs typeface="ＭＳ Ｐゴシック" charset="-128"/>
              </a:rPr>
              <a:t>Presuming Positive Intentions: promotes and facilitates meaningful dialogue and eliminates unintentional putdowns. </a:t>
            </a:r>
          </a:p>
          <a:p>
            <a:pPr marL="228600" indent="-228600">
              <a:buFont typeface="+mj-lt"/>
              <a:buAutoNum type="arabicPeriod"/>
            </a:pPr>
            <a:endParaRPr lang="en-US" sz="1000" b="0" kern="1200" baseline="0" dirty="0">
              <a:solidFill>
                <a:schemeClr val="tx1"/>
              </a:solidFill>
              <a:effectLst/>
              <a:latin typeface="Arial" charset="0"/>
              <a:ea typeface="ＭＳ Ｐゴシック" panose="020B0600070205080204" pitchFamily="34" charset="-128"/>
              <a:cs typeface="ＭＳ Ｐゴシック" charset="-128"/>
            </a:endParaRPr>
          </a:p>
          <a:p>
            <a:pPr marL="171450" indent="-171450">
              <a:buFont typeface="Arial" panose="020B0604020202020204" pitchFamily="34" charset="0"/>
              <a:buChar char="•"/>
            </a:pPr>
            <a:endParaRPr lang="en-US" sz="1000" b="0" kern="1200" baseline="0" dirty="0">
              <a:solidFill>
                <a:schemeClr val="tx1"/>
              </a:solidFill>
              <a:effectLst/>
              <a:latin typeface="Arial" charset="0"/>
              <a:ea typeface="ＭＳ Ｐゴシック" panose="020B0600070205080204" pitchFamily="34" charset="-128"/>
              <a:cs typeface="ＭＳ Ｐゴシック" charset="-128"/>
            </a:endParaRPr>
          </a:p>
          <a:p>
            <a:pPr marL="171450" indent="-171450">
              <a:buFont typeface="Arial" panose="020B0604020202020204" pitchFamily="34" charset="0"/>
              <a:buChar char="•"/>
            </a:pPr>
            <a:endParaRPr lang="en-US" sz="1000" b="0" kern="1200" baseline="0" dirty="0">
              <a:solidFill>
                <a:schemeClr val="tx1"/>
              </a:solidFill>
              <a:effectLst/>
              <a:latin typeface="Arial" charset="0"/>
              <a:ea typeface="ＭＳ Ｐゴシック" panose="020B0600070205080204" pitchFamily="34" charset="-128"/>
              <a:cs typeface="ＭＳ Ｐゴシック" charset="-128"/>
            </a:endParaRPr>
          </a:p>
          <a:p>
            <a:pPr marL="0" indent="0">
              <a:buFont typeface="Arial" panose="020B0604020202020204" pitchFamily="34" charset="0"/>
              <a:buNone/>
            </a:pPr>
            <a:r>
              <a:rPr lang="en-US" sz="1000" b="0" kern="1200" baseline="0" dirty="0">
                <a:solidFill>
                  <a:schemeClr val="tx1"/>
                </a:solidFill>
                <a:effectLst/>
                <a:latin typeface="Arial" charset="0"/>
                <a:ea typeface="ＭＳ Ｐゴシック" panose="020B0600070205080204" pitchFamily="34" charset="-128"/>
                <a:cs typeface="ＭＳ Ｐゴシック" charset="-128"/>
              </a:rPr>
              <a:t> </a:t>
            </a:r>
            <a:endParaRPr lang="en-US" sz="1000" b="0" kern="1200" dirty="0">
              <a:solidFill>
                <a:schemeClr val="tx1"/>
              </a:solidFill>
              <a:effectLst/>
              <a:latin typeface="Arial" charset="0"/>
              <a:ea typeface="ＭＳ Ｐゴシック" panose="020B0600070205080204" pitchFamily="34" charset="-128"/>
              <a:cs typeface="ＭＳ Ｐゴシック" charset="-128"/>
            </a:endParaRPr>
          </a:p>
        </p:txBody>
      </p:sp>
    </p:spTree>
    <p:extLst>
      <p:ext uri="{BB962C8B-B14F-4D97-AF65-F5344CB8AC3E}">
        <p14:creationId xmlns:p14="http://schemas.microsoft.com/office/powerpoint/2010/main" val="804556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z="1200" dirty="0"/>
              <a:t>Vivian</a:t>
            </a:r>
            <a:r>
              <a:rPr lang="en-US" altLang="en-US" sz="1200" baseline="0" dirty="0"/>
              <a:t>e Robinson cites a version of this to illustrate an approach a coach has taken to encourage the principal to reveal her thinking. The following is what happens when Delia talks about this with her coach:</a:t>
            </a:r>
          </a:p>
          <a:p>
            <a:r>
              <a:rPr lang="en-US" altLang="en-US" sz="800" baseline="0" dirty="0"/>
              <a:t>Delia: “What evidence does she have that I don’t observe classes and am not an instructional leader?” </a:t>
            </a:r>
          </a:p>
          <a:p>
            <a:r>
              <a:rPr lang="en-US" altLang="en-US" sz="800" baseline="0" dirty="0"/>
              <a:t>Coach: All right, can I ask you a question?</a:t>
            </a:r>
          </a:p>
          <a:p>
            <a:r>
              <a:rPr lang="en-US" altLang="en-US" sz="800" baseline="0" dirty="0"/>
              <a:t>Delia: Yeah.</a:t>
            </a:r>
          </a:p>
          <a:p>
            <a:r>
              <a:rPr lang="en-US" altLang="en-US" sz="800" baseline="0" dirty="0"/>
              <a:t>Coach: How much truth is in this statement?</a:t>
            </a:r>
          </a:p>
          <a:p>
            <a:r>
              <a:rPr lang="en-US" altLang="en-US" sz="800" baseline="0" dirty="0"/>
              <a:t>Delia: Not much.</a:t>
            </a:r>
          </a:p>
          <a:p>
            <a:r>
              <a:rPr lang="en-US" altLang="en-US" sz="800" baseline="0" dirty="0"/>
              <a:t>Coach: Okay, five minutes ago you told me you needed to be in classes more. </a:t>
            </a:r>
          </a:p>
          <a:p>
            <a:r>
              <a:rPr lang="en-US" altLang="en-US" sz="800" baseline="0" dirty="0"/>
              <a:t>Delia: Yeah, but </a:t>
            </a:r>
            <a:r>
              <a:rPr lang="mr-IN" altLang="en-US" sz="800" baseline="0" dirty="0"/>
              <a:t>…</a:t>
            </a:r>
            <a:endParaRPr lang="en-US" altLang="en-US" sz="800" baseline="0" dirty="0"/>
          </a:p>
          <a:p>
            <a:r>
              <a:rPr lang="en-US" altLang="en-US" sz="800" baseline="0" dirty="0"/>
              <a:t>Coach: You see what I’m saying?</a:t>
            </a:r>
          </a:p>
          <a:p>
            <a:r>
              <a:rPr lang="en-US" altLang="en-US" sz="800" baseline="0" dirty="0">
                <a:latin typeface="Arial" panose="020B0604020202020204" pitchFamily="34" charset="0"/>
              </a:rPr>
              <a:t>Delia: Yeah. </a:t>
            </a:r>
          </a:p>
          <a:p>
            <a:r>
              <a:rPr lang="en-US" altLang="en-US" sz="1000" baseline="0" dirty="0">
                <a:latin typeface="Arial" panose="020B0604020202020204" pitchFamily="34" charset="0"/>
              </a:rPr>
              <a:t>The conversation continues and what emerges is that Delia spends time in classrooms where the teaching needs improvement. She does not spend time in the classroom of the teacher who made this comment because she is a “stellar” teacher. </a:t>
            </a:r>
          </a:p>
          <a:p>
            <a:endParaRPr lang="en-US" altLang="en-US" sz="1000" baseline="0" dirty="0">
              <a:latin typeface="Arial" panose="020B0604020202020204" pitchFamily="34" charset="0"/>
            </a:endParaRPr>
          </a:p>
          <a:p>
            <a:r>
              <a:rPr lang="en-US" altLang="en-US" sz="1000" b="1" baseline="0" dirty="0">
                <a:latin typeface="Arial" panose="020B0604020202020204" pitchFamily="34" charset="0"/>
              </a:rPr>
              <a:t>Application Activity: </a:t>
            </a:r>
          </a:p>
          <a:p>
            <a:pPr marL="171450" indent="-171450">
              <a:buFont typeface="Arial" panose="020B0604020202020204" pitchFamily="34" charset="0"/>
              <a:buChar char="•"/>
            </a:pPr>
            <a:r>
              <a:rPr lang="en-CA" altLang="en-US" sz="1000" b="0" baseline="0" dirty="0">
                <a:latin typeface="Arial" panose="020B0604020202020204" pitchFamily="34" charset="0"/>
              </a:rPr>
              <a:t>With your learning partner(s), role play how this coaching conversation proceeds between the principal and the superintendent. </a:t>
            </a:r>
          </a:p>
          <a:p>
            <a:pPr marL="171450" indent="-171450">
              <a:buFont typeface="Arial" panose="020B0604020202020204" pitchFamily="34" charset="0"/>
              <a:buChar char="•"/>
            </a:pPr>
            <a:endParaRPr lang="en-US" altLang="en-US" sz="1000" b="0" baseline="0" dirty="0">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ea typeface="ＭＳ Ｐゴシック" panose="020B0600070205080204" pitchFamily="34" charset="-128"/>
              </a:defRPr>
            </a:lvl1pPr>
            <a:lvl2pPr marL="749300" indent="-287338" defTabSz="927100">
              <a:defRPr>
                <a:solidFill>
                  <a:schemeClr val="tx1"/>
                </a:solidFill>
                <a:latin typeface="Arial" panose="020B0604020202020204" pitchFamily="34" charset="0"/>
                <a:ea typeface="ＭＳ Ｐゴシック" panose="020B0600070205080204" pitchFamily="34" charset="-128"/>
              </a:defRPr>
            </a:lvl2pPr>
            <a:lvl3pPr marL="1152525" indent="-230188" defTabSz="927100">
              <a:defRPr>
                <a:solidFill>
                  <a:schemeClr val="tx1"/>
                </a:solidFill>
                <a:latin typeface="Arial" panose="020B0604020202020204" pitchFamily="34" charset="0"/>
                <a:ea typeface="ＭＳ Ｐゴシック" panose="020B0600070205080204" pitchFamily="34" charset="-128"/>
              </a:defRPr>
            </a:lvl3pPr>
            <a:lvl4pPr marL="1612900" indent="-230188" defTabSz="927100">
              <a:defRPr>
                <a:solidFill>
                  <a:schemeClr val="tx1"/>
                </a:solidFill>
                <a:latin typeface="Arial" panose="020B0604020202020204" pitchFamily="34" charset="0"/>
                <a:ea typeface="ＭＳ Ｐゴシック" panose="020B0600070205080204" pitchFamily="34" charset="-128"/>
              </a:defRPr>
            </a:lvl4pPr>
            <a:lvl5pPr marL="2074863" indent="-230188" defTabSz="927100">
              <a:defRPr>
                <a:solidFill>
                  <a:schemeClr val="tx1"/>
                </a:solidFill>
                <a:latin typeface="Arial" panose="020B0604020202020204" pitchFamily="34" charset="0"/>
                <a:ea typeface="ＭＳ Ｐゴシック" panose="020B0600070205080204" pitchFamily="34" charset="-128"/>
              </a:defRPr>
            </a:lvl5pPr>
            <a:lvl6pPr marL="25320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938B58F-04B8-4B3E-8212-1CED6C940953}" type="slidenum">
              <a:rPr lang="en-CA" altLang="en-US" smtClean="0"/>
              <a:pPr/>
              <a:t>21</a:t>
            </a:fld>
            <a:endParaRPr lang="en-CA" altLang="en-US"/>
          </a:p>
        </p:txBody>
      </p:sp>
    </p:spTree>
    <p:extLst>
      <p:ext uri="{BB962C8B-B14F-4D97-AF65-F5344CB8AC3E}">
        <p14:creationId xmlns:p14="http://schemas.microsoft.com/office/powerpoint/2010/main" val="988548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ea typeface="ＭＳ Ｐゴシック" panose="020B0600070205080204" pitchFamily="34" charset="-128"/>
              </a:defRPr>
            </a:lvl1pPr>
            <a:lvl2pPr marL="749300" indent="-287338" defTabSz="928688">
              <a:defRPr>
                <a:solidFill>
                  <a:schemeClr val="tx1"/>
                </a:solidFill>
                <a:latin typeface="Arial" panose="020B0604020202020204" pitchFamily="34" charset="0"/>
                <a:ea typeface="ＭＳ Ｐゴシック" panose="020B0600070205080204" pitchFamily="34" charset="-128"/>
              </a:defRPr>
            </a:lvl2pPr>
            <a:lvl3pPr marL="1152525" indent="-230188" defTabSz="928688">
              <a:defRPr>
                <a:solidFill>
                  <a:schemeClr val="tx1"/>
                </a:solidFill>
                <a:latin typeface="Arial" panose="020B0604020202020204" pitchFamily="34" charset="0"/>
                <a:ea typeface="ＭＳ Ｐゴシック" panose="020B0600070205080204" pitchFamily="34" charset="-128"/>
              </a:defRPr>
            </a:lvl3pPr>
            <a:lvl4pPr marL="1612900" indent="-230188" defTabSz="928688">
              <a:defRPr>
                <a:solidFill>
                  <a:schemeClr val="tx1"/>
                </a:solidFill>
                <a:latin typeface="Arial" panose="020B0604020202020204" pitchFamily="34" charset="0"/>
                <a:ea typeface="ＭＳ Ｐゴシック" panose="020B0600070205080204" pitchFamily="34" charset="-128"/>
              </a:defRPr>
            </a:lvl4pPr>
            <a:lvl5pPr marL="2074863" indent="-230188" defTabSz="928688">
              <a:defRPr>
                <a:solidFill>
                  <a:schemeClr val="tx1"/>
                </a:solidFill>
                <a:latin typeface="Arial" panose="020B0604020202020204" pitchFamily="34" charset="0"/>
                <a:ea typeface="ＭＳ Ｐゴシック" panose="020B0600070205080204" pitchFamily="34" charset="-128"/>
              </a:defRPr>
            </a:lvl5pPr>
            <a:lvl6pPr marL="2532063" indent="-230188" defTabSz="928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8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8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8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3DE9EB4-DD67-4095-98CE-B02AC3B94940}" type="slidenum">
              <a:rPr lang="en-CA" altLang="en-US" smtClean="0"/>
              <a:pPr/>
              <a:t>22</a:t>
            </a:fld>
            <a:endParaRPr lang="en-CA"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buFontTx/>
              <a:buNone/>
            </a:pPr>
            <a:r>
              <a:rPr lang="en-CA" altLang="en-US" sz="1200" dirty="0"/>
              <a:t>In</a:t>
            </a:r>
            <a:r>
              <a:rPr lang="en-CA" altLang="en-US" sz="1200" baseline="0" dirty="0"/>
              <a:t> this scenario, the principal and the school superintendent have come together to focus on possible approaches the principal can take to address the situation with this teacher. The superintendent and the principal share an open-to-learning, leader as coach stance and will bring expertise to the conversation. </a:t>
            </a:r>
          </a:p>
          <a:p>
            <a:pPr>
              <a:buFontTx/>
              <a:buNone/>
            </a:pPr>
            <a:endParaRPr lang="en-US" altLang="en-US" sz="1200" baseline="0" dirty="0"/>
          </a:p>
          <a:p>
            <a:pPr>
              <a:buFontTx/>
              <a:buNone/>
            </a:pPr>
            <a:r>
              <a:rPr lang="en-US" altLang="en-US" sz="1200" b="1" baseline="0" dirty="0"/>
              <a:t>Application Exercise:</a:t>
            </a:r>
          </a:p>
          <a:p>
            <a:pPr marL="171450" indent="-171450">
              <a:buFont typeface="Arial" panose="020B0604020202020204" pitchFamily="34" charset="0"/>
              <a:buChar char="•"/>
            </a:pPr>
            <a:r>
              <a:rPr lang="en-CA" altLang="en-US" sz="1200" baseline="0" dirty="0"/>
              <a:t>Talk this through with your learning partner reviewing the conditions that need to be in place for this interaction to be a leader as coach process in which there is give and take </a:t>
            </a:r>
            <a:r>
              <a:rPr lang="mr-IN" altLang="en-US" sz="1200" baseline="0" dirty="0"/>
              <a:t>–</a:t>
            </a:r>
            <a:r>
              <a:rPr lang="en-CA" altLang="en-US" sz="1200" baseline="0" dirty="0"/>
              <a:t> that is one where the coaching is reciprocal, both ask and respond to questions while maintaining a clear focus on the problem: what will the principal’s approach be in working with this teacher. </a:t>
            </a:r>
          </a:p>
          <a:p>
            <a:pPr marL="171450" indent="-171450">
              <a:buFont typeface="Arial" panose="020B0604020202020204" pitchFamily="34" charset="0"/>
              <a:buChar char="•"/>
            </a:pPr>
            <a:r>
              <a:rPr lang="en-CA" altLang="en-US" sz="1200" baseline="0" dirty="0"/>
              <a:t>Ideally, three colleagues who are learning partners should collaborate. </a:t>
            </a:r>
          </a:p>
          <a:p>
            <a:pPr marL="171450" indent="-171450">
              <a:buFont typeface="Arial" panose="020B0604020202020204" pitchFamily="34" charset="0"/>
              <a:buChar char="•"/>
            </a:pPr>
            <a:r>
              <a:rPr lang="en-CA" altLang="en-US" sz="1200" baseline="0" dirty="0"/>
              <a:t>Begin by identifying the challenges; for example: ensuring that no one dominates the coaching process even though it involves a partner who has supervisory authority over the other; getting to a resolution that is owned by both partners but will be implemented by one partner. </a:t>
            </a:r>
          </a:p>
          <a:p>
            <a:pPr marL="171450" indent="-171450">
              <a:buFont typeface="Arial" panose="020B0604020202020204" pitchFamily="34" charset="0"/>
              <a:buChar char="•"/>
            </a:pPr>
            <a:r>
              <a:rPr lang="en-CA" altLang="en-US" sz="1200" baseline="0" dirty="0"/>
              <a:t>Partner with three others to role play a first coaching session with one person acting as observer who can provide feedback on the role play with a view to identifying possible improvements</a:t>
            </a:r>
          </a:p>
          <a:p>
            <a:pPr marL="171450" indent="-171450">
              <a:buFont typeface="Arial" panose="020B0604020202020204" pitchFamily="34" charset="0"/>
              <a:buChar char="•"/>
            </a:pPr>
            <a:r>
              <a:rPr lang="en-CA" altLang="en-US" sz="1200" baseline="0" dirty="0"/>
              <a:t>Use clarifying and meditative questions of the Cognitive Coaching model process such as those described in the previous slides.</a:t>
            </a:r>
          </a:p>
          <a:p>
            <a:pPr marL="171450" indent="-171450">
              <a:buFont typeface="Arial" panose="020B0604020202020204" pitchFamily="34" charset="0"/>
              <a:buChar char="•"/>
            </a:pPr>
            <a:r>
              <a:rPr lang="en-CA" altLang="en-US" sz="1200" baseline="0" dirty="0"/>
              <a:t>Change role play partners.</a:t>
            </a:r>
            <a:endParaRPr lang="en-US" altLang="en-US" dirty="0">
              <a:latin typeface="GillSans" pitchFamily="34" charset="0"/>
            </a:endParaRPr>
          </a:p>
        </p:txBody>
      </p:sp>
    </p:spTree>
    <p:extLst>
      <p:ext uri="{BB962C8B-B14F-4D97-AF65-F5344CB8AC3E}">
        <p14:creationId xmlns:p14="http://schemas.microsoft.com/office/powerpoint/2010/main" val="1284662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additional resources, visit the </a:t>
            </a:r>
            <a:r>
              <a:rPr lang="en-CA" sz="1200" u="sng" kern="1200" dirty="0">
                <a:solidFill>
                  <a:schemeClr val="tx1"/>
                </a:solidFill>
                <a:effectLst/>
                <a:latin typeface="Arial" charset="0"/>
                <a:ea typeface="ＭＳ Ｐゴシック" panose="020B0600070205080204" pitchFamily="34" charset="-128"/>
                <a:cs typeface="ＭＳ Ｐゴシック" charset="-128"/>
                <a:hlinkClick r:id="rId3"/>
              </a:rPr>
              <a:t>Leader as Coach</a:t>
            </a:r>
            <a:r>
              <a:rPr lang="en-CA" sz="1200" u="sng" kern="1200" dirty="0">
                <a:solidFill>
                  <a:schemeClr val="tx1"/>
                </a:solidFill>
                <a:effectLst/>
                <a:latin typeface="Arial" charset="0"/>
                <a:ea typeface="ＭＳ Ｐゴシック" panose="020B0600070205080204" pitchFamily="34" charset="-128"/>
                <a:cs typeface="ＭＳ Ｐゴシック" charset="-128"/>
              </a:rPr>
              <a:t> </a:t>
            </a:r>
            <a:r>
              <a:rPr lang="en-US" dirty="0"/>
              <a:t>section of the IEL website.</a:t>
            </a:r>
          </a:p>
        </p:txBody>
      </p:sp>
      <p:sp>
        <p:nvSpPr>
          <p:cNvPr id="4" name="Slide Number Placeholder 3"/>
          <p:cNvSpPr>
            <a:spLocks noGrp="1"/>
          </p:cNvSpPr>
          <p:nvPr>
            <p:ph type="sldNum" sz="quarter" idx="5"/>
          </p:nvPr>
        </p:nvSpPr>
        <p:spPr/>
        <p:txBody>
          <a:bodyPr/>
          <a:lstStyle/>
          <a:p>
            <a:pPr>
              <a:defRPr/>
            </a:pPr>
            <a:fld id="{7FE0C6DA-08B9-4A33-A7F3-41797C835975}" type="slidenum">
              <a:rPr lang="en-CA" altLang="en-US" smtClean="0"/>
              <a:pPr>
                <a:defRPr/>
              </a:pPr>
              <a:t>23</a:t>
            </a:fld>
            <a:endParaRPr lang="en-CA" altLang="en-US"/>
          </a:p>
        </p:txBody>
      </p:sp>
    </p:spTree>
    <p:extLst>
      <p:ext uri="{BB962C8B-B14F-4D97-AF65-F5344CB8AC3E}">
        <p14:creationId xmlns:p14="http://schemas.microsoft.com/office/powerpoint/2010/main" val="4213794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r-CA" altLang="en-US" dirty="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ea typeface="ＭＳ Ｐゴシック" panose="020B0600070205080204" pitchFamily="34" charset="-128"/>
              </a:defRPr>
            </a:lvl1pPr>
            <a:lvl2pPr marL="749300" indent="-287338" defTabSz="927100">
              <a:defRPr>
                <a:solidFill>
                  <a:schemeClr val="tx1"/>
                </a:solidFill>
                <a:latin typeface="Arial" panose="020B0604020202020204" pitchFamily="34" charset="0"/>
                <a:ea typeface="ＭＳ Ｐゴシック" panose="020B0600070205080204" pitchFamily="34" charset="-128"/>
              </a:defRPr>
            </a:lvl2pPr>
            <a:lvl3pPr marL="1152525" indent="-230188" defTabSz="927100">
              <a:defRPr>
                <a:solidFill>
                  <a:schemeClr val="tx1"/>
                </a:solidFill>
                <a:latin typeface="Arial" panose="020B0604020202020204" pitchFamily="34" charset="0"/>
                <a:ea typeface="ＭＳ Ｐゴシック" panose="020B0600070205080204" pitchFamily="34" charset="-128"/>
              </a:defRPr>
            </a:lvl3pPr>
            <a:lvl4pPr marL="1612900" indent="-230188" defTabSz="927100">
              <a:defRPr>
                <a:solidFill>
                  <a:schemeClr val="tx1"/>
                </a:solidFill>
                <a:latin typeface="Arial" panose="020B0604020202020204" pitchFamily="34" charset="0"/>
                <a:ea typeface="ＭＳ Ｐゴシック" panose="020B0600070205080204" pitchFamily="34" charset="-128"/>
              </a:defRPr>
            </a:lvl4pPr>
            <a:lvl5pPr marL="2074863" indent="-230188" defTabSz="927100">
              <a:defRPr>
                <a:solidFill>
                  <a:schemeClr val="tx1"/>
                </a:solidFill>
                <a:latin typeface="Arial" panose="020B0604020202020204" pitchFamily="34" charset="0"/>
                <a:ea typeface="ＭＳ Ｐゴシック" panose="020B0600070205080204" pitchFamily="34" charset="-128"/>
              </a:defRPr>
            </a:lvl5pPr>
            <a:lvl6pPr marL="25320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3623F0D-3B37-4A73-BFFD-7311100AEC5D}" type="slidenum">
              <a:rPr lang="en-CA" altLang="en-US" smtClean="0"/>
              <a:pPr/>
              <a:t>24</a:t>
            </a:fld>
            <a:endParaRPr lang="en-CA" altLang="en-US"/>
          </a:p>
        </p:txBody>
      </p:sp>
    </p:spTree>
    <p:extLst>
      <p:ext uri="{BB962C8B-B14F-4D97-AF65-F5344CB8AC3E}">
        <p14:creationId xmlns:p14="http://schemas.microsoft.com/office/powerpoint/2010/main" val="400156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starting point it is useful to consider some widely accepted definitions of mentoring and coaching. </a:t>
            </a:r>
          </a:p>
          <a:p>
            <a:r>
              <a:rPr lang="en-US" dirty="0"/>
              <a:t>For these definitions we look to </a:t>
            </a:r>
            <a:r>
              <a:rPr lang="en-US" i="1" dirty="0"/>
              <a:t>When Mentoring Meets Coaching: Shifting the Stance in Education </a:t>
            </a:r>
            <a:r>
              <a:rPr lang="en-US" dirty="0"/>
              <a:t>by Kate Sharpe and Jeanie Nishimura (2016). This slide presents their definition for mentoring. </a:t>
            </a:r>
          </a:p>
          <a:p>
            <a:endParaRPr lang="en-US" dirty="0"/>
          </a:p>
          <a:p>
            <a:r>
              <a:rPr lang="en-US" dirty="0"/>
              <a:t>The following are</a:t>
            </a:r>
            <a:r>
              <a:rPr lang="en-US" baseline="0" dirty="0"/>
              <a:t> goals they identify as key to effective mentoring: </a:t>
            </a:r>
          </a:p>
          <a:p>
            <a:pPr marL="171450" indent="-171450">
              <a:buFont typeface="Arial"/>
              <a:buChar char="•"/>
            </a:pPr>
            <a:r>
              <a:rPr lang="en-US" baseline="0" dirty="0"/>
              <a:t>Nurture a relationship that focuses on fostering capacity building and reflective practice.</a:t>
            </a:r>
          </a:p>
          <a:p>
            <a:pPr marL="171450" indent="-171450">
              <a:buFont typeface="Arial"/>
              <a:buChar char="•"/>
            </a:pPr>
            <a:r>
              <a:rPr lang="en-US" baseline="0" dirty="0"/>
              <a:t>Facilitate conversations to stay focused. </a:t>
            </a:r>
          </a:p>
          <a:p>
            <a:pPr marL="171450" indent="-171450">
              <a:buFont typeface="Arial"/>
              <a:buChar char="•"/>
            </a:pPr>
            <a:r>
              <a:rPr lang="en-US" baseline="0" dirty="0"/>
              <a:t>Enhance personal presence and skills. </a:t>
            </a:r>
          </a:p>
          <a:p>
            <a:pPr marL="171450" indent="-171450">
              <a:buFont typeface="Arial"/>
              <a:buChar char="•"/>
            </a:pPr>
            <a:r>
              <a:rPr lang="en-US" baseline="0" dirty="0"/>
              <a:t>Shift from being one who offers expertise, advice and experience to one who invites the mentee to dig deep and access their own gifts and wisdom.</a:t>
            </a:r>
          </a:p>
          <a:p>
            <a:pPr marL="171450" indent="-171450">
              <a:buFont typeface="Arial"/>
              <a:buChar cha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7FE0C6DA-08B9-4A33-A7F3-41797C835975}" type="slidenum">
              <a:rPr lang="en-CA" altLang="en-US" smtClean="0"/>
              <a:pPr>
                <a:defRPr/>
              </a:pPr>
              <a:t>3</a:t>
            </a:fld>
            <a:endParaRPr lang="en-CA" altLang="en-US"/>
          </a:p>
        </p:txBody>
      </p:sp>
    </p:spTree>
    <p:extLst>
      <p:ext uri="{BB962C8B-B14F-4D97-AF65-F5344CB8AC3E}">
        <p14:creationId xmlns:p14="http://schemas.microsoft.com/office/powerpoint/2010/main" val="343037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CA" altLang="en-US" dirty="0">
                <a:latin typeface="Arial" panose="020B0604020202020204" pitchFamily="34" charset="0"/>
              </a:rPr>
              <a:t>Sharpe</a:t>
            </a:r>
            <a:r>
              <a:rPr lang="fr-CA" altLang="en-US" baseline="0" dirty="0">
                <a:latin typeface="Arial" panose="020B0604020202020204" pitchFamily="34" charset="0"/>
              </a:rPr>
              <a:t> and Nishimura point out that our primary goal as coaches is to elicit the strengths, wisdom, and solutions from the coachee, helping the coachee to access internal and external resources. Over time the coach fosters growth and resilience within the framework of the learning relationship.  </a:t>
            </a:r>
          </a:p>
          <a:p>
            <a:endParaRPr lang="fr-CA" altLang="en-US" baseline="0" dirty="0">
              <a:latin typeface="Arial" panose="020B0604020202020204" pitchFamily="34" charset="0"/>
            </a:endParaRPr>
          </a:p>
          <a:p>
            <a:r>
              <a:rPr lang="fr-CA" altLang="en-US" baseline="0" dirty="0">
                <a:latin typeface="Arial" panose="020B0604020202020204" pitchFamily="34" charset="0"/>
              </a:rPr>
              <a:t>Sharpe and Nishimura identify five elements that are foundational to the coach and client process and relationship: </a:t>
            </a:r>
          </a:p>
          <a:p>
            <a:pPr marL="228600" indent="-228600">
              <a:buFont typeface="+mj-lt"/>
              <a:buAutoNum type="arabicPeriod"/>
            </a:pPr>
            <a:r>
              <a:rPr lang="fr-CA" altLang="en-US" baseline="0" dirty="0">
                <a:latin typeface="Arial" panose="020B0604020202020204" pitchFamily="34" charset="0"/>
              </a:rPr>
              <a:t>The intention of the process: growth, and change over time</a:t>
            </a:r>
          </a:p>
          <a:p>
            <a:pPr marL="228600" indent="-228600">
              <a:buFont typeface="+mj-lt"/>
              <a:buAutoNum type="arabicPeriod"/>
            </a:pPr>
            <a:r>
              <a:rPr lang="fr-CA" altLang="en-US" baseline="0" dirty="0">
                <a:latin typeface="Arial" panose="020B0604020202020204" pitchFamily="34" charset="0"/>
              </a:rPr>
              <a:t>The coaching conversation: attention, intention, and action</a:t>
            </a:r>
          </a:p>
          <a:p>
            <a:pPr marL="228600" indent="-228600">
              <a:buFont typeface="+mj-lt"/>
              <a:buAutoNum type="arabicPeriod"/>
            </a:pPr>
            <a:r>
              <a:rPr lang="fr-CA" altLang="en-US" baseline="0" dirty="0">
                <a:latin typeface="Arial" panose="020B0604020202020204" pitchFamily="34" charset="0"/>
              </a:rPr>
              <a:t>The relationship: authentic, connected, and action-focused</a:t>
            </a:r>
          </a:p>
          <a:p>
            <a:pPr marL="228600" indent="-228600">
              <a:buFont typeface="+mj-lt"/>
              <a:buAutoNum type="arabicPeriod"/>
            </a:pPr>
            <a:r>
              <a:rPr lang="fr-CA" altLang="en-US" baseline="0" dirty="0">
                <a:latin typeface="Arial" panose="020B0604020202020204" pitchFamily="34" charset="0"/>
              </a:rPr>
              <a:t>The coach: present, listening, and inquiring</a:t>
            </a:r>
          </a:p>
          <a:p>
            <a:pPr marL="228600" indent="-228600">
              <a:buFont typeface="+mj-lt"/>
              <a:buAutoNum type="arabicPeriod"/>
            </a:pPr>
            <a:r>
              <a:rPr lang="fr-CA" altLang="en-US" baseline="0" dirty="0">
                <a:latin typeface="Arial" panose="020B0604020202020204" pitchFamily="34" charset="0"/>
              </a:rPr>
              <a:t>The coachee: growth stance. </a:t>
            </a:r>
          </a:p>
          <a:p>
            <a:endParaRPr lang="fr-CA" altLang="en-US" dirty="0">
              <a:latin typeface="Arial" panose="020B0604020202020204" pitchFamily="34" charset="0"/>
            </a:endParaRPr>
          </a:p>
        </p:txBody>
      </p:sp>
      <p:sp>
        <p:nvSpPr>
          <p:cNvPr id="1126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ea typeface="ＭＳ Ｐゴシック" panose="020B0600070205080204" pitchFamily="34" charset="-128"/>
              </a:defRPr>
            </a:lvl1pPr>
            <a:lvl2pPr marL="749300" indent="-287338" defTabSz="927100">
              <a:defRPr>
                <a:solidFill>
                  <a:schemeClr val="tx1"/>
                </a:solidFill>
                <a:latin typeface="Arial" panose="020B0604020202020204" pitchFamily="34" charset="0"/>
                <a:ea typeface="ＭＳ Ｐゴシック" panose="020B0600070205080204" pitchFamily="34" charset="-128"/>
              </a:defRPr>
            </a:lvl2pPr>
            <a:lvl3pPr marL="1152525" indent="-230188" defTabSz="927100">
              <a:defRPr>
                <a:solidFill>
                  <a:schemeClr val="tx1"/>
                </a:solidFill>
                <a:latin typeface="Arial" panose="020B0604020202020204" pitchFamily="34" charset="0"/>
                <a:ea typeface="ＭＳ Ｐゴシック" panose="020B0600070205080204" pitchFamily="34" charset="-128"/>
              </a:defRPr>
            </a:lvl3pPr>
            <a:lvl4pPr marL="1612900" indent="-230188" defTabSz="927100">
              <a:defRPr>
                <a:solidFill>
                  <a:schemeClr val="tx1"/>
                </a:solidFill>
                <a:latin typeface="Arial" panose="020B0604020202020204" pitchFamily="34" charset="0"/>
                <a:ea typeface="ＭＳ Ｐゴシック" panose="020B0600070205080204" pitchFamily="34" charset="-128"/>
              </a:defRPr>
            </a:lvl4pPr>
            <a:lvl5pPr marL="2074863" indent="-230188" defTabSz="927100">
              <a:defRPr>
                <a:solidFill>
                  <a:schemeClr val="tx1"/>
                </a:solidFill>
                <a:latin typeface="Arial" panose="020B0604020202020204" pitchFamily="34" charset="0"/>
                <a:ea typeface="ＭＳ Ｐゴシック" panose="020B0600070205080204" pitchFamily="34" charset="-128"/>
              </a:defRPr>
            </a:lvl5pPr>
            <a:lvl6pPr marL="25320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CEF2E51-007D-4A39-B465-184D096D18D2}" type="slidenum">
              <a:rPr lang="en-CA" altLang="en-US" smtClean="0"/>
              <a:pPr/>
              <a:t>4</a:t>
            </a:fld>
            <a:endParaRPr lang="en-CA" altLang="en-US"/>
          </a:p>
        </p:txBody>
      </p:sp>
    </p:spTree>
    <p:extLst>
      <p:ext uri="{BB962C8B-B14F-4D97-AF65-F5344CB8AC3E}">
        <p14:creationId xmlns:p14="http://schemas.microsoft.com/office/powerpoint/2010/main" val="2623718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Sharpe and Nishimura make a strong case for Mentor/Coaching which is a blend of mentoring and coaching.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Application Activity:</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dirty="0"/>
              <a:t>In</a:t>
            </a:r>
            <a:r>
              <a:rPr lang="en-US" baseline="0" dirty="0"/>
              <a:t> this </a:t>
            </a:r>
            <a:r>
              <a:rPr lang="en-US" dirty="0"/>
              <a:t>presentation, we</a:t>
            </a:r>
            <a:r>
              <a:rPr lang="en-US" baseline="0" dirty="0"/>
              <a:t> focus on the role of the leader as coach. </a:t>
            </a:r>
            <a:r>
              <a:rPr lang="en-US" dirty="0"/>
              <a:t> </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dirty="0"/>
              <a:t>With this in mind, refer to the definitions</a:t>
            </a:r>
            <a:r>
              <a:rPr lang="en-US" baseline="0" dirty="0"/>
              <a:t> of mentoring, coaching and mentor/coaching and record key words that you think will be relevant to a “leader as coach”  role.</a:t>
            </a: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dirty="0"/>
              <a:t>Keep these key words in mind as you learn</a:t>
            </a:r>
            <a:r>
              <a:rPr lang="en-US" baseline="0" dirty="0"/>
              <a:t> </a:t>
            </a:r>
            <a:r>
              <a:rPr lang="en-US" dirty="0"/>
              <a:t>about reciprocal leadership and develop a perspective</a:t>
            </a:r>
            <a:r>
              <a:rPr lang="en-US" baseline="0" dirty="0"/>
              <a:t> of what it means to be a </a:t>
            </a:r>
            <a:r>
              <a:rPr lang="en-US" dirty="0"/>
              <a:t>“leader as coach” in which both partners in the relationship</a:t>
            </a:r>
            <a:r>
              <a:rPr lang="en-US" baseline="0" dirty="0"/>
              <a:t> move in and out of the coaching/learner role. </a:t>
            </a: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dirty="0"/>
              <a:t>Take time to reflect on your personal experiences in getting mentoring</a:t>
            </a:r>
            <a:r>
              <a:rPr lang="en-US" baseline="0" dirty="0"/>
              <a:t> or coaching </a:t>
            </a:r>
            <a:r>
              <a:rPr lang="en-US" dirty="0"/>
              <a:t>support. </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dirty="0"/>
              <a:t>Note</a:t>
            </a:r>
            <a:r>
              <a:rPr lang="en-US" baseline="0" dirty="0"/>
              <a:t> recollections of these </a:t>
            </a:r>
            <a:r>
              <a:rPr lang="en-US" dirty="0"/>
              <a:t>experiences in your e-journal. These first thoughts will be useful reference points in determining essential “leader</a:t>
            </a:r>
            <a:r>
              <a:rPr lang="en-US" baseline="0" dirty="0"/>
              <a:t> as coach” attributes and </a:t>
            </a:r>
            <a:r>
              <a:rPr lang="en-US" dirty="0"/>
              <a:t>behaviours.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US" altLang="en-US" dirty="0">
              <a:latin typeface="Arial" panose="020B0604020202020204" pitchFamily="34" charset="0"/>
            </a:endParaRPr>
          </a:p>
          <a:p>
            <a:endParaRPr lang="fr-CA" altLang="en-US" dirty="0">
              <a:latin typeface="Arial" panose="020B0604020202020204" pitchFamily="34" charset="0"/>
            </a:endParaRPr>
          </a:p>
        </p:txBody>
      </p:sp>
      <p:sp>
        <p:nvSpPr>
          <p:cNvPr id="1126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ea typeface="ＭＳ Ｐゴシック" panose="020B0600070205080204" pitchFamily="34" charset="-128"/>
              </a:defRPr>
            </a:lvl1pPr>
            <a:lvl2pPr marL="749300" indent="-287338" defTabSz="927100">
              <a:defRPr>
                <a:solidFill>
                  <a:schemeClr val="tx1"/>
                </a:solidFill>
                <a:latin typeface="Arial" panose="020B0604020202020204" pitchFamily="34" charset="0"/>
                <a:ea typeface="ＭＳ Ｐゴシック" panose="020B0600070205080204" pitchFamily="34" charset="-128"/>
              </a:defRPr>
            </a:lvl2pPr>
            <a:lvl3pPr marL="1152525" indent="-230188" defTabSz="927100">
              <a:defRPr>
                <a:solidFill>
                  <a:schemeClr val="tx1"/>
                </a:solidFill>
                <a:latin typeface="Arial" panose="020B0604020202020204" pitchFamily="34" charset="0"/>
                <a:ea typeface="ＭＳ Ｐゴシック" panose="020B0600070205080204" pitchFamily="34" charset="-128"/>
              </a:defRPr>
            </a:lvl3pPr>
            <a:lvl4pPr marL="1612900" indent="-230188" defTabSz="927100">
              <a:defRPr>
                <a:solidFill>
                  <a:schemeClr val="tx1"/>
                </a:solidFill>
                <a:latin typeface="Arial" panose="020B0604020202020204" pitchFamily="34" charset="0"/>
                <a:ea typeface="ＭＳ Ｐゴシック" panose="020B0600070205080204" pitchFamily="34" charset="-128"/>
              </a:defRPr>
            </a:lvl4pPr>
            <a:lvl5pPr marL="2074863" indent="-230188" defTabSz="927100">
              <a:defRPr>
                <a:solidFill>
                  <a:schemeClr val="tx1"/>
                </a:solidFill>
                <a:latin typeface="Arial" panose="020B0604020202020204" pitchFamily="34" charset="0"/>
                <a:ea typeface="ＭＳ Ｐゴシック" panose="020B0600070205080204" pitchFamily="34" charset="-128"/>
              </a:defRPr>
            </a:lvl5pPr>
            <a:lvl6pPr marL="25320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CEF2E51-007D-4A39-B465-184D096D18D2}" type="slidenum">
              <a:rPr lang="en-CA" altLang="en-US" smtClean="0"/>
              <a:pPr/>
              <a:t>5</a:t>
            </a:fld>
            <a:endParaRPr lang="en-CA" altLang="en-US"/>
          </a:p>
        </p:txBody>
      </p:sp>
    </p:spTree>
    <p:extLst>
      <p:ext uri="{BB962C8B-B14F-4D97-AF65-F5344CB8AC3E}">
        <p14:creationId xmlns:p14="http://schemas.microsoft.com/office/powerpoint/2010/main" val="2623718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dirty="0"/>
              <a:t>This</a:t>
            </a:r>
            <a:r>
              <a:rPr lang="en-US" baseline="0" dirty="0"/>
              <a:t> next part of the presentation focuses on reciprocal leadership. </a:t>
            </a:r>
            <a:endParaRPr lang="en-CA" dirty="0"/>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CA" dirty="0"/>
              <a:t>In</a:t>
            </a:r>
            <a:r>
              <a:rPr lang="en-CA" baseline="0" dirty="0"/>
              <a:t> the IEL’s preliminary investigations into reciprocal leadership it lo</a:t>
            </a:r>
            <a:r>
              <a:rPr lang="en-CA" dirty="0"/>
              <a:t>oked</a:t>
            </a:r>
            <a:r>
              <a:rPr lang="en-CA" baseline="0" dirty="0"/>
              <a:t> to the work of Richard Elmore who has had a significant influence on thinking about education improvement (see for example, </a:t>
            </a:r>
            <a:r>
              <a:rPr lang="fr-CA" sz="1200" i="1" u="sng" kern="1200" dirty="0">
                <a:solidFill>
                  <a:schemeClr val="tx1"/>
                </a:solidFill>
                <a:effectLst/>
                <a:latin typeface="Arial" charset="0"/>
                <a:ea typeface="ＭＳ Ｐゴシック" panose="020B0600070205080204" pitchFamily="34" charset="-128"/>
                <a:cs typeface="ＭＳ Ｐゴシック" charset="-128"/>
                <a:hlinkClick r:id="rId3"/>
              </a:rPr>
              <a:t>In Conversation with Richard Elmore</a:t>
            </a:r>
            <a:r>
              <a:rPr lang="fr-CA" sz="1200" i="1" u="sng" kern="1200" dirty="0">
                <a:solidFill>
                  <a:schemeClr val="tx1"/>
                </a:solidFill>
                <a:effectLst/>
                <a:latin typeface="Arial" charset="0"/>
                <a:ea typeface="ＭＳ Ｐゴシック" panose="020B0600070205080204" pitchFamily="34" charset="-128"/>
                <a:cs typeface="ＭＳ Ｐゴシック" charset="-128"/>
              </a:rPr>
              <a:t>)</a:t>
            </a:r>
            <a:endParaRPr lang="en-CA" baseline="0" dirty="0"/>
          </a:p>
          <a:p>
            <a:pPr marL="0" indent="0">
              <a:buFont typeface="Arial"/>
              <a:buNone/>
            </a:pPr>
            <a:endParaRPr lang="en-CA" baseline="0" dirty="0"/>
          </a:p>
          <a:p>
            <a:pPr marL="0" indent="0">
              <a:buFont typeface="Arial"/>
              <a:buNone/>
            </a:pPr>
            <a:r>
              <a:rPr lang="en-CA" b="1" baseline="0" dirty="0"/>
              <a:t>Application Activity:</a:t>
            </a:r>
          </a:p>
          <a:p>
            <a:pPr marL="171450" indent="-171450">
              <a:buFont typeface="Arial"/>
              <a:buChar char="•"/>
            </a:pPr>
            <a:r>
              <a:rPr lang="en-CA" baseline="0" dirty="0"/>
              <a:t>What aspects of this quote have meaning for you? What words or phrases capture your attention? What word or phrase strikes you as most powerful?</a:t>
            </a:r>
          </a:p>
          <a:p>
            <a:pPr marL="171450" indent="-171450">
              <a:buFont typeface="Arial"/>
              <a:buChar char="•"/>
            </a:pPr>
            <a:r>
              <a:rPr lang="en-CA" baseline="0" dirty="0"/>
              <a:t>Note your responses to these questions in your e-journal and then consider the quote on the next slide.  </a:t>
            </a:r>
          </a:p>
          <a:p>
            <a:pPr marL="171450" indent="-171450">
              <a:buFont typeface="Arial"/>
              <a:buChar char="•"/>
            </a:pPr>
            <a:endParaRPr lang="en-CA" baseline="0" dirty="0"/>
          </a:p>
          <a:p>
            <a:r>
              <a:rPr lang="en-CA" baseline="0" dirty="0"/>
              <a:t> </a:t>
            </a:r>
            <a:endParaRPr lang="en-US" dirty="0"/>
          </a:p>
          <a:p>
            <a:endParaRPr lang="en-US" dirty="0"/>
          </a:p>
        </p:txBody>
      </p:sp>
      <p:sp>
        <p:nvSpPr>
          <p:cNvPr id="1741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ea typeface="ＭＳ Ｐゴシック" panose="020B0600070205080204" pitchFamily="34" charset="-128"/>
              </a:defRPr>
            </a:lvl1pPr>
            <a:lvl2pPr marL="749300" indent="-287338" defTabSz="927100">
              <a:defRPr>
                <a:solidFill>
                  <a:schemeClr val="tx1"/>
                </a:solidFill>
                <a:latin typeface="Arial" panose="020B0604020202020204" pitchFamily="34" charset="0"/>
                <a:ea typeface="ＭＳ Ｐゴシック" panose="020B0600070205080204" pitchFamily="34" charset="-128"/>
              </a:defRPr>
            </a:lvl2pPr>
            <a:lvl3pPr marL="1152525" indent="-230188" defTabSz="927100">
              <a:defRPr>
                <a:solidFill>
                  <a:schemeClr val="tx1"/>
                </a:solidFill>
                <a:latin typeface="Arial" panose="020B0604020202020204" pitchFamily="34" charset="0"/>
                <a:ea typeface="ＭＳ Ｐゴシック" panose="020B0600070205080204" pitchFamily="34" charset="-128"/>
              </a:defRPr>
            </a:lvl3pPr>
            <a:lvl4pPr marL="1612900" indent="-230188" defTabSz="927100">
              <a:defRPr>
                <a:solidFill>
                  <a:schemeClr val="tx1"/>
                </a:solidFill>
                <a:latin typeface="Arial" panose="020B0604020202020204" pitchFamily="34" charset="0"/>
                <a:ea typeface="ＭＳ Ｐゴシック" panose="020B0600070205080204" pitchFamily="34" charset="-128"/>
              </a:defRPr>
            </a:lvl4pPr>
            <a:lvl5pPr marL="2074863" indent="-230188" defTabSz="927100">
              <a:defRPr>
                <a:solidFill>
                  <a:schemeClr val="tx1"/>
                </a:solidFill>
                <a:latin typeface="Arial" panose="020B0604020202020204" pitchFamily="34" charset="0"/>
                <a:ea typeface="ＭＳ Ｐゴシック" panose="020B0600070205080204" pitchFamily="34" charset="-128"/>
              </a:defRPr>
            </a:lvl5pPr>
            <a:lvl6pPr marL="25320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69361EB-661D-4091-9A49-312A9857BF32}" type="slidenum">
              <a:rPr lang="en-US" altLang="en-US" smtClean="0"/>
              <a:pPr/>
              <a:t>6</a:t>
            </a:fld>
            <a:endParaRPr lang="en-US" altLang="en-US"/>
          </a:p>
        </p:txBody>
      </p:sp>
    </p:spTree>
    <p:extLst>
      <p:ext uri="{BB962C8B-B14F-4D97-AF65-F5344CB8AC3E}">
        <p14:creationId xmlns:p14="http://schemas.microsoft.com/office/powerpoint/2010/main" val="843460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a:buFont typeface="Arial"/>
              <a:buNone/>
            </a:pPr>
            <a:r>
              <a:rPr lang="en-CA" baseline="0" dirty="0"/>
              <a:t> </a:t>
            </a:r>
          </a:p>
          <a:p>
            <a:pPr marL="0" indent="0">
              <a:buFont typeface="Arial"/>
              <a:buNone/>
            </a:pPr>
            <a:r>
              <a:rPr lang="en-CA" baseline="0" dirty="0"/>
              <a:t>Elmore focuses his discussion of reciprocity on the relationship between a principal and a teacher. </a:t>
            </a:r>
          </a:p>
          <a:p>
            <a:pPr marL="0" indent="0">
              <a:buFont typeface="Arial"/>
              <a:buNone/>
            </a:pPr>
            <a:endParaRPr lang="en-CA" baseline="0" dirty="0"/>
          </a:p>
          <a:p>
            <a:pPr marL="0" indent="0">
              <a:buFont typeface="Arial"/>
              <a:buNone/>
            </a:pPr>
            <a:r>
              <a:rPr lang="en-CA" b="1" baseline="0" dirty="0"/>
              <a:t>Application Activity:</a:t>
            </a:r>
          </a:p>
          <a:p>
            <a:pPr marL="171450" indent="-171450">
              <a:buFont typeface="Arial"/>
              <a:buChar char="•"/>
            </a:pPr>
            <a:r>
              <a:rPr lang="en-CA" baseline="0" dirty="0"/>
              <a:t>What are some first thoughts you have about how Elmore’s thinking about reciprocity would apply to a coaching relationship between a principal and a teacher? </a:t>
            </a:r>
          </a:p>
          <a:p>
            <a:pPr marL="171450" indent="-171450">
              <a:buFont typeface="Arial"/>
              <a:buChar char="•"/>
            </a:pPr>
            <a:r>
              <a:rPr lang="en-CA" baseline="0" dirty="0"/>
              <a:t>Note your responses to these questions in your e-journal and then consider the quote on the next slide which speaks to the theory that underpins Elmore’s ideas about reciprocity. </a:t>
            </a:r>
          </a:p>
          <a:p>
            <a:r>
              <a:rPr lang="en-CA" baseline="0" dirty="0"/>
              <a:t> </a:t>
            </a:r>
            <a:endParaRPr lang="en-US" dirty="0"/>
          </a:p>
          <a:p>
            <a:endParaRPr lang="en-US" dirty="0"/>
          </a:p>
          <a:p>
            <a:endParaRPr lang="en-US" altLang="en-US" dirty="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ea typeface="ＭＳ Ｐゴシック" panose="020B0600070205080204" pitchFamily="34" charset="-128"/>
              </a:defRPr>
            </a:lvl1pPr>
            <a:lvl2pPr marL="749300" indent="-287338" defTabSz="927100">
              <a:defRPr>
                <a:solidFill>
                  <a:schemeClr val="tx1"/>
                </a:solidFill>
                <a:latin typeface="Arial" panose="020B0604020202020204" pitchFamily="34" charset="0"/>
                <a:ea typeface="ＭＳ Ｐゴシック" panose="020B0600070205080204" pitchFamily="34" charset="-128"/>
              </a:defRPr>
            </a:lvl2pPr>
            <a:lvl3pPr marL="1152525" indent="-230188" defTabSz="927100">
              <a:defRPr>
                <a:solidFill>
                  <a:schemeClr val="tx1"/>
                </a:solidFill>
                <a:latin typeface="Arial" panose="020B0604020202020204" pitchFamily="34" charset="0"/>
                <a:ea typeface="ＭＳ Ｐゴシック" panose="020B0600070205080204" pitchFamily="34" charset="-128"/>
              </a:defRPr>
            </a:lvl3pPr>
            <a:lvl4pPr marL="1612900" indent="-230188" defTabSz="927100">
              <a:defRPr>
                <a:solidFill>
                  <a:schemeClr val="tx1"/>
                </a:solidFill>
                <a:latin typeface="Arial" panose="020B0604020202020204" pitchFamily="34" charset="0"/>
                <a:ea typeface="ＭＳ Ｐゴシック" panose="020B0600070205080204" pitchFamily="34" charset="-128"/>
              </a:defRPr>
            </a:lvl4pPr>
            <a:lvl5pPr marL="2074863" indent="-230188" defTabSz="927100">
              <a:defRPr>
                <a:solidFill>
                  <a:schemeClr val="tx1"/>
                </a:solidFill>
                <a:latin typeface="Arial" panose="020B0604020202020204" pitchFamily="34" charset="0"/>
                <a:ea typeface="ＭＳ Ｐゴシック" panose="020B0600070205080204" pitchFamily="34" charset="-128"/>
              </a:defRPr>
            </a:lvl5pPr>
            <a:lvl6pPr marL="25320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69361EB-661D-4091-9A49-312A9857BF32}" type="slidenum">
              <a:rPr lang="en-US" altLang="en-US" smtClean="0"/>
              <a:pPr/>
              <a:t>7</a:t>
            </a:fld>
            <a:endParaRPr lang="en-US" altLang="en-US"/>
          </a:p>
        </p:txBody>
      </p:sp>
    </p:spTree>
    <p:extLst>
      <p:ext uri="{BB962C8B-B14F-4D97-AF65-F5344CB8AC3E}">
        <p14:creationId xmlns:p14="http://schemas.microsoft.com/office/powerpoint/2010/main" val="843460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a:buFont typeface="Arial"/>
              <a:buNone/>
            </a:pPr>
            <a:r>
              <a:rPr lang="en-CA" baseline="0" dirty="0"/>
              <a:t> </a:t>
            </a:r>
          </a:p>
          <a:p>
            <a:pPr marL="0" marR="0" indent="0" algn="l" defTabSz="914400" rtl="0" eaLnBrk="0" fontAlgn="base" latinLnBrk="0" hangingPunct="0">
              <a:lnSpc>
                <a:spcPct val="100000"/>
              </a:lnSpc>
              <a:spcBef>
                <a:spcPct val="30000"/>
              </a:spcBef>
              <a:spcAft>
                <a:spcPct val="0"/>
              </a:spcAft>
              <a:buClrTx/>
              <a:buSzTx/>
              <a:buFont typeface="Arial"/>
              <a:buNone/>
              <a:tabLst/>
              <a:defRPr/>
            </a:pPr>
            <a:r>
              <a:rPr lang="en-CA" sz="1200" kern="1200" dirty="0">
                <a:solidFill>
                  <a:schemeClr val="tx1"/>
                </a:solidFill>
                <a:effectLst/>
                <a:latin typeface="Arial" charset="0"/>
                <a:ea typeface="ＭＳ Ｐゴシック" panose="020B0600070205080204" pitchFamily="34" charset="-128"/>
                <a:cs typeface="ＭＳ Ｐゴシック" charset="-128"/>
              </a:rPr>
              <a:t>Elmore explains</a:t>
            </a:r>
            <a:r>
              <a:rPr lang="en-CA" sz="1200" kern="1200" baseline="0" dirty="0">
                <a:solidFill>
                  <a:schemeClr val="tx1"/>
                </a:solidFill>
                <a:effectLst/>
                <a:latin typeface="Arial" charset="0"/>
                <a:ea typeface="ＭＳ Ｐゴシック" panose="020B0600070205080204" pitchFamily="34" charset="-128"/>
                <a:cs typeface="ＭＳ Ｐゴシック" charset="-128"/>
              </a:rPr>
              <a:t> how this works in a school setting:</a:t>
            </a:r>
          </a:p>
          <a:p>
            <a:pPr marL="0" marR="0" indent="0" algn="l" defTabSz="914400" rtl="0" eaLnBrk="0" fontAlgn="base" latinLnBrk="0" hangingPunct="0">
              <a:lnSpc>
                <a:spcPct val="100000"/>
              </a:lnSpc>
              <a:spcBef>
                <a:spcPct val="30000"/>
              </a:spcBef>
              <a:spcAft>
                <a:spcPct val="0"/>
              </a:spcAft>
              <a:buClrTx/>
              <a:buSzTx/>
              <a:buFont typeface="Arial"/>
              <a:buNone/>
              <a:tabLst/>
              <a:defRPr/>
            </a:pPr>
            <a:r>
              <a:rPr lang="en-CA" sz="1000" kern="1200" dirty="0">
                <a:solidFill>
                  <a:schemeClr val="tx1"/>
                </a:solidFill>
                <a:effectLst/>
                <a:latin typeface="Arial" charset="0"/>
                <a:ea typeface="ＭＳ Ｐゴシック" panose="020B0600070205080204" pitchFamily="34" charset="-128"/>
                <a:cs typeface="ＭＳ Ｐゴシック" charset="-128"/>
              </a:rPr>
              <a:t>“… When leadership and accountability become coterminous with learning in schools, the principle of reciprocity governs relations between leaders and teachers: I can only do, as a teacher, what I know how to do. So your responsibility as a leader is to set the conditions in place that permit me to have access to do the work that you, as a leader, expect me to do. Likewise, your effectiveness as a leader depends in large part on your capacity to learn how to function at higher levels as a enabler of my learning, and you do this in part by examining your own knowledge and skill as a leader based on your understanding of my practice as a teacher. Hence, control succeeds as a strategy of collective action to the degree that it evolves toward the transfer of agency and reciprocity. To the degree control evolves toward the transfer of agency and reciprocity, it ceases to look like control and begins to look like coordination.”</a:t>
            </a:r>
          </a:p>
          <a:p>
            <a:pPr marL="0" marR="0" indent="0" algn="l" defTabSz="914400" rtl="0" eaLnBrk="0" fontAlgn="base" latinLnBrk="0" hangingPunct="0">
              <a:lnSpc>
                <a:spcPct val="100000"/>
              </a:lnSpc>
              <a:spcBef>
                <a:spcPct val="30000"/>
              </a:spcBef>
              <a:spcAft>
                <a:spcPct val="0"/>
              </a:spcAft>
              <a:buClrTx/>
              <a:buSzTx/>
              <a:buFont typeface="Arial"/>
              <a:buNone/>
              <a:tabLst/>
              <a:defRPr/>
            </a:pPr>
            <a:endParaRPr lang="en-CA" sz="800" kern="1200" dirty="0">
              <a:solidFill>
                <a:srgbClr val="FF0000"/>
              </a:solidFill>
              <a:effectLst/>
              <a:latin typeface="Arial" charset="0"/>
              <a:ea typeface="ＭＳ Ｐゴシック" panose="020B0600070205080204" pitchFamily="34"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 typeface="Arial"/>
              <a:buNone/>
              <a:tabLst/>
              <a:defRPr/>
            </a:pPr>
            <a:r>
              <a:rPr lang="en-CA" sz="1000" b="1" kern="1200" dirty="0">
                <a:solidFill>
                  <a:schemeClr val="tx1"/>
                </a:solidFill>
                <a:effectLst/>
                <a:latin typeface="Arial" charset="0"/>
                <a:ea typeface="ＭＳ Ｐゴシック" panose="020B0600070205080204" pitchFamily="34" charset="-128"/>
                <a:cs typeface="ＭＳ Ｐゴシック" charset="-128"/>
              </a:rPr>
              <a:t>Application Activity: </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CA" sz="1000" kern="1200" dirty="0">
                <a:solidFill>
                  <a:schemeClr val="tx1"/>
                </a:solidFill>
                <a:effectLst/>
                <a:latin typeface="Arial" charset="0"/>
                <a:ea typeface="ＭＳ Ｐゴシック" panose="020B0600070205080204" pitchFamily="34" charset="-128"/>
                <a:cs typeface="ＭＳ Ｐゴシック" charset="-128"/>
              </a:rPr>
              <a:t>You may find</a:t>
            </a:r>
            <a:r>
              <a:rPr lang="en-CA" sz="1000" kern="1200" baseline="0" dirty="0">
                <a:solidFill>
                  <a:schemeClr val="tx1"/>
                </a:solidFill>
                <a:effectLst/>
                <a:latin typeface="Arial" charset="0"/>
                <a:ea typeface="ＭＳ Ｐゴシック" panose="020B0600070205080204" pitchFamily="34" charset="-128"/>
                <a:cs typeface="ＭＳ Ｐゴシック" charset="-128"/>
              </a:rPr>
              <a:t> it useful to read Elmore’s article entitled </a:t>
            </a:r>
            <a:r>
              <a:rPr lang="en-CA" sz="1200" i="1" u="sng" kern="1200" dirty="0">
                <a:solidFill>
                  <a:schemeClr val="tx1"/>
                </a:solidFill>
                <a:effectLst/>
                <a:latin typeface="Arial" charset="0"/>
                <a:ea typeface="ＭＳ Ｐゴシック" panose="020B0600070205080204" pitchFamily="34" charset="-128"/>
                <a:cs typeface="ＭＳ Ｐゴシック" charset="-128"/>
                <a:hlinkClick r:id="rId3"/>
              </a:rPr>
              <a:t> Agency, Reciprocity, and Accountability in Democratic Education</a:t>
            </a:r>
            <a:r>
              <a:rPr lang="en-CA" sz="1000" kern="1200" dirty="0">
                <a:solidFill>
                  <a:schemeClr val="tx1"/>
                </a:solidFill>
                <a:effectLst/>
                <a:latin typeface="Arial" charset="0"/>
                <a:ea typeface="ＭＳ Ｐゴシック" panose="020B0600070205080204" pitchFamily="34" charset="-128"/>
                <a:cs typeface="ＭＳ Ｐゴシック" charset="-128"/>
              </a:rPr>
              <a:t> </a:t>
            </a:r>
            <a:r>
              <a:rPr lang="en-CA" sz="1000" kern="1200" baseline="0" dirty="0">
                <a:solidFill>
                  <a:schemeClr val="tx1"/>
                </a:solidFill>
                <a:effectLst/>
                <a:latin typeface="Arial" charset="0"/>
                <a:ea typeface="ＭＳ Ｐゴシック" panose="020B0600070205080204" pitchFamily="34" charset="-128"/>
                <a:cs typeface="ＭＳ Ｐゴシック" charset="-128"/>
              </a:rPr>
              <a:t>for a more detailed discussion of these ideas</a:t>
            </a:r>
            <a:r>
              <a:rPr lang="en-CA" sz="1000" kern="1200" dirty="0">
                <a:solidFill>
                  <a:schemeClr val="tx1"/>
                </a:solidFill>
                <a:effectLst/>
                <a:latin typeface="Arial" charset="0"/>
                <a:ea typeface="ＭＳ Ｐゴシック" panose="020B0600070205080204" pitchFamily="34" charset="-128"/>
                <a:cs typeface="ＭＳ Ｐゴシック" charset="-128"/>
              </a:rPr>
              <a:t>.</a:t>
            </a:r>
            <a:endParaRPr lang="en-CA" sz="1000" kern="1200" baseline="0" dirty="0">
              <a:solidFill>
                <a:schemeClr val="tx1"/>
              </a:solidFill>
              <a:effectLst/>
              <a:latin typeface="Arial" charset="0"/>
              <a:ea typeface="ＭＳ Ｐゴシック" panose="020B0600070205080204" pitchFamily="34" charset="-128"/>
              <a:cs typeface="ＭＳ Ｐゴシック" charset="-128"/>
            </a:endParaRP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CA" sz="1000" kern="1200" dirty="0">
                <a:solidFill>
                  <a:schemeClr val="tx1"/>
                </a:solidFill>
                <a:effectLst/>
                <a:latin typeface="Arial" charset="0"/>
                <a:ea typeface="ＭＳ Ｐゴシック" panose="020B0600070205080204" pitchFamily="34" charset="-128"/>
                <a:cs typeface="ＭＳ Ｐゴシック" charset="-128"/>
              </a:rPr>
              <a:t>Connect with your </a:t>
            </a:r>
            <a:r>
              <a:rPr lang="en-CA" sz="1000" kern="1200" baseline="0" dirty="0">
                <a:solidFill>
                  <a:schemeClr val="tx1"/>
                </a:solidFill>
                <a:effectLst/>
                <a:latin typeface="Arial" charset="0"/>
                <a:ea typeface="ＭＳ Ｐゴシック" panose="020B0600070205080204" pitchFamily="34" charset="-128"/>
                <a:cs typeface="ＭＳ Ｐゴシック" charset="-128"/>
              </a:rPr>
              <a:t>learning partner(s) and exchange thoughts about practical applications that come to mind as they would apply to a coaching relationship between a formal leader and a staff member. </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CA" sz="1000" kern="1200" baseline="0" dirty="0">
                <a:solidFill>
                  <a:schemeClr val="tx1"/>
                </a:solidFill>
                <a:effectLst/>
                <a:latin typeface="Arial" charset="0"/>
                <a:ea typeface="ＭＳ Ｐゴシック" panose="020B0600070205080204" pitchFamily="34" charset="-128"/>
                <a:cs typeface="ＭＳ Ｐゴシック" charset="-128"/>
              </a:rPr>
              <a:t>Record key insights from this conversation in your e-journal for later reference. </a:t>
            </a:r>
            <a:endParaRPr lang="en-CA" sz="1000" kern="1200" dirty="0">
              <a:solidFill>
                <a:schemeClr val="tx1"/>
              </a:solidFill>
              <a:effectLst/>
              <a:latin typeface="Arial" charset="0"/>
              <a:ea typeface="ＭＳ Ｐゴシック" panose="020B0600070205080204" pitchFamily="34"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 typeface="Arial"/>
              <a:buNone/>
              <a:tabLst/>
              <a:defRPr/>
            </a:pPr>
            <a:endParaRPr lang="en-CA" sz="1000" kern="1200" dirty="0">
              <a:solidFill>
                <a:schemeClr val="tx1"/>
              </a:solidFill>
              <a:effectLst/>
              <a:latin typeface="Arial" charset="0"/>
              <a:ea typeface="ＭＳ Ｐゴシック" panose="020B0600070205080204" pitchFamily="34" charset="-128"/>
              <a:cs typeface="ＭＳ Ｐゴシック" charset="-128"/>
            </a:endParaRPr>
          </a:p>
          <a:p>
            <a:endParaRPr lang="en-US" altLang="en-US" sz="1000" dirty="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ea typeface="ＭＳ Ｐゴシック" panose="020B0600070205080204" pitchFamily="34" charset="-128"/>
              </a:defRPr>
            </a:lvl1pPr>
            <a:lvl2pPr marL="749300" indent="-287338" defTabSz="927100">
              <a:defRPr>
                <a:solidFill>
                  <a:schemeClr val="tx1"/>
                </a:solidFill>
                <a:latin typeface="Arial" panose="020B0604020202020204" pitchFamily="34" charset="0"/>
                <a:ea typeface="ＭＳ Ｐゴシック" panose="020B0600070205080204" pitchFamily="34" charset="-128"/>
              </a:defRPr>
            </a:lvl2pPr>
            <a:lvl3pPr marL="1152525" indent="-230188" defTabSz="927100">
              <a:defRPr>
                <a:solidFill>
                  <a:schemeClr val="tx1"/>
                </a:solidFill>
                <a:latin typeface="Arial" panose="020B0604020202020204" pitchFamily="34" charset="0"/>
                <a:ea typeface="ＭＳ Ｐゴシック" panose="020B0600070205080204" pitchFamily="34" charset="-128"/>
              </a:defRPr>
            </a:lvl3pPr>
            <a:lvl4pPr marL="1612900" indent="-230188" defTabSz="927100">
              <a:defRPr>
                <a:solidFill>
                  <a:schemeClr val="tx1"/>
                </a:solidFill>
                <a:latin typeface="Arial" panose="020B0604020202020204" pitchFamily="34" charset="0"/>
                <a:ea typeface="ＭＳ Ｐゴシック" panose="020B0600070205080204" pitchFamily="34" charset="-128"/>
              </a:defRPr>
            </a:lvl4pPr>
            <a:lvl5pPr marL="2074863" indent="-230188" defTabSz="927100">
              <a:defRPr>
                <a:solidFill>
                  <a:schemeClr val="tx1"/>
                </a:solidFill>
                <a:latin typeface="Arial" panose="020B0604020202020204" pitchFamily="34" charset="0"/>
                <a:ea typeface="ＭＳ Ｐゴシック" panose="020B0600070205080204" pitchFamily="34" charset="-128"/>
              </a:defRPr>
            </a:lvl5pPr>
            <a:lvl6pPr marL="25320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69361EB-661D-4091-9A49-312A9857BF32}" type="slidenum">
              <a:rPr lang="en-US" altLang="en-US" smtClean="0"/>
              <a:pPr/>
              <a:t>8</a:t>
            </a:fld>
            <a:endParaRPr lang="en-US" altLang="en-US"/>
          </a:p>
        </p:txBody>
      </p:sp>
    </p:spTree>
    <p:extLst>
      <p:ext uri="{BB962C8B-B14F-4D97-AF65-F5344CB8AC3E}">
        <p14:creationId xmlns:p14="http://schemas.microsoft.com/office/powerpoint/2010/main" val="843460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indent="-171450">
              <a:lnSpc>
                <a:spcPct val="107000"/>
              </a:lnSpc>
              <a:spcAft>
                <a:spcPts val="0"/>
              </a:spcAft>
              <a:buFont typeface="Arial"/>
              <a:buChar char="•"/>
            </a:pPr>
            <a:r>
              <a:rPr lang="en-CA" sz="1000" kern="1200" dirty="0">
                <a:solidFill>
                  <a:schemeClr val="tx1"/>
                </a:solidFill>
                <a:effectLst/>
                <a:latin typeface="Arial" charset="0"/>
                <a:ea typeface="ＭＳ Ｐゴシック" panose="020B0600070205080204" pitchFamily="34" charset="-128"/>
                <a:cs typeface="ＭＳ Ｐゴシック" charset="-128"/>
              </a:rPr>
              <a:t>Adam Grant</a:t>
            </a:r>
            <a:r>
              <a:rPr lang="en-CA" sz="1000" kern="1200" baseline="0" dirty="0">
                <a:solidFill>
                  <a:schemeClr val="tx1"/>
                </a:solidFill>
                <a:effectLst/>
                <a:latin typeface="Arial" charset="0"/>
                <a:ea typeface="ＭＳ Ｐゴシック" panose="020B0600070205080204" pitchFamily="34" charset="-128"/>
                <a:cs typeface="ＭＳ Ｐゴシック" charset="-128"/>
              </a:rPr>
              <a:t> who is a </a:t>
            </a:r>
            <a:r>
              <a:rPr lang="en-CA" sz="1000" kern="1200" dirty="0">
                <a:solidFill>
                  <a:schemeClr val="tx1"/>
                </a:solidFill>
                <a:effectLst/>
                <a:latin typeface="Arial" charset="0"/>
                <a:ea typeface="ＭＳ Ｐゴシック" panose="020B0600070205080204" pitchFamily="34" charset="-128"/>
                <a:cs typeface="ＭＳ Ｐゴシック" charset="-128"/>
              </a:rPr>
              <a:t>Wharton professor and author of </a:t>
            </a:r>
            <a:r>
              <a:rPr lang="en-CA" sz="1000" i="1" u="sng" kern="1200" dirty="0">
                <a:solidFill>
                  <a:srgbClr val="0563C1"/>
                </a:solidFill>
                <a:latin typeface="Arial" charset="0"/>
                <a:ea typeface="Calibri" panose="020F0502020204030204" pitchFamily="34" charset="0"/>
                <a:cs typeface="Times New Roman" panose="02020603050405020304" pitchFamily="18" charset="0"/>
                <a:hlinkClick r:id="rId3"/>
              </a:rPr>
              <a:t>Give and Take: A Revolutionary Approach to Success</a:t>
            </a:r>
            <a:r>
              <a:rPr lang="en-CA" sz="1000" u="sng" kern="1200" dirty="0">
                <a:solidFill>
                  <a:srgbClr val="0563C1"/>
                </a:solidFill>
                <a:latin typeface="Arial" charset="0"/>
                <a:ea typeface="Calibri" panose="020F0502020204030204" pitchFamily="34" charset="0"/>
                <a:cs typeface="Times New Roman" panose="02020603050405020304" pitchFamily="18" charset="0"/>
                <a:hlinkClick r:id="rId3"/>
              </a:rPr>
              <a:t> </a:t>
            </a:r>
            <a:r>
              <a:rPr lang="en-CA" sz="1000" kern="1200" dirty="0">
                <a:solidFill>
                  <a:schemeClr val="tx1"/>
                </a:solidFill>
                <a:effectLst/>
                <a:latin typeface="Arial" charset="0"/>
                <a:ea typeface="ＭＳ Ｐゴシック" panose="020B0600070205080204" pitchFamily="34" charset="-128"/>
                <a:cs typeface="ＭＳ Ｐゴシック" charset="-128"/>
              </a:rPr>
              <a:t>provides another </a:t>
            </a:r>
            <a:r>
              <a:rPr lang="en-CA" sz="1000" kern="1200" baseline="0" dirty="0">
                <a:solidFill>
                  <a:schemeClr val="tx1"/>
                </a:solidFill>
                <a:effectLst/>
                <a:latin typeface="Arial" charset="0"/>
                <a:ea typeface="ＭＳ Ｐゴシック" panose="020B0600070205080204" pitchFamily="34" charset="-128"/>
                <a:cs typeface="ＭＳ Ｐゴシック" charset="-128"/>
              </a:rPr>
              <a:t>perspective on reciprocity. Over the past decade he has studied the </a:t>
            </a:r>
            <a:r>
              <a:rPr lang="en-CA" sz="1000" kern="1200" dirty="0">
                <a:solidFill>
                  <a:schemeClr val="tx1"/>
                </a:solidFill>
                <a:effectLst/>
                <a:latin typeface="Arial" charset="0"/>
                <a:ea typeface="ＭＳ Ｐゴシック" panose="020B0600070205080204" pitchFamily="34" charset="-128"/>
                <a:cs typeface="ＭＳ Ｐゴシック" charset="-128"/>
              </a:rPr>
              <a:t>choices he references in this quote;</a:t>
            </a:r>
            <a:r>
              <a:rPr lang="en-CA" sz="1000" kern="1200" baseline="0" dirty="0">
                <a:solidFill>
                  <a:schemeClr val="tx1"/>
                </a:solidFill>
                <a:effectLst/>
                <a:latin typeface="Arial" charset="0"/>
                <a:ea typeface="ＭＳ Ｐゴシック" panose="020B0600070205080204" pitchFamily="34" charset="-128"/>
                <a:cs typeface="ＭＳ Ｐゴシック" charset="-128"/>
              </a:rPr>
              <a:t> i.e. give and take</a:t>
            </a:r>
            <a:r>
              <a:rPr lang="en-CA" sz="1000" kern="1200" dirty="0">
                <a:solidFill>
                  <a:schemeClr val="tx1"/>
                </a:solidFill>
                <a:effectLst/>
                <a:latin typeface="Arial" charset="0"/>
                <a:ea typeface="ＭＳ Ｐゴシック" panose="020B0600070205080204" pitchFamily="34" charset="-128"/>
                <a:cs typeface="ＭＳ Ｐゴシック" charset="-128"/>
              </a:rPr>
              <a:t>.</a:t>
            </a:r>
            <a:r>
              <a:rPr lang="en-CA" sz="1000" kern="1200" baseline="0" dirty="0">
                <a:solidFill>
                  <a:schemeClr val="tx1"/>
                </a:solidFill>
                <a:effectLst/>
                <a:latin typeface="Arial" charset="0"/>
                <a:ea typeface="ＭＳ Ｐゴシック" panose="020B0600070205080204" pitchFamily="34" charset="-128"/>
                <a:cs typeface="ＭＳ Ｐゴシック" charset="-128"/>
              </a:rPr>
              <a:t> </a:t>
            </a:r>
          </a:p>
          <a:p>
            <a:pPr marL="171450" indent="-171450">
              <a:lnSpc>
                <a:spcPct val="107000"/>
              </a:lnSpc>
              <a:spcAft>
                <a:spcPts val="0"/>
              </a:spcAft>
              <a:buFont typeface="Arial"/>
              <a:buChar char="•"/>
            </a:pPr>
            <a:r>
              <a:rPr lang="en-CA" sz="1000" kern="1200" dirty="0">
                <a:solidFill>
                  <a:schemeClr val="tx1"/>
                </a:solidFill>
                <a:effectLst/>
                <a:latin typeface="Arial" charset="0"/>
                <a:ea typeface="ＭＳ Ｐゴシック" panose="020B0600070205080204" pitchFamily="34" charset="-128"/>
                <a:cs typeface="ＭＳ Ｐゴシック" charset="-128"/>
              </a:rPr>
              <a:t>To shed some light on these differences Grant identifies two kinds of people who fall at the opposite ends of the “reciprocity spectrum” at work. He calls them givers and takers. Professionally, he says that few of us act purely as givers or takers, adopting a third style; i.e. matchers.</a:t>
            </a:r>
          </a:p>
          <a:p>
            <a:pPr marL="171450" indent="-171450">
              <a:lnSpc>
                <a:spcPct val="107000"/>
              </a:lnSpc>
              <a:spcAft>
                <a:spcPts val="0"/>
              </a:spcAft>
              <a:buFont typeface="Arial"/>
              <a:buChar char="•"/>
            </a:pPr>
            <a:r>
              <a:rPr lang="en-CA" sz="1000" dirty="0">
                <a:effectLst/>
                <a:latin typeface="Arial" panose="020B0604020202020204" pitchFamily="34" charset="0"/>
                <a:ea typeface="Calibri" panose="020F0502020204030204" pitchFamily="34" charset="0"/>
                <a:cs typeface="Times New Roman" panose="02020603050405020304" pitchFamily="18" charset="0"/>
              </a:rPr>
              <a:t> “Giving, taking and matching are three fundamental styles of social interaction, but the lines between them aren’t hard and fast. You might find that you shift from one reciprocity style to another as you travel across different work roles and relationships … But evidence shows that at work, the vast majority of people develop a primary reciprocity style, which captures how they approach most of the people most of the time.”</a:t>
            </a:r>
          </a:p>
          <a:p>
            <a:pPr marL="0" indent="0">
              <a:lnSpc>
                <a:spcPct val="107000"/>
              </a:lnSpc>
              <a:spcAft>
                <a:spcPts val="0"/>
              </a:spcAft>
              <a:buFont typeface="Arial"/>
              <a:buNone/>
            </a:pPr>
            <a:endParaRPr lang="en-CA" altLang="en-US" sz="10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Aft>
                <a:spcPts val="0"/>
              </a:spcAft>
              <a:buFont typeface="Arial"/>
              <a:buNone/>
            </a:pPr>
            <a:r>
              <a:rPr lang="en-CA" altLang="en-US" sz="1000" b="1" dirty="0">
                <a:effectLst/>
                <a:latin typeface="Arial" panose="020B0604020202020204" pitchFamily="34" charset="0"/>
                <a:ea typeface="Calibri" panose="020F0502020204030204" pitchFamily="34" charset="0"/>
                <a:cs typeface="Times New Roman" panose="02020603050405020304" pitchFamily="18" charset="0"/>
              </a:rPr>
              <a:t>Application Activity: </a:t>
            </a:r>
          </a:p>
          <a:p>
            <a:pPr marL="171450" marR="0" indent="-171450" algn="l" defTabSz="914400" rtl="0" eaLnBrk="0" fontAlgn="base" latinLnBrk="0" hangingPunct="0">
              <a:lnSpc>
                <a:spcPct val="107000"/>
              </a:lnSpc>
              <a:spcBef>
                <a:spcPct val="30000"/>
              </a:spcBef>
              <a:spcAft>
                <a:spcPts val="0"/>
              </a:spcAft>
              <a:buClrTx/>
              <a:buSzTx/>
              <a:buFont typeface="Arial"/>
              <a:buChar char="•"/>
              <a:tabLst/>
              <a:defRPr/>
            </a:pPr>
            <a:r>
              <a:rPr lang="fr-CA" altLang="en-US" sz="1000" dirty="0">
                <a:latin typeface="Arial" panose="020B0604020202020204" pitchFamily="34" charset="0"/>
              </a:rPr>
              <a:t>Grant’s theory</a:t>
            </a:r>
            <a:r>
              <a:rPr lang="fr-CA" altLang="en-US" sz="1000" baseline="0" dirty="0">
                <a:latin typeface="Arial" panose="020B0604020202020204" pitchFamily="34" charset="0"/>
              </a:rPr>
              <a:t> about reciprocity focuses on the give and take that is part of virtually every interaction people have with one another.</a:t>
            </a:r>
          </a:p>
          <a:p>
            <a:pPr marL="171450" marR="0" lvl="0" indent="-171450" algn="l" defTabSz="914400" rtl="0" eaLnBrk="0" fontAlgn="base" latinLnBrk="0" hangingPunct="0">
              <a:lnSpc>
                <a:spcPct val="107000"/>
              </a:lnSpc>
              <a:spcBef>
                <a:spcPct val="30000"/>
              </a:spcBef>
              <a:spcAft>
                <a:spcPts val="0"/>
              </a:spcAft>
              <a:buClrTx/>
              <a:buSzTx/>
              <a:buFont typeface="Arial"/>
              <a:buChar char="•"/>
              <a:tabLst/>
              <a:defRPr/>
            </a:pPr>
            <a:r>
              <a:rPr lang="fr-CA" altLang="en-US" sz="1000" dirty="0">
                <a:latin typeface="Arial" panose="020B0604020202020204" pitchFamily="34" charset="0"/>
              </a:rPr>
              <a:t>You may</a:t>
            </a:r>
            <a:r>
              <a:rPr lang="fr-CA" altLang="en-US" sz="1000" baseline="0" dirty="0">
                <a:latin typeface="Arial" panose="020B0604020202020204" pitchFamily="34" charset="0"/>
              </a:rPr>
              <a:t> find it useful to</a:t>
            </a:r>
            <a:r>
              <a:rPr lang="en-US" altLang="en-US" sz="1000" baseline="0" dirty="0">
                <a:latin typeface="Arial" panose="020B0604020202020204" pitchFamily="34" charset="0"/>
              </a:rPr>
              <a:t> learn more about Grant’s theory of give and take; e.g. </a:t>
            </a:r>
            <a:r>
              <a:rPr lang="en-US" sz="1200" i="1" u="sng" kern="1200" dirty="0">
                <a:solidFill>
                  <a:schemeClr val="tx1"/>
                </a:solidFill>
                <a:effectLst/>
                <a:latin typeface="Arial" charset="0"/>
                <a:ea typeface="ＭＳ Ｐゴシック" panose="020B0600070205080204" pitchFamily="34" charset="-128"/>
                <a:cs typeface="ＭＳ Ｐゴシック" charset="-128"/>
                <a:hlinkClick r:id="rId4"/>
              </a:rPr>
              <a:t>The Difference Between Workplace Givers, Takers, and Matchers</a:t>
            </a:r>
            <a:r>
              <a:rPr lang="en-US" altLang="en-US" sz="1000" baseline="0" dirty="0">
                <a:latin typeface="Arial" panose="020B0604020202020204" pitchFamily="34" charset="0"/>
              </a:rPr>
              <a:t>.</a:t>
            </a:r>
          </a:p>
          <a:p>
            <a:pPr marL="171450" indent="-171450">
              <a:lnSpc>
                <a:spcPct val="107000"/>
              </a:lnSpc>
              <a:spcAft>
                <a:spcPts val="0"/>
              </a:spcAft>
              <a:buFont typeface="Arial"/>
              <a:buChar char="•"/>
            </a:pPr>
            <a:r>
              <a:rPr lang="en-US" altLang="en-US" sz="1000" baseline="0" dirty="0">
                <a:latin typeface="Arial" panose="020B0604020202020204" pitchFamily="34" charset="0"/>
              </a:rPr>
              <a:t>With your learning partner(s) respond to the following questions: In what ways do Elmore and Grant agree and/or differ in their thinking about reciprocity? </a:t>
            </a:r>
            <a:r>
              <a:rPr lang="fr-CA" altLang="en-US" sz="1000" baseline="0" dirty="0">
                <a:latin typeface="Arial" panose="020B0604020202020204" pitchFamily="34" charset="0"/>
              </a:rPr>
              <a:t>How would their ideas apply to reciprocity in a school and system context? </a:t>
            </a:r>
            <a:r>
              <a:rPr lang="fr-CA" altLang="en-US" sz="1000" dirty="0">
                <a:latin typeface="Arial" panose="020B0604020202020204" pitchFamily="34" charset="0"/>
              </a:rPr>
              <a:t>Record notes</a:t>
            </a:r>
            <a:r>
              <a:rPr lang="fr-CA" altLang="en-US" sz="1000" baseline="0" dirty="0">
                <a:latin typeface="Arial" panose="020B0604020202020204" pitchFamily="34" charset="0"/>
              </a:rPr>
              <a:t> from </a:t>
            </a:r>
            <a:r>
              <a:rPr lang="fr-CA" altLang="en-US" sz="1000" dirty="0">
                <a:latin typeface="Arial" panose="020B0604020202020204" pitchFamily="34" charset="0"/>
              </a:rPr>
              <a:t>this </a:t>
            </a:r>
            <a:r>
              <a:rPr lang="fr-CA" altLang="en-US" sz="1000" baseline="0" dirty="0">
                <a:latin typeface="Arial" panose="020B0604020202020204" pitchFamily="34" charset="0"/>
              </a:rPr>
              <a:t>conversation in your e-journal. </a:t>
            </a:r>
            <a:endParaRPr lang="fr-CA" altLang="en-US" sz="1000" dirty="0">
              <a:latin typeface="Arial" panose="020B0604020202020204" pitchFamily="34" charset="0"/>
            </a:endParaRPr>
          </a:p>
        </p:txBody>
      </p:sp>
      <p:sp>
        <p:nvSpPr>
          <p:cNvPr id="1946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ea typeface="ＭＳ Ｐゴシック" panose="020B0600070205080204" pitchFamily="34" charset="-128"/>
              </a:defRPr>
            </a:lvl1pPr>
            <a:lvl2pPr marL="749300" indent="-287338" defTabSz="927100">
              <a:defRPr>
                <a:solidFill>
                  <a:schemeClr val="tx1"/>
                </a:solidFill>
                <a:latin typeface="Arial" panose="020B0604020202020204" pitchFamily="34" charset="0"/>
                <a:ea typeface="ＭＳ Ｐゴシック" panose="020B0600070205080204" pitchFamily="34" charset="-128"/>
              </a:defRPr>
            </a:lvl2pPr>
            <a:lvl3pPr marL="1152525" indent="-230188" defTabSz="927100">
              <a:defRPr>
                <a:solidFill>
                  <a:schemeClr val="tx1"/>
                </a:solidFill>
                <a:latin typeface="Arial" panose="020B0604020202020204" pitchFamily="34" charset="0"/>
                <a:ea typeface="ＭＳ Ｐゴシック" panose="020B0600070205080204" pitchFamily="34" charset="-128"/>
              </a:defRPr>
            </a:lvl3pPr>
            <a:lvl4pPr marL="1612900" indent="-230188" defTabSz="927100">
              <a:defRPr>
                <a:solidFill>
                  <a:schemeClr val="tx1"/>
                </a:solidFill>
                <a:latin typeface="Arial" panose="020B0604020202020204" pitchFamily="34" charset="0"/>
                <a:ea typeface="ＭＳ Ｐゴシック" panose="020B0600070205080204" pitchFamily="34" charset="-128"/>
              </a:defRPr>
            </a:lvl4pPr>
            <a:lvl5pPr marL="2074863" indent="-230188" defTabSz="927100">
              <a:defRPr>
                <a:solidFill>
                  <a:schemeClr val="tx1"/>
                </a:solidFill>
                <a:latin typeface="Arial" panose="020B0604020202020204" pitchFamily="34" charset="0"/>
                <a:ea typeface="ＭＳ Ｐゴシック" panose="020B0600070205080204" pitchFamily="34" charset="-128"/>
              </a:defRPr>
            </a:lvl5pPr>
            <a:lvl6pPr marL="25320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5881FAF-40B1-47A9-B237-C0910E558A94}" type="slidenum">
              <a:rPr lang="en-CA" altLang="en-US" smtClean="0"/>
              <a:pPr/>
              <a:t>9</a:t>
            </a:fld>
            <a:endParaRPr lang="en-CA" altLang="en-US"/>
          </a:p>
        </p:txBody>
      </p:sp>
    </p:spTree>
    <p:extLst>
      <p:ext uri="{BB962C8B-B14F-4D97-AF65-F5344CB8AC3E}">
        <p14:creationId xmlns:p14="http://schemas.microsoft.com/office/powerpoint/2010/main" val="2683950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5056188" y="282575"/>
            <a:ext cx="184150" cy="369888"/>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a:t>Click to edit Master subtitle style</a:t>
            </a:r>
            <a:endParaRPr lang="en-US"/>
          </a:p>
        </p:txBody>
      </p:sp>
      <p:sp>
        <p:nvSpPr>
          <p:cNvPr id="5" name="Date Placeholder 4"/>
          <p:cNvSpPr>
            <a:spLocks noGrp="1" noChangeArrowheads="1"/>
          </p:cNvSpPr>
          <p:nvPr>
            <p:ph type="dt" sz="half" idx="10"/>
          </p:nvPr>
        </p:nvSpPr>
        <p:spPr/>
        <p:txBody>
          <a:bodyPr/>
          <a:lstStyle>
            <a:lvl1pPr>
              <a:defRPr/>
            </a:lvl1pPr>
          </a:lstStyle>
          <a:p>
            <a:pPr>
              <a:defRPr/>
            </a:pPr>
            <a:endParaRPr lang="en-CA"/>
          </a:p>
        </p:txBody>
      </p:sp>
      <p:sp>
        <p:nvSpPr>
          <p:cNvPr id="6" name="Footer Placeholder 5"/>
          <p:cNvSpPr>
            <a:spLocks noGrp="1" noChangeArrowheads="1"/>
          </p:cNvSpPr>
          <p:nvPr>
            <p:ph type="ftr" sz="quarter" idx="11"/>
          </p:nvPr>
        </p:nvSpPr>
        <p:spPr/>
        <p:txBody>
          <a:bodyPr/>
          <a:lstStyle>
            <a:lvl1pPr>
              <a:defRPr/>
            </a:lvl1pPr>
          </a:lstStyle>
          <a:p>
            <a:pPr>
              <a:defRPr/>
            </a:pPr>
            <a:r>
              <a:rPr lang="en-CA"/>
              <a:t>INSTITUTE FOR EDUCATIONAL LEADERSHIP</a:t>
            </a:r>
          </a:p>
        </p:txBody>
      </p:sp>
      <p:sp>
        <p:nvSpPr>
          <p:cNvPr id="7" name="Slide Number Placeholder 6"/>
          <p:cNvSpPr>
            <a:spLocks noGrp="1" noChangeArrowheads="1"/>
          </p:cNvSpPr>
          <p:nvPr>
            <p:ph type="sldNum" sz="quarter" idx="12"/>
          </p:nvPr>
        </p:nvSpPr>
        <p:spPr/>
        <p:txBody>
          <a:bodyPr/>
          <a:lstStyle>
            <a:lvl1pPr>
              <a:defRPr/>
            </a:lvl1pPr>
          </a:lstStyle>
          <a:p>
            <a:pPr>
              <a:defRPr/>
            </a:pPr>
            <a:fld id="{9E828C24-BFF7-489E-B54A-42E09ECF85BC}" type="slidenum">
              <a:rPr lang="en-CA" altLang="en-US"/>
              <a:pPr>
                <a:defRPr/>
              </a:pPr>
              <a:t>‹#›</a:t>
            </a:fld>
            <a:endParaRPr lang="en-CA" altLang="en-US"/>
          </a:p>
        </p:txBody>
      </p:sp>
    </p:spTree>
    <p:extLst>
      <p:ext uri="{BB962C8B-B14F-4D97-AF65-F5344CB8AC3E}">
        <p14:creationId xmlns:p14="http://schemas.microsoft.com/office/powerpoint/2010/main" val="256121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a:t>INSTITUTE FOR EDUCATIONAL LEADERSHIP</a:t>
            </a:r>
          </a:p>
        </p:txBody>
      </p:sp>
      <p:sp>
        <p:nvSpPr>
          <p:cNvPr id="6" name="Rectangle 6"/>
          <p:cNvSpPr>
            <a:spLocks noGrp="1" noChangeArrowheads="1"/>
          </p:cNvSpPr>
          <p:nvPr>
            <p:ph type="sldNum" sz="quarter" idx="12"/>
          </p:nvPr>
        </p:nvSpPr>
        <p:spPr>
          <a:ln/>
        </p:spPr>
        <p:txBody>
          <a:bodyPr/>
          <a:lstStyle>
            <a:lvl1pPr>
              <a:defRPr/>
            </a:lvl1pPr>
          </a:lstStyle>
          <a:p>
            <a:pPr>
              <a:defRPr/>
            </a:pPr>
            <a:fld id="{19C61613-0E88-4683-963E-536724718043}" type="slidenum">
              <a:rPr lang="en-CA" altLang="en-US"/>
              <a:pPr>
                <a:defRPr/>
              </a:pPr>
              <a:t>‹#›</a:t>
            </a:fld>
            <a:endParaRPr lang="en-CA" altLang="en-US"/>
          </a:p>
        </p:txBody>
      </p:sp>
    </p:spTree>
    <p:extLst>
      <p:ext uri="{BB962C8B-B14F-4D97-AF65-F5344CB8AC3E}">
        <p14:creationId xmlns:p14="http://schemas.microsoft.com/office/powerpoint/2010/main" val="2502192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a:t>INSTITUTE FOR EDUCATIONAL LEADERSHIP</a:t>
            </a:r>
          </a:p>
        </p:txBody>
      </p:sp>
      <p:sp>
        <p:nvSpPr>
          <p:cNvPr id="6" name="Rectangle 6"/>
          <p:cNvSpPr>
            <a:spLocks noGrp="1" noChangeArrowheads="1"/>
          </p:cNvSpPr>
          <p:nvPr>
            <p:ph type="sldNum" sz="quarter" idx="12"/>
          </p:nvPr>
        </p:nvSpPr>
        <p:spPr>
          <a:ln/>
        </p:spPr>
        <p:txBody>
          <a:bodyPr/>
          <a:lstStyle>
            <a:lvl1pPr>
              <a:defRPr/>
            </a:lvl1pPr>
          </a:lstStyle>
          <a:p>
            <a:pPr>
              <a:defRPr/>
            </a:pPr>
            <a:fld id="{0DDBB5B5-A370-41F9-9A35-FB6D1632CF0A}" type="slidenum">
              <a:rPr lang="en-CA" altLang="en-US"/>
              <a:pPr>
                <a:defRPr/>
              </a:pPr>
              <a:t>‹#›</a:t>
            </a:fld>
            <a:endParaRPr lang="en-CA" altLang="en-US"/>
          </a:p>
        </p:txBody>
      </p:sp>
    </p:spTree>
    <p:extLst>
      <p:ext uri="{BB962C8B-B14F-4D97-AF65-F5344CB8AC3E}">
        <p14:creationId xmlns:p14="http://schemas.microsoft.com/office/powerpoint/2010/main" val="2167530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a:t>INSTITUTE FOR EDUCATIONAL LEADERSHIP</a:t>
            </a:r>
          </a:p>
        </p:txBody>
      </p:sp>
      <p:sp>
        <p:nvSpPr>
          <p:cNvPr id="6" name="Rectangle 6"/>
          <p:cNvSpPr>
            <a:spLocks noGrp="1" noChangeArrowheads="1"/>
          </p:cNvSpPr>
          <p:nvPr>
            <p:ph type="sldNum" sz="quarter" idx="12"/>
          </p:nvPr>
        </p:nvSpPr>
        <p:spPr>
          <a:ln/>
        </p:spPr>
        <p:txBody>
          <a:bodyPr/>
          <a:lstStyle>
            <a:lvl1pPr>
              <a:defRPr/>
            </a:lvl1pPr>
          </a:lstStyle>
          <a:p>
            <a:pPr>
              <a:defRPr/>
            </a:pPr>
            <a:fld id="{2E05A2B3-7BE2-49D2-AF76-A61DB57C126D}" type="slidenum">
              <a:rPr lang="en-CA" altLang="en-US"/>
              <a:pPr>
                <a:defRPr/>
              </a:pPr>
              <a:t>‹#›</a:t>
            </a:fld>
            <a:endParaRPr lang="en-CA" altLang="en-US"/>
          </a:p>
        </p:txBody>
      </p:sp>
    </p:spTree>
    <p:extLst>
      <p:ext uri="{BB962C8B-B14F-4D97-AF65-F5344CB8AC3E}">
        <p14:creationId xmlns:p14="http://schemas.microsoft.com/office/powerpoint/2010/main" val="3178857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a:t>INSTITUTE FOR EDUCATIONAL LEADERSHIP</a:t>
            </a:r>
          </a:p>
        </p:txBody>
      </p:sp>
      <p:sp>
        <p:nvSpPr>
          <p:cNvPr id="6" name="Rectangle 6"/>
          <p:cNvSpPr>
            <a:spLocks noGrp="1" noChangeArrowheads="1"/>
          </p:cNvSpPr>
          <p:nvPr>
            <p:ph type="sldNum" sz="quarter" idx="12"/>
          </p:nvPr>
        </p:nvSpPr>
        <p:spPr>
          <a:ln/>
        </p:spPr>
        <p:txBody>
          <a:bodyPr/>
          <a:lstStyle>
            <a:lvl1pPr>
              <a:defRPr/>
            </a:lvl1pPr>
          </a:lstStyle>
          <a:p>
            <a:pPr>
              <a:defRPr/>
            </a:pPr>
            <a:fld id="{6150AC26-ED2D-44FE-AE47-C36C368D7324}" type="slidenum">
              <a:rPr lang="en-CA" altLang="en-US"/>
              <a:pPr>
                <a:defRPr/>
              </a:pPr>
              <a:t>‹#›</a:t>
            </a:fld>
            <a:endParaRPr lang="en-CA" altLang="en-US"/>
          </a:p>
        </p:txBody>
      </p:sp>
    </p:spTree>
    <p:extLst>
      <p:ext uri="{BB962C8B-B14F-4D97-AF65-F5344CB8AC3E}">
        <p14:creationId xmlns:p14="http://schemas.microsoft.com/office/powerpoint/2010/main" val="3042515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r>
              <a:rPr lang="en-CA"/>
              <a:t>INSTITUTE FOR EDUCATIONAL LEADERSHIP</a:t>
            </a:r>
          </a:p>
        </p:txBody>
      </p:sp>
      <p:sp>
        <p:nvSpPr>
          <p:cNvPr id="7" name="Rectangle 6"/>
          <p:cNvSpPr>
            <a:spLocks noGrp="1" noChangeArrowheads="1"/>
          </p:cNvSpPr>
          <p:nvPr>
            <p:ph type="sldNum" sz="quarter" idx="12"/>
          </p:nvPr>
        </p:nvSpPr>
        <p:spPr>
          <a:ln/>
        </p:spPr>
        <p:txBody>
          <a:bodyPr/>
          <a:lstStyle>
            <a:lvl1pPr>
              <a:defRPr/>
            </a:lvl1pPr>
          </a:lstStyle>
          <a:p>
            <a:pPr>
              <a:defRPr/>
            </a:pPr>
            <a:fld id="{2B365F67-D92C-4138-AD70-CA9D3F535E50}" type="slidenum">
              <a:rPr lang="en-CA" altLang="en-US"/>
              <a:pPr>
                <a:defRPr/>
              </a:pPr>
              <a:t>‹#›</a:t>
            </a:fld>
            <a:endParaRPr lang="en-CA" altLang="en-US"/>
          </a:p>
        </p:txBody>
      </p:sp>
    </p:spTree>
    <p:extLst>
      <p:ext uri="{BB962C8B-B14F-4D97-AF65-F5344CB8AC3E}">
        <p14:creationId xmlns:p14="http://schemas.microsoft.com/office/powerpoint/2010/main" val="4142272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CA"/>
          </a:p>
        </p:txBody>
      </p:sp>
      <p:sp>
        <p:nvSpPr>
          <p:cNvPr id="8" name="Rectangle 5"/>
          <p:cNvSpPr>
            <a:spLocks noGrp="1" noChangeArrowheads="1"/>
          </p:cNvSpPr>
          <p:nvPr>
            <p:ph type="ftr" sz="quarter" idx="11"/>
          </p:nvPr>
        </p:nvSpPr>
        <p:spPr>
          <a:ln/>
        </p:spPr>
        <p:txBody>
          <a:bodyPr/>
          <a:lstStyle>
            <a:lvl1pPr>
              <a:defRPr/>
            </a:lvl1pPr>
          </a:lstStyle>
          <a:p>
            <a:pPr>
              <a:defRPr/>
            </a:pPr>
            <a:r>
              <a:rPr lang="en-CA"/>
              <a:t>INSTITUTE FOR EDUCATIONAL LEADERSHIP</a:t>
            </a:r>
          </a:p>
        </p:txBody>
      </p:sp>
      <p:sp>
        <p:nvSpPr>
          <p:cNvPr id="9" name="Rectangle 6"/>
          <p:cNvSpPr>
            <a:spLocks noGrp="1" noChangeArrowheads="1"/>
          </p:cNvSpPr>
          <p:nvPr>
            <p:ph type="sldNum" sz="quarter" idx="12"/>
          </p:nvPr>
        </p:nvSpPr>
        <p:spPr>
          <a:ln/>
        </p:spPr>
        <p:txBody>
          <a:bodyPr/>
          <a:lstStyle>
            <a:lvl1pPr>
              <a:defRPr/>
            </a:lvl1pPr>
          </a:lstStyle>
          <a:p>
            <a:pPr>
              <a:defRPr/>
            </a:pPr>
            <a:fld id="{9DFB61BF-C128-43B5-9FAB-48CD02E4CA56}" type="slidenum">
              <a:rPr lang="en-CA" altLang="en-US"/>
              <a:pPr>
                <a:defRPr/>
              </a:pPr>
              <a:t>‹#›</a:t>
            </a:fld>
            <a:endParaRPr lang="en-CA" altLang="en-US"/>
          </a:p>
        </p:txBody>
      </p:sp>
    </p:spTree>
    <p:extLst>
      <p:ext uri="{BB962C8B-B14F-4D97-AF65-F5344CB8AC3E}">
        <p14:creationId xmlns:p14="http://schemas.microsoft.com/office/powerpoint/2010/main" val="1281721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r>
              <a:rPr lang="en-CA"/>
              <a:t>INSTITUTE FOR EDUCATIONAL LEADERSHIP</a:t>
            </a:r>
          </a:p>
        </p:txBody>
      </p:sp>
      <p:sp>
        <p:nvSpPr>
          <p:cNvPr id="5" name="Rectangle 6"/>
          <p:cNvSpPr>
            <a:spLocks noGrp="1" noChangeArrowheads="1"/>
          </p:cNvSpPr>
          <p:nvPr>
            <p:ph type="sldNum" sz="quarter" idx="12"/>
          </p:nvPr>
        </p:nvSpPr>
        <p:spPr>
          <a:ln/>
        </p:spPr>
        <p:txBody>
          <a:bodyPr/>
          <a:lstStyle>
            <a:lvl1pPr>
              <a:defRPr/>
            </a:lvl1pPr>
          </a:lstStyle>
          <a:p>
            <a:pPr>
              <a:defRPr/>
            </a:pPr>
            <a:fld id="{F07DB1F4-2D6B-4BCC-8B17-0DD35F11E7B8}" type="slidenum">
              <a:rPr lang="en-CA" altLang="en-US"/>
              <a:pPr>
                <a:defRPr/>
              </a:pPr>
              <a:t>‹#›</a:t>
            </a:fld>
            <a:endParaRPr lang="en-CA" altLang="en-US"/>
          </a:p>
        </p:txBody>
      </p:sp>
    </p:spTree>
    <p:extLst>
      <p:ext uri="{BB962C8B-B14F-4D97-AF65-F5344CB8AC3E}">
        <p14:creationId xmlns:p14="http://schemas.microsoft.com/office/powerpoint/2010/main" val="1489815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a:p>
        </p:txBody>
      </p:sp>
      <p:sp>
        <p:nvSpPr>
          <p:cNvPr id="3" name="Rectangle 5"/>
          <p:cNvSpPr>
            <a:spLocks noGrp="1" noChangeArrowheads="1"/>
          </p:cNvSpPr>
          <p:nvPr>
            <p:ph type="ftr" sz="quarter" idx="11"/>
          </p:nvPr>
        </p:nvSpPr>
        <p:spPr>
          <a:ln/>
        </p:spPr>
        <p:txBody>
          <a:bodyPr/>
          <a:lstStyle>
            <a:lvl1pPr>
              <a:defRPr/>
            </a:lvl1pPr>
          </a:lstStyle>
          <a:p>
            <a:pPr>
              <a:defRPr/>
            </a:pPr>
            <a:r>
              <a:rPr lang="en-CA"/>
              <a:t>INSTITUTE FOR EDUCATIONAL LEADERSHIP</a:t>
            </a:r>
          </a:p>
        </p:txBody>
      </p:sp>
      <p:sp>
        <p:nvSpPr>
          <p:cNvPr id="4" name="Rectangle 6"/>
          <p:cNvSpPr>
            <a:spLocks noGrp="1" noChangeArrowheads="1"/>
          </p:cNvSpPr>
          <p:nvPr>
            <p:ph type="sldNum" sz="quarter" idx="12"/>
          </p:nvPr>
        </p:nvSpPr>
        <p:spPr>
          <a:ln/>
        </p:spPr>
        <p:txBody>
          <a:bodyPr/>
          <a:lstStyle>
            <a:lvl1pPr>
              <a:defRPr/>
            </a:lvl1pPr>
          </a:lstStyle>
          <a:p>
            <a:pPr>
              <a:defRPr/>
            </a:pPr>
            <a:fld id="{851298B2-AE5B-4A28-8D41-1210DEDCB2C2}" type="slidenum">
              <a:rPr lang="en-CA" altLang="en-US"/>
              <a:pPr>
                <a:defRPr/>
              </a:pPr>
              <a:t>‹#›</a:t>
            </a:fld>
            <a:endParaRPr lang="en-CA" altLang="en-US"/>
          </a:p>
        </p:txBody>
      </p:sp>
    </p:spTree>
    <p:extLst>
      <p:ext uri="{BB962C8B-B14F-4D97-AF65-F5344CB8AC3E}">
        <p14:creationId xmlns:p14="http://schemas.microsoft.com/office/powerpoint/2010/main" val="1361945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r>
              <a:rPr lang="en-CA"/>
              <a:t>INSTITUTE FOR EDUCATIONAL LEADERSHIP</a:t>
            </a:r>
          </a:p>
        </p:txBody>
      </p:sp>
      <p:sp>
        <p:nvSpPr>
          <p:cNvPr id="7" name="Rectangle 6"/>
          <p:cNvSpPr>
            <a:spLocks noGrp="1" noChangeArrowheads="1"/>
          </p:cNvSpPr>
          <p:nvPr>
            <p:ph type="sldNum" sz="quarter" idx="12"/>
          </p:nvPr>
        </p:nvSpPr>
        <p:spPr>
          <a:ln/>
        </p:spPr>
        <p:txBody>
          <a:bodyPr/>
          <a:lstStyle>
            <a:lvl1pPr>
              <a:defRPr/>
            </a:lvl1pPr>
          </a:lstStyle>
          <a:p>
            <a:pPr>
              <a:defRPr/>
            </a:pPr>
            <a:fld id="{A865144B-8962-4499-ACF1-864ADE194352}" type="slidenum">
              <a:rPr lang="en-CA" altLang="en-US"/>
              <a:pPr>
                <a:defRPr/>
              </a:pPr>
              <a:t>‹#›</a:t>
            </a:fld>
            <a:endParaRPr lang="en-CA" altLang="en-US"/>
          </a:p>
        </p:txBody>
      </p:sp>
    </p:spTree>
    <p:extLst>
      <p:ext uri="{BB962C8B-B14F-4D97-AF65-F5344CB8AC3E}">
        <p14:creationId xmlns:p14="http://schemas.microsoft.com/office/powerpoint/2010/main" val="27023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r>
              <a:rPr lang="en-CA"/>
              <a:t>INSTITUTE FOR EDUCATIONAL LEADERSHIP</a:t>
            </a:r>
          </a:p>
        </p:txBody>
      </p:sp>
      <p:sp>
        <p:nvSpPr>
          <p:cNvPr id="7" name="Rectangle 6"/>
          <p:cNvSpPr>
            <a:spLocks noGrp="1" noChangeArrowheads="1"/>
          </p:cNvSpPr>
          <p:nvPr>
            <p:ph type="sldNum" sz="quarter" idx="12"/>
          </p:nvPr>
        </p:nvSpPr>
        <p:spPr>
          <a:ln/>
        </p:spPr>
        <p:txBody>
          <a:bodyPr/>
          <a:lstStyle>
            <a:lvl1pPr>
              <a:defRPr/>
            </a:lvl1pPr>
          </a:lstStyle>
          <a:p>
            <a:pPr>
              <a:defRPr/>
            </a:pPr>
            <a:fld id="{BC3904B3-87CD-4ACE-80C7-E7812E6AB2FE}" type="slidenum">
              <a:rPr lang="en-CA" altLang="en-US"/>
              <a:pPr>
                <a:defRPr/>
              </a:pPr>
              <a:t>‹#›</a:t>
            </a:fld>
            <a:endParaRPr lang="en-CA" altLang="en-US"/>
          </a:p>
        </p:txBody>
      </p:sp>
    </p:spTree>
    <p:extLst>
      <p:ext uri="{BB962C8B-B14F-4D97-AF65-F5344CB8AC3E}">
        <p14:creationId xmlns:p14="http://schemas.microsoft.com/office/powerpoint/2010/main" val="4167020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IEL_Logo_FINAL_2 copy.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a:defRPr/>
            </a:pPr>
            <a:endParaRPr lang="en-C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a:defRPr/>
            </a:pPr>
            <a:r>
              <a:rPr lang="en-CA"/>
              <a:t>INSTITUTE FOR EDUCATIONAL LEADERSHIP</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a typeface="MS PGothic" panose="020B0600070205080204" pitchFamily="34" charset="-128"/>
              </a:defRPr>
            </a:lvl1pPr>
          </a:lstStyle>
          <a:p>
            <a:pPr>
              <a:defRPr/>
            </a:pPr>
            <a:fld id="{F147945E-59DB-4010-B64E-4B67B33D06DF}"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4103"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panose="020B0600070205080204" pitchFamily="34"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hyperlink" Target="https://www.ted.com/talks/margaret_heffernan_why_it_s_time_to_forget_the_pecking_order_at_work/transcript" TargetMode="External"/><Relationship Id="rId5" Type="http://schemas.openxmlformats.org/officeDocument/2006/relationships/image" Target="../media/image3.e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e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emf"/><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emf"/><Relationship Id="rId4"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hyperlink" Target="https://www.youtube.com/watch?v=zUlmnu76F08" TargetMode="External"/><Relationship Id="rId5" Type="http://schemas.openxmlformats.org/officeDocument/2006/relationships/image" Target="../media/image3.emf"/><Relationship Id="rId4" Type="http://schemas.openxmlformats.org/officeDocument/2006/relationships/oleObject" Target="../embeddings/oleObject1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hyperlink" Target="https://www.abebooks.com/Coaching-Habit-Say-Ask-Change-Way/30059329951/bd?cm_mmc=ggl-_-COM_CA_ETA_DSA-_-naa-_-1t3naa&amp;gclid=EAIaIQobChMIp5XJraWy4QIVCiaGCh1g4AnYEAAYAyAAEgL6X_D_BwE" TargetMode="External"/><Relationship Id="rId5" Type="http://schemas.openxmlformats.org/officeDocument/2006/relationships/image" Target="../media/image3.emf"/><Relationship Id="rId4"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emf"/><Relationship Id="rId5" Type="http://schemas.openxmlformats.org/officeDocument/2006/relationships/oleObject" Target="../embeddings/oleObject15.bin"/><Relationship Id="rId4" Type="http://schemas.openxmlformats.org/officeDocument/2006/relationships/hyperlink" Target="https://www.amazon.com/Cognitive-Coaching-Foundation-Renaissance-Schools/dp/192902441X"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oleObject" Target="../embeddings/oleObject16.bin"/><Relationship Id="rId4" Type="http://schemas.openxmlformats.org/officeDocument/2006/relationships/hyperlink" Target="https://www.gadoe.org/Curriculum-Instruction-and-Assessment/Special-Education-Services/Documents/SPDG%20Videos/Coaching/Coaching%20Parts%20Six-Seven.pdf"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3.emf"/><Relationship Id="rId5" Type="http://schemas.openxmlformats.org/officeDocument/2006/relationships/oleObject" Target="../embeddings/oleObject17.bin"/><Relationship Id="rId4" Type="http://schemas.openxmlformats.org/officeDocument/2006/relationships/hyperlink" Target="https://www.gadoe.org/Curriculum-Instruction-and-Assessment/Special-Education-Services/Documents/SPDG%20Videos/Coaching/Coaching%20Parts%20Six-Seven.pdf"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hyperlink" Target="https://us.corwin.com/en-us/nam/reduce-change-to-increase-improvement/book249122" TargetMode="External"/><Relationship Id="rId5" Type="http://schemas.openxmlformats.org/officeDocument/2006/relationships/image" Target="../media/image3.emf"/><Relationship Id="rId4" Type="http://schemas.openxmlformats.org/officeDocument/2006/relationships/oleObject" Target="../embeddings/oleObject18.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3.emf"/><Relationship Id="rId4" Type="http://schemas.openxmlformats.org/officeDocument/2006/relationships/oleObject" Target="../embeddings/oleObject19.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3.emf"/><Relationship Id="rId5" Type="http://schemas.openxmlformats.org/officeDocument/2006/relationships/oleObject" Target="../embeddings/oleObject20.bin"/><Relationship Id="rId4" Type="http://schemas.openxmlformats.org/officeDocument/2006/relationships/hyperlink" Target="https://www.susd12.org/sites/default/files/Page_Attachments/ze_elmore2003pp1-32.pdf"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hyperlink" Target="http://www.ontario.ca/eduleaderhsip" TargetMode="External"/><Relationship Id="rId4" Type="http://schemas.openxmlformats.org/officeDocument/2006/relationships/hyperlink" Target="http://www.education-leadership.ontario.ca/"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amazon.ca/When-Mentoring-Meets-Coaching-Education/dp/013439834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hyperlink" Target="https://www.amazon.ca/When-Mentoring-Meets-Coaching-Education/dp/0134398343"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hyperlink" Target="https://www.amazon.ca/When-Mentoring-Meets-Coaching-Education/dp/0134398343"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hyperlink" Target="https://www.susd12.org/sites/default/files/Page_Attachments/ze_elmore2003pp1-32.pdf"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hyperlink" Target="http://www.shankerinstitute.org/sites/shanker/files/Bridging_Gap.pdf"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e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emf"/><Relationship Id="rId5" Type="http://schemas.openxmlformats.org/officeDocument/2006/relationships/oleObject" Target="../embeddings/oleObject7.bin"/><Relationship Id="rId4" Type="http://schemas.openxmlformats.org/officeDocument/2006/relationships/hyperlink" Target="http://www.adamgrant.net/give-and-tak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0" y="3573463"/>
            <a:ext cx="9144000" cy="2376487"/>
          </a:xfrm>
        </p:spPr>
        <p:txBody>
          <a:bodyPr/>
          <a:lstStyle/>
          <a:p>
            <a:pPr>
              <a:lnSpc>
                <a:spcPct val="90000"/>
              </a:lnSpc>
              <a:defRPr/>
            </a:pPr>
            <a:r>
              <a:rPr lang="en-CA" sz="4400" b="1" dirty="0">
                <a:solidFill>
                  <a:srgbClr val="006600"/>
                </a:solidFill>
                <a:latin typeface="+mj-lt"/>
                <a:ea typeface="ＭＳ Ｐゴシック" charset="0"/>
                <a:cs typeface="ＭＳ Ｐゴシック" charset="0"/>
              </a:rPr>
              <a:t>Leader as Coach:</a:t>
            </a:r>
          </a:p>
          <a:p>
            <a:pPr>
              <a:lnSpc>
                <a:spcPct val="90000"/>
              </a:lnSpc>
              <a:defRPr/>
            </a:pPr>
            <a:r>
              <a:rPr lang="en-CA" sz="4400" b="1">
                <a:solidFill>
                  <a:srgbClr val="006600"/>
                </a:solidFill>
                <a:latin typeface="+mj-lt"/>
                <a:ea typeface="ＭＳ Ｐゴシック" charset="0"/>
                <a:cs typeface="ＭＳ Ｐゴシック" charset="0"/>
              </a:rPr>
              <a:t>Strengthening </a:t>
            </a:r>
          </a:p>
          <a:p>
            <a:pPr>
              <a:lnSpc>
                <a:spcPct val="90000"/>
              </a:lnSpc>
              <a:defRPr/>
            </a:pPr>
            <a:r>
              <a:rPr lang="en-CA" sz="4400" b="1">
                <a:solidFill>
                  <a:srgbClr val="006600"/>
                </a:solidFill>
                <a:latin typeface="+mj-lt"/>
                <a:ea typeface="ＭＳ Ｐゴシック" charset="0"/>
                <a:cs typeface="ＭＳ Ｐゴシック" charset="0"/>
              </a:rPr>
              <a:t>Leadership </a:t>
            </a:r>
            <a:r>
              <a:rPr lang="en-CA" sz="4400" b="1" dirty="0">
                <a:solidFill>
                  <a:srgbClr val="006600"/>
                </a:solidFill>
                <a:latin typeface="+mj-lt"/>
                <a:ea typeface="ＭＳ Ｐゴシック" charset="0"/>
                <a:cs typeface="ＭＳ Ｐゴシック" charset="0"/>
              </a:rPr>
              <a:t>Practice</a:t>
            </a:r>
          </a:p>
        </p:txBody>
      </p:sp>
      <p:pic>
        <p:nvPicPr>
          <p:cNvPr id="5123" name="Picture 4" descr="IEL_Letterlogo"/>
          <p:cNvPicPr>
            <a:picLocks noGrp="1" noChangeAspect="1" noChangeArrowheads="1"/>
          </p:cNvPicPr>
          <p:nvPr>
            <p:ph type="ctrTitle"/>
          </p:nvPr>
        </p:nvPicPr>
        <p:blipFill>
          <a:blip r:embed="rId3">
            <a:extLst>
              <a:ext uri="{28A0092B-C50C-407E-A947-70E740481C1C}">
                <a14:useLocalDpi xmlns:a14="http://schemas.microsoft.com/office/drawing/2010/main" val="0"/>
              </a:ext>
            </a:extLst>
          </a:blip>
          <a:srcRect/>
          <a:stretch>
            <a:fillRect/>
          </a:stretch>
        </p:blipFill>
        <p:spPr>
          <a:xfrm>
            <a:off x="1331913" y="981075"/>
            <a:ext cx="6119812" cy="1800225"/>
          </a:xfr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1698625" y="152400"/>
            <a:ext cx="7346950" cy="1331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SzPct val="80000"/>
              <a:buFontTx/>
              <a:buNone/>
            </a:pPr>
            <a:endParaRPr lang="en-US" altLang="en-US" sz="4400" b="1" i="1">
              <a:solidFill>
                <a:srgbClr val="006600"/>
              </a:solidFill>
              <a:latin typeface="Gill Sans MT" panose="020B0502020104020203" pitchFamily="34" charset="0"/>
            </a:endParaRPr>
          </a:p>
        </p:txBody>
      </p:sp>
      <p:graphicFrame>
        <p:nvGraphicFramePr>
          <p:cNvPr id="12291" name="Object 1"/>
          <p:cNvGraphicFramePr>
            <a:graphicFrameLocks noChangeAspect="1"/>
          </p:cNvGraphicFramePr>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102477" name="Picture" r:id="rId4" imgW="5054400" imgH="4201920" progId="StaticEnhancedMetafile">
                  <p:embed/>
                </p:oleObj>
              </mc:Choice>
              <mc:Fallback>
                <p:oleObj name="Picture" r:id="rId4" imgW="5054400" imgH="4201920" progId="StaticEnhancedMetafil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2292" name="TextBox 2"/>
          <p:cNvSpPr txBox="1">
            <a:spLocks noChangeArrowheads="1"/>
          </p:cNvSpPr>
          <p:nvPr/>
        </p:nvSpPr>
        <p:spPr bwMode="auto">
          <a:xfrm>
            <a:off x="755576" y="1628800"/>
            <a:ext cx="7632700" cy="31085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None/>
            </a:pPr>
            <a:endParaRPr lang="en-US" altLang="en-US" sz="2800" dirty="0"/>
          </a:p>
          <a:p>
            <a:pPr>
              <a:spcBef>
                <a:spcPct val="0"/>
              </a:spcBef>
              <a:buNone/>
            </a:pPr>
            <a:endParaRPr lang="en-US" altLang="en-US" sz="2800" dirty="0"/>
          </a:p>
          <a:p>
            <a:pPr>
              <a:spcBef>
                <a:spcPct val="0"/>
              </a:spcBef>
              <a:buNone/>
            </a:pPr>
            <a:r>
              <a:rPr lang="en-US" altLang="en-US" sz="2800" dirty="0"/>
              <a:t>“Forget the pecking order at work” a TED Talk with </a:t>
            </a:r>
            <a:r>
              <a:rPr lang="fr-CA" altLang="en-US" sz="2800" dirty="0">
                <a:hlinkClick r:id="rId6"/>
              </a:rPr>
              <a:t>Margaret Heffernan.</a:t>
            </a:r>
            <a:r>
              <a:rPr lang="fr-CA" altLang="en-US" sz="2800" dirty="0"/>
              <a:t> </a:t>
            </a:r>
          </a:p>
          <a:p>
            <a:pPr>
              <a:spcBef>
                <a:spcPct val="0"/>
              </a:spcBef>
              <a:buNone/>
            </a:pPr>
            <a:endParaRPr lang="fr-CA" altLang="en-US" sz="2800" dirty="0"/>
          </a:p>
          <a:p>
            <a:pPr>
              <a:spcBef>
                <a:spcPct val="0"/>
              </a:spcBef>
              <a:buFontTx/>
              <a:buNone/>
            </a:pPr>
            <a:endParaRPr lang="en-US" altLang="en-US" sz="2800" dirty="0"/>
          </a:p>
          <a:p>
            <a:pPr>
              <a:spcBef>
                <a:spcPct val="0"/>
              </a:spcBef>
              <a:buFontTx/>
              <a:buNone/>
            </a:pPr>
            <a:endParaRPr lang="en-US" altLang="en-US" sz="2800" dirty="0"/>
          </a:p>
        </p:txBody>
      </p:sp>
      <p:sp>
        <p:nvSpPr>
          <p:cNvPr id="12293" name="Rectangle 1"/>
          <p:cNvSpPr>
            <a:spLocks noChangeArrowheads="1"/>
          </p:cNvSpPr>
          <p:nvPr/>
        </p:nvSpPr>
        <p:spPr bwMode="auto">
          <a:xfrm>
            <a:off x="1835150" y="417513"/>
            <a:ext cx="67691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SzPct val="80000"/>
              <a:buFontTx/>
              <a:buNone/>
            </a:pPr>
            <a:r>
              <a:rPr lang="en-CA" altLang="en-US" b="1" dirty="0">
                <a:solidFill>
                  <a:srgbClr val="000000"/>
                </a:solidFill>
              </a:rPr>
              <a:t>Your Experience as a Leader</a:t>
            </a:r>
            <a:endParaRPr lang="en-CA" altLang="en-US" b="1" i="1" dirty="0">
              <a:solidFill>
                <a:srgbClr val="006600"/>
              </a:solidFill>
              <a:latin typeface="Gill Sans MT" panose="020B0502020104020203" pitchFamily="34" charset="0"/>
            </a:endParaRPr>
          </a:p>
        </p:txBody>
      </p:sp>
    </p:spTree>
    <p:extLst>
      <p:ext uri="{BB962C8B-B14F-4D97-AF65-F5344CB8AC3E}">
        <p14:creationId xmlns:p14="http://schemas.microsoft.com/office/powerpoint/2010/main" val="593808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z="3200" b="1" dirty="0">
                <a:solidFill>
                  <a:srgbClr val="000000"/>
                </a:solidFill>
              </a:rPr>
              <a:t>Reciprocal Leadership: </a:t>
            </a:r>
            <a:br>
              <a:rPr lang="en-US" altLang="en-US" sz="3200" b="1" dirty="0">
                <a:solidFill>
                  <a:srgbClr val="000000"/>
                </a:solidFill>
              </a:rPr>
            </a:br>
            <a:r>
              <a:rPr lang="en-US" altLang="en-US" sz="3200" b="1" dirty="0">
                <a:solidFill>
                  <a:srgbClr val="000000"/>
                </a:solidFill>
              </a:rPr>
              <a:t>Your thoughts … </a:t>
            </a:r>
            <a:endParaRPr lang="en-CA" altLang="en-US" sz="3200" b="1" dirty="0">
              <a:solidFill>
                <a:srgbClr val="000000"/>
              </a:solidFill>
            </a:endParaRPr>
          </a:p>
        </p:txBody>
      </p:sp>
      <p:sp>
        <p:nvSpPr>
          <p:cNvPr id="3" name="Content Placeholder 2"/>
          <p:cNvSpPr>
            <a:spLocks noGrp="1"/>
          </p:cNvSpPr>
          <p:nvPr>
            <p:ph idx="1"/>
          </p:nvPr>
        </p:nvSpPr>
        <p:spPr>
          <a:xfrm>
            <a:off x="467544" y="1628800"/>
            <a:ext cx="8229600" cy="4525963"/>
          </a:xfrm>
        </p:spPr>
        <p:txBody>
          <a:bodyPr/>
          <a:lstStyle/>
          <a:p>
            <a:pPr>
              <a:defRPr/>
            </a:pPr>
            <a:endParaRPr lang="en-CA" altLang="en-US" sz="2800" dirty="0"/>
          </a:p>
          <a:p>
            <a:pPr marL="0" indent="0" algn="ctr">
              <a:buNone/>
              <a:defRPr/>
            </a:pPr>
            <a:r>
              <a:rPr lang="en-CA" sz="2800" dirty="0">
                <a:ea typeface="MS PGothic" panose="020B0600070205080204" pitchFamily="34" charset="-128"/>
              </a:rPr>
              <a:t>“What are the optimal conditions within a supervisory relationship that will foster reciprocal leadership and coaching?”</a:t>
            </a:r>
          </a:p>
          <a:p>
            <a:pPr marL="0" indent="0">
              <a:buNone/>
              <a:defRPr/>
            </a:pPr>
            <a:endParaRPr lang="en-CA" altLang="en-US" sz="2800" dirty="0"/>
          </a:p>
          <a:p>
            <a:pPr marL="0" indent="0">
              <a:buNone/>
              <a:defRPr/>
            </a:pPr>
            <a:endParaRPr lang="en-CA" dirty="0">
              <a:ea typeface="MS PGothic" panose="020B0600070205080204"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331913" y="115888"/>
            <a:ext cx="7812087" cy="1498600"/>
          </a:xfrm>
        </p:spPr>
        <p:txBody>
          <a:bodyPr/>
          <a:lstStyle/>
          <a:p>
            <a:pPr marL="342900" indent="-342900"/>
            <a:br>
              <a:rPr lang="en-CA" altLang="en-US" sz="3200" b="1" dirty="0">
                <a:solidFill>
                  <a:srgbClr val="000000"/>
                </a:solidFill>
              </a:rPr>
            </a:br>
            <a:r>
              <a:rPr lang="en-CA" altLang="en-US" sz="3200" b="1" dirty="0">
                <a:solidFill>
                  <a:srgbClr val="000000"/>
                </a:solidFill>
              </a:rPr>
              <a:t>Reciprocal Leadership: </a:t>
            </a:r>
            <a:br>
              <a:rPr lang="en-CA" altLang="en-US" sz="3200" b="1" dirty="0">
                <a:solidFill>
                  <a:srgbClr val="000000"/>
                </a:solidFill>
              </a:rPr>
            </a:br>
            <a:r>
              <a:rPr lang="en-CA" altLang="en-US" sz="3200" b="1" dirty="0">
                <a:solidFill>
                  <a:srgbClr val="000000"/>
                </a:solidFill>
              </a:rPr>
              <a:t>The IEL’s Definition </a:t>
            </a:r>
            <a:endParaRPr lang="en-CA" altLang="en-US" b="1" i="1" dirty="0">
              <a:solidFill>
                <a:srgbClr val="006600"/>
              </a:solidFill>
              <a:latin typeface="Gill Sans MT" panose="020B0502020104020203" pitchFamily="34" charset="0"/>
            </a:endParaRPr>
          </a:p>
        </p:txBody>
      </p:sp>
      <p:sp>
        <p:nvSpPr>
          <p:cNvPr id="3" name="Content Placeholder 2"/>
          <p:cNvSpPr>
            <a:spLocks noGrp="1"/>
          </p:cNvSpPr>
          <p:nvPr>
            <p:ph idx="1"/>
          </p:nvPr>
        </p:nvSpPr>
        <p:spPr>
          <a:xfrm>
            <a:off x="468313" y="1628775"/>
            <a:ext cx="8229600" cy="4713288"/>
          </a:xfrm>
        </p:spPr>
        <p:txBody>
          <a:bodyPr/>
          <a:lstStyle/>
          <a:p>
            <a:pPr marL="0" indent="0">
              <a:buFontTx/>
              <a:buNone/>
              <a:defRPr/>
            </a:pPr>
            <a:r>
              <a:rPr lang="en-US" altLang="en-US" sz="2000" dirty="0"/>
              <a:t>Reciprocal Leading:</a:t>
            </a:r>
            <a:endParaRPr lang="en-CA" altLang="en-US" sz="2000" dirty="0"/>
          </a:p>
          <a:p>
            <a:pPr>
              <a:defRPr/>
            </a:pPr>
            <a:r>
              <a:rPr lang="en-CA" altLang="en-US" sz="2000" dirty="0"/>
              <a:t>is a concept that forms the basis of coaching relationships that are not necessarily based on formal leadership positions or experience. </a:t>
            </a:r>
          </a:p>
          <a:p>
            <a:pPr>
              <a:defRPr/>
            </a:pPr>
            <a:r>
              <a:rPr lang="en-CA" altLang="en-US" sz="2000" dirty="0"/>
              <a:t>refers to the relationship by which individuals come together in an open-to-learning stance to collaboratively enhance their leadership practice. </a:t>
            </a:r>
          </a:p>
          <a:p>
            <a:pPr marL="0" indent="0">
              <a:buFontTx/>
              <a:buNone/>
              <a:defRPr/>
            </a:pPr>
            <a:endParaRPr lang="en-CA" altLang="en-US" sz="2000" dirty="0"/>
          </a:p>
          <a:p>
            <a:pPr marL="0" indent="0">
              <a:buFontTx/>
              <a:buNone/>
              <a:defRPr/>
            </a:pPr>
            <a:r>
              <a:rPr lang="en-CA" altLang="en-US" sz="2000" dirty="0"/>
              <a:t>The goal of Reciprocal Leadership is to create the necessary conditions for learning and leading. In particular, these are conditions that ensure student achievement, equity and well-being are integrated in context-specific ways.</a:t>
            </a:r>
          </a:p>
        </p:txBody>
      </p:sp>
      <p:graphicFrame>
        <p:nvGraphicFramePr>
          <p:cNvPr id="25604" name="Object 1"/>
          <p:cNvGraphicFramePr>
            <a:graphicFrameLocks noChangeAspect="1"/>
          </p:cNvGraphicFramePr>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25750" name="Picture" r:id="rId4" imgW="5054400" imgH="4201920" progId="StaticEnhancedMetafile">
                  <p:embed/>
                </p:oleObj>
              </mc:Choice>
              <mc:Fallback>
                <p:oleObj name="Picture" r:id="rId4" imgW="5054400" imgH="4201920" progId="StaticEnhancedMetafil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331640" y="188640"/>
            <a:ext cx="7524000" cy="1152000"/>
          </a:xfrm>
        </p:spPr>
        <p:txBody>
          <a:bodyPr/>
          <a:lstStyle/>
          <a:p>
            <a:pPr marL="342900" indent="-342900"/>
            <a:r>
              <a:rPr lang="en-CA" altLang="en-US" sz="3200" b="1" dirty="0">
                <a:solidFill>
                  <a:srgbClr val="000000"/>
                </a:solidFill>
              </a:rPr>
              <a:t>Reciprocal Leadership: </a:t>
            </a:r>
            <a:br>
              <a:rPr lang="en-CA" altLang="en-US" sz="3200" b="1" dirty="0">
                <a:solidFill>
                  <a:srgbClr val="000000"/>
                </a:solidFill>
              </a:rPr>
            </a:br>
            <a:r>
              <a:rPr lang="en-CA" altLang="en-US" sz="3200" b="1" dirty="0">
                <a:solidFill>
                  <a:srgbClr val="000000"/>
                </a:solidFill>
              </a:rPr>
              <a:t>Guiding Principles</a:t>
            </a:r>
            <a:endParaRPr lang="en-CA" altLang="en-US" b="1" i="1" dirty="0">
              <a:solidFill>
                <a:srgbClr val="006600"/>
              </a:solidFill>
              <a:latin typeface="Gill Sans MT" panose="020B0502020104020203" pitchFamily="34" charset="0"/>
            </a:endParaRPr>
          </a:p>
        </p:txBody>
      </p:sp>
      <p:sp>
        <p:nvSpPr>
          <p:cNvPr id="3" name="Content Placeholder 2"/>
          <p:cNvSpPr>
            <a:spLocks noGrp="1"/>
          </p:cNvSpPr>
          <p:nvPr>
            <p:ph idx="1"/>
          </p:nvPr>
        </p:nvSpPr>
        <p:spPr>
          <a:xfrm>
            <a:off x="539552" y="1484784"/>
            <a:ext cx="8229600" cy="4896000"/>
          </a:xfrm>
        </p:spPr>
        <p:txBody>
          <a:bodyPr/>
          <a:lstStyle/>
          <a:p>
            <a:pPr marL="0" indent="0">
              <a:buNone/>
            </a:pPr>
            <a:r>
              <a:rPr lang="en-CA" sz="2200" kern="1200" dirty="0">
                <a:latin typeface="Arial" charset="0"/>
              </a:rPr>
              <a:t>Reciprocal leadership supports and fosters the Leader as Coach process by</a:t>
            </a:r>
          </a:p>
          <a:p>
            <a:r>
              <a:rPr lang="en-CA" sz="2200" kern="1200" dirty="0">
                <a:latin typeface="Arial" charset="0"/>
              </a:rPr>
              <a:t>Developing a culture of reciprocity in which there is a give and take that results in learning;</a:t>
            </a:r>
          </a:p>
          <a:p>
            <a:r>
              <a:rPr lang="en-CA" sz="2200" kern="1200" dirty="0">
                <a:latin typeface="Arial" charset="0"/>
              </a:rPr>
              <a:t>Framing a clear and adaptive relationship that is mutually respectful, honest and growth-oriented;</a:t>
            </a:r>
          </a:p>
          <a:p>
            <a:r>
              <a:rPr lang="en-CA" sz="2200" kern="1200" dirty="0">
                <a:latin typeface="Arial" charset="0"/>
              </a:rPr>
              <a:t>Fostering the establishment of a trusting space that enables risk taking;</a:t>
            </a:r>
          </a:p>
          <a:p>
            <a:r>
              <a:rPr lang="en-CA" sz="2200" kern="1200" dirty="0">
                <a:latin typeface="Arial" charset="0"/>
              </a:rPr>
              <a:t>Challenging one another through honest exchange and active listening;</a:t>
            </a:r>
          </a:p>
          <a:p>
            <a:r>
              <a:rPr lang="en-CA" sz="2200" kern="1200" dirty="0">
                <a:latin typeface="Arial" charset="0"/>
              </a:rPr>
              <a:t>Promoting reflection and strengthening self-awareness; and</a:t>
            </a:r>
          </a:p>
          <a:p>
            <a:r>
              <a:rPr lang="en-CA" sz="2200" kern="1200" dirty="0">
                <a:latin typeface="Arial" charset="0"/>
              </a:rPr>
              <a:t>Respecting one another’s lived experiences and needs within the organizational context.</a:t>
            </a:r>
          </a:p>
          <a:p>
            <a:pPr marL="0" indent="0">
              <a:buNone/>
            </a:pPr>
            <a:endParaRPr lang="en-CA" altLang="en-US" sz="2200" dirty="0">
              <a:latin typeface="GillSans" pitchFamily="34" charset="0"/>
            </a:endParaRPr>
          </a:p>
        </p:txBody>
      </p:sp>
      <p:graphicFrame>
        <p:nvGraphicFramePr>
          <p:cNvPr id="25604" name="Object 1"/>
          <p:cNvGraphicFramePr>
            <a:graphicFrameLocks noChangeAspect="1"/>
          </p:cNvGraphicFramePr>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93284" name="Picture" r:id="rId4" imgW="5054400" imgH="4201920" progId="StaticEnhancedMetafile">
                  <p:embed/>
                </p:oleObj>
              </mc:Choice>
              <mc:Fallback>
                <p:oleObj name="Picture" r:id="rId4" imgW="5054400" imgH="4201920" progId="StaticEnhancedMetafil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65013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1698625" y="152400"/>
            <a:ext cx="7346950" cy="1331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SzPct val="80000"/>
              <a:buFontTx/>
              <a:buNone/>
            </a:pPr>
            <a:endParaRPr lang="en-US" altLang="en-US" sz="4400" b="1" i="1">
              <a:solidFill>
                <a:srgbClr val="006600"/>
              </a:solidFill>
              <a:latin typeface="Gill Sans MT" panose="020B0502020104020203" pitchFamily="34" charset="0"/>
            </a:endParaRPr>
          </a:p>
        </p:txBody>
      </p:sp>
      <p:graphicFrame>
        <p:nvGraphicFramePr>
          <p:cNvPr id="12291" name="Object 1"/>
          <p:cNvGraphicFramePr>
            <a:graphicFrameLocks noChangeAspect="1"/>
          </p:cNvGraphicFramePr>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116774" name="Picture" r:id="rId4" imgW="5054400" imgH="4201920" progId="StaticEnhancedMetafile">
                  <p:embed/>
                </p:oleObj>
              </mc:Choice>
              <mc:Fallback>
                <p:oleObj name="Picture" r:id="rId4" imgW="5054400" imgH="4201920" progId="StaticEnhancedMetafil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2292" name="TextBox 2"/>
          <p:cNvSpPr txBox="1">
            <a:spLocks noChangeArrowheads="1"/>
          </p:cNvSpPr>
          <p:nvPr/>
        </p:nvSpPr>
        <p:spPr bwMode="auto">
          <a:xfrm>
            <a:off x="755576" y="1628800"/>
            <a:ext cx="7632700" cy="56076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indent="0">
              <a:buNone/>
              <a:defRPr/>
            </a:pPr>
            <a:r>
              <a:rPr lang="en-CA" altLang="en-US" sz="2800" dirty="0"/>
              <a:t>Think about a meaningful coaching relationship you have had with a colleague in your context. </a:t>
            </a:r>
            <a:endParaRPr lang="en-CA" sz="2800" dirty="0">
              <a:ea typeface="MS PGothic" panose="020B0600070205080204" pitchFamily="34" charset="-128"/>
            </a:endParaRPr>
          </a:p>
          <a:p>
            <a:pPr marL="457200" indent="-457200">
              <a:defRPr/>
            </a:pPr>
            <a:r>
              <a:rPr lang="en-US" altLang="en-US" sz="2800" dirty="0"/>
              <a:t>Who was the coach </a:t>
            </a:r>
            <a:r>
              <a:rPr lang="mr-IN" altLang="en-US" sz="2800" dirty="0"/>
              <a:t>–</a:t>
            </a:r>
            <a:r>
              <a:rPr lang="en-US" altLang="en-US" sz="2800" dirty="0"/>
              <a:t> a peer or a supervisor?</a:t>
            </a:r>
          </a:p>
          <a:p>
            <a:pPr marL="457200" indent="-457200">
              <a:defRPr/>
            </a:pPr>
            <a:r>
              <a:rPr lang="en-US" altLang="en-US" sz="2800" dirty="0"/>
              <a:t>What happened: the context, the questions, the focus the duration,?</a:t>
            </a:r>
          </a:p>
          <a:p>
            <a:pPr marL="457200" indent="-457200">
              <a:defRPr/>
            </a:pPr>
            <a:r>
              <a:rPr lang="en-US" altLang="en-US" sz="2800" dirty="0"/>
              <a:t>Who and what made it a positive experience?</a:t>
            </a:r>
          </a:p>
          <a:p>
            <a:pPr marL="457200" indent="-457200">
              <a:defRPr/>
            </a:pPr>
            <a:r>
              <a:rPr lang="en-US" altLang="en-US" sz="2800" dirty="0"/>
              <a:t>What would have made it a better experience </a:t>
            </a:r>
            <a:r>
              <a:rPr lang="mr-IN" altLang="en-US" sz="2800" dirty="0"/>
              <a:t>–</a:t>
            </a:r>
            <a:r>
              <a:rPr lang="en-US" altLang="en-US" sz="2800" dirty="0"/>
              <a:t> for you and for your coach?</a:t>
            </a:r>
          </a:p>
          <a:p>
            <a:pPr>
              <a:spcBef>
                <a:spcPct val="0"/>
              </a:spcBef>
              <a:buFontTx/>
              <a:buNone/>
            </a:pPr>
            <a:endParaRPr lang="en-US" altLang="en-US" sz="2800" dirty="0"/>
          </a:p>
        </p:txBody>
      </p:sp>
      <p:sp>
        <p:nvSpPr>
          <p:cNvPr id="12293" name="Rectangle 1"/>
          <p:cNvSpPr>
            <a:spLocks noChangeArrowheads="1"/>
          </p:cNvSpPr>
          <p:nvPr/>
        </p:nvSpPr>
        <p:spPr bwMode="auto">
          <a:xfrm>
            <a:off x="1835150" y="417513"/>
            <a:ext cx="676910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SzPct val="80000"/>
              <a:buFontTx/>
              <a:buNone/>
            </a:pPr>
            <a:r>
              <a:rPr lang="en-CA" altLang="en-US" b="1" dirty="0">
                <a:solidFill>
                  <a:srgbClr val="000000"/>
                </a:solidFill>
              </a:rPr>
              <a:t>A Significant Professional Relationship</a:t>
            </a:r>
            <a:endParaRPr lang="en-CA" altLang="en-US" b="1" i="1" dirty="0">
              <a:solidFill>
                <a:srgbClr val="006600"/>
              </a:solidFill>
              <a:latin typeface="Gill Sans MT" panose="020B0502020104020203" pitchFamily="34" charset="0"/>
            </a:endParaRPr>
          </a:p>
        </p:txBody>
      </p:sp>
    </p:spTree>
    <p:extLst>
      <p:ext uri="{BB962C8B-B14F-4D97-AF65-F5344CB8AC3E}">
        <p14:creationId xmlns:p14="http://schemas.microsoft.com/office/powerpoint/2010/main" val="2904689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403648" y="115888"/>
            <a:ext cx="7200000" cy="1498600"/>
          </a:xfrm>
        </p:spPr>
        <p:txBody>
          <a:bodyPr/>
          <a:lstStyle/>
          <a:p>
            <a:pPr marL="342900" indent="-342900"/>
            <a:br>
              <a:rPr lang="en-CA" altLang="en-US" sz="3200" b="1" dirty="0">
                <a:solidFill>
                  <a:srgbClr val="000000"/>
                </a:solidFill>
              </a:rPr>
            </a:br>
            <a:r>
              <a:rPr lang="en-CA" altLang="en-US" sz="3200" b="1" dirty="0">
                <a:solidFill>
                  <a:srgbClr val="000000"/>
                </a:solidFill>
              </a:rPr>
              <a:t>The Leader as Coach</a:t>
            </a:r>
            <a:br>
              <a:rPr lang="en-CA" altLang="en-US" sz="3200" b="1" dirty="0">
                <a:solidFill>
                  <a:srgbClr val="000000"/>
                </a:solidFill>
              </a:rPr>
            </a:br>
            <a:r>
              <a:rPr lang="en-CA" altLang="en-US" sz="3200" b="1" dirty="0">
                <a:solidFill>
                  <a:srgbClr val="000000"/>
                </a:solidFill>
              </a:rPr>
              <a:t> in Action</a:t>
            </a:r>
            <a:endParaRPr lang="en-CA" altLang="en-US" b="1" i="1" dirty="0">
              <a:solidFill>
                <a:srgbClr val="006600"/>
              </a:solidFill>
              <a:latin typeface="Gill Sans MT" panose="020B0502020104020203" pitchFamily="34" charset="0"/>
            </a:endParaRPr>
          </a:p>
        </p:txBody>
      </p:sp>
      <p:sp>
        <p:nvSpPr>
          <p:cNvPr id="3" name="Content Placeholder 2"/>
          <p:cNvSpPr>
            <a:spLocks noGrp="1"/>
          </p:cNvSpPr>
          <p:nvPr>
            <p:ph idx="1"/>
          </p:nvPr>
        </p:nvSpPr>
        <p:spPr>
          <a:xfrm>
            <a:off x="468313" y="1628775"/>
            <a:ext cx="8229600" cy="4713288"/>
          </a:xfrm>
        </p:spPr>
        <p:txBody>
          <a:bodyPr/>
          <a:lstStyle/>
          <a:p>
            <a:pPr marL="0" indent="0">
              <a:buNone/>
            </a:pPr>
            <a:endParaRPr lang="en-CA" sz="2000" kern="1200" dirty="0">
              <a:latin typeface="Arial" charset="0"/>
            </a:endParaRPr>
          </a:p>
          <a:p>
            <a:pPr marL="0" indent="0">
              <a:buNone/>
            </a:pPr>
            <a:r>
              <a:rPr lang="en-CA" sz="2800" kern="1200" dirty="0">
                <a:latin typeface="Arial" charset="0"/>
              </a:rPr>
              <a:t>Leader as coach is a non-evaluative, mutually beneficial growth-oriented process. Although the focus may be on a topic in which one person may seeks a different outcome, each of the two partners in the coaching relationship assumes a coaching role. What this means is that each partner is at times the coach and at others the learner. In this way the helping that takes place is reciprocal – a give and take – that seems smooth and seamless to the coaching participants. </a:t>
            </a:r>
          </a:p>
          <a:p>
            <a:pPr marL="0" indent="0">
              <a:buNone/>
            </a:pPr>
            <a:endParaRPr lang="en-CA" sz="2800" kern="1200" dirty="0">
              <a:latin typeface="Arial" charset="0"/>
            </a:endParaRPr>
          </a:p>
          <a:p>
            <a:pPr marL="0" indent="0">
              <a:buNone/>
            </a:pPr>
            <a:endParaRPr lang="en-CA" sz="2800" kern="1200" dirty="0">
              <a:latin typeface="Arial" charset="0"/>
            </a:endParaRPr>
          </a:p>
          <a:p>
            <a:endParaRPr lang="en-CA" altLang="en-US" sz="2800" dirty="0">
              <a:latin typeface="GillSans" pitchFamily="34" charset="0"/>
            </a:endParaRPr>
          </a:p>
        </p:txBody>
      </p:sp>
      <p:graphicFrame>
        <p:nvGraphicFramePr>
          <p:cNvPr id="25604" name="Object 1"/>
          <p:cNvGraphicFramePr>
            <a:graphicFrameLocks noChangeAspect="1"/>
          </p:cNvGraphicFramePr>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96358" name="Picture" r:id="rId4" imgW="5054400" imgH="4201920" progId="StaticEnhancedMetafile">
                  <p:embed/>
                </p:oleObj>
              </mc:Choice>
              <mc:Fallback>
                <p:oleObj name="Picture" r:id="rId4" imgW="5054400" imgH="4201920" progId="StaticEnhancedMetafil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7012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1698625" y="152401"/>
            <a:ext cx="7346950" cy="9723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SzPct val="80000"/>
              <a:buFontTx/>
              <a:buNone/>
            </a:pPr>
            <a:endParaRPr lang="en-US" altLang="en-US" sz="4400" b="1" i="1">
              <a:solidFill>
                <a:srgbClr val="006600"/>
              </a:solidFill>
              <a:latin typeface="Gill Sans MT" panose="020B0502020104020203" pitchFamily="34" charset="0"/>
            </a:endParaRPr>
          </a:p>
        </p:txBody>
      </p:sp>
      <p:graphicFrame>
        <p:nvGraphicFramePr>
          <p:cNvPr id="27651" name="Object 1"/>
          <p:cNvGraphicFramePr>
            <a:graphicFrameLocks noChangeAspect="1"/>
          </p:cNvGraphicFramePr>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119847" name="Picture" r:id="rId4" imgW="5054400" imgH="4201920" progId="StaticEnhancedMetafile">
                  <p:embed/>
                </p:oleObj>
              </mc:Choice>
              <mc:Fallback>
                <p:oleObj name="Picture" r:id="rId4" imgW="5054400" imgH="4201920" progId="StaticEnhancedMetafil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27652" name="Rectangle 1"/>
          <p:cNvSpPr>
            <a:spLocks noChangeArrowheads="1"/>
          </p:cNvSpPr>
          <p:nvPr/>
        </p:nvSpPr>
        <p:spPr bwMode="auto">
          <a:xfrm>
            <a:off x="1835150" y="417513"/>
            <a:ext cx="67691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SzPct val="80000"/>
              <a:buFontTx/>
              <a:buNone/>
            </a:pPr>
            <a:r>
              <a:rPr lang="en-CA" altLang="en-US" b="1" dirty="0">
                <a:solidFill>
                  <a:srgbClr val="000000"/>
                </a:solidFill>
              </a:rPr>
              <a:t>Leader as Coach in Action</a:t>
            </a:r>
            <a:endParaRPr lang="en-CA" altLang="en-US" b="1" i="1" dirty="0">
              <a:solidFill>
                <a:srgbClr val="006600"/>
              </a:solidFill>
              <a:latin typeface="Gill Sans MT" panose="020B0502020104020203" pitchFamily="34" charset="0"/>
            </a:endParaRPr>
          </a:p>
        </p:txBody>
      </p:sp>
      <p:sp>
        <p:nvSpPr>
          <p:cNvPr id="2" name="TextBox 1">
            <a:extLst>
              <a:ext uri="{FF2B5EF4-FFF2-40B4-BE49-F238E27FC236}">
                <a16:creationId xmlns:a16="http://schemas.microsoft.com/office/drawing/2014/main" id="{095249E6-0B44-4A41-A5D3-F5A95E62B5E3}"/>
              </a:ext>
            </a:extLst>
          </p:cNvPr>
          <p:cNvSpPr txBox="1"/>
          <p:nvPr/>
        </p:nvSpPr>
        <p:spPr>
          <a:xfrm>
            <a:off x="611560" y="1267400"/>
            <a:ext cx="8280000" cy="6401753"/>
          </a:xfrm>
          <a:prstGeom prst="rect">
            <a:avLst/>
          </a:prstGeom>
          <a:noFill/>
        </p:spPr>
        <p:txBody>
          <a:bodyPr wrap="square" rtlCol="0">
            <a:spAutoFit/>
          </a:bodyPr>
          <a:lstStyle/>
          <a:p>
            <a:r>
              <a:rPr lang="en-US" sz="2000" dirty="0"/>
              <a:t>Leader as Coach can be described as “leadership coaching” which is “a coaching intervention that is designed specifically for leaders or aspiring leaders with the intention of developing leadership practice of those participating.” (Campbell &amp; van Nieuwerburgh, 2017). </a:t>
            </a:r>
          </a:p>
          <a:p>
            <a:endParaRPr lang="en-US" sz="2000" dirty="0"/>
          </a:p>
          <a:p>
            <a:r>
              <a:rPr lang="en-US" sz="2000" dirty="0"/>
              <a:t>Leader as coach can encompass the range of coaching conversations, both formal and informal, that a leader may engage in to include </a:t>
            </a:r>
          </a:p>
          <a:p>
            <a:pPr marL="342900" indent="-342900">
              <a:buFont typeface="Arial" panose="020B0604020202020204" pitchFamily="34" charset="0"/>
              <a:buChar char="•"/>
            </a:pPr>
            <a:r>
              <a:rPr lang="en-US" sz="2000" dirty="0"/>
              <a:t>collaborative conversations</a:t>
            </a:r>
          </a:p>
          <a:p>
            <a:pPr marL="342900" indent="-342900">
              <a:buFont typeface="Arial" panose="020B0604020202020204" pitchFamily="34" charset="0"/>
              <a:buChar char="•"/>
            </a:pPr>
            <a:r>
              <a:rPr lang="en-US" sz="2000" dirty="0"/>
              <a:t>hallway coaching</a:t>
            </a:r>
          </a:p>
          <a:p>
            <a:pPr marL="342900" indent="-342900">
              <a:buFont typeface="Arial" panose="020B0604020202020204" pitchFamily="34" charset="0"/>
              <a:buChar char="•"/>
            </a:pPr>
            <a:r>
              <a:rPr lang="en-US" sz="2000" dirty="0"/>
              <a:t>informal coaching</a:t>
            </a:r>
          </a:p>
          <a:p>
            <a:pPr marL="342900" indent="-342900">
              <a:buFont typeface="Arial" panose="020B0604020202020204" pitchFamily="34" charset="0"/>
              <a:buChar char="•"/>
            </a:pPr>
            <a:r>
              <a:rPr lang="en-US" sz="2000" dirty="0"/>
              <a:t>formal coaching. </a:t>
            </a:r>
          </a:p>
          <a:p>
            <a:r>
              <a:rPr lang="en-US" sz="2000" dirty="0"/>
              <a:t>What is unique about leader as coach is that both partners shift between the role of coach and learner. </a:t>
            </a:r>
          </a:p>
          <a:p>
            <a:endParaRPr lang="en-US" dirty="0"/>
          </a:p>
          <a:p>
            <a:r>
              <a:rPr lang="en-US" dirty="0"/>
              <a:t>View the </a:t>
            </a:r>
            <a:r>
              <a:rPr lang="en-US" i="1" dirty="0">
                <a:hlinkClick r:id="rId6"/>
              </a:rPr>
              <a:t>Coaching as a Vehicle for Transforming School Culture  Webinar</a:t>
            </a:r>
            <a:r>
              <a:rPr lang="en-US" dirty="0">
                <a:hlinkClick r:id="rId6"/>
              </a:rPr>
              <a:t> </a:t>
            </a:r>
            <a:r>
              <a:rPr lang="en-US" dirty="0"/>
              <a:t>in which Campbell &amp; van Nieuwerburgh, 2017 introduce their Growth coaching model. </a:t>
            </a:r>
            <a:endParaRPr lang="en-CA" i="1" dirty="0"/>
          </a:p>
          <a:p>
            <a:endParaRPr lang="en-US" dirty="0"/>
          </a:p>
          <a:p>
            <a:endParaRPr lang="en-US" sz="2000" dirty="0"/>
          </a:p>
          <a:p>
            <a:endParaRPr lang="en-US" sz="2000" dirty="0"/>
          </a:p>
          <a:p>
            <a:endParaRPr lang="en-US" sz="2000" dirty="0"/>
          </a:p>
        </p:txBody>
      </p:sp>
    </p:spTree>
    <p:extLst>
      <p:ext uri="{BB962C8B-B14F-4D97-AF65-F5344CB8AC3E}">
        <p14:creationId xmlns:p14="http://schemas.microsoft.com/office/powerpoint/2010/main" val="281984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1698625" y="152400"/>
            <a:ext cx="7346950" cy="1331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SzPct val="80000"/>
              <a:buFontTx/>
              <a:buNone/>
            </a:pPr>
            <a:endParaRPr lang="en-US" altLang="en-US" sz="4400" b="1" i="1">
              <a:solidFill>
                <a:srgbClr val="006600"/>
              </a:solidFill>
              <a:latin typeface="Gill Sans MT" panose="020B0502020104020203" pitchFamily="34" charset="0"/>
            </a:endParaRPr>
          </a:p>
        </p:txBody>
      </p:sp>
      <p:graphicFrame>
        <p:nvGraphicFramePr>
          <p:cNvPr id="27651" name="Object 1"/>
          <p:cNvGraphicFramePr>
            <a:graphicFrameLocks noChangeAspect="1"/>
          </p:cNvGraphicFramePr>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115757" name="Picture" r:id="rId4" imgW="5054400" imgH="4201920" progId="StaticEnhancedMetafile">
                  <p:embed/>
                </p:oleObj>
              </mc:Choice>
              <mc:Fallback>
                <p:oleObj name="Picture" r:id="rId4" imgW="5054400" imgH="4201920" progId="StaticEnhancedMetafil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27652" name="Rectangle 1"/>
          <p:cNvSpPr>
            <a:spLocks noChangeArrowheads="1"/>
          </p:cNvSpPr>
          <p:nvPr/>
        </p:nvSpPr>
        <p:spPr bwMode="auto">
          <a:xfrm>
            <a:off x="1835150" y="417513"/>
            <a:ext cx="67691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SzPct val="80000"/>
              <a:buFontTx/>
              <a:buNone/>
            </a:pPr>
            <a:r>
              <a:rPr lang="en-CA" altLang="en-US" b="1" dirty="0">
                <a:solidFill>
                  <a:srgbClr val="000000"/>
                </a:solidFill>
              </a:rPr>
              <a:t>Leader as Coach in Action</a:t>
            </a:r>
            <a:endParaRPr lang="en-CA" altLang="en-US" b="1" i="1" dirty="0">
              <a:solidFill>
                <a:srgbClr val="006600"/>
              </a:solidFill>
              <a:latin typeface="Gill Sans MT" panose="020B0502020104020203" pitchFamily="34" charset="0"/>
            </a:endParaRPr>
          </a:p>
        </p:txBody>
      </p:sp>
      <p:sp>
        <p:nvSpPr>
          <p:cNvPr id="2" name="TextBox 1">
            <a:extLst>
              <a:ext uri="{FF2B5EF4-FFF2-40B4-BE49-F238E27FC236}">
                <a16:creationId xmlns:a16="http://schemas.microsoft.com/office/drawing/2014/main" id="{095249E6-0B44-4A41-A5D3-F5A95E62B5E3}"/>
              </a:ext>
            </a:extLst>
          </p:cNvPr>
          <p:cNvSpPr txBox="1"/>
          <p:nvPr/>
        </p:nvSpPr>
        <p:spPr>
          <a:xfrm>
            <a:off x="334050" y="1041023"/>
            <a:ext cx="8676000" cy="6093976"/>
          </a:xfrm>
          <a:prstGeom prst="rect">
            <a:avLst/>
          </a:prstGeom>
          <a:noFill/>
        </p:spPr>
        <p:txBody>
          <a:bodyPr wrap="square" rtlCol="0">
            <a:spAutoFit/>
          </a:bodyPr>
          <a:lstStyle/>
          <a:p>
            <a:pPr algn="ctr"/>
            <a:r>
              <a:rPr lang="en-US" sz="2800" b="1" dirty="0"/>
              <a:t>Truths about Coaching</a:t>
            </a:r>
          </a:p>
          <a:p>
            <a:r>
              <a:rPr lang="en-US" sz="2800" dirty="0"/>
              <a:t>Coaching is simple with these 7 essential questions:</a:t>
            </a:r>
          </a:p>
          <a:p>
            <a:pPr marL="457200" indent="-457200">
              <a:buFont typeface="+mj-lt"/>
              <a:buAutoNum type="arabicPeriod"/>
            </a:pPr>
            <a:r>
              <a:rPr lang="en-US" sz="2800" dirty="0"/>
              <a:t>The Kickstart Q: “What’s on Your Mind?”</a:t>
            </a:r>
          </a:p>
          <a:p>
            <a:pPr marL="457200" indent="-457200">
              <a:buFont typeface="+mj-lt"/>
              <a:buAutoNum type="arabicPeriod"/>
            </a:pPr>
            <a:r>
              <a:rPr lang="en-US" sz="2800" dirty="0"/>
              <a:t>The AWE Q: “And What Else?”</a:t>
            </a:r>
          </a:p>
          <a:p>
            <a:pPr marL="457200" indent="-457200">
              <a:buFont typeface="+mj-lt"/>
              <a:buAutoNum type="arabicPeriod"/>
            </a:pPr>
            <a:r>
              <a:rPr lang="en-US" sz="2800" dirty="0"/>
              <a:t>The Focus Q: What’s the Real Challenge Here for You?</a:t>
            </a:r>
          </a:p>
          <a:p>
            <a:pPr marL="457200" indent="-457200">
              <a:buFont typeface="+mj-lt"/>
              <a:buAutoNum type="arabicPeriod"/>
            </a:pPr>
            <a:r>
              <a:rPr lang="en-US" sz="2800" dirty="0"/>
              <a:t>The Foundation Q: What Do You Want?</a:t>
            </a:r>
          </a:p>
          <a:p>
            <a:pPr marL="457200" indent="-457200">
              <a:buFont typeface="+mj-lt"/>
              <a:buAutoNum type="arabicPeriod"/>
            </a:pPr>
            <a:r>
              <a:rPr lang="en-US" sz="2800" dirty="0"/>
              <a:t>The Lazy Q: How Can I Help? </a:t>
            </a:r>
          </a:p>
          <a:p>
            <a:pPr marL="457200" indent="-457200">
              <a:buFont typeface="+mj-lt"/>
              <a:buAutoNum type="arabicPeriod"/>
            </a:pPr>
            <a:r>
              <a:rPr lang="en-US" sz="2800" dirty="0"/>
              <a:t>The Strategic Q: If You’re Saying Yes to This, What are You saying No To? </a:t>
            </a:r>
          </a:p>
          <a:p>
            <a:pPr marL="457200" indent="-457200">
              <a:buFont typeface="+mj-lt"/>
              <a:buAutoNum type="arabicPeriod"/>
            </a:pPr>
            <a:r>
              <a:rPr lang="en-US" sz="2800" dirty="0"/>
              <a:t>The Learning Q: What Was Most Useful to You? </a:t>
            </a:r>
          </a:p>
          <a:p>
            <a:endParaRPr lang="en-US" dirty="0"/>
          </a:p>
          <a:p>
            <a:r>
              <a:rPr lang="en-US" dirty="0"/>
              <a:t>Source: </a:t>
            </a:r>
            <a:r>
              <a:rPr lang="en-US" i="1" dirty="0">
                <a:hlinkClick r:id="rId6"/>
              </a:rPr>
              <a:t>The Coaching Habit; Say Less, Ask More &amp; Change the Way You Lead Forever</a:t>
            </a:r>
            <a:r>
              <a:rPr lang="en-US" dirty="0">
                <a:hlinkClick r:id="rId6"/>
              </a:rPr>
              <a:t> </a:t>
            </a:r>
            <a:r>
              <a:rPr lang="en-US" dirty="0"/>
              <a:t>(Bungay Stanier, 2016)</a:t>
            </a:r>
          </a:p>
          <a:p>
            <a:endParaRPr lang="en-US" sz="2800" dirty="0"/>
          </a:p>
        </p:txBody>
      </p:sp>
    </p:spTree>
    <p:extLst>
      <p:ext uri="{BB962C8B-B14F-4D97-AF65-F5344CB8AC3E}">
        <p14:creationId xmlns:p14="http://schemas.microsoft.com/office/powerpoint/2010/main" val="1848283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691680" y="274638"/>
            <a:ext cx="6995120" cy="1426170"/>
          </a:xfrm>
        </p:spPr>
        <p:txBody>
          <a:bodyPr/>
          <a:lstStyle/>
          <a:p>
            <a:pPr algn="l"/>
            <a:br>
              <a:rPr lang="en-CA" altLang="en-US" sz="2800" dirty="0">
                <a:solidFill>
                  <a:schemeClr val="tx1"/>
                </a:solidFill>
              </a:rPr>
            </a:br>
            <a:endParaRPr lang="en-CA" altLang="en-US" sz="2800" dirty="0">
              <a:solidFill>
                <a:schemeClr val="tx1"/>
              </a:solidFill>
            </a:endParaRPr>
          </a:p>
        </p:txBody>
      </p:sp>
      <p:sp>
        <p:nvSpPr>
          <p:cNvPr id="31747" name="Rectangle 3"/>
          <p:cNvSpPr>
            <a:spLocks noChangeArrowheads="1"/>
          </p:cNvSpPr>
          <p:nvPr/>
        </p:nvSpPr>
        <p:spPr bwMode="auto">
          <a:xfrm>
            <a:off x="0" y="283368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fr-CA" altLang="en-US" sz="1800">
              <a:solidFill>
                <a:srgbClr val="000000"/>
              </a:solidFill>
            </a:endParaRPr>
          </a:p>
        </p:txBody>
      </p:sp>
      <p:sp>
        <p:nvSpPr>
          <p:cNvPr id="31748" name="Rectangle 3"/>
          <p:cNvSpPr>
            <a:spLocks noChangeArrowheads="1"/>
          </p:cNvSpPr>
          <p:nvPr/>
        </p:nvSpPr>
        <p:spPr bwMode="auto">
          <a:xfrm>
            <a:off x="1692275" y="304800"/>
            <a:ext cx="7299325"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90000"/>
              </a:lnSpc>
              <a:spcBef>
                <a:spcPct val="0"/>
              </a:spcBef>
              <a:buFontTx/>
              <a:buNone/>
            </a:pPr>
            <a:endParaRPr lang="en-CA" altLang="en-US" sz="4400" b="1" i="1">
              <a:solidFill>
                <a:srgbClr val="006600"/>
              </a:solidFill>
              <a:latin typeface="Gill Sans MT" panose="020B0502020104020203" pitchFamily="34" charset="0"/>
            </a:endParaRPr>
          </a:p>
        </p:txBody>
      </p:sp>
      <p:sp>
        <p:nvSpPr>
          <p:cNvPr id="31749" name="Rectangle 3"/>
          <p:cNvSpPr>
            <a:spLocks noGrp="1" noChangeArrowheads="1"/>
          </p:cNvSpPr>
          <p:nvPr>
            <p:ph type="body" idx="1"/>
          </p:nvPr>
        </p:nvSpPr>
        <p:spPr>
          <a:xfrm>
            <a:off x="323528" y="1556792"/>
            <a:ext cx="8560800" cy="4623718"/>
          </a:xfrm>
        </p:spPr>
        <p:txBody>
          <a:bodyPr/>
          <a:lstStyle/>
          <a:p>
            <a:pPr marL="0" indent="0">
              <a:buNone/>
            </a:pPr>
            <a:r>
              <a:rPr lang="en-CA" sz="2400" dirty="0">
                <a:latin typeface="ArialMT"/>
              </a:rPr>
              <a:t>Cognitive Coaching is a process during which we explore the thinking behind our practices. Each of us seems to maintain a cognitive map which is only partially conscious. In Cognitive Coaching, questions asked by the coach reveal to coaching partners areas of that map that may not be complete or consciously developed. When we talk out loud about our thinking, our decisions become clearer to us and our awareness increases. </a:t>
            </a:r>
            <a:r>
              <a:rPr lang="en-US" sz="2400" dirty="0">
                <a:latin typeface="ArialMT"/>
              </a:rPr>
              <a:t>The ultimate goal is personal autonomy: the ability to self-monitor, self-analyze, and self-evaluate. </a:t>
            </a:r>
          </a:p>
          <a:p>
            <a:pPr marL="0" indent="0">
              <a:buNone/>
            </a:pPr>
            <a:endParaRPr lang="en-US" sz="1600" dirty="0">
              <a:latin typeface="ArialMT"/>
            </a:endParaRPr>
          </a:p>
          <a:p>
            <a:pPr marL="0" indent="0">
              <a:buNone/>
            </a:pPr>
            <a:r>
              <a:rPr lang="en-US" sz="2000" dirty="0">
                <a:latin typeface="ArialMT"/>
              </a:rPr>
              <a:t>Adapted from </a:t>
            </a:r>
            <a:r>
              <a:rPr lang="en-US" sz="2000" i="1" dirty="0">
                <a:latin typeface="ArialMT"/>
                <a:hlinkClick r:id="rId4"/>
              </a:rPr>
              <a:t>Cognitive Coaching: A Foundation for Renaissance Schools</a:t>
            </a:r>
            <a:r>
              <a:rPr lang="en-US" sz="2000" i="1" dirty="0">
                <a:latin typeface="ArialMT"/>
              </a:rPr>
              <a:t> </a:t>
            </a:r>
            <a:r>
              <a:rPr lang="en-US" sz="2000" dirty="0">
                <a:latin typeface="ArialMT"/>
              </a:rPr>
              <a:t>(Costa &amp; Garmston, 2002)</a:t>
            </a:r>
            <a:endParaRPr lang="en-CA" sz="2000" dirty="0">
              <a:latin typeface="ArialMT"/>
            </a:endParaRPr>
          </a:p>
        </p:txBody>
      </p:sp>
      <p:graphicFrame>
        <p:nvGraphicFramePr>
          <p:cNvPr id="31750" name="Object 1"/>
          <p:cNvGraphicFramePr>
            <a:graphicFrameLocks noChangeAspect="1"/>
          </p:cNvGraphicFramePr>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103487" name="Picture" r:id="rId5" imgW="5054400" imgH="4201920" progId="StaticEnhancedMetafile">
                  <p:embed/>
                </p:oleObj>
              </mc:Choice>
              <mc:Fallback>
                <p:oleObj name="Picture" r:id="rId5" imgW="5054400" imgH="4201920" progId="StaticEnhancedMetafil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1"/>
          <p:cNvSpPr>
            <a:spLocks noChangeArrowheads="1"/>
          </p:cNvSpPr>
          <p:nvPr/>
        </p:nvSpPr>
        <p:spPr bwMode="auto">
          <a:xfrm>
            <a:off x="1835150" y="417513"/>
            <a:ext cx="676910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SzPct val="80000"/>
              <a:buFontTx/>
              <a:buNone/>
            </a:pPr>
            <a:r>
              <a:rPr lang="en-CA" altLang="en-US" b="1" dirty="0">
                <a:solidFill>
                  <a:srgbClr val="000000"/>
                </a:solidFill>
              </a:rPr>
              <a:t>Leader as Coach in Action: Cognitive Coaching</a:t>
            </a:r>
            <a:endParaRPr lang="en-CA" altLang="en-US" b="1" i="1" dirty="0">
              <a:solidFill>
                <a:srgbClr val="006600"/>
              </a:solidFill>
              <a:latin typeface="Gill Sans MT" panose="020B0502020104020203" pitchFamily="34" charset="0"/>
            </a:endParaRPr>
          </a:p>
        </p:txBody>
      </p:sp>
    </p:spTree>
    <p:extLst>
      <p:ext uri="{BB962C8B-B14F-4D97-AF65-F5344CB8AC3E}">
        <p14:creationId xmlns:p14="http://schemas.microsoft.com/office/powerpoint/2010/main" val="3529554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691680" y="274638"/>
            <a:ext cx="6995120" cy="1426170"/>
          </a:xfrm>
        </p:spPr>
        <p:txBody>
          <a:bodyPr/>
          <a:lstStyle/>
          <a:p>
            <a:pPr algn="l"/>
            <a:br>
              <a:rPr lang="en-CA" altLang="en-US" sz="2800" dirty="0">
                <a:solidFill>
                  <a:schemeClr val="tx1"/>
                </a:solidFill>
              </a:rPr>
            </a:br>
            <a:endParaRPr lang="en-CA" altLang="en-US" sz="2800" dirty="0">
              <a:solidFill>
                <a:schemeClr val="tx1"/>
              </a:solidFill>
            </a:endParaRPr>
          </a:p>
        </p:txBody>
      </p:sp>
      <p:sp>
        <p:nvSpPr>
          <p:cNvPr id="31747" name="Rectangle 3"/>
          <p:cNvSpPr>
            <a:spLocks noChangeArrowheads="1"/>
          </p:cNvSpPr>
          <p:nvPr/>
        </p:nvSpPr>
        <p:spPr bwMode="auto">
          <a:xfrm>
            <a:off x="0" y="283368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fr-CA" altLang="en-US" sz="1800">
              <a:solidFill>
                <a:srgbClr val="000000"/>
              </a:solidFill>
            </a:endParaRPr>
          </a:p>
        </p:txBody>
      </p:sp>
      <p:sp>
        <p:nvSpPr>
          <p:cNvPr id="31748" name="Rectangle 3"/>
          <p:cNvSpPr>
            <a:spLocks noChangeArrowheads="1"/>
          </p:cNvSpPr>
          <p:nvPr/>
        </p:nvSpPr>
        <p:spPr bwMode="auto">
          <a:xfrm>
            <a:off x="1692275" y="304800"/>
            <a:ext cx="7299325"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90000"/>
              </a:lnSpc>
              <a:spcBef>
                <a:spcPct val="0"/>
              </a:spcBef>
              <a:buFontTx/>
              <a:buNone/>
            </a:pPr>
            <a:endParaRPr lang="en-CA" altLang="en-US" sz="4400" b="1" i="1">
              <a:solidFill>
                <a:srgbClr val="006600"/>
              </a:solidFill>
              <a:latin typeface="Gill Sans MT" panose="020B0502020104020203" pitchFamily="34" charset="0"/>
            </a:endParaRPr>
          </a:p>
        </p:txBody>
      </p:sp>
      <p:sp>
        <p:nvSpPr>
          <p:cNvPr id="31749" name="Rectangle 3"/>
          <p:cNvSpPr>
            <a:spLocks noGrp="1" noChangeArrowheads="1"/>
          </p:cNvSpPr>
          <p:nvPr>
            <p:ph type="body" idx="1"/>
          </p:nvPr>
        </p:nvSpPr>
        <p:spPr>
          <a:xfrm>
            <a:off x="179512" y="1556792"/>
            <a:ext cx="8560800" cy="4874400"/>
          </a:xfrm>
        </p:spPr>
        <p:txBody>
          <a:bodyPr/>
          <a:lstStyle/>
          <a:p>
            <a:pPr marL="0" indent="0">
              <a:buNone/>
            </a:pPr>
            <a:r>
              <a:rPr lang="en-US" sz="2400" b="1" dirty="0">
                <a:latin typeface="+mj-lt"/>
              </a:rPr>
              <a:t>Clarifying Questions: </a:t>
            </a:r>
            <a:br>
              <a:rPr lang="en-US" sz="2400" b="1" dirty="0">
                <a:latin typeface="+mj-lt"/>
              </a:rPr>
            </a:br>
            <a:r>
              <a:rPr lang="en-US" sz="2400" dirty="0">
                <a:latin typeface="+mj-lt"/>
              </a:rPr>
              <a:t>When the coachee says... Ask </a:t>
            </a:r>
            <a:r>
              <a:rPr lang="en-US" sz="2400" dirty="0"/>
              <a:t>...</a:t>
            </a:r>
            <a:endParaRPr lang="en-US" sz="2400" dirty="0">
              <a:latin typeface="+mj-lt"/>
            </a:endParaRPr>
          </a:p>
          <a:p>
            <a:r>
              <a:rPr lang="en-US" sz="2400" dirty="0">
                <a:latin typeface="+mj-lt"/>
              </a:rPr>
              <a:t>“</a:t>
            </a:r>
            <a:r>
              <a:rPr lang="en-US" sz="2400" dirty="0"/>
              <a:t>...</a:t>
            </a:r>
            <a:r>
              <a:rPr lang="en-US" sz="2400" dirty="0">
                <a:latin typeface="+mj-lt"/>
              </a:rPr>
              <a:t> I want people to understand.”  “</a:t>
            </a:r>
            <a:r>
              <a:rPr lang="en-US" sz="2400" dirty="0"/>
              <a:t>... which people? ... understand what specifically?  </a:t>
            </a:r>
            <a:endParaRPr lang="en-US" sz="2400" dirty="0">
              <a:latin typeface="+mj-lt"/>
            </a:endParaRPr>
          </a:p>
          <a:p>
            <a:r>
              <a:rPr lang="en-US" sz="2400" dirty="0">
                <a:latin typeface="+mj-lt"/>
              </a:rPr>
              <a:t>“I don’t feel I am doing a good job ...” “what does it look like when you’re doing a good job?”</a:t>
            </a:r>
          </a:p>
          <a:p>
            <a:r>
              <a:rPr lang="en-US" sz="2400" dirty="0">
                <a:latin typeface="+mj-lt"/>
              </a:rPr>
              <a:t>“I can’t ...” “what’s stopping you?”</a:t>
            </a:r>
          </a:p>
          <a:p>
            <a:r>
              <a:rPr lang="en-US" sz="2400" dirty="0">
                <a:latin typeface="+mj-lt"/>
              </a:rPr>
              <a:t>“</a:t>
            </a:r>
            <a:r>
              <a:rPr lang="en-US" sz="2400" dirty="0"/>
              <a:t>... Nobody does that; everybody does that ... “why not?  what makes you think that?”  </a:t>
            </a:r>
            <a:endParaRPr lang="en-US" sz="2400" dirty="0">
              <a:latin typeface="+mj-lt"/>
            </a:endParaRPr>
          </a:p>
          <a:p>
            <a:r>
              <a:rPr lang="en-US" sz="2400" dirty="0">
                <a:latin typeface="+mj-lt"/>
              </a:rPr>
              <a:t>“ ... Everybody ...” “</a:t>
            </a:r>
            <a:r>
              <a:rPr lang="en-US" sz="2400" dirty="0"/>
              <a:t>... </a:t>
            </a:r>
            <a:r>
              <a:rPr lang="en-US" sz="2400" dirty="0">
                <a:latin typeface="+mj-lt"/>
              </a:rPr>
              <a:t>who? </a:t>
            </a:r>
            <a:r>
              <a:rPr lang="en-US" sz="2400" dirty="0"/>
              <a:t>... can you think of someone who doesn’t?</a:t>
            </a:r>
            <a:r>
              <a:rPr lang="en-US" sz="2400" dirty="0">
                <a:latin typeface="+mj-lt"/>
              </a:rPr>
              <a:t> </a:t>
            </a:r>
            <a:r>
              <a:rPr lang="mr-IN" sz="2400" dirty="0"/>
              <a:t>…</a:t>
            </a:r>
            <a:r>
              <a:rPr lang="en-US" sz="2400" dirty="0"/>
              <a:t>”</a:t>
            </a:r>
            <a:endParaRPr lang="en-US" sz="2400" dirty="0">
              <a:latin typeface="+mj-lt"/>
            </a:endParaRPr>
          </a:p>
          <a:p>
            <a:pPr marL="0" indent="0">
              <a:buNone/>
            </a:pPr>
            <a:r>
              <a:rPr lang="en-US" sz="1800" dirty="0">
                <a:latin typeface="ArialMT"/>
              </a:rPr>
              <a:t>For more sample clarifying questions </a:t>
            </a:r>
            <a:r>
              <a:rPr lang="en-US" sz="1800" dirty="0">
                <a:latin typeface="ArialMT"/>
                <a:hlinkClick r:id="rId4"/>
              </a:rPr>
              <a:t>click here</a:t>
            </a:r>
            <a:r>
              <a:rPr lang="en-US" sz="1800" dirty="0">
                <a:latin typeface="ArialMT"/>
              </a:rPr>
              <a:t>.</a:t>
            </a:r>
          </a:p>
          <a:p>
            <a:pPr marL="0" indent="0">
              <a:buNone/>
            </a:pPr>
            <a:endParaRPr lang="en-US" sz="1600" dirty="0">
              <a:latin typeface="ArialMT"/>
            </a:endParaRPr>
          </a:p>
          <a:p>
            <a:pPr marL="0" indent="0">
              <a:buNone/>
            </a:pPr>
            <a:endParaRPr lang="en-US" sz="1600" dirty="0">
              <a:latin typeface="ArialMT"/>
            </a:endParaRPr>
          </a:p>
          <a:p>
            <a:pPr marL="0" indent="0">
              <a:buNone/>
            </a:pPr>
            <a:endParaRPr lang="en-US" sz="1600" dirty="0">
              <a:latin typeface="ArialMT"/>
            </a:endParaRPr>
          </a:p>
          <a:p>
            <a:pPr marL="0" indent="0">
              <a:buNone/>
            </a:pPr>
            <a:endParaRPr lang="en-US" sz="1600" dirty="0">
              <a:latin typeface="ArialMT"/>
            </a:endParaRPr>
          </a:p>
          <a:p>
            <a:pPr marL="0" indent="0">
              <a:buNone/>
            </a:pPr>
            <a:endParaRPr lang="en-US" sz="1600" dirty="0">
              <a:latin typeface="ArialMT"/>
            </a:endParaRPr>
          </a:p>
          <a:p>
            <a:pPr marL="0" indent="0">
              <a:buNone/>
            </a:pPr>
            <a:endParaRPr lang="en-US" sz="1600" dirty="0">
              <a:latin typeface="ArialMT"/>
            </a:endParaRPr>
          </a:p>
          <a:p>
            <a:pPr marL="0" indent="0">
              <a:buNone/>
            </a:pPr>
            <a:endParaRPr lang="en-US" sz="1600" dirty="0">
              <a:latin typeface="ArialMT"/>
            </a:endParaRPr>
          </a:p>
          <a:p>
            <a:pPr marL="0" indent="0">
              <a:buNone/>
            </a:pPr>
            <a:r>
              <a:rPr lang="en-US" sz="1600" dirty="0">
                <a:latin typeface="ArialMT"/>
              </a:rPr>
              <a:t>Adapted from </a:t>
            </a:r>
            <a:r>
              <a:rPr lang="en-US" sz="1600" i="1" dirty="0">
                <a:latin typeface="ArialMT"/>
              </a:rPr>
              <a:t>Cognitive Coaching: A Foundation for Renaissance Schools </a:t>
            </a:r>
            <a:r>
              <a:rPr lang="en-US" sz="1600" dirty="0">
                <a:latin typeface="ArialMT"/>
              </a:rPr>
              <a:t>(Costa &amp; Garmston, 2002)</a:t>
            </a:r>
            <a:endParaRPr lang="en-CA" sz="1600" dirty="0">
              <a:latin typeface="ArialMT"/>
            </a:endParaRPr>
          </a:p>
        </p:txBody>
      </p:sp>
      <p:graphicFrame>
        <p:nvGraphicFramePr>
          <p:cNvPr id="31750" name="Object 1"/>
          <p:cNvGraphicFramePr>
            <a:graphicFrameLocks noChangeAspect="1"/>
          </p:cNvGraphicFramePr>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113713" name="Picture" r:id="rId5" imgW="5054400" imgH="4201920" progId="StaticEnhancedMetafile">
                  <p:embed/>
                </p:oleObj>
              </mc:Choice>
              <mc:Fallback>
                <p:oleObj name="Picture" r:id="rId5" imgW="5054400" imgH="4201920" progId="StaticEnhancedMetafil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1"/>
          <p:cNvSpPr>
            <a:spLocks noChangeArrowheads="1"/>
          </p:cNvSpPr>
          <p:nvPr/>
        </p:nvSpPr>
        <p:spPr bwMode="auto">
          <a:xfrm>
            <a:off x="1835150" y="417513"/>
            <a:ext cx="676910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SzPct val="80000"/>
              <a:buFontTx/>
              <a:buNone/>
            </a:pPr>
            <a:r>
              <a:rPr lang="en-CA" altLang="en-US" b="1" dirty="0">
                <a:solidFill>
                  <a:srgbClr val="000000"/>
                </a:solidFill>
              </a:rPr>
              <a:t>Leader as Coach in Action: Cognitive Coaching</a:t>
            </a:r>
            <a:endParaRPr lang="en-CA" altLang="en-US" b="1" i="1" dirty="0">
              <a:solidFill>
                <a:srgbClr val="006600"/>
              </a:solidFill>
              <a:latin typeface="Gill Sans MT" panose="020B0502020104020203" pitchFamily="34" charset="0"/>
            </a:endParaRPr>
          </a:p>
        </p:txBody>
      </p:sp>
    </p:spTree>
    <p:extLst>
      <p:ext uri="{BB962C8B-B14F-4D97-AF65-F5344CB8AC3E}">
        <p14:creationId xmlns:p14="http://schemas.microsoft.com/office/powerpoint/2010/main" val="1810797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611188" y="2001838"/>
            <a:ext cx="8229600" cy="4522787"/>
          </a:xfrm>
        </p:spPr>
        <p:txBody>
          <a:bodyPr/>
          <a:lstStyle/>
          <a:p>
            <a:pPr>
              <a:lnSpc>
                <a:spcPct val="90000"/>
              </a:lnSpc>
              <a:defRPr/>
            </a:pPr>
            <a:r>
              <a:rPr lang="en-US" dirty="0">
                <a:solidFill>
                  <a:srgbClr val="000000"/>
                </a:solidFill>
                <a:latin typeface="+mj-lt"/>
                <a:ea typeface="ＭＳ Ｐゴシック" charset="-128"/>
              </a:rPr>
              <a:t>Revisit Mentoring and Coaching definitions</a:t>
            </a:r>
          </a:p>
          <a:p>
            <a:pPr>
              <a:lnSpc>
                <a:spcPct val="90000"/>
              </a:lnSpc>
              <a:defRPr/>
            </a:pPr>
            <a:r>
              <a:rPr lang="en-US" dirty="0">
                <a:solidFill>
                  <a:srgbClr val="000000"/>
                </a:solidFill>
                <a:latin typeface="+mj-lt"/>
                <a:ea typeface="ＭＳ Ｐゴシック" charset="-128"/>
              </a:rPr>
              <a:t>Learn about reciprocal leadership</a:t>
            </a:r>
          </a:p>
          <a:p>
            <a:pPr>
              <a:lnSpc>
                <a:spcPct val="90000"/>
              </a:lnSpc>
              <a:defRPr/>
            </a:pPr>
            <a:r>
              <a:rPr lang="en-US" dirty="0">
                <a:solidFill>
                  <a:srgbClr val="000000"/>
                </a:solidFill>
                <a:latin typeface="+mj-lt"/>
                <a:ea typeface="ＭＳ Ｐゴシック" charset="-128"/>
              </a:rPr>
              <a:t>Connect reciprocal leadership with the concept of Leader as Coach  </a:t>
            </a:r>
          </a:p>
          <a:p>
            <a:pPr>
              <a:lnSpc>
                <a:spcPct val="90000"/>
              </a:lnSpc>
              <a:defRPr/>
            </a:pPr>
            <a:r>
              <a:rPr lang="en-US" dirty="0">
                <a:solidFill>
                  <a:srgbClr val="000000"/>
                </a:solidFill>
                <a:latin typeface="+mj-lt"/>
                <a:ea typeface="ＭＳ Ｐゴシック" charset="-128"/>
              </a:rPr>
              <a:t>Put Leader as Coach into practice </a:t>
            </a:r>
          </a:p>
          <a:p>
            <a:pPr marL="0" indent="0">
              <a:lnSpc>
                <a:spcPct val="90000"/>
              </a:lnSpc>
              <a:buFontTx/>
              <a:buNone/>
              <a:defRPr/>
            </a:pPr>
            <a:r>
              <a:rPr lang="en-US" dirty="0">
                <a:solidFill>
                  <a:srgbClr val="000000"/>
                </a:solidFill>
                <a:latin typeface="+mj-lt"/>
                <a:ea typeface="ＭＳ Ｐゴシック" charset="-128"/>
              </a:rPr>
              <a:t> </a:t>
            </a:r>
          </a:p>
          <a:p>
            <a:pPr marL="0" indent="0" algn="ctr">
              <a:buFontTx/>
              <a:buNone/>
              <a:defRPr/>
            </a:pPr>
            <a:endParaRPr lang="en-US" altLang="en-US" sz="4400" dirty="0">
              <a:latin typeface="+mj-lt"/>
            </a:endParaRPr>
          </a:p>
        </p:txBody>
      </p:sp>
      <p:graphicFrame>
        <p:nvGraphicFramePr>
          <p:cNvPr id="7171" name="Object 1"/>
          <p:cNvGraphicFramePr>
            <a:graphicFrameLocks noChangeAspect="1"/>
          </p:cNvGraphicFramePr>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7317" name="Picture" r:id="rId4" imgW="5054400" imgH="4201920" progId="StaticEnhancedMetafile">
                  <p:embed/>
                </p:oleObj>
              </mc:Choice>
              <mc:Fallback>
                <p:oleObj name="Picture" r:id="rId4" imgW="5054400" imgH="4201920" progId="StaticEnhancedMetafil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7172" name="TextBox 2"/>
          <p:cNvSpPr txBox="1">
            <a:spLocks noChangeArrowheads="1"/>
          </p:cNvSpPr>
          <p:nvPr/>
        </p:nvSpPr>
        <p:spPr bwMode="auto">
          <a:xfrm>
            <a:off x="3276600" y="476250"/>
            <a:ext cx="1841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fr-CA" altLang="en-US" sz="1800"/>
          </a:p>
        </p:txBody>
      </p:sp>
      <p:sp>
        <p:nvSpPr>
          <p:cNvPr id="7173" name="TextBox 1"/>
          <p:cNvSpPr txBox="1">
            <a:spLocks noChangeArrowheads="1"/>
          </p:cNvSpPr>
          <p:nvPr/>
        </p:nvSpPr>
        <p:spPr bwMode="auto">
          <a:xfrm>
            <a:off x="1763713" y="1052513"/>
            <a:ext cx="6769100" cy="58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b="1"/>
              <a:t>Session Outcomes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691680" y="274638"/>
            <a:ext cx="6995120" cy="1426170"/>
          </a:xfrm>
        </p:spPr>
        <p:txBody>
          <a:bodyPr/>
          <a:lstStyle/>
          <a:p>
            <a:pPr algn="l"/>
            <a:br>
              <a:rPr lang="en-CA" altLang="en-US" sz="2800" dirty="0">
                <a:solidFill>
                  <a:schemeClr val="tx1"/>
                </a:solidFill>
              </a:rPr>
            </a:br>
            <a:endParaRPr lang="en-CA" altLang="en-US" sz="2800" dirty="0">
              <a:solidFill>
                <a:schemeClr val="tx1"/>
              </a:solidFill>
            </a:endParaRPr>
          </a:p>
        </p:txBody>
      </p:sp>
      <p:sp>
        <p:nvSpPr>
          <p:cNvPr id="31747" name="Rectangle 3"/>
          <p:cNvSpPr>
            <a:spLocks noChangeArrowheads="1"/>
          </p:cNvSpPr>
          <p:nvPr/>
        </p:nvSpPr>
        <p:spPr bwMode="auto">
          <a:xfrm>
            <a:off x="0" y="283368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fr-CA" altLang="en-US" sz="1800">
              <a:solidFill>
                <a:srgbClr val="000000"/>
              </a:solidFill>
            </a:endParaRPr>
          </a:p>
        </p:txBody>
      </p:sp>
      <p:sp>
        <p:nvSpPr>
          <p:cNvPr id="31748" name="Rectangle 3"/>
          <p:cNvSpPr>
            <a:spLocks noChangeArrowheads="1"/>
          </p:cNvSpPr>
          <p:nvPr/>
        </p:nvSpPr>
        <p:spPr bwMode="auto">
          <a:xfrm>
            <a:off x="1692275" y="304800"/>
            <a:ext cx="7299325"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90000"/>
              </a:lnSpc>
              <a:spcBef>
                <a:spcPct val="0"/>
              </a:spcBef>
              <a:buFontTx/>
              <a:buNone/>
            </a:pPr>
            <a:endParaRPr lang="en-CA" altLang="en-US" sz="4400" b="1" i="1">
              <a:solidFill>
                <a:srgbClr val="006600"/>
              </a:solidFill>
              <a:latin typeface="Gill Sans MT" panose="020B0502020104020203" pitchFamily="34" charset="0"/>
            </a:endParaRPr>
          </a:p>
        </p:txBody>
      </p:sp>
      <p:sp>
        <p:nvSpPr>
          <p:cNvPr id="31749" name="Rectangle 3"/>
          <p:cNvSpPr>
            <a:spLocks noGrp="1" noChangeArrowheads="1"/>
          </p:cNvSpPr>
          <p:nvPr>
            <p:ph type="body" idx="1"/>
          </p:nvPr>
        </p:nvSpPr>
        <p:spPr>
          <a:xfrm>
            <a:off x="179512" y="1556792"/>
            <a:ext cx="8668800" cy="4982400"/>
          </a:xfrm>
        </p:spPr>
        <p:txBody>
          <a:bodyPr/>
          <a:lstStyle/>
          <a:p>
            <a:pPr marL="0" indent="0">
              <a:buNone/>
            </a:pPr>
            <a:r>
              <a:rPr lang="en-US" sz="2400" b="1" dirty="0">
                <a:latin typeface="+mj-lt"/>
              </a:rPr>
              <a:t>Mediating Questions:</a:t>
            </a:r>
          </a:p>
          <a:p>
            <a:r>
              <a:rPr lang="en-US" sz="2400" u="sng" dirty="0">
                <a:latin typeface="ArialMT"/>
              </a:rPr>
              <a:t>Plural forms</a:t>
            </a:r>
            <a:r>
              <a:rPr lang="en-US" sz="2400" dirty="0">
                <a:latin typeface="ArialMT"/>
              </a:rPr>
              <a:t>: what are your reasons for?</a:t>
            </a:r>
          </a:p>
          <a:p>
            <a:r>
              <a:rPr lang="en-US" sz="2400" u="sng" dirty="0">
                <a:latin typeface="ArialMT"/>
              </a:rPr>
              <a:t>Tentative language</a:t>
            </a:r>
            <a:r>
              <a:rPr lang="en-US" sz="2400" dirty="0">
                <a:latin typeface="ArialMT"/>
              </a:rPr>
              <a:t>: What are some possibilities?</a:t>
            </a:r>
          </a:p>
          <a:p>
            <a:r>
              <a:rPr lang="en-US" sz="2400" u="sng" dirty="0">
                <a:latin typeface="ArialMT"/>
              </a:rPr>
              <a:t>Recall, define, describe, identify, name, list</a:t>
            </a:r>
            <a:r>
              <a:rPr lang="en-US" sz="2400" dirty="0">
                <a:latin typeface="ArialMT"/>
              </a:rPr>
              <a:t>: What steps have you taken toward this goal so far? What were the results of these actions?</a:t>
            </a:r>
          </a:p>
          <a:p>
            <a:r>
              <a:rPr lang="en-US" sz="2400" u="sng" dirty="0">
                <a:latin typeface="ArialMT"/>
              </a:rPr>
              <a:t>Predict, evaluate, speculate, imagine, envision, hypothesize</a:t>
            </a:r>
            <a:r>
              <a:rPr lang="en-US" sz="2400" dirty="0">
                <a:latin typeface="ArialMT"/>
              </a:rPr>
              <a:t>: What obstacles might you encounter in initiating this action? How might you deal with these obstacles proactively? </a:t>
            </a:r>
          </a:p>
          <a:p>
            <a:r>
              <a:rPr lang="en-US" sz="2400" u="sng" dirty="0">
                <a:latin typeface="ArialMT"/>
              </a:rPr>
              <a:t>Specify thinking</a:t>
            </a:r>
            <a:r>
              <a:rPr lang="en-US" sz="2400" dirty="0">
                <a:latin typeface="ArialMT"/>
              </a:rPr>
              <a:t>: How will you know?</a:t>
            </a:r>
            <a:endParaRPr lang="en-US" sz="1600" dirty="0">
              <a:latin typeface="ArialMT"/>
            </a:endParaRPr>
          </a:p>
          <a:p>
            <a:pPr marL="0" indent="0">
              <a:buNone/>
            </a:pPr>
            <a:r>
              <a:rPr lang="en-US" sz="1800" dirty="0">
                <a:latin typeface="ArialMT"/>
              </a:rPr>
              <a:t>For more sample clarifying questions </a:t>
            </a:r>
            <a:r>
              <a:rPr lang="en-US" sz="1800" dirty="0">
                <a:latin typeface="ArialMT"/>
                <a:hlinkClick r:id="rId4"/>
              </a:rPr>
              <a:t>click here.</a:t>
            </a:r>
            <a:endParaRPr lang="en-US" sz="1800" dirty="0">
              <a:latin typeface="ArialMT"/>
            </a:endParaRPr>
          </a:p>
          <a:p>
            <a:pPr marL="0" indent="0">
              <a:buNone/>
            </a:pPr>
            <a:endParaRPr lang="en-US" sz="1600" dirty="0">
              <a:latin typeface="ArialMT"/>
            </a:endParaRPr>
          </a:p>
          <a:p>
            <a:pPr marL="0" indent="0">
              <a:buNone/>
            </a:pPr>
            <a:endParaRPr lang="en-US" sz="1600" dirty="0">
              <a:latin typeface="ArialMT"/>
            </a:endParaRPr>
          </a:p>
          <a:p>
            <a:pPr marL="0" indent="0">
              <a:buNone/>
            </a:pPr>
            <a:endParaRPr lang="en-US" sz="1600" dirty="0">
              <a:latin typeface="ArialMT"/>
            </a:endParaRPr>
          </a:p>
          <a:p>
            <a:pPr marL="0" indent="0">
              <a:buNone/>
            </a:pPr>
            <a:endParaRPr lang="en-US" sz="1600" dirty="0">
              <a:latin typeface="ArialMT"/>
            </a:endParaRPr>
          </a:p>
          <a:p>
            <a:pPr marL="0" indent="0">
              <a:buNone/>
            </a:pPr>
            <a:endParaRPr lang="en-US" sz="1600" dirty="0">
              <a:latin typeface="ArialMT"/>
            </a:endParaRPr>
          </a:p>
          <a:p>
            <a:pPr marL="0" indent="0">
              <a:buNone/>
            </a:pPr>
            <a:endParaRPr lang="en-US" sz="1600" dirty="0">
              <a:latin typeface="ArialMT"/>
            </a:endParaRPr>
          </a:p>
          <a:p>
            <a:pPr marL="0" indent="0">
              <a:buNone/>
            </a:pPr>
            <a:endParaRPr lang="en-US" sz="1600" dirty="0">
              <a:latin typeface="ArialMT"/>
            </a:endParaRPr>
          </a:p>
          <a:p>
            <a:pPr marL="0" indent="0">
              <a:buNone/>
            </a:pPr>
            <a:endParaRPr lang="en-US" sz="1600" dirty="0">
              <a:latin typeface="ArialMT"/>
            </a:endParaRPr>
          </a:p>
          <a:p>
            <a:pPr marL="0" indent="0">
              <a:buNone/>
            </a:pPr>
            <a:r>
              <a:rPr lang="en-US" sz="1600" dirty="0">
                <a:latin typeface="ArialMT"/>
              </a:rPr>
              <a:t>Adapted from </a:t>
            </a:r>
            <a:r>
              <a:rPr lang="en-US" sz="1600" i="1" dirty="0">
                <a:latin typeface="ArialMT"/>
              </a:rPr>
              <a:t>Cognitive Coaching: A Foundation for Renaissance Schools </a:t>
            </a:r>
            <a:r>
              <a:rPr lang="en-US" sz="1600" dirty="0">
                <a:latin typeface="ArialMT"/>
              </a:rPr>
              <a:t>(Costa &amp; Garmston, 2002)</a:t>
            </a:r>
            <a:endParaRPr lang="en-CA" sz="1600" dirty="0">
              <a:latin typeface="ArialMT"/>
            </a:endParaRPr>
          </a:p>
        </p:txBody>
      </p:sp>
      <p:graphicFrame>
        <p:nvGraphicFramePr>
          <p:cNvPr id="31750" name="Object 1"/>
          <p:cNvGraphicFramePr>
            <a:graphicFrameLocks noChangeAspect="1"/>
          </p:cNvGraphicFramePr>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117799" name="Picture" r:id="rId5" imgW="5054400" imgH="4201920" progId="StaticEnhancedMetafile">
                  <p:embed/>
                </p:oleObj>
              </mc:Choice>
              <mc:Fallback>
                <p:oleObj name="Picture" r:id="rId5" imgW="5054400" imgH="4201920" progId="StaticEnhancedMetafil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1"/>
          <p:cNvSpPr>
            <a:spLocks noChangeArrowheads="1"/>
          </p:cNvSpPr>
          <p:nvPr/>
        </p:nvSpPr>
        <p:spPr bwMode="auto">
          <a:xfrm>
            <a:off x="1835150" y="417513"/>
            <a:ext cx="67691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SzPct val="80000"/>
              <a:buFontTx/>
              <a:buNone/>
            </a:pPr>
            <a:r>
              <a:rPr lang="en-CA" altLang="en-US" b="1" dirty="0">
                <a:solidFill>
                  <a:srgbClr val="000000"/>
                </a:solidFill>
              </a:rPr>
              <a:t>Leader as Coach in Action:</a:t>
            </a:r>
            <a:endParaRPr lang="en-CA" altLang="en-US" b="1" i="1" dirty="0">
              <a:solidFill>
                <a:srgbClr val="006600"/>
              </a:solidFill>
              <a:latin typeface="Gill Sans MT" panose="020B0502020104020203" pitchFamily="34" charset="0"/>
            </a:endParaRPr>
          </a:p>
        </p:txBody>
      </p:sp>
    </p:spTree>
    <p:extLst>
      <p:ext uri="{BB962C8B-B14F-4D97-AF65-F5344CB8AC3E}">
        <p14:creationId xmlns:p14="http://schemas.microsoft.com/office/powerpoint/2010/main" val="633641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1698625" y="152400"/>
            <a:ext cx="7346950" cy="1331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SzPct val="80000"/>
              <a:buFontTx/>
              <a:buNone/>
            </a:pPr>
            <a:endParaRPr lang="en-US" altLang="en-US" sz="4400" b="1" i="1">
              <a:solidFill>
                <a:srgbClr val="006600"/>
              </a:solidFill>
              <a:latin typeface="Gill Sans MT" panose="020B0502020104020203" pitchFamily="34" charset="0"/>
            </a:endParaRPr>
          </a:p>
        </p:txBody>
      </p:sp>
      <p:graphicFrame>
        <p:nvGraphicFramePr>
          <p:cNvPr id="27651" name="Object 1"/>
          <p:cNvGraphicFramePr>
            <a:graphicFrameLocks noChangeAspect="1"/>
          </p:cNvGraphicFramePr>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118821" name="Picture" r:id="rId4" imgW="5054400" imgH="4201920" progId="StaticEnhancedMetafile">
                  <p:embed/>
                </p:oleObj>
              </mc:Choice>
              <mc:Fallback>
                <p:oleObj name="Picture" r:id="rId4" imgW="5054400" imgH="4201920" progId="StaticEnhancedMetafil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27652" name="Rectangle 1"/>
          <p:cNvSpPr>
            <a:spLocks noChangeArrowheads="1"/>
          </p:cNvSpPr>
          <p:nvPr/>
        </p:nvSpPr>
        <p:spPr bwMode="auto">
          <a:xfrm>
            <a:off x="1835150" y="417513"/>
            <a:ext cx="67691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SzPct val="80000"/>
              <a:buFontTx/>
              <a:buNone/>
            </a:pPr>
            <a:r>
              <a:rPr lang="en-CA" altLang="en-US" b="1" dirty="0">
                <a:solidFill>
                  <a:srgbClr val="000000"/>
                </a:solidFill>
              </a:rPr>
              <a:t>Leader as Coach in Action</a:t>
            </a:r>
            <a:endParaRPr lang="en-CA" altLang="en-US" b="1" i="1" dirty="0">
              <a:solidFill>
                <a:srgbClr val="006600"/>
              </a:solidFill>
              <a:latin typeface="Gill Sans MT" panose="020B0502020104020203" pitchFamily="34" charset="0"/>
            </a:endParaRPr>
          </a:p>
        </p:txBody>
      </p:sp>
      <p:sp>
        <p:nvSpPr>
          <p:cNvPr id="2" name="TextBox 1">
            <a:extLst>
              <a:ext uri="{FF2B5EF4-FFF2-40B4-BE49-F238E27FC236}">
                <a16:creationId xmlns:a16="http://schemas.microsoft.com/office/drawing/2014/main" id="{095249E6-0B44-4A41-A5D3-F5A95E62B5E3}"/>
              </a:ext>
            </a:extLst>
          </p:cNvPr>
          <p:cNvSpPr txBox="1"/>
          <p:nvPr/>
        </p:nvSpPr>
        <p:spPr>
          <a:xfrm>
            <a:off x="539552" y="1556792"/>
            <a:ext cx="8280000" cy="4462760"/>
          </a:xfrm>
          <a:prstGeom prst="rect">
            <a:avLst/>
          </a:prstGeom>
          <a:noFill/>
        </p:spPr>
        <p:txBody>
          <a:bodyPr wrap="square" rtlCol="0">
            <a:spAutoFit/>
          </a:bodyPr>
          <a:lstStyle/>
          <a:p>
            <a:r>
              <a:rPr lang="en-US" sz="2800" b="1" dirty="0"/>
              <a:t>Scenario #1 – Coaching Partners: </a:t>
            </a:r>
          </a:p>
          <a:p>
            <a:r>
              <a:rPr lang="en-US" sz="2800" b="1" dirty="0"/>
              <a:t>A Supervisory Officer &amp; a Principal </a:t>
            </a:r>
          </a:p>
          <a:p>
            <a:endParaRPr lang="en-US" sz="1200" dirty="0"/>
          </a:p>
          <a:p>
            <a:r>
              <a:rPr lang="en-US" sz="2800" dirty="0"/>
              <a:t>Delia, an elementary school principal has reviewed feedback on the last leadership survey that was completed anonymously by her teachers. She is  frustrated by a comment made by a teacher about her instructional leadership. She believes she knows which teacher made the comment. </a:t>
            </a:r>
          </a:p>
          <a:p>
            <a:endParaRPr lang="en-US" sz="800" dirty="0"/>
          </a:p>
          <a:p>
            <a:r>
              <a:rPr lang="en-US" sz="2000" dirty="0"/>
              <a:t>Adapted from: </a:t>
            </a:r>
            <a:r>
              <a:rPr lang="en-US" sz="2000" i="1" dirty="0">
                <a:hlinkClick r:id="rId6"/>
              </a:rPr>
              <a:t>Reduce Change to Increase Improvement </a:t>
            </a:r>
            <a:r>
              <a:rPr lang="en-US" sz="2000" dirty="0">
                <a:hlinkClick r:id="rId6"/>
              </a:rPr>
              <a:t>(Robinson, 2018)</a:t>
            </a:r>
            <a:endParaRPr lang="en-US" sz="2000" dirty="0"/>
          </a:p>
        </p:txBody>
      </p:sp>
    </p:spTree>
    <p:extLst>
      <p:ext uri="{BB962C8B-B14F-4D97-AF65-F5344CB8AC3E}">
        <p14:creationId xmlns:p14="http://schemas.microsoft.com/office/powerpoint/2010/main" val="1149320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l"/>
            <a:br>
              <a:rPr lang="en-CA" altLang="en-US" sz="2800">
                <a:solidFill>
                  <a:schemeClr val="tx1"/>
                </a:solidFill>
              </a:rPr>
            </a:br>
            <a:endParaRPr lang="en-CA" altLang="en-US" sz="2800">
              <a:solidFill>
                <a:schemeClr val="tx1"/>
              </a:solidFill>
            </a:endParaRPr>
          </a:p>
        </p:txBody>
      </p:sp>
      <p:sp>
        <p:nvSpPr>
          <p:cNvPr id="31747" name="Rectangle 3"/>
          <p:cNvSpPr>
            <a:spLocks noChangeArrowheads="1"/>
          </p:cNvSpPr>
          <p:nvPr/>
        </p:nvSpPr>
        <p:spPr bwMode="auto">
          <a:xfrm>
            <a:off x="0" y="283368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fr-CA" altLang="en-US" sz="1800"/>
          </a:p>
        </p:txBody>
      </p:sp>
      <p:sp>
        <p:nvSpPr>
          <p:cNvPr id="31748" name="Rectangle 3"/>
          <p:cNvSpPr>
            <a:spLocks noChangeArrowheads="1"/>
          </p:cNvSpPr>
          <p:nvPr/>
        </p:nvSpPr>
        <p:spPr bwMode="auto">
          <a:xfrm>
            <a:off x="1692275" y="304800"/>
            <a:ext cx="7299325"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90000"/>
              </a:lnSpc>
              <a:spcBef>
                <a:spcPct val="0"/>
              </a:spcBef>
              <a:buFontTx/>
              <a:buNone/>
            </a:pPr>
            <a:endParaRPr lang="en-CA" altLang="en-US" sz="4400" b="1" i="1">
              <a:solidFill>
                <a:srgbClr val="006600"/>
              </a:solidFill>
              <a:latin typeface="Gill Sans MT" panose="020B0502020104020203" pitchFamily="34" charset="0"/>
            </a:endParaRPr>
          </a:p>
        </p:txBody>
      </p:sp>
      <p:sp>
        <p:nvSpPr>
          <p:cNvPr id="31749" name="Rectangle 3"/>
          <p:cNvSpPr>
            <a:spLocks noGrp="1" noChangeArrowheads="1"/>
          </p:cNvSpPr>
          <p:nvPr>
            <p:ph type="body" idx="1"/>
          </p:nvPr>
        </p:nvSpPr>
        <p:spPr>
          <a:xfrm>
            <a:off x="723900" y="1124744"/>
            <a:ext cx="7696200" cy="4525963"/>
          </a:xfrm>
        </p:spPr>
        <p:txBody>
          <a:bodyPr/>
          <a:lstStyle/>
          <a:p>
            <a:pPr marL="0" indent="0">
              <a:buNone/>
            </a:pPr>
            <a:endParaRPr lang="en-CA" sz="2400" dirty="0">
              <a:latin typeface="ArialMT"/>
            </a:endParaRPr>
          </a:p>
          <a:p>
            <a:pPr marL="0" lvl="0" indent="0">
              <a:spcBef>
                <a:spcPct val="0"/>
              </a:spcBef>
              <a:buNone/>
            </a:pPr>
            <a:r>
              <a:rPr lang="en-US" sz="2800" b="1" kern="1200" dirty="0">
                <a:solidFill>
                  <a:srgbClr val="000000"/>
                </a:solidFill>
                <a:latin typeface="Arial" panose="020B0604020202020204" pitchFamily="34" charset="0"/>
                <a:cs typeface="+mn-cs"/>
              </a:rPr>
              <a:t>Scenario #2 – Coaching Partners: </a:t>
            </a:r>
          </a:p>
          <a:p>
            <a:pPr marL="0" lvl="0" indent="0">
              <a:spcBef>
                <a:spcPct val="0"/>
              </a:spcBef>
              <a:buNone/>
            </a:pPr>
            <a:r>
              <a:rPr lang="en-US" sz="2800" b="1" kern="1200" dirty="0">
                <a:solidFill>
                  <a:srgbClr val="000000"/>
                </a:solidFill>
                <a:latin typeface="Arial" panose="020B0604020202020204" pitchFamily="34" charset="0"/>
                <a:cs typeface="+mn-cs"/>
              </a:rPr>
              <a:t>A Supervisory Officer &amp; A Principal </a:t>
            </a:r>
          </a:p>
          <a:p>
            <a:pPr marL="0" indent="0">
              <a:buNone/>
            </a:pPr>
            <a:endParaRPr lang="en-CA" sz="2400" dirty="0">
              <a:latin typeface="Arial" panose="020B0604020202020204" pitchFamily="34" charset="0"/>
              <a:cs typeface="Arial" panose="020B0604020202020204" pitchFamily="34" charset="0"/>
            </a:endParaRPr>
          </a:p>
          <a:p>
            <a:pPr marL="0" indent="0">
              <a:buNone/>
            </a:pPr>
            <a:r>
              <a:rPr lang="en-CA" sz="2400" dirty="0">
                <a:latin typeface="ArialMT"/>
              </a:rPr>
              <a:t>A  teacher with 15 years of experience has had successful performance appraisals in the past. This teacher’s current practice is not reflective of “successful performance.” In the past, the teacher’s principals have not addressed the concerns and now based on the teacher’s current practice, this teacher is facing termination.</a:t>
            </a:r>
          </a:p>
        </p:txBody>
      </p:sp>
      <p:graphicFrame>
        <p:nvGraphicFramePr>
          <p:cNvPr id="31750" name="Object 1"/>
          <p:cNvGraphicFramePr>
            <a:graphicFrameLocks noChangeAspect="1"/>
          </p:cNvGraphicFramePr>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31893" name="Picture" r:id="rId4" imgW="5054400" imgH="4201920" progId="StaticEnhancedMetafile">
                  <p:embed/>
                </p:oleObj>
              </mc:Choice>
              <mc:Fallback>
                <p:oleObj name="Picture" r:id="rId4" imgW="5054400" imgH="4201920" progId="StaticEnhancedMetafil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1"/>
          <p:cNvSpPr>
            <a:spLocks noChangeArrowheads="1"/>
          </p:cNvSpPr>
          <p:nvPr/>
        </p:nvSpPr>
        <p:spPr bwMode="auto">
          <a:xfrm>
            <a:off x="1835150" y="417513"/>
            <a:ext cx="67691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SzPct val="80000"/>
              <a:buFontTx/>
              <a:buNone/>
            </a:pPr>
            <a:r>
              <a:rPr lang="en-CA" altLang="en-US" b="1" dirty="0">
                <a:solidFill>
                  <a:srgbClr val="000000"/>
                </a:solidFill>
              </a:rPr>
              <a:t>Leader as Coach in Action</a:t>
            </a:r>
            <a:endParaRPr lang="en-CA" altLang="en-US" b="1" i="1" dirty="0">
              <a:solidFill>
                <a:srgbClr val="006600"/>
              </a:solidFill>
              <a:latin typeface="Gill Sans MT" panose="020B0502020104020203"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142A3736-1E02-9041-A524-691233B7D939}"/>
              </a:ext>
            </a:extLst>
          </p:cNvPr>
          <p:cNvSpPr>
            <a:spLocks noGrp="1" noChangeArrowheads="1"/>
          </p:cNvSpPr>
          <p:nvPr>
            <p:ph type="title"/>
          </p:nvPr>
        </p:nvSpPr>
        <p:spPr>
          <a:xfrm>
            <a:off x="2268538" y="274638"/>
            <a:ext cx="6418262" cy="1143000"/>
          </a:xfrm>
        </p:spPr>
        <p:txBody>
          <a:bodyPr/>
          <a:lstStyle/>
          <a:p>
            <a:r>
              <a:rPr lang="en-CA" altLang="en-US" sz="3200" b="1" dirty="0">
                <a:solidFill>
                  <a:srgbClr val="000000"/>
                </a:solidFill>
              </a:rPr>
              <a:t>Sampling of Resources</a:t>
            </a:r>
          </a:p>
        </p:txBody>
      </p:sp>
      <p:sp>
        <p:nvSpPr>
          <p:cNvPr id="26626" name="Content Placeholder 2">
            <a:extLst>
              <a:ext uri="{FF2B5EF4-FFF2-40B4-BE49-F238E27FC236}">
                <a16:creationId xmlns:a16="http://schemas.microsoft.com/office/drawing/2014/main" id="{9C0C1049-D264-3543-BBD0-EF95852D218B}"/>
              </a:ext>
            </a:extLst>
          </p:cNvPr>
          <p:cNvSpPr>
            <a:spLocks noGrp="1" noChangeArrowheads="1"/>
          </p:cNvSpPr>
          <p:nvPr>
            <p:ph idx="1"/>
          </p:nvPr>
        </p:nvSpPr>
        <p:spPr>
          <a:xfrm>
            <a:off x="300223" y="1681968"/>
            <a:ext cx="8388000" cy="5004000"/>
          </a:xfrm>
        </p:spPr>
        <p:txBody>
          <a:bodyPr/>
          <a:lstStyle/>
          <a:p>
            <a:pPr>
              <a:defRPr/>
            </a:pPr>
            <a:r>
              <a:rPr lang="en-CA" altLang="en-US" sz="2000" dirty="0"/>
              <a:t>Bungay Stanier, M. (2016). </a:t>
            </a:r>
            <a:r>
              <a:rPr lang="en-CA" altLang="en-US" sz="2000" i="1" dirty="0"/>
              <a:t>The coaching habit; Say less, ask more. Box of Crayons Press. </a:t>
            </a:r>
            <a:r>
              <a:rPr lang="en-CA" altLang="en-US" sz="2000" dirty="0"/>
              <a:t>Toronto, ON. </a:t>
            </a:r>
          </a:p>
          <a:p>
            <a:pPr>
              <a:defRPr/>
            </a:pPr>
            <a:r>
              <a:rPr lang="en-CA" altLang="en-US" sz="2000" dirty="0"/>
              <a:t>Campbell, J., &amp; van Nieuwerburgh, C. (2018). </a:t>
            </a:r>
            <a:r>
              <a:rPr lang="en-CA" altLang="en-US" sz="2000" i="1" dirty="0"/>
              <a:t>The leaders guide to coaching in schools</a:t>
            </a:r>
            <a:r>
              <a:rPr lang="en-CA" altLang="en-US" sz="2000" dirty="0"/>
              <a:t>. ICCE Ltd.: London, UK. </a:t>
            </a:r>
          </a:p>
          <a:p>
            <a:pPr>
              <a:defRPr/>
            </a:pPr>
            <a:r>
              <a:rPr lang="en-CA" altLang="en-US" sz="2000" dirty="0"/>
              <a:t>Costa, A. &amp; Garmston, R. (2002). </a:t>
            </a:r>
            <a:r>
              <a:rPr lang="en-CA" altLang="en-US" sz="2000" i="1" dirty="0"/>
              <a:t>Cognitive coaching: A foundation for renaissance schools. </a:t>
            </a:r>
            <a:r>
              <a:rPr lang="en-CA" altLang="en-US" sz="2000" dirty="0"/>
              <a:t>: Christopher-Gordon Publishing, Inc.: Norwood, MA.</a:t>
            </a:r>
          </a:p>
          <a:p>
            <a:pPr>
              <a:defRPr/>
            </a:pPr>
            <a:r>
              <a:rPr lang="en-CA" sz="2000" dirty="0"/>
              <a:t>Elmore, R, (2003).</a:t>
            </a:r>
            <a:r>
              <a:rPr lang="en-CA" sz="2000" dirty="0">
                <a:hlinkClick r:id="rId4"/>
              </a:rPr>
              <a:t>Agency, Reciprocity, and Accountability in Democratic Education </a:t>
            </a:r>
            <a:endParaRPr lang="en-CA" sz="2000" dirty="0"/>
          </a:p>
          <a:p>
            <a:pPr>
              <a:defRPr/>
            </a:pPr>
            <a:r>
              <a:rPr lang="en-CA" altLang="en-US" sz="2000" dirty="0"/>
              <a:t>Grant, A. (2016). </a:t>
            </a:r>
            <a:r>
              <a:rPr lang="en-CA" altLang="en-US" sz="2000" i="1" dirty="0"/>
              <a:t>Give and take</a:t>
            </a:r>
            <a:r>
              <a:rPr lang="en-CA" altLang="en-US" sz="2000" dirty="0"/>
              <a:t>. Penguin Random House: New York, NY.   </a:t>
            </a:r>
          </a:p>
          <a:p>
            <a:pPr>
              <a:defRPr/>
            </a:pPr>
            <a:r>
              <a:rPr lang="en-CA" altLang="en-US" sz="2000" dirty="0"/>
              <a:t>Robinson, V. (2018). </a:t>
            </a:r>
            <a:r>
              <a:rPr lang="en-CA" altLang="en-US" sz="2000" i="1" dirty="0"/>
              <a:t>Reduce change to increase improvement. </a:t>
            </a:r>
            <a:r>
              <a:rPr lang="en-CA" altLang="en-US" sz="2000" dirty="0"/>
              <a:t>Corwin: Thousand Oaks , CA. </a:t>
            </a:r>
          </a:p>
          <a:p>
            <a:pPr>
              <a:defRPr/>
            </a:pPr>
            <a:r>
              <a:rPr lang="en-CA" altLang="en-US" sz="2000" dirty="0"/>
              <a:t>Sharpe, K., &amp; Nishimura, J. 2016. </a:t>
            </a:r>
            <a:r>
              <a:rPr lang="en-CA" altLang="en-US" sz="2000" i="1" dirty="0"/>
              <a:t>When mentoring meets coaching. </a:t>
            </a:r>
            <a:r>
              <a:rPr lang="en-CA" altLang="en-US" sz="2000" dirty="0"/>
              <a:t>Pearson: Toronto, ON. </a:t>
            </a:r>
            <a:endParaRPr lang="en-US" altLang="en-US" sz="2000" dirty="0"/>
          </a:p>
        </p:txBody>
      </p:sp>
      <p:graphicFrame>
        <p:nvGraphicFramePr>
          <p:cNvPr id="37891" name="Object 4">
            <a:extLst>
              <a:ext uri="{FF2B5EF4-FFF2-40B4-BE49-F238E27FC236}">
                <a16:creationId xmlns:a16="http://schemas.microsoft.com/office/drawing/2014/main" id="{618C0938-4701-CE4E-A0CC-B47FD590556E}"/>
              </a:ext>
            </a:extLst>
          </p:cNvPr>
          <p:cNvGraphicFramePr>
            <a:graphicFrameLocks noChangeAspect="1"/>
          </p:cNvGraphicFramePr>
          <p:nvPr/>
        </p:nvGraphicFramePr>
        <p:xfrm>
          <a:off x="539750" y="260350"/>
          <a:ext cx="1439863" cy="1368425"/>
        </p:xfrm>
        <a:graphic>
          <a:graphicData uri="http://schemas.openxmlformats.org/presentationml/2006/ole">
            <mc:AlternateContent xmlns:mc="http://schemas.openxmlformats.org/markup-compatibility/2006">
              <mc:Choice xmlns:v="urn:schemas-microsoft-com:vml" Requires="v">
                <p:oleObj spid="_x0000_s89210" name="Picture" r:id="rId5" imgW="5067300" imgH="4216400" progId="StaticEnhancedMetafile">
                  <p:embed/>
                </p:oleObj>
              </mc:Choice>
              <mc:Fallback>
                <p:oleObj name="Picture" r:id="rId5" imgW="5067300" imgH="4216400" progId="StaticEnhancedMetafile">
                  <p:embed/>
                  <p:pic>
                    <p:nvPicPr>
                      <p:cNvPr id="37891" name="Object 4">
                        <a:extLst>
                          <a:ext uri="{FF2B5EF4-FFF2-40B4-BE49-F238E27FC236}">
                            <a16:creationId xmlns:a16="http://schemas.microsoft.com/office/drawing/2014/main" id="{618C0938-4701-CE4E-A0CC-B47FD59055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260350"/>
                        <a:ext cx="1439863" cy="1368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40225647"/>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188913" y="1773238"/>
            <a:ext cx="8929687" cy="3887787"/>
          </a:xfrm>
        </p:spPr>
        <p:txBody>
          <a:bodyPr/>
          <a:lstStyle/>
          <a:p>
            <a:pPr marL="0" indent="0" algn="ctr">
              <a:spcBef>
                <a:spcPct val="0"/>
              </a:spcBef>
              <a:buFontTx/>
              <a:buNone/>
            </a:pPr>
            <a:r>
              <a:rPr lang="en-US" altLang="en-US" sz="4400" b="1" i="1" dirty="0">
                <a:solidFill>
                  <a:srgbClr val="006600"/>
                </a:solidFill>
                <a:latin typeface="Gill Sans MT" panose="020B0502020104020203" pitchFamily="34" charset="0"/>
              </a:rPr>
              <a:t>For more information, please visit the Ontario Institute for </a:t>
            </a:r>
            <a:r>
              <a:rPr lang="en-US" altLang="en-US" sz="4400" b="1" i="1">
                <a:solidFill>
                  <a:srgbClr val="006600"/>
                </a:solidFill>
                <a:latin typeface="Gill Sans MT" panose="020B0502020104020203" pitchFamily="34" charset="0"/>
              </a:rPr>
              <a:t>Education Leadership (IEL) </a:t>
            </a:r>
            <a:r>
              <a:rPr lang="en-US" altLang="en-US" sz="4400" b="1" i="1" dirty="0">
                <a:solidFill>
                  <a:srgbClr val="006600"/>
                </a:solidFill>
                <a:latin typeface="Gill Sans MT" panose="020B0502020104020203" pitchFamily="34" charset="0"/>
              </a:rPr>
              <a:t>website at:</a:t>
            </a:r>
          </a:p>
          <a:p>
            <a:pPr marL="0" indent="0">
              <a:buFontTx/>
              <a:buNone/>
            </a:pPr>
            <a:endParaRPr lang="en-US" altLang="en-US" sz="4000" dirty="0">
              <a:hlinkClick r:id="rId4"/>
            </a:endParaRPr>
          </a:p>
          <a:p>
            <a:pPr marL="0" indent="0" algn="ctr">
              <a:buFontTx/>
              <a:buNone/>
            </a:pPr>
            <a:r>
              <a:rPr lang="en-US" altLang="en-US" sz="4000" dirty="0">
                <a:hlinkClick r:id="rId4"/>
              </a:rPr>
              <a:t>www.education-leadership.ontario.ca</a:t>
            </a:r>
            <a:r>
              <a:rPr lang="en-US" altLang="en-US" sz="4000" dirty="0"/>
              <a:t> </a:t>
            </a:r>
          </a:p>
          <a:p>
            <a:pPr marL="0" indent="0">
              <a:buFontTx/>
              <a:buNone/>
            </a:pPr>
            <a:endParaRPr lang="en-US" altLang="en-US" sz="4000" dirty="0">
              <a:hlinkClick r:id="rId5"/>
            </a:endParaRPr>
          </a:p>
          <a:p>
            <a:pPr marL="0" indent="0">
              <a:buFontTx/>
              <a:buNone/>
            </a:pPr>
            <a:endParaRPr lang="en-US" altLang="en-US" sz="4000" dirty="0">
              <a:hlinkClick r:id="rId5"/>
            </a:endParaRPr>
          </a:p>
        </p:txBody>
      </p:sp>
      <p:graphicFrame>
        <p:nvGraphicFramePr>
          <p:cNvPr id="56323" name="Object 1"/>
          <p:cNvGraphicFramePr>
            <a:graphicFrameLocks noChangeAspect="1"/>
          </p:cNvGraphicFramePr>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56461" name="Picture" r:id="rId6" imgW="5054400" imgH="4201920" progId="StaticEnhancedMetafile">
                  <p:embed/>
                </p:oleObj>
              </mc:Choice>
              <mc:Fallback>
                <p:oleObj name="Picture" r:id="rId6" imgW="5054400" imgH="4201920" progId="StaticEnhancedMetafile">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CA" altLang="en-US" sz="3200" b="1" dirty="0">
                <a:solidFill>
                  <a:srgbClr val="000000"/>
                </a:solidFill>
              </a:rPr>
              <a:t>Mentoring</a:t>
            </a:r>
            <a:endParaRPr lang="en-US" altLang="en-US" dirty="0"/>
          </a:p>
        </p:txBody>
      </p:sp>
      <p:sp>
        <p:nvSpPr>
          <p:cNvPr id="9219" name="Content Placeholder 2"/>
          <p:cNvSpPr>
            <a:spLocks noGrp="1"/>
          </p:cNvSpPr>
          <p:nvPr>
            <p:ph idx="1"/>
          </p:nvPr>
        </p:nvSpPr>
        <p:spPr/>
        <p:txBody>
          <a:bodyPr/>
          <a:lstStyle/>
          <a:p>
            <a:pPr marL="0" indent="0">
              <a:buFontTx/>
              <a:buNone/>
            </a:pPr>
            <a:endParaRPr lang="en-US" altLang="en-US" sz="2800" dirty="0"/>
          </a:p>
          <a:p>
            <a:pPr marL="0" indent="0">
              <a:buFontTx/>
              <a:buNone/>
            </a:pPr>
            <a:r>
              <a:rPr lang="en-US" altLang="en-US" sz="2800" dirty="0"/>
              <a:t>“Mentoring is a collaborative learning relationship and reflective process, established between an experienced mentor and a new or inexperienced mentee, which evolves over time to support the intentional learning and growth of the mentee.”</a:t>
            </a:r>
          </a:p>
          <a:p>
            <a:pPr marL="0" lvl="0" indent="0" eaLnBrk="1" hangingPunct="1">
              <a:lnSpc>
                <a:spcPct val="90000"/>
              </a:lnSpc>
              <a:buNone/>
              <a:defRPr/>
            </a:pPr>
            <a:endParaRPr lang="en-US" sz="2800" dirty="0"/>
          </a:p>
          <a:p>
            <a:pPr marL="0" lvl="0" indent="0" eaLnBrk="1" hangingPunct="1">
              <a:lnSpc>
                <a:spcPct val="90000"/>
              </a:lnSpc>
              <a:buNone/>
              <a:defRPr/>
            </a:pPr>
            <a:r>
              <a:rPr lang="en-US" sz="2000" kern="1200" dirty="0">
                <a:solidFill>
                  <a:srgbClr val="000000"/>
                </a:solidFill>
                <a:cs typeface="+mn-cs"/>
              </a:rPr>
              <a:t>Source: </a:t>
            </a:r>
            <a:r>
              <a:rPr lang="en-US" sz="2000" i="1" kern="1200" dirty="0">
                <a:solidFill>
                  <a:srgbClr val="000000"/>
                </a:solidFill>
                <a:cs typeface="+mn-cs"/>
                <a:hlinkClick r:id="rId3"/>
              </a:rPr>
              <a:t>When Mentoring Meets Coaching</a:t>
            </a:r>
            <a:r>
              <a:rPr lang="en-US" sz="2000" kern="1200" dirty="0">
                <a:solidFill>
                  <a:srgbClr val="000000"/>
                </a:solidFill>
                <a:cs typeface="+mn-cs"/>
                <a:hlinkClick r:id="rId3"/>
              </a:rPr>
              <a:t> </a:t>
            </a:r>
            <a:r>
              <a:rPr lang="en-US" sz="2000" kern="1200" dirty="0">
                <a:solidFill>
                  <a:srgbClr val="000000"/>
                </a:solidFill>
                <a:cs typeface="+mn-cs"/>
              </a:rPr>
              <a:t>(Sharpe &amp; Nishimura, 2016)</a:t>
            </a:r>
            <a:endParaRPr lang="en-CA" sz="2000" kern="1200" dirty="0">
              <a:solidFill>
                <a:srgbClr val="000000"/>
              </a:solidFill>
              <a:cs typeface="+mn-cs"/>
            </a:endParaRPr>
          </a:p>
          <a:p>
            <a:pPr marL="0" indent="0">
              <a:buNone/>
            </a:pPr>
            <a:endParaRPr lang="en-US" alt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14400" y="257175"/>
            <a:ext cx="8229600" cy="1143000"/>
          </a:xfrm>
        </p:spPr>
        <p:txBody>
          <a:bodyPr/>
          <a:lstStyle/>
          <a:p>
            <a:r>
              <a:rPr lang="en-CA" altLang="en-US" sz="3200" b="1" dirty="0">
                <a:solidFill>
                  <a:srgbClr val="000000"/>
                </a:solidFill>
              </a:rPr>
              <a:t>Coaching</a:t>
            </a:r>
            <a:endParaRPr lang="en-US" altLang="en-US" sz="3200" b="1" dirty="0">
              <a:solidFill>
                <a:srgbClr val="000000"/>
              </a:solidFill>
            </a:endParaRPr>
          </a:p>
        </p:txBody>
      </p:sp>
      <p:sp>
        <p:nvSpPr>
          <p:cNvPr id="10243" name="Rectangle 3"/>
          <p:cNvSpPr>
            <a:spLocks noGrp="1" noChangeArrowheads="1"/>
          </p:cNvSpPr>
          <p:nvPr>
            <p:ph idx="1"/>
          </p:nvPr>
        </p:nvSpPr>
        <p:spPr>
          <a:xfrm>
            <a:off x="468313" y="1412875"/>
            <a:ext cx="8229600" cy="4537075"/>
          </a:xfrm>
        </p:spPr>
        <p:txBody>
          <a:bodyPr/>
          <a:lstStyle/>
          <a:p>
            <a:pPr eaLnBrk="1" hangingPunct="1">
              <a:lnSpc>
                <a:spcPct val="90000"/>
              </a:lnSpc>
            </a:pPr>
            <a:endParaRPr lang="en-CA" altLang="en-US" sz="2400">
              <a:latin typeface="Gill Sans MT" panose="020B0502020104020203" pitchFamily="34" charset="0"/>
            </a:endParaRPr>
          </a:p>
          <a:p>
            <a:pPr eaLnBrk="1" hangingPunct="1">
              <a:lnSpc>
                <a:spcPct val="90000"/>
              </a:lnSpc>
            </a:pPr>
            <a:endParaRPr lang="en-CA" altLang="en-US" sz="2400">
              <a:latin typeface="Gill Sans MT" panose="020B0502020104020203" pitchFamily="34" charset="0"/>
            </a:endParaRPr>
          </a:p>
        </p:txBody>
      </p:sp>
      <p:pic>
        <p:nvPicPr>
          <p:cNvPr id="102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13" y="1166813"/>
            <a:ext cx="8461375" cy="452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1" name="Rectangle 3"/>
          <p:cNvSpPr txBox="1">
            <a:spLocks noChangeArrowheads="1"/>
          </p:cNvSpPr>
          <p:nvPr/>
        </p:nvSpPr>
        <p:spPr bwMode="auto">
          <a:xfrm>
            <a:off x="487298" y="1379538"/>
            <a:ext cx="8458200" cy="4525963"/>
          </a:xfrm>
          <a:prstGeom prst="rect">
            <a:avLst/>
          </a:prstGeom>
          <a:noFill/>
          <a:ln>
            <a:noFill/>
          </a:ln>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marL="342900" indent="-342900" eaLnBrk="1" hangingPunct="1">
              <a:lnSpc>
                <a:spcPct val="90000"/>
              </a:lnSpc>
              <a:spcBef>
                <a:spcPct val="20000"/>
              </a:spcBef>
              <a:buFontTx/>
              <a:buChar char="•"/>
              <a:defRPr/>
            </a:pPr>
            <a:endParaRPr lang="en-CA" sz="2400" dirty="0">
              <a:latin typeface="Gill Sans MT" charset="0"/>
            </a:endParaRPr>
          </a:p>
          <a:p>
            <a:pPr eaLnBrk="1" hangingPunct="1">
              <a:lnSpc>
                <a:spcPct val="90000"/>
              </a:lnSpc>
              <a:spcBef>
                <a:spcPct val="20000"/>
              </a:spcBef>
              <a:defRPr/>
            </a:pPr>
            <a:r>
              <a:rPr lang="en-CA" sz="2800" b="1" dirty="0">
                <a:latin typeface="+mj-lt"/>
              </a:rPr>
              <a:t>Coaching </a:t>
            </a:r>
          </a:p>
          <a:p>
            <a:pPr eaLnBrk="1" hangingPunct="1">
              <a:lnSpc>
                <a:spcPct val="90000"/>
              </a:lnSpc>
              <a:spcBef>
                <a:spcPct val="20000"/>
              </a:spcBef>
              <a:defRPr/>
            </a:pPr>
            <a:endParaRPr lang="en-CA" sz="2800" b="1" dirty="0">
              <a:latin typeface="+mj-lt"/>
            </a:endParaRPr>
          </a:p>
          <a:p>
            <a:pPr eaLnBrk="1" hangingPunct="1">
              <a:lnSpc>
                <a:spcPct val="90000"/>
              </a:lnSpc>
              <a:spcBef>
                <a:spcPct val="20000"/>
              </a:spcBef>
              <a:defRPr/>
            </a:pPr>
            <a:r>
              <a:rPr lang="en-US" sz="2800" dirty="0">
                <a:latin typeface="+mj-lt"/>
              </a:rPr>
              <a:t>“…offering a set of skills and principles designed to support and structure conversations to facilitate engagement, capacity building, and change through a co-created process and relationship of ongoing support and challenge.” </a:t>
            </a:r>
          </a:p>
          <a:p>
            <a:pPr eaLnBrk="1" hangingPunct="1">
              <a:lnSpc>
                <a:spcPct val="90000"/>
              </a:lnSpc>
              <a:spcBef>
                <a:spcPct val="20000"/>
              </a:spcBef>
              <a:defRPr/>
            </a:pPr>
            <a:endParaRPr lang="en-US" sz="1600" dirty="0">
              <a:latin typeface="+mj-lt"/>
            </a:endParaRPr>
          </a:p>
          <a:p>
            <a:pPr eaLnBrk="1" hangingPunct="1">
              <a:lnSpc>
                <a:spcPct val="90000"/>
              </a:lnSpc>
              <a:spcBef>
                <a:spcPct val="20000"/>
              </a:spcBef>
              <a:defRPr/>
            </a:pPr>
            <a:r>
              <a:rPr lang="en-US" sz="2000" dirty="0">
                <a:latin typeface="+mj-lt"/>
              </a:rPr>
              <a:t>Source: </a:t>
            </a:r>
            <a:r>
              <a:rPr lang="en-US" sz="2000" i="1" dirty="0">
                <a:latin typeface="+mj-lt"/>
                <a:hlinkClick r:id="rId5"/>
              </a:rPr>
              <a:t>When Mentoring Meets Coaching</a:t>
            </a:r>
            <a:r>
              <a:rPr lang="en-US" sz="2000" dirty="0">
                <a:latin typeface="+mj-lt"/>
                <a:hlinkClick r:id="rId5"/>
              </a:rPr>
              <a:t> </a:t>
            </a:r>
            <a:r>
              <a:rPr lang="en-US" sz="2000" dirty="0">
                <a:latin typeface="+mj-lt"/>
              </a:rPr>
              <a:t>(Sharpe &amp; Nishimura, 2016)</a:t>
            </a:r>
            <a:endParaRPr lang="en-CA" sz="2000" dirty="0">
              <a:latin typeface="+mj-lt"/>
            </a:endParaRPr>
          </a:p>
        </p:txBody>
      </p:sp>
      <p:graphicFrame>
        <p:nvGraphicFramePr>
          <p:cNvPr id="10246" name="Object 1"/>
          <p:cNvGraphicFramePr>
            <a:graphicFrameLocks noChangeAspect="1"/>
          </p:cNvGraphicFramePr>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10392" name="Picture" r:id="rId6" imgW="5054400" imgH="4201920" progId="StaticEnhancedMetafile">
                  <p:embed/>
                </p:oleObj>
              </mc:Choice>
              <mc:Fallback>
                <p:oleObj name="Picture" r:id="rId6" imgW="5054400" imgH="4201920" progId="StaticEnhancedMetafile">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14400" y="257175"/>
            <a:ext cx="8229600" cy="1143000"/>
          </a:xfrm>
        </p:spPr>
        <p:txBody>
          <a:bodyPr/>
          <a:lstStyle/>
          <a:p>
            <a:r>
              <a:rPr lang="en-CA" altLang="en-US" sz="3200" b="1" dirty="0">
                <a:solidFill>
                  <a:srgbClr val="000000"/>
                </a:solidFill>
              </a:rPr>
              <a:t>Mentoring and Coaching:</a:t>
            </a:r>
            <a:br>
              <a:rPr lang="en-CA" altLang="en-US" sz="3200" b="1" dirty="0">
                <a:solidFill>
                  <a:srgbClr val="000000"/>
                </a:solidFill>
              </a:rPr>
            </a:br>
            <a:r>
              <a:rPr lang="en-CA" sz="3200" b="1" dirty="0"/>
              <a:t>Six Principles</a:t>
            </a:r>
            <a:endParaRPr lang="en-US" altLang="en-US" sz="3200" b="1" dirty="0">
              <a:solidFill>
                <a:srgbClr val="000000"/>
              </a:solidFill>
            </a:endParaRPr>
          </a:p>
        </p:txBody>
      </p:sp>
      <p:sp>
        <p:nvSpPr>
          <p:cNvPr id="10243" name="Rectangle 3"/>
          <p:cNvSpPr>
            <a:spLocks noGrp="1" noChangeArrowheads="1"/>
          </p:cNvSpPr>
          <p:nvPr>
            <p:ph idx="1"/>
          </p:nvPr>
        </p:nvSpPr>
        <p:spPr>
          <a:xfrm>
            <a:off x="468313" y="1412875"/>
            <a:ext cx="8229600" cy="4537075"/>
          </a:xfrm>
        </p:spPr>
        <p:txBody>
          <a:bodyPr/>
          <a:lstStyle/>
          <a:p>
            <a:pPr eaLnBrk="1" hangingPunct="1">
              <a:lnSpc>
                <a:spcPct val="90000"/>
              </a:lnSpc>
            </a:pPr>
            <a:endParaRPr lang="en-CA" altLang="en-US" sz="2400">
              <a:latin typeface="Gill Sans MT" panose="020B0502020104020203" pitchFamily="34" charset="0"/>
            </a:endParaRPr>
          </a:p>
          <a:p>
            <a:pPr eaLnBrk="1" hangingPunct="1">
              <a:lnSpc>
                <a:spcPct val="90000"/>
              </a:lnSpc>
            </a:pPr>
            <a:endParaRPr lang="en-CA" altLang="en-US" sz="2400">
              <a:latin typeface="Gill Sans MT" panose="020B0502020104020203" pitchFamily="34" charset="0"/>
            </a:endParaRPr>
          </a:p>
        </p:txBody>
      </p:sp>
      <p:pic>
        <p:nvPicPr>
          <p:cNvPr id="102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13" y="1166813"/>
            <a:ext cx="8461375" cy="452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1" name="Rectangle 3"/>
          <p:cNvSpPr txBox="1">
            <a:spLocks noChangeArrowheads="1"/>
          </p:cNvSpPr>
          <p:nvPr/>
        </p:nvSpPr>
        <p:spPr bwMode="auto">
          <a:xfrm>
            <a:off x="487298" y="1379538"/>
            <a:ext cx="8458200" cy="5004000"/>
          </a:xfrm>
          <a:prstGeom prst="rect">
            <a:avLst/>
          </a:prstGeom>
          <a:noFill/>
          <a:ln>
            <a:noFill/>
          </a:ln>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marL="457200" indent="-457200" eaLnBrk="1" hangingPunct="1">
              <a:lnSpc>
                <a:spcPct val="90000"/>
              </a:lnSpc>
              <a:spcBef>
                <a:spcPct val="20000"/>
              </a:spcBef>
              <a:buFont typeface="+mj-lt"/>
              <a:buAutoNum type="arabicPeriod"/>
              <a:defRPr/>
            </a:pPr>
            <a:endParaRPr lang="en-CA" sz="800" dirty="0">
              <a:latin typeface="+mj-lt"/>
            </a:endParaRPr>
          </a:p>
          <a:p>
            <a:pPr marL="457200" indent="-457200" eaLnBrk="1" hangingPunct="1">
              <a:lnSpc>
                <a:spcPct val="90000"/>
              </a:lnSpc>
              <a:spcBef>
                <a:spcPct val="20000"/>
              </a:spcBef>
              <a:buFont typeface="+mj-lt"/>
              <a:buAutoNum type="arabicPeriod"/>
              <a:defRPr/>
            </a:pPr>
            <a:r>
              <a:rPr lang="en-CA" sz="2400" dirty="0">
                <a:latin typeface="+mj-lt"/>
              </a:rPr>
              <a:t>Co-creating the mentor-coaching relationship: collaborating; building on trust and mutual respect; offering ongoing support, challenge, and encouragement</a:t>
            </a:r>
          </a:p>
          <a:p>
            <a:pPr marL="457200" indent="-457200" eaLnBrk="1" hangingPunct="1">
              <a:lnSpc>
                <a:spcPct val="90000"/>
              </a:lnSpc>
              <a:spcBef>
                <a:spcPct val="20000"/>
              </a:spcBef>
              <a:buFont typeface="+mj-lt"/>
              <a:buAutoNum type="arabicPeriod"/>
              <a:defRPr/>
            </a:pPr>
            <a:r>
              <a:rPr lang="en-CA" sz="2400" dirty="0">
                <a:latin typeface="+mj-lt"/>
              </a:rPr>
              <a:t>Supporting strengths, vision, core values, desired change</a:t>
            </a:r>
          </a:p>
          <a:p>
            <a:pPr marL="457200" indent="-457200" eaLnBrk="1" hangingPunct="1">
              <a:lnSpc>
                <a:spcPct val="90000"/>
              </a:lnSpc>
              <a:spcBef>
                <a:spcPct val="20000"/>
              </a:spcBef>
              <a:buFont typeface="+mj-lt"/>
              <a:buAutoNum type="arabicPeriod"/>
              <a:defRPr/>
            </a:pPr>
            <a:r>
              <a:rPr lang="en-CA" sz="2400" dirty="0">
                <a:latin typeface="+mj-lt"/>
              </a:rPr>
              <a:t>Holding the mentee resourceful, creative, expert in own life</a:t>
            </a:r>
          </a:p>
          <a:p>
            <a:pPr marL="457200" indent="-457200" eaLnBrk="1" hangingPunct="1">
              <a:lnSpc>
                <a:spcPct val="90000"/>
              </a:lnSpc>
              <a:spcBef>
                <a:spcPct val="20000"/>
              </a:spcBef>
              <a:buFont typeface="+mj-lt"/>
              <a:buAutoNum type="arabicPeriod"/>
              <a:defRPr/>
            </a:pPr>
            <a:r>
              <a:rPr lang="en-CA" sz="2400" dirty="0">
                <a:latin typeface="+mj-lt"/>
              </a:rPr>
              <a:t>Inviting curiosity, discovery, and reflection</a:t>
            </a:r>
          </a:p>
          <a:p>
            <a:pPr marL="457200" indent="-457200" eaLnBrk="1" hangingPunct="1">
              <a:lnSpc>
                <a:spcPct val="90000"/>
              </a:lnSpc>
              <a:spcBef>
                <a:spcPct val="20000"/>
              </a:spcBef>
              <a:buFont typeface="+mj-lt"/>
              <a:buAutoNum type="arabicPeriod"/>
              <a:defRPr/>
            </a:pPr>
            <a:r>
              <a:rPr lang="en-CA" sz="2400" dirty="0">
                <a:latin typeface="+mj-lt"/>
              </a:rPr>
              <a:t>Fostering awareness, possibilities, choice, intentionality, and accountability over time</a:t>
            </a:r>
          </a:p>
          <a:p>
            <a:pPr marL="457200" indent="-457200" eaLnBrk="1" hangingPunct="1">
              <a:lnSpc>
                <a:spcPct val="90000"/>
              </a:lnSpc>
              <a:spcBef>
                <a:spcPct val="20000"/>
              </a:spcBef>
              <a:buFont typeface="+mj-lt"/>
              <a:buAutoNum type="arabicPeriod"/>
              <a:defRPr/>
            </a:pPr>
            <a:r>
              <a:rPr lang="en-CA" sz="2400" dirty="0">
                <a:latin typeface="+mj-lt"/>
              </a:rPr>
              <a:t>Sharing mentor-coach’s own experience and expertise in service of the mentee </a:t>
            </a:r>
          </a:p>
          <a:p>
            <a:pPr eaLnBrk="1" hangingPunct="1">
              <a:lnSpc>
                <a:spcPct val="90000"/>
              </a:lnSpc>
              <a:spcBef>
                <a:spcPct val="20000"/>
              </a:spcBef>
              <a:defRPr/>
            </a:pPr>
            <a:endParaRPr lang="en-US" sz="1600" dirty="0">
              <a:latin typeface="+mj-lt"/>
            </a:endParaRPr>
          </a:p>
          <a:p>
            <a:pPr eaLnBrk="1" hangingPunct="1">
              <a:lnSpc>
                <a:spcPct val="90000"/>
              </a:lnSpc>
              <a:spcBef>
                <a:spcPct val="20000"/>
              </a:spcBef>
              <a:defRPr/>
            </a:pPr>
            <a:r>
              <a:rPr lang="en-US" sz="2000" dirty="0">
                <a:latin typeface="+mj-lt"/>
              </a:rPr>
              <a:t>Source: </a:t>
            </a:r>
            <a:r>
              <a:rPr lang="en-US" sz="2000" i="1" dirty="0">
                <a:latin typeface="+mj-lt"/>
                <a:hlinkClick r:id="rId5"/>
              </a:rPr>
              <a:t>When Mentoring Meets Coaching</a:t>
            </a:r>
            <a:r>
              <a:rPr lang="en-US" sz="2000" dirty="0">
                <a:latin typeface="+mj-lt"/>
                <a:hlinkClick r:id="rId5"/>
              </a:rPr>
              <a:t> </a:t>
            </a:r>
            <a:r>
              <a:rPr lang="en-US" sz="2000" dirty="0">
                <a:latin typeface="+mj-lt"/>
              </a:rPr>
              <a:t>(Sharpe &amp; Nishimura, 2016)</a:t>
            </a:r>
            <a:endParaRPr lang="en-CA" sz="2000" dirty="0">
              <a:latin typeface="+mj-lt"/>
            </a:endParaRPr>
          </a:p>
        </p:txBody>
      </p:sp>
      <p:graphicFrame>
        <p:nvGraphicFramePr>
          <p:cNvPr id="10246" name="Object 1"/>
          <p:cNvGraphicFramePr>
            <a:graphicFrameLocks noChangeAspect="1"/>
          </p:cNvGraphicFramePr>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1133" name="Picture" r:id="rId6" imgW="5054400" imgH="4201920" progId="StaticEnhancedMetafile">
                  <p:embed/>
                </p:oleObj>
              </mc:Choice>
              <mc:Fallback>
                <p:oleObj name="Picture" r:id="rId6" imgW="5054400" imgH="4201920" progId="StaticEnhancedMetafil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75337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475656" y="332656"/>
            <a:ext cx="7227887" cy="1143000"/>
          </a:xfrm>
        </p:spPr>
        <p:txBody>
          <a:bodyPr/>
          <a:lstStyle/>
          <a:p>
            <a:br>
              <a:rPr lang="en-CA" altLang="en-US" sz="3200" b="1" dirty="0">
                <a:solidFill>
                  <a:srgbClr val="000000"/>
                </a:solidFill>
              </a:rPr>
            </a:br>
            <a:r>
              <a:rPr lang="en-CA" altLang="en-US" sz="3200" b="1" dirty="0">
                <a:solidFill>
                  <a:srgbClr val="000000"/>
                </a:solidFill>
              </a:rPr>
              <a:t>Leader as Coach &amp; Reciprocal Leadership  </a:t>
            </a:r>
            <a:br>
              <a:rPr lang="en-CA" altLang="en-US" sz="3200" b="1" dirty="0">
                <a:solidFill>
                  <a:srgbClr val="000000"/>
                </a:solidFill>
              </a:rPr>
            </a:br>
            <a:endParaRPr lang="en-CA" altLang="en-US" sz="3200" b="1" dirty="0">
              <a:solidFill>
                <a:srgbClr val="000000"/>
              </a:solidFill>
            </a:endParaRPr>
          </a:p>
        </p:txBody>
      </p:sp>
      <p:sp>
        <p:nvSpPr>
          <p:cNvPr id="5124" name="Rectangle 4"/>
          <p:cNvSpPr>
            <a:spLocks noChangeArrowheads="1"/>
          </p:cNvSpPr>
          <p:nvPr/>
        </p:nvSpPr>
        <p:spPr bwMode="auto">
          <a:xfrm>
            <a:off x="467544" y="1700808"/>
            <a:ext cx="8118000" cy="5047536"/>
          </a:xfrm>
          <a:prstGeom prst="rect">
            <a:avLst/>
          </a:prstGeom>
          <a:noFill/>
          <a:ln>
            <a:noFill/>
          </a:ln>
          <a:extLst/>
        </p:spPr>
        <p:txBody>
          <a:bodyPr>
            <a:spAutoFit/>
          </a:bodyPr>
          <a:lstStyle/>
          <a:p>
            <a:r>
              <a:rPr lang="en-CA" sz="2800" dirty="0"/>
              <a:t>“A truism of education is, ‘I can teach/coach you, but I cannot ‘learn’ you,’ a phrase that is meant to convey the importance of the learner’s role in the act of teaching/coaching. My teaching/coaching requires your participation as an active agent in order for you to learn. Conversely, your success as a learner depends on my ability to engage you in an activity that leads to learning</a:t>
            </a:r>
            <a:r>
              <a:rPr lang="en-CA" sz="2000" dirty="0"/>
              <a:t>.” </a:t>
            </a:r>
          </a:p>
          <a:p>
            <a:r>
              <a:rPr lang="en-CA" sz="2000" dirty="0"/>
              <a:t> </a:t>
            </a:r>
            <a:endParaRPr lang="en-CA" sz="2000" dirty="0">
              <a:latin typeface="+mj-lt"/>
            </a:endParaRPr>
          </a:p>
          <a:p>
            <a:pPr eaLnBrk="1" hangingPunct="1">
              <a:defRPr/>
            </a:pPr>
            <a:r>
              <a:rPr lang="en-CA" sz="2000" dirty="0">
                <a:latin typeface="+mj-lt"/>
              </a:rPr>
              <a:t>Source: Adapted from </a:t>
            </a:r>
            <a:r>
              <a:rPr lang="en-CA" sz="2000" dirty="0">
                <a:latin typeface="+mj-lt"/>
                <a:hlinkClick r:id="rId4"/>
              </a:rPr>
              <a:t>Agency, Reciprocity, and Accountability in Democratic Education (Richard Elmore, 2003</a:t>
            </a:r>
            <a:r>
              <a:rPr lang="en-CA" sz="2000" dirty="0">
                <a:latin typeface="+mj-lt"/>
              </a:rPr>
              <a:t>)</a:t>
            </a:r>
            <a:endParaRPr lang="en-US" sz="2000" dirty="0">
              <a:latin typeface="+mj-lt"/>
            </a:endParaRPr>
          </a:p>
          <a:p>
            <a:pPr eaLnBrk="1" hangingPunct="1">
              <a:defRPr/>
            </a:pPr>
            <a:endParaRPr lang="en-CA" sz="1400" dirty="0">
              <a:latin typeface="Gill Sans MT" pitchFamily="34" charset="0"/>
            </a:endParaRPr>
          </a:p>
          <a:p>
            <a:pPr eaLnBrk="1" hangingPunct="1">
              <a:defRPr/>
            </a:pPr>
            <a:endParaRPr lang="en-US" sz="2400" dirty="0">
              <a:latin typeface="Gill Sans MT" pitchFamily="34" charset="0"/>
            </a:endParaRPr>
          </a:p>
        </p:txBody>
      </p:sp>
      <p:graphicFrame>
        <p:nvGraphicFramePr>
          <p:cNvPr id="16388" name="Object 1"/>
          <p:cNvGraphicFramePr>
            <a:graphicFrameLocks noChangeAspect="1"/>
          </p:cNvGraphicFramePr>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16536" name="Picture" r:id="rId5" imgW="5054400" imgH="4201920" progId="StaticEnhancedMetafile">
                  <p:embed/>
                </p:oleObj>
              </mc:Choice>
              <mc:Fallback>
                <p:oleObj name="Picture" r:id="rId5" imgW="5054400" imgH="4201920" progId="StaticEnhancedMetafile">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475656" y="332656"/>
            <a:ext cx="7227887" cy="1143000"/>
          </a:xfrm>
        </p:spPr>
        <p:txBody>
          <a:bodyPr/>
          <a:lstStyle/>
          <a:p>
            <a:br>
              <a:rPr lang="en-CA" altLang="en-US" sz="3200" b="1" dirty="0">
                <a:solidFill>
                  <a:srgbClr val="000000"/>
                </a:solidFill>
              </a:rPr>
            </a:br>
            <a:r>
              <a:rPr lang="en-CA" altLang="en-US" sz="3200" b="1" dirty="0">
                <a:solidFill>
                  <a:srgbClr val="000000"/>
                </a:solidFill>
              </a:rPr>
              <a:t>Leader as Coach &amp; Reciprocal Leadership  </a:t>
            </a:r>
            <a:br>
              <a:rPr lang="en-CA" altLang="en-US" sz="3200" b="1" dirty="0">
                <a:solidFill>
                  <a:srgbClr val="000000"/>
                </a:solidFill>
              </a:rPr>
            </a:br>
            <a:endParaRPr lang="en-CA" altLang="en-US" sz="3200" b="1" dirty="0">
              <a:solidFill>
                <a:srgbClr val="000000"/>
              </a:solidFill>
            </a:endParaRPr>
          </a:p>
        </p:txBody>
      </p:sp>
      <p:sp>
        <p:nvSpPr>
          <p:cNvPr id="5124" name="Rectangle 4"/>
          <p:cNvSpPr>
            <a:spLocks noChangeArrowheads="1"/>
          </p:cNvSpPr>
          <p:nvPr/>
        </p:nvSpPr>
        <p:spPr bwMode="auto">
          <a:xfrm>
            <a:off x="611560" y="1700213"/>
            <a:ext cx="7812000" cy="5909310"/>
          </a:xfrm>
          <a:prstGeom prst="rect">
            <a:avLst/>
          </a:prstGeom>
          <a:noFill/>
          <a:ln>
            <a:noFill/>
          </a:ln>
          <a:extLst/>
        </p:spPr>
        <p:txBody>
          <a:bodyPr wrap="square">
            <a:spAutoFit/>
          </a:bodyPr>
          <a:lstStyle/>
          <a:p>
            <a:r>
              <a:rPr lang="en-CA" sz="2800" dirty="0"/>
              <a:t>“For every increment of performance I demand from you, I have an equal responsibility to provide you with the capacity to meet that expectation. Likewise, for every investment you make in my skill and knowledge, I have a reciprocal responsibility to demonstrate some new increment in performance.” </a:t>
            </a:r>
          </a:p>
          <a:p>
            <a:endParaRPr lang="en-CA" sz="1600" dirty="0"/>
          </a:p>
          <a:p>
            <a:r>
              <a:rPr lang="en-CA" sz="2000" dirty="0"/>
              <a:t>Source: </a:t>
            </a:r>
            <a:r>
              <a:rPr lang="en-CA" sz="2000" dirty="0">
                <a:hlinkClick r:id="rId4"/>
              </a:rPr>
              <a:t>Bridging the Gap between Standards and Achievement: The Imperative for Professional Development in Education </a:t>
            </a:r>
            <a:r>
              <a:rPr lang="en-CA" sz="2000" dirty="0"/>
              <a:t>by Richard Elmore, 2002</a:t>
            </a:r>
          </a:p>
          <a:p>
            <a:r>
              <a:rPr lang="en-CA" sz="2000" dirty="0"/>
              <a:t> </a:t>
            </a:r>
          </a:p>
          <a:p>
            <a:r>
              <a:rPr lang="en-CA" sz="2800" dirty="0"/>
              <a:t>  </a:t>
            </a:r>
            <a:r>
              <a:rPr lang="en-CA" sz="2000" dirty="0"/>
              <a:t> </a:t>
            </a:r>
          </a:p>
          <a:p>
            <a:r>
              <a:rPr lang="en-CA" sz="2000" dirty="0"/>
              <a:t> </a:t>
            </a:r>
            <a:endParaRPr lang="en-US" sz="1400" dirty="0">
              <a:latin typeface="+mj-lt"/>
            </a:endParaRPr>
          </a:p>
          <a:p>
            <a:pPr eaLnBrk="1" hangingPunct="1">
              <a:defRPr/>
            </a:pPr>
            <a:endParaRPr lang="en-CA" sz="1400" dirty="0">
              <a:latin typeface="Gill Sans MT" pitchFamily="34" charset="0"/>
            </a:endParaRPr>
          </a:p>
          <a:p>
            <a:pPr eaLnBrk="1" hangingPunct="1">
              <a:defRPr/>
            </a:pPr>
            <a:endParaRPr lang="en-US" sz="2400" dirty="0">
              <a:latin typeface="Gill Sans MT" pitchFamily="34" charset="0"/>
            </a:endParaRPr>
          </a:p>
        </p:txBody>
      </p:sp>
      <p:graphicFrame>
        <p:nvGraphicFramePr>
          <p:cNvPr id="16388" name="Object 1"/>
          <p:cNvGraphicFramePr>
            <a:graphicFrameLocks noChangeAspect="1"/>
          </p:cNvGraphicFramePr>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90218" name="Picture" r:id="rId5" imgW="5054400" imgH="4201920" progId="StaticEnhancedMetafile">
                  <p:embed/>
                </p:oleObj>
              </mc:Choice>
              <mc:Fallback>
                <p:oleObj name="Picture" r:id="rId5" imgW="5054400" imgH="4201920" progId="StaticEnhancedMetafil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4281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763688" y="332656"/>
            <a:ext cx="7083871" cy="864000"/>
          </a:xfrm>
        </p:spPr>
        <p:txBody>
          <a:bodyPr/>
          <a:lstStyle/>
          <a:p>
            <a:br>
              <a:rPr lang="en-CA" altLang="en-US" sz="3200" b="1" dirty="0">
                <a:solidFill>
                  <a:srgbClr val="000000"/>
                </a:solidFill>
              </a:rPr>
            </a:br>
            <a:r>
              <a:rPr lang="en-CA" altLang="en-US" sz="3200" b="1" dirty="0">
                <a:solidFill>
                  <a:srgbClr val="000000"/>
                </a:solidFill>
              </a:rPr>
              <a:t> Reciprocal Leadership  </a:t>
            </a:r>
            <a:br>
              <a:rPr lang="en-CA" altLang="en-US" sz="3200" b="1" dirty="0">
                <a:solidFill>
                  <a:srgbClr val="000000"/>
                </a:solidFill>
              </a:rPr>
            </a:br>
            <a:endParaRPr lang="en-CA" altLang="en-US" sz="3200" b="1" dirty="0">
              <a:solidFill>
                <a:srgbClr val="000000"/>
              </a:solidFill>
            </a:endParaRPr>
          </a:p>
        </p:txBody>
      </p:sp>
      <p:sp>
        <p:nvSpPr>
          <p:cNvPr id="5124" name="Rectangle 4"/>
          <p:cNvSpPr>
            <a:spLocks noChangeArrowheads="1"/>
          </p:cNvSpPr>
          <p:nvPr/>
        </p:nvSpPr>
        <p:spPr bwMode="auto">
          <a:xfrm>
            <a:off x="395536" y="1558800"/>
            <a:ext cx="8316000" cy="4893647"/>
          </a:xfrm>
          <a:prstGeom prst="rect">
            <a:avLst/>
          </a:prstGeom>
          <a:noFill/>
          <a:ln>
            <a:noFill/>
          </a:ln>
          <a:extLst/>
        </p:spPr>
        <p:txBody>
          <a:bodyPr wrap="square">
            <a:spAutoFit/>
          </a:bodyPr>
          <a:lstStyle/>
          <a:p>
            <a:r>
              <a:rPr lang="en-CA" sz="2400" dirty="0"/>
              <a:t>According to Elmore there are two fundamental principles:</a:t>
            </a:r>
          </a:p>
          <a:p>
            <a:pPr marL="457200" lvl="0" indent="-457200">
              <a:buFont typeface="Arial"/>
              <a:buChar char="•"/>
            </a:pPr>
            <a:r>
              <a:rPr lang="en-CA" sz="2400" b="1" dirty="0"/>
              <a:t>Agency</a:t>
            </a:r>
            <a:r>
              <a:rPr lang="en-CA" sz="2400" dirty="0"/>
              <a:t> requires your active consent and engagement with me in the social activity of learning, and my active engagement in eliciting that consent and engagement. In order for teaching/coaching and learning to occur, we both have to actively consent to be engaged. </a:t>
            </a:r>
          </a:p>
          <a:p>
            <a:pPr marL="457200" lvl="0" indent="-457200">
              <a:buFont typeface="Arial"/>
              <a:buChar char="•"/>
            </a:pPr>
            <a:r>
              <a:rPr lang="en-CA" sz="2400" b="1" dirty="0"/>
              <a:t>Reciprocity</a:t>
            </a:r>
            <a:r>
              <a:rPr lang="en-CA" sz="2400" dirty="0"/>
              <a:t> which requires each of us to agree to be influenced in our common work by the other’s needs and interests; my interest and need to be effective as a teacher/coach depends on your interest and need to gain something of value from your relationship with me as a learner. Teaching/coaching and learning is one way we negotiate our individual needs and interests.</a:t>
            </a:r>
          </a:p>
        </p:txBody>
      </p:sp>
      <p:graphicFrame>
        <p:nvGraphicFramePr>
          <p:cNvPr id="16388" name="Object 1"/>
          <p:cNvGraphicFramePr>
            <a:graphicFrameLocks noChangeAspect="1"/>
          </p:cNvGraphicFramePr>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91245" name="Picture" r:id="rId4" imgW="5054400" imgH="4201920" progId="StaticEnhancedMetafile">
                  <p:embed/>
                </p:oleObj>
              </mc:Choice>
              <mc:Fallback>
                <p:oleObj name="Picture" r:id="rId4" imgW="5054400" imgH="4201920" progId="StaticEnhancedMetafil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97870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14400" y="333375"/>
            <a:ext cx="8229600" cy="1143000"/>
          </a:xfrm>
        </p:spPr>
        <p:txBody>
          <a:bodyPr/>
          <a:lstStyle/>
          <a:p>
            <a:pPr>
              <a:lnSpc>
                <a:spcPct val="90000"/>
              </a:lnSpc>
              <a:spcBef>
                <a:spcPct val="20000"/>
              </a:spcBef>
            </a:pPr>
            <a:r>
              <a:rPr lang="en-CA" altLang="en-US" sz="3200" b="1" dirty="0">
                <a:solidFill>
                  <a:srgbClr val="000000"/>
                </a:solidFill>
              </a:rPr>
              <a:t>Reciprocal Leadership </a:t>
            </a:r>
            <a:br>
              <a:rPr lang="en-CA" altLang="en-US" sz="3200" b="1" dirty="0">
                <a:solidFill>
                  <a:srgbClr val="000000"/>
                </a:solidFill>
              </a:rPr>
            </a:br>
            <a:r>
              <a:rPr lang="en-CA" altLang="en-US" sz="3200" b="1" dirty="0">
                <a:solidFill>
                  <a:srgbClr val="000000"/>
                </a:solidFill>
              </a:rPr>
              <a:t> </a:t>
            </a:r>
            <a:endParaRPr lang="en-CA" altLang="en-US" sz="3200" b="1" i="1" dirty="0">
              <a:solidFill>
                <a:srgbClr val="006600"/>
              </a:solidFill>
              <a:latin typeface="Gill Sans MT" panose="020B0502020104020203" pitchFamily="34" charset="0"/>
            </a:endParaRPr>
          </a:p>
        </p:txBody>
      </p:sp>
      <p:sp>
        <p:nvSpPr>
          <p:cNvPr id="18435" name="Content Placeholder 2"/>
          <p:cNvSpPr>
            <a:spLocks noGrp="1"/>
          </p:cNvSpPr>
          <p:nvPr>
            <p:ph idx="1"/>
          </p:nvPr>
        </p:nvSpPr>
        <p:spPr>
          <a:xfrm>
            <a:off x="251520" y="1484784"/>
            <a:ext cx="8553600" cy="4896543"/>
          </a:xfrm>
        </p:spPr>
        <p:txBody>
          <a:bodyPr/>
          <a:lstStyle/>
          <a:p>
            <a:pPr marL="0" indent="0">
              <a:buNone/>
            </a:pPr>
            <a:endParaRPr lang="en-CA" altLang="en-US" sz="2800" dirty="0"/>
          </a:p>
          <a:p>
            <a:r>
              <a:rPr lang="en-CA" altLang="en-US" sz="2800" dirty="0"/>
              <a:t>“Every time we interact with another person at work, we have a choice to make: do we try to claim as much value as we can, or contribute value without worrying about what we receive in return.”</a:t>
            </a:r>
          </a:p>
          <a:p>
            <a:r>
              <a:rPr lang="en-CA" sz="2800" kern="1200" dirty="0">
                <a:latin typeface="Arial" charset="0"/>
              </a:rPr>
              <a:t>“People differ dramatically in their preferences for reciprocity – their desired mix of taking and giving.” </a:t>
            </a:r>
          </a:p>
          <a:p>
            <a:pPr marL="0" indent="0">
              <a:buNone/>
            </a:pPr>
            <a:r>
              <a:rPr lang="en-CA" sz="2800" kern="1200" dirty="0">
                <a:latin typeface="Arial" charset="0"/>
              </a:rPr>
              <a:t> </a:t>
            </a:r>
            <a:r>
              <a:rPr lang="en-US" altLang="en-US" sz="2000" dirty="0">
                <a:latin typeface="+mj-lt"/>
              </a:rPr>
              <a:t>Source:</a:t>
            </a:r>
            <a:r>
              <a:rPr lang="en-CA" sz="2000" dirty="0">
                <a:solidFill>
                  <a:srgbClr val="333333"/>
                </a:solidFill>
                <a:latin typeface="+mj-lt"/>
                <a:ea typeface="Calibri" panose="020F0502020204030204" pitchFamily="34" charset="0"/>
                <a:cs typeface="Times New Roman" panose="02020603050405020304" pitchFamily="18" charset="0"/>
              </a:rPr>
              <a:t> </a:t>
            </a:r>
            <a:r>
              <a:rPr lang="en-CA" sz="2000" i="1" u="sng" dirty="0">
                <a:solidFill>
                  <a:srgbClr val="0563C1"/>
                </a:solidFill>
                <a:latin typeface="+mj-lt"/>
                <a:ea typeface="Calibri" panose="020F0502020204030204" pitchFamily="34" charset="0"/>
                <a:cs typeface="Times New Roman" panose="02020603050405020304" pitchFamily="18" charset="0"/>
                <a:hlinkClick r:id="rId4"/>
              </a:rPr>
              <a:t>Give and Take: A Revolutionary Approach to Success</a:t>
            </a:r>
            <a:r>
              <a:rPr lang="en-CA" sz="2000" u="sng" dirty="0">
                <a:solidFill>
                  <a:srgbClr val="0563C1"/>
                </a:solidFill>
                <a:latin typeface="+mj-lt"/>
                <a:ea typeface="Calibri" panose="020F0502020204030204" pitchFamily="34" charset="0"/>
                <a:cs typeface="Times New Roman" panose="02020603050405020304" pitchFamily="18" charset="0"/>
                <a:hlinkClick r:id="rId4"/>
              </a:rPr>
              <a:t> </a:t>
            </a:r>
            <a:r>
              <a:rPr lang="en-CA" sz="2000" dirty="0">
                <a:solidFill>
                  <a:srgbClr val="333333"/>
                </a:solidFill>
                <a:latin typeface="+mj-lt"/>
                <a:ea typeface="Calibri" panose="020F0502020204030204" pitchFamily="34" charset="0"/>
                <a:cs typeface="Times New Roman" panose="02020603050405020304" pitchFamily="18" charset="0"/>
              </a:rPr>
              <a:t>(Grant, 2013)</a:t>
            </a:r>
            <a:endParaRPr lang="en-CA" sz="2000" dirty="0">
              <a:latin typeface="+mj-lt"/>
              <a:ea typeface="Calibri" panose="020F0502020204030204" pitchFamily="34" charset="0"/>
              <a:cs typeface="Times New Roman" panose="02020603050405020304" pitchFamily="18" charset="0"/>
            </a:endParaRPr>
          </a:p>
          <a:p>
            <a:endParaRPr lang="en-CA" altLang="en-US" sz="2000" dirty="0">
              <a:latin typeface="+mj-lt"/>
            </a:endParaRPr>
          </a:p>
          <a:p>
            <a:pPr marL="0" indent="0">
              <a:buFontTx/>
              <a:buNone/>
            </a:pPr>
            <a:endParaRPr lang="en-CA" altLang="en-US" sz="2800" dirty="0"/>
          </a:p>
          <a:p>
            <a:pPr marL="0" indent="0">
              <a:buFontTx/>
              <a:buNone/>
            </a:pPr>
            <a:endParaRPr lang="en-US" altLang="en-US" sz="2800" dirty="0"/>
          </a:p>
        </p:txBody>
      </p:sp>
      <p:graphicFrame>
        <p:nvGraphicFramePr>
          <p:cNvPr id="18436" name="Object 1"/>
          <p:cNvGraphicFramePr>
            <a:graphicFrameLocks noChangeAspect="1"/>
          </p:cNvGraphicFramePr>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18586" name="Picture" r:id="rId5" imgW="5054400" imgH="4201920" progId="StaticEnhancedMetafile">
                  <p:embed/>
                </p:oleObj>
              </mc:Choice>
              <mc:Fallback>
                <p:oleObj name="Picture" r:id="rId5" imgW="5054400" imgH="4201920" progId="StaticEnhancedMetafile">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7472</TotalTime>
  <Words>4951</Words>
  <Application>Microsoft Macintosh PowerPoint</Application>
  <PresentationFormat>On-screen Show (4:3)</PresentationFormat>
  <Paragraphs>379</Paragraphs>
  <Slides>24</Slides>
  <Notes>24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5" baseType="lpstr">
      <vt:lpstr>MS PGothic</vt:lpstr>
      <vt:lpstr>MS PGothic</vt:lpstr>
      <vt:lpstr>Arial</vt:lpstr>
      <vt:lpstr>ArialMT</vt:lpstr>
      <vt:lpstr>Calibri</vt:lpstr>
      <vt:lpstr>Gill Sans MT</vt:lpstr>
      <vt:lpstr>GillSans</vt:lpstr>
      <vt:lpstr>Times New Roman</vt:lpstr>
      <vt:lpstr>Wingdings</vt:lpstr>
      <vt:lpstr>Default Design</vt:lpstr>
      <vt:lpstr>Picture</vt:lpstr>
      <vt:lpstr>PowerPoint Presentation</vt:lpstr>
      <vt:lpstr>PowerPoint Presentation</vt:lpstr>
      <vt:lpstr>Mentoring</vt:lpstr>
      <vt:lpstr>Coaching</vt:lpstr>
      <vt:lpstr>Mentoring and Coaching: Six Principles</vt:lpstr>
      <vt:lpstr> Leader as Coach &amp; Reciprocal Leadership   </vt:lpstr>
      <vt:lpstr> Leader as Coach &amp; Reciprocal Leadership   </vt:lpstr>
      <vt:lpstr>  Reciprocal Leadership   </vt:lpstr>
      <vt:lpstr>Reciprocal Leadership   </vt:lpstr>
      <vt:lpstr>PowerPoint Presentation</vt:lpstr>
      <vt:lpstr>Reciprocal Leadership:  Your thoughts … </vt:lpstr>
      <vt:lpstr> Reciprocal Leadership:  The IEL’s Definition </vt:lpstr>
      <vt:lpstr>Reciprocal Leadership:  Guiding Principles</vt:lpstr>
      <vt:lpstr>PowerPoint Presentation</vt:lpstr>
      <vt:lpstr> The Leader as Coach  in Action</vt:lpstr>
      <vt:lpstr>PowerPoint Presentation</vt:lpstr>
      <vt:lpstr>PowerPoint Presentation</vt:lpstr>
      <vt:lpstr> </vt:lpstr>
      <vt:lpstr> </vt:lpstr>
      <vt:lpstr> </vt:lpstr>
      <vt:lpstr>PowerPoint Presentation</vt:lpstr>
      <vt:lpstr> </vt:lpstr>
      <vt:lpstr>Sampling of Resources</vt:lpstr>
      <vt:lpstr>PowerPoint Presentation</vt:lpstr>
    </vt:vector>
  </TitlesOfParts>
  <Company>CSC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maccaljo</dc:creator>
  <cp:lastModifiedBy>Denise Duhaime</cp:lastModifiedBy>
  <cp:revision>337</cp:revision>
  <cp:lastPrinted>2019-03-26T15:34:55Z</cp:lastPrinted>
  <dcterms:created xsi:type="dcterms:W3CDTF">2010-10-06T14:47:24Z</dcterms:created>
  <dcterms:modified xsi:type="dcterms:W3CDTF">2019-04-10T13:50:33Z</dcterms:modified>
</cp:coreProperties>
</file>