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7.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8.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9.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0.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1.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2.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3.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4.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5.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6.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7.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8.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9.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20.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21.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22.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23.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handoutMasterIdLst>
    <p:handoutMasterId r:id="rId27"/>
  </p:handoutMasterIdLst>
  <p:sldIdLst>
    <p:sldId id="256" r:id="rId2"/>
    <p:sldId id="262" r:id="rId3"/>
    <p:sldId id="333" r:id="rId4"/>
    <p:sldId id="289" r:id="rId5"/>
    <p:sldId id="430" r:id="rId6"/>
    <p:sldId id="301" r:id="rId7"/>
    <p:sldId id="431" r:id="rId8"/>
    <p:sldId id="432" r:id="rId9"/>
    <p:sldId id="281" r:id="rId10"/>
    <p:sldId id="436" r:id="rId11"/>
    <p:sldId id="336" r:id="rId12"/>
    <p:sldId id="310" r:id="rId13"/>
    <p:sldId id="433" r:id="rId14"/>
    <p:sldId id="441" r:id="rId15"/>
    <p:sldId id="434" r:id="rId16"/>
    <p:sldId id="444" r:id="rId17"/>
    <p:sldId id="440" r:id="rId18"/>
    <p:sldId id="437" r:id="rId19"/>
    <p:sldId id="438" r:id="rId20"/>
    <p:sldId id="443" r:id="rId21"/>
    <p:sldId id="442" r:id="rId22"/>
    <p:sldId id="320" r:id="rId23"/>
    <p:sldId id="328" r:id="rId24"/>
    <p:sldId id="290" r:id="rId25"/>
  </p:sldIdLst>
  <p:sldSz cx="9144000" cy="6858000" type="screen4x3"/>
  <p:notesSz cx="7010400" cy="9296400"/>
  <p:defaultTextStyle>
    <a:defPPr>
      <a:defRPr lang="en-CA"/>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chouinard" initials="jc" lastIdx="18" clrIdx="0">
    <p:extLst>
      <p:ext uri="{19B8F6BF-5375-455C-9EA6-DF929625EA0E}">
        <p15:presenceInfo xmlns:p15="http://schemas.microsoft.com/office/powerpoint/2012/main" userId="jchouinard" providerId="None"/>
      </p:ext>
    </p:extLst>
  </p:cmAuthor>
  <p:cmAuthor id="2" name="Sophie Martineau" initials="SM" lastIdx="6" clrIdx="1">
    <p:extLst>
      <p:ext uri="{19B8F6BF-5375-455C-9EA6-DF929625EA0E}">
        <p15:presenceInfo xmlns:p15="http://schemas.microsoft.com/office/powerpoint/2012/main" userId="S-1-5-21-1987942383-3128675074-1564712243-11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2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89" autoAdjust="0"/>
    <p:restoredTop sz="40998" autoAdjust="0"/>
  </p:normalViewPr>
  <p:slideViewPr>
    <p:cSldViewPr>
      <p:cViewPr varScale="1">
        <p:scale>
          <a:sx n="77" d="100"/>
          <a:sy n="77" d="100"/>
        </p:scale>
        <p:origin x="1344" y="192"/>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0"/>
    </p:cViewPr>
  </p:sorterViewPr>
  <p:notesViewPr>
    <p:cSldViewPr>
      <p:cViewPr varScale="1">
        <p:scale>
          <a:sx n="65" d="100"/>
          <a:sy n="65" d="100"/>
        </p:scale>
        <p:origin x="2766" y="7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3550"/>
          </a:xfrm>
          <a:prstGeom prst="rect">
            <a:avLst/>
          </a:prstGeom>
        </p:spPr>
        <p:txBody>
          <a:bodyPr vert="horz" lIns="91566" tIns="45783" rIns="91566" bIns="45783" rtlCol="0"/>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971925" y="0"/>
            <a:ext cx="3036888" cy="463550"/>
          </a:xfrm>
          <a:prstGeom prst="rect">
            <a:avLst/>
          </a:prstGeom>
        </p:spPr>
        <p:txBody>
          <a:bodyPr vert="horz" wrap="square" lIns="91566" tIns="45783" rIns="91566" bIns="45783" numCol="1" anchor="t" anchorCtr="0" compatLnSpc="1">
            <a:prstTxWarp prst="textNoShape">
              <a:avLst/>
            </a:prstTxWarp>
          </a:bodyPr>
          <a:lstStyle>
            <a:lvl1pPr algn="r" eaLnBrk="1" hangingPunct="1">
              <a:defRPr sz="1200">
                <a:ea typeface="MS PGothic" panose="020B0600070205080204" pitchFamily="34" charset="-128"/>
              </a:defRPr>
            </a:lvl1pPr>
          </a:lstStyle>
          <a:p>
            <a:pPr>
              <a:defRPr/>
            </a:pPr>
            <a:fld id="{8278CC5F-B364-479C-9C42-97B6D11B2CA6}" type="datetimeFigureOut">
              <a:rPr lang="en-US" altLang="en-US"/>
              <a:pPr>
                <a:defRPr/>
              </a:pPr>
              <a:t>4/5/19</a:t>
            </a:fld>
            <a:endParaRPr lang="en-US" altLang="en-US"/>
          </a:p>
        </p:txBody>
      </p:sp>
      <p:sp>
        <p:nvSpPr>
          <p:cNvPr id="4" name="Footer Placeholder 3"/>
          <p:cNvSpPr>
            <a:spLocks noGrp="1"/>
          </p:cNvSpPr>
          <p:nvPr>
            <p:ph type="ftr" sz="quarter" idx="2"/>
          </p:nvPr>
        </p:nvSpPr>
        <p:spPr>
          <a:xfrm>
            <a:off x="0" y="8831263"/>
            <a:ext cx="3036888" cy="463550"/>
          </a:xfrm>
          <a:prstGeom prst="rect">
            <a:avLst/>
          </a:prstGeom>
        </p:spPr>
        <p:txBody>
          <a:bodyPr vert="horz" lIns="91566" tIns="45783" rIns="91566" bIns="45783" rtlCol="0" anchor="b"/>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971925" y="8831263"/>
            <a:ext cx="3036888" cy="463550"/>
          </a:xfrm>
          <a:prstGeom prst="rect">
            <a:avLst/>
          </a:prstGeom>
        </p:spPr>
        <p:txBody>
          <a:bodyPr vert="horz" wrap="square" lIns="91566" tIns="45783" rIns="91566" bIns="45783" numCol="1" anchor="b" anchorCtr="0" compatLnSpc="1">
            <a:prstTxWarp prst="textNoShape">
              <a:avLst/>
            </a:prstTxWarp>
          </a:bodyPr>
          <a:lstStyle>
            <a:lvl1pPr algn="r" eaLnBrk="1" hangingPunct="1">
              <a:defRPr sz="1200">
                <a:ea typeface="MS PGothic" panose="020B0600070205080204" pitchFamily="34" charset="-128"/>
              </a:defRPr>
            </a:lvl1pPr>
          </a:lstStyle>
          <a:p>
            <a:pPr>
              <a:defRPr/>
            </a:pPr>
            <a:fld id="{325B03BB-6A09-41D2-9C75-A4D31432CEF6}" type="slidenum">
              <a:rPr lang="en-US" altLang="en-US"/>
              <a:pPr>
                <a:defRPr/>
              </a:pPr>
              <a:t>‹#›</a:t>
            </a:fld>
            <a:endParaRPr lang="en-US" altLang="en-US"/>
          </a:p>
        </p:txBody>
      </p:sp>
    </p:spTree>
    <p:extLst>
      <p:ext uri="{BB962C8B-B14F-4D97-AF65-F5344CB8AC3E}">
        <p14:creationId xmlns:p14="http://schemas.microsoft.com/office/powerpoint/2010/main" val="3522996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3152" tIns="46575" rIns="93152" bIns="46575" numCol="1" anchor="t" anchorCtr="0" compatLnSpc="1">
            <a:prstTxWarp prst="textNoShape">
              <a:avLst/>
            </a:prstTxWarp>
          </a:bodyPr>
          <a:lstStyle>
            <a:lvl1pPr defTabSz="931553" eaLnBrk="1" hangingPunct="1">
              <a:defRPr sz="1200">
                <a:latin typeface="Arial" charset="0"/>
                <a:ea typeface="+mn-ea"/>
                <a:cs typeface="+mn-cs"/>
              </a:defRPr>
            </a:lvl1pPr>
          </a:lstStyle>
          <a:p>
            <a:pPr>
              <a:defRPr/>
            </a:pPr>
            <a:endParaRPr lang="en-CA"/>
          </a:p>
        </p:txBody>
      </p:sp>
      <p:sp>
        <p:nvSpPr>
          <p:cNvPr id="4099" name="Rectangle 3"/>
          <p:cNvSpPr>
            <a:spLocks noGrp="1" noChangeArrowheads="1"/>
          </p:cNvSpPr>
          <p:nvPr>
            <p:ph type="dt" idx="1"/>
          </p:nvPr>
        </p:nvSpPr>
        <p:spPr bwMode="auto">
          <a:xfrm>
            <a:off x="3971925" y="0"/>
            <a:ext cx="3036888" cy="463550"/>
          </a:xfrm>
          <a:prstGeom prst="rect">
            <a:avLst/>
          </a:prstGeom>
          <a:noFill/>
          <a:ln w="9525">
            <a:noFill/>
            <a:miter lim="800000"/>
            <a:headEnd/>
            <a:tailEnd/>
          </a:ln>
          <a:effectLst/>
        </p:spPr>
        <p:txBody>
          <a:bodyPr vert="horz" wrap="square" lIns="93152" tIns="46575" rIns="93152" bIns="46575" numCol="1" anchor="t" anchorCtr="0" compatLnSpc="1">
            <a:prstTxWarp prst="textNoShape">
              <a:avLst/>
            </a:prstTxWarp>
          </a:bodyPr>
          <a:lstStyle>
            <a:lvl1pPr algn="r" defTabSz="931553" eaLnBrk="1" hangingPunct="1">
              <a:defRPr sz="1200">
                <a:latin typeface="Arial" charset="0"/>
                <a:ea typeface="+mn-ea"/>
                <a:cs typeface="+mn-cs"/>
              </a:defRPr>
            </a:lvl1pPr>
          </a:lstStyle>
          <a:p>
            <a:pPr>
              <a:defRPr/>
            </a:pPr>
            <a:endParaRPr lang="en-CA"/>
          </a:p>
        </p:txBody>
      </p:sp>
      <p:sp>
        <p:nvSpPr>
          <p:cNvPr id="3076"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01"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93152" tIns="46575" rIns="93152" bIns="46575"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102" name="Rectangle 6"/>
          <p:cNvSpPr>
            <a:spLocks noGrp="1" noChangeArrowheads="1"/>
          </p:cNvSpPr>
          <p:nvPr>
            <p:ph type="ftr" sz="quarter" idx="4"/>
          </p:nvPr>
        </p:nvSpPr>
        <p:spPr bwMode="auto">
          <a:xfrm>
            <a:off x="0" y="8831263"/>
            <a:ext cx="3036888" cy="463550"/>
          </a:xfrm>
          <a:prstGeom prst="rect">
            <a:avLst/>
          </a:prstGeom>
          <a:noFill/>
          <a:ln w="9525">
            <a:noFill/>
            <a:miter lim="800000"/>
            <a:headEnd/>
            <a:tailEnd/>
          </a:ln>
          <a:effectLst/>
        </p:spPr>
        <p:txBody>
          <a:bodyPr vert="horz" wrap="square" lIns="93152" tIns="46575" rIns="93152" bIns="46575" numCol="1" anchor="b" anchorCtr="0" compatLnSpc="1">
            <a:prstTxWarp prst="textNoShape">
              <a:avLst/>
            </a:prstTxWarp>
          </a:bodyPr>
          <a:lstStyle>
            <a:lvl1pPr defTabSz="931553" eaLnBrk="1" hangingPunct="1">
              <a:defRPr sz="1200">
                <a:latin typeface="Arial" charset="0"/>
                <a:ea typeface="+mn-ea"/>
                <a:cs typeface="+mn-cs"/>
              </a:defRPr>
            </a:lvl1pPr>
          </a:lstStyle>
          <a:p>
            <a:pPr>
              <a:defRPr/>
            </a:pPr>
            <a:endParaRPr lang="en-CA"/>
          </a:p>
        </p:txBody>
      </p:sp>
      <p:sp>
        <p:nvSpPr>
          <p:cNvPr id="4103" name="Rectangle 7"/>
          <p:cNvSpPr>
            <a:spLocks noGrp="1" noChangeArrowheads="1"/>
          </p:cNvSpPr>
          <p:nvPr>
            <p:ph type="sldNum" sz="quarter" idx="5"/>
          </p:nvPr>
        </p:nvSpPr>
        <p:spPr bwMode="auto">
          <a:xfrm>
            <a:off x="3971925" y="8831263"/>
            <a:ext cx="3036888" cy="463550"/>
          </a:xfrm>
          <a:prstGeom prst="rect">
            <a:avLst/>
          </a:prstGeom>
          <a:noFill/>
          <a:ln w="9525">
            <a:noFill/>
            <a:miter lim="800000"/>
            <a:headEnd/>
            <a:tailEnd/>
          </a:ln>
          <a:effectLst/>
        </p:spPr>
        <p:txBody>
          <a:bodyPr vert="horz" wrap="square" lIns="93152" tIns="46575" rIns="93152" bIns="46575" numCol="1" anchor="b" anchorCtr="0" compatLnSpc="1">
            <a:prstTxWarp prst="textNoShape">
              <a:avLst/>
            </a:prstTxWarp>
          </a:bodyPr>
          <a:lstStyle>
            <a:lvl1pPr algn="r" defTabSz="930270" eaLnBrk="1" hangingPunct="1">
              <a:defRPr sz="1200">
                <a:ea typeface="MS PGothic" panose="020B0600070205080204" pitchFamily="34" charset="-128"/>
              </a:defRPr>
            </a:lvl1pPr>
          </a:lstStyle>
          <a:p>
            <a:pPr>
              <a:defRPr/>
            </a:pPr>
            <a:fld id="{7FE0C6DA-08B9-4A33-A7F3-41797C835975}" type="slidenum">
              <a:rPr lang="en-CA" altLang="en-US"/>
              <a:pPr>
                <a:defRPr/>
              </a:pPr>
              <a:t>‹#›</a:t>
            </a:fld>
            <a:endParaRPr lang="en-CA" altLang="en-US"/>
          </a:p>
        </p:txBody>
      </p:sp>
    </p:spTree>
    <p:extLst>
      <p:ext uri="{BB962C8B-B14F-4D97-AF65-F5344CB8AC3E}">
        <p14:creationId xmlns:p14="http://schemas.microsoft.com/office/powerpoint/2010/main" val="24613089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na01.safelinks.protection.outlook.com/?url=https://www.ted.com/talks/margaret_heffernan_why_it_s_time_to_forget_the_pecking_order_at_work/transcript&amp;data=02|01|julie.reid@ontario.ca|9bfdc07b980c43ecf3ef08d5a583e3e0|cddc1229ac2a4b97b78a0e5cacb5865c|0|0|636596908233195066&amp;sdata=FhRSm/wEjjB/mLAxaFc3LVqyh91P3jUj3sVQWQrI+qc=&amp;reserved=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education-leadership-ontario.ca/fr/ressources/ressources-personnelles-en-leadership"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abebooks.com/Coaching-Habit-Say-Ask-Change-Way/30059329951/bd?cm_mmc=ggl-_-COM_CA_ETA_DSA-_-naa-_-1t3naa&amp;gclid=EAIaIQobChMIp5XJraWy4QIVCiaGCh1g4AnYEAAYAyAAEgL6X_D_Bw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thinkingcollaborative.co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gadoe.org/Curriculum-Instruction-and-Assessment/Special-Education-Services/Documents/SPDG%20Videos/Coaching/Coaching%20Parts%20Six-Seven.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education-leadership-ontario.ca/fr/ressources/collaborative-learning-model/leadership-coach"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edu.gov.on.ca/fre/policyfunding/leadership/Summer2010Fr.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usd12.org/sites/default/files/Page_Attachments/ze_elmore2003pp1-32.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adamgrant.net/give-and-take"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theglobeandmail.com/report-on-business/careers/leadership-lab/the-difference-between-workplace-givers-takers-and-matchers/article25594837/"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ea typeface="ＭＳ Ｐゴシック" panose="020B0600070205080204" pitchFamily="34" charset="-128"/>
              </a:defRPr>
            </a:lvl1pPr>
            <a:lvl2pPr marL="749300" indent="-287338" defTabSz="927100">
              <a:defRPr>
                <a:solidFill>
                  <a:schemeClr val="tx1"/>
                </a:solidFill>
                <a:latin typeface="Arial" panose="020B0604020202020204" pitchFamily="34" charset="0"/>
                <a:ea typeface="ＭＳ Ｐゴシック" panose="020B0600070205080204" pitchFamily="34" charset="-128"/>
              </a:defRPr>
            </a:lvl2pPr>
            <a:lvl3pPr marL="1152525" indent="-230188" defTabSz="927100">
              <a:defRPr>
                <a:solidFill>
                  <a:schemeClr val="tx1"/>
                </a:solidFill>
                <a:latin typeface="Arial" panose="020B0604020202020204" pitchFamily="34" charset="0"/>
                <a:ea typeface="ＭＳ Ｐゴシック" panose="020B0600070205080204" pitchFamily="34" charset="-128"/>
              </a:defRPr>
            </a:lvl3pPr>
            <a:lvl4pPr marL="1612900" indent="-230188" defTabSz="927100">
              <a:defRPr>
                <a:solidFill>
                  <a:schemeClr val="tx1"/>
                </a:solidFill>
                <a:latin typeface="Arial" panose="020B0604020202020204" pitchFamily="34" charset="0"/>
                <a:ea typeface="ＭＳ Ｐゴシック" panose="020B0600070205080204" pitchFamily="34" charset="-128"/>
              </a:defRPr>
            </a:lvl4pPr>
            <a:lvl5pPr marL="2074863" indent="-230188" defTabSz="927100">
              <a:defRPr>
                <a:solidFill>
                  <a:schemeClr val="tx1"/>
                </a:solidFill>
                <a:latin typeface="Arial" panose="020B0604020202020204" pitchFamily="34" charset="0"/>
                <a:ea typeface="ＭＳ Ｐゴシック" panose="020B0600070205080204" pitchFamily="34" charset="-128"/>
              </a:defRPr>
            </a:lvl5pPr>
            <a:lvl6pPr marL="25320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892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64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36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D7FA4F2-BD71-4E70-B763-D08E7321ADDA}" type="slidenum">
              <a:rPr lang="en-CA" altLang="en-US" smtClean="0"/>
              <a:pPr/>
              <a:t>1</a:t>
            </a:fld>
            <a:endParaRPr lang="en-CA" altLang="en-US" dirty="0"/>
          </a:p>
        </p:txBody>
      </p:sp>
      <p:sp>
        <p:nvSpPr>
          <p:cNvPr id="6147" name="Rectangle 2"/>
          <p:cNvSpPr>
            <a:spLocks noGrp="1" noRot="1" noChangeAspect="1" noChangeArrowheads="1" noTextEdit="1"/>
          </p:cNvSpPr>
          <p:nvPr>
            <p:ph type="sldImg"/>
          </p:nvPr>
        </p:nvSpPr>
        <p:spPr>
          <a:ln/>
        </p:spPr>
      </p:sp>
      <p:sp>
        <p:nvSpPr>
          <p:cNvPr id="6148" name="Rectangle 4"/>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CA" sz="1200" b="1" kern="1200" noProof="0" dirty="0">
                <a:effectLst/>
                <a:latin typeface="Arial" charset="0"/>
                <a:ea typeface="ＭＳ Ｐゴシック" panose="020B0600070205080204" pitchFamily="34" charset="-128"/>
                <a:cs typeface="ＭＳ Ｐゴシック" charset="-128"/>
              </a:rPr>
              <a:t>CONTEXTE </a:t>
            </a:r>
            <a:endParaRPr lang="fr-CA" sz="1200" b="1" kern="1200" baseline="0" noProof="0" dirty="0">
              <a:effectLst/>
              <a:latin typeface="Arial" charset="0"/>
              <a:ea typeface="ＭＳ Ｐゴシック" panose="020B0600070205080204" pitchFamily="34" charset="-128"/>
              <a:cs typeface="ＭＳ Ｐゴシック" charset="-128"/>
            </a:endParaRPr>
          </a:p>
          <a:p>
            <a:pPr marL="171450" indent="-171450">
              <a:buFont typeface="Arial"/>
              <a:buChar char="•"/>
            </a:pPr>
            <a:r>
              <a:rPr lang="fr-CA" sz="1050" b="0" kern="1200" noProof="0" dirty="0">
                <a:effectLst/>
                <a:latin typeface="Arial" charset="0"/>
                <a:ea typeface="ＭＳ Ｐゴシック" panose="020B0600070205080204" pitchFamily="34" charset="-128"/>
                <a:cs typeface="ＭＳ Ｐゴシック" charset="-128"/>
              </a:rPr>
              <a:t>L'Institut de leadership en éducation (ILE) de </a:t>
            </a:r>
            <a:r>
              <a:rPr lang="fr-CA" sz="1050" b="0" kern="1200" baseline="0" noProof="0" dirty="0">
                <a:effectLst/>
                <a:latin typeface="Arial" charset="0"/>
                <a:ea typeface="ＭＳ Ｐゴシック" panose="020B0600070205080204" pitchFamily="34" charset="-128"/>
                <a:cs typeface="ＭＳ Ｐゴシック" charset="-128"/>
              </a:rPr>
              <a:t>l'Ontario mise sur la collaboration professionnelle et l'enquête collaborative pour réaliser son objectif prioritaire, soit favoriser un leadership en éducation efficace.</a:t>
            </a:r>
          </a:p>
          <a:p>
            <a:pPr marL="171450" indent="-171450">
              <a:buFont typeface="Arial"/>
              <a:buChar char="•"/>
            </a:pPr>
            <a:r>
              <a:rPr lang="fr-CA" sz="1050" b="0" kern="1200" baseline="0" noProof="0" dirty="0">
                <a:effectLst/>
                <a:latin typeface="Arial" charset="0"/>
                <a:ea typeface="ＭＳ Ｐゴシック" panose="020B0600070205080204" pitchFamily="34" charset="-128"/>
                <a:cs typeface="ＭＳ Ｐゴシック" charset="-128"/>
              </a:rPr>
              <a:t>À l'automne 2017, l'ILE a lancé le concept de leader en tant que coach pour son premier « cycle d'enquête » professionnel.</a:t>
            </a:r>
            <a:endParaRPr lang="fr-CA" sz="1050" kern="1200" noProof="0" dirty="0">
              <a:effectLst/>
              <a:latin typeface="Arial" charset="0"/>
              <a:ea typeface="ＭＳ Ｐゴシック" panose="020B0600070205080204" pitchFamily="34" charset="-128"/>
              <a:cs typeface="ＭＳ Ｐゴシック" charset="-128"/>
            </a:endParaRPr>
          </a:p>
          <a:p>
            <a:pPr marL="171450" indent="-171450">
              <a:buFont typeface="Arial"/>
              <a:buChar char="•"/>
            </a:pPr>
            <a:r>
              <a:rPr lang="fr-CA" sz="1050" kern="1200" noProof="0" dirty="0">
                <a:effectLst/>
                <a:latin typeface="Arial" charset="0"/>
                <a:ea typeface="ＭＳ Ｐゴシック" panose="020B0600070205080204" pitchFamily="34" charset="-128"/>
                <a:cs typeface="ＭＳ Ｐゴシック" charset="-128"/>
              </a:rPr>
              <a:t>L'enquête a débuté par une discussion sur le leadership réciproque, sa</a:t>
            </a:r>
            <a:r>
              <a:rPr lang="fr-CA" sz="1050" kern="1200" baseline="0" noProof="0" dirty="0">
                <a:effectLst/>
                <a:latin typeface="Arial" charset="0"/>
                <a:ea typeface="ＭＳ Ｐゴシック" panose="020B0600070205080204" pitchFamily="34" charset="-128"/>
                <a:cs typeface="ＭＳ Ｐゴシック" charset="-128"/>
              </a:rPr>
              <a:t> définition et son importance dans l'exercice du rôle de leader en tant que coach. </a:t>
            </a:r>
            <a:endParaRPr lang="fr-CA" sz="1050" kern="1200" noProof="0" dirty="0">
              <a:effectLst/>
              <a:latin typeface="Arial" charset="0"/>
              <a:ea typeface="ＭＳ Ｐゴシック" panose="020B0600070205080204" pitchFamily="34" charset="-128"/>
              <a:cs typeface="ＭＳ Ｐゴシック" charset="-128"/>
            </a:endParaRPr>
          </a:p>
          <a:p>
            <a:pPr marL="171450" indent="-171450">
              <a:buFont typeface="Arial"/>
              <a:buChar char="•"/>
            </a:pPr>
            <a:r>
              <a:rPr lang="fr-CA" sz="1050" kern="1200" baseline="0" noProof="0" dirty="0">
                <a:effectLst/>
                <a:latin typeface="Arial" charset="0"/>
                <a:ea typeface="ＭＳ Ｐゴシック" panose="020B0600070205080204" pitchFamily="34" charset="-128"/>
                <a:cs typeface="ＭＳ Ｐゴシック" charset="-128"/>
              </a:rPr>
              <a:t>L'ILE s'est inspiré d'un échantillon de données probantes venant de spécialistes sélectionnés, ainsi que des commentaires de leaders ontariens pour rédiger sa définition du leadership réciproque. </a:t>
            </a:r>
          </a:p>
          <a:p>
            <a:pPr marL="171450" indent="-171450">
              <a:buFont typeface="Arial"/>
              <a:buChar char="•"/>
            </a:pPr>
            <a:r>
              <a:rPr lang="fr-CA" sz="1050" kern="1200" baseline="0" noProof="0" dirty="0">
                <a:effectLst/>
                <a:latin typeface="Arial" charset="0"/>
                <a:ea typeface="ＭＳ Ｐゴシック" panose="020B0600070205080204" pitchFamily="34" charset="-128"/>
                <a:cs typeface="ＭＳ Ｐゴシック" charset="-128"/>
              </a:rPr>
              <a:t>Il a également sondé ses membres et leurs associations pour connaître les types de mentorat et de coaching existants. </a:t>
            </a:r>
          </a:p>
          <a:p>
            <a:pPr marL="171450" indent="-171450">
              <a:buFont typeface="Arial"/>
              <a:buChar char="•"/>
            </a:pPr>
            <a:r>
              <a:rPr lang="fr-CA" sz="1050" kern="1200" baseline="0" noProof="0" dirty="0">
                <a:effectLst/>
                <a:latin typeface="Arial" charset="0"/>
                <a:ea typeface="ＭＳ Ｐゴシック" panose="020B0600070205080204" pitchFamily="34" charset="-128"/>
                <a:cs typeface="ＭＳ Ｐゴシック" charset="-128"/>
              </a:rPr>
              <a:t>Selon ce sondage, la plupart des programmes de mentorat et de coaching mettent en scène des éducatrices et éducateurs occupant des postes similaires (p. ex. une direction d'école chevronnée et une direction d'école potentielle ou nouvellement nommée). </a:t>
            </a:r>
          </a:p>
          <a:p>
            <a:pPr marL="171450" indent="-171450">
              <a:buFont typeface="Arial"/>
              <a:buChar char="•"/>
            </a:pPr>
            <a:r>
              <a:rPr lang="fr-CA" sz="1050" kern="1200" baseline="0" noProof="0" dirty="0">
                <a:effectLst/>
                <a:latin typeface="Arial" charset="0"/>
                <a:ea typeface="ＭＳ Ｐゴシック" panose="020B0600070205080204" pitchFamily="34" charset="-128"/>
                <a:cs typeface="ＭＳ Ｐゴシック" charset="-128"/>
              </a:rPr>
              <a:t>Le mentorat et le coaching </a:t>
            </a:r>
            <a:r>
              <a:rPr lang="fr-CA" sz="1050" dirty="0"/>
              <a:t>qui </a:t>
            </a:r>
            <a:r>
              <a:rPr lang="fr-CA" sz="1050" kern="1200" baseline="0" noProof="0" dirty="0">
                <a:effectLst/>
                <a:latin typeface="Arial" charset="0"/>
                <a:ea typeface="ＭＳ Ｐゴシック" panose="020B0600070205080204" pitchFamily="34" charset="-128"/>
                <a:cs typeface="ＭＳ Ｐゴシック" charset="-128"/>
              </a:rPr>
              <a:t>font intervenir des leaders assumant des rôles différents ou ayant de l'expérience dans leur poste actuel et sont de nature réciproque, </a:t>
            </a:r>
            <a:r>
              <a:rPr lang="fr-CA" sz="1050" dirty="0"/>
              <a:t>a</a:t>
            </a:r>
            <a:r>
              <a:rPr lang="fr-CA" sz="1050" kern="1200" baseline="0" noProof="0" dirty="0" err="1">
                <a:effectLst/>
                <a:latin typeface="Arial" charset="0"/>
                <a:ea typeface="ＭＳ Ｐゴシック" panose="020B0600070205080204" pitchFamily="34" charset="-128"/>
                <a:cs typeface="ＭＳ Ｐゴシック" charset="-128"/>
              </a:rPr>
              <a:t>utrement</a:t>
            </a:r>
            <a:r>
              <a:rPr lang="fr-CA" sz="1050" kern="1200" baseline="0" noProof="0" dirty="0">
                <a:effectLst/>
                <a:latin typeface="Arial" charset="0"/>
                <a:ea typeface="ＭＳ Ｐゴシック" panose="020B0600070205080204" pitchFamily="34" charset="-128"/>
                <a:cs typeface="ＭＳ Ｐゴシック" charset="-128"/>
              </a:rPr>
              <a:t> dit, les leaders en tant que coach, n'étaient pas si courants.</a:t>
            </a:r>
          </a:p>
          <a:p>
            <a:pPr marL="171450" indent="-171450">
              <a:buFont typeface="Arial"/>
              <a:buChar char="•"/>
            </a:pPr>
            <a:r>
              <a:rPr lang="fr-CA" sz="1050" kern="1200" baseline="0" noProof="0" dirty="0">
                <a:effectLst/>
                <a:latin typeface="Arial" charset="0"/>
                <a:ea typeface="ＭＳ Ｐゴシック" panose="020B0600070205080204" pitchFamily="34" charset="-128"/>
                <a:cs typeface="ＭＳ Ｐゴシック" charset="-128"/>
              </a:rPr>
              <a:t>C'est pourquoi l'ILE en est venu à poser la question d'enquête suivante aux </a:t>
            </a:r>
            <a:r>
              <a:rPr lang="fr-CA" sz="1050" kern="1200" noProof="0" dirty="0">
                <a:effectLst/>
                <a:latin typeface="Arial" charset="0"/>
                <a:ea typeface="ＭＳ Ｐゴシック" panose="020B0600070205080204" pitchFamily="34" charset="-128"/>
                <a:cs typeface="ＭＳ Ｐゴシック" charset="-128"/>
              </a:rPr>
              <a:t>leaders scolaires et aux leaders du système de la province : </a:t>
            </a:r>
            <a:r>
              <a:rPr lang="fr-CA" sz="1050" i="1" kern="1200" noProof="0" dirty="0">
                <a:effectLst/>
                <a:latin typeface="Arial" charset="0"/>
                <a:ea typeface="ＭＳ Ｐゴシック" panose="020B0600070205080204" pitchFamily="34" charset="-128"/>
                <a:cs typeface="ＭＳ Ｐゴシック" charset="-128"/>
              </a:rPr>
              <a:t>Quelles sont les conditions optimales pour encourager le leadership, le mentorat et le coaching réciproques dans une relation de supervision?</a:t>
            </a:r>
            <a:r>
              <a:rPr lang="fr-CA" sz="1050" i="1" kern="1200" baseline="0" noProof="0" dirty="0">
                <a:effectLst/>
                <a:latin typeface="Arial" charset="0"/>
                <a:ea typeface="ＭＳ Ｐゴシック" panose="020B0600070205080204" pitchFamily="34" charset="-128"/>
                <a:cs typeface="ＭＳ Ｐゴシック" charset="-128"/>
              </a:rPr>
              <a:t> </a:t>
            </a:r>
            <a:endParaRPr lang="fr-CA" sz="1050" i="0" kern="1200" noProof="0" dirty="0">
              <a:effectLst/>
              <a:latin typeface="Arial" charset="0"/>
              <a:ea typeface="ＭＳ Ｐゴシック" panose="020B0600070205080204" pitchFamily="34" charset="-128"/>
              <a:cs typeface="ＭＳ Ｐゴシック" charset="-128"/>
            </a:endParaRPr>
          </a:p>
          <a:p>
            <a:r>
              <a:rPr lang="fr-CA" sz="1050" kern="1200" noProof="0" dirty="0">
                <a:effectLst/>
                <a:latin typeface="Arial" charset="0"/>
                <a:ea typeface="ＭＳ Ｐゴシック" panose="020B0600070205080204" pitchFamily="34" charset="-128"/>
                <a:cs typeface="ＭＳ Ｐゴシック" charset="-128"/>
              </a:rPr>
              <a:t> </a:t>
            </a:r>
          </a:p>
        </p:txBody>
      </p:sp>
    </p:spTree>
    <p:extLst>
      <p:ext uri="{BB962C8B-B14F-4D97-AF65-F5344CB8AC3E}">
        <p14:creationId xmlns:p14="http://schemas.microsoft.com/office/powerpoint/2010/main" val="3173351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A" altLang="en-US" noProof="0" dirty="0">
                <a:latin typeface="Arial" panose="020B0604020202020204" pitchFamily="34" charset="0"/>
              </a:rPr>
              <a:t>Dans cette conférence </a:t>
            </a:r>
            <a:r>
              <a:rPr lang="fr-CA" altLang="en-US" baseline="0" noProof="0" dirty="0">
                <a:latin typeface="Arial" panose="020B0604020202020204" pitchFamily="34" charset="0"/>
              </a:rPr>
              <a:t>TED, </a:t>
            </a:r>
            <a:r>
              <a:rPr lang="fr-CA" altLang="en-US" noProof="0" dirty="0">
                <a:latin typeface="Arial" panose="020B0604020202020204" pitchFamily="34" charset="0"/>
              </a:rPr>
              <a:t>Margaret</a:t>
            </a:r>
            <a:r>
              <a:rPr lang="fr-CA" altLang="en-US" baseline="0" noProof="0" dirty="0">
                <a:latin typeface="Arial" panose="020B0604020202020204" pitchFamily="34" charset="0"/>
              </a:rPr>
              <a:t> </a:t>
            </a:r>
            <a:r>
              <a:rPr lang="fr-CA" altLang="en-US" baseline="0" noProof="0" dirty="0" err="1">
                <a:latin typeface="Arial" panose="020B0604020202020204" pitchFamily="34" charset="0"/>
              </a:rPr>
              <a:t>Heffernan</a:t>
            </a:r>
            <a:r>
              <a:rPr lang="fr-CA" altLang="en-US" baseline="0" noProof="0" dirty="0">
                <a:latin typeface="Arial" panose="020B0604020202020204" pitchFamily="34" charset="0"/>
              </a:rPr>
              <a:t> nous demande « d'oublier les rapports hiérarchiques au travail ». Elle dresse un portrait éloquent de la réciprocité qui redéfinit le leadership comme l'acte d'instaurer les conditions permettant à chacun d'y trouver son compte et de contribuer. Elle mentionne également certaines des conditions qu'il faut créer pour que le leadership réciproque soit authentique.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altLang="en-US" baseline="0" noProof="0"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CA" altLang="en-US" b="1" baseline="0" noProof="0" dirty="0">
                <a:latin typeface="Arial" panose="020B0604020202020204" pitchFamily="34" charset="0"/>
              </a:rPr>
              <a:t>Exercice </a:t>
            </a:r>
            <a:endParaRPr lang="fr-CA" altLang="en-US" b="1" noProof="0" dirty="0">
              <a:latin typeface="Arial" panose="020B0604020202020204" pitchFamily="34" charset="0"/>
            </a:endParaRP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fr-CA" altLang="en-US" noProof="0" dirty="0">
                <a:latin typeface="Arial" panose="020B0604020202020204" pitchFamily="34" charset="0"/>
              </a:rPr>
              <a:t>Pendant votre visionnement de la conférence </a:t>
            </a:r>
            <a:r>
              <a:rPr lang="fr-CA" altLang="en-US" baseline="0" noProof="0" dirty="0">
                <a:latin typeface="Arial" panose="020B0604020202020204" pitchFamily="34" charset="0"/>
              </a:rPr>
              <a:t>TED de </a:t>
            </a:r>
            <a:r>
              <a:rPr lang="fr-CA" altLang="en-US" sz="1200" noProof="0" dirty="0">
                <a:hlinkClick r:id="rId3"/>
              </a:rPr>
              <a:t>Margaret </a:t>
            </a:r>
            <a:r>
              <a:rPr lang="fr-CA" altLang="en-US" sz="1200" noProof="0" dirty="0" err="1">
                <a:hlinkClick r:id="rId3"/>
              </a:rPr>
              <a:t>Heffernan</a:t>
            </a:r>
            <a:r>
              <a:rPr lang="fr-CA" altLang="en-US" sz="1200" noProof="0" dirty="0">
                <a:latin typeface="Arial" panose="020B0604020202020204" pitchFamily="34" charset="0"/>
              </a:rPr>
              <a:t>, inscrivez dans votre </a:t>
            </a:r>
            <a:r>
              <a:rPr lang="fr-CA" altLang="en-US" noProof="0" dirty="0">
                <a:latin typeface="Arial" panose="020B0604020202020204" pitchFamily="34" charset="0"/>
              </a:rPr>
              <a:t>journal électronique ce qui vous a surpris, les idées qui ont trouvé écho chez vous, et quelques-unes des </a:t>
            </a:r>
            <a:r>
              <a:rPr lang="fr-CA" altLang="en-US" baseline="0" noProof="0" dirty="0">
                <a:latin typeface="Arial" panose="020B0604020202020204" pitchFamily="34" charset="0"/>
              </a:rPr>
              <a:t>conditions qui sont le plus susceptibles de se traduire en leadership réciproque. </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fr-CA" altLang="en-US" noProof="0" dirty="0">
                <a:latin typeface="Arial" panose="020B0604020202020204" pitchFamily="34" charset="0"/>
                <a:ea typeface="ＭＳ Ｐゴシック" panose="020B0600070205080204" pitchFamily="34" charset="-128"/>
              </a:rPr>
              <a:t>Avec votre ou vos partenaires d'apprentissage, parlez de votre réaction initiale à la vidéo, de vos interrogations, et des</a:t>
            </a:r>
            <a:r>
              <a:rPr lang="fr-CA" altLang="en-US" noProof="0" dirty="0">
                <a:latin typeface="Arial" panose="020B0604020202020204" pitchFamily="34" charset="0"/>
              </a:rPr>
              <a:t> implications pour le leadership et les relations de </a:t>
            </a:r>
            <a:r>
              <a:rPr lang="fr-CA" altLang="en-US" baseline="0" noProof="0" dirty="0">
                <a:latin typeface="Arial" panose="020B0604020202020204" pitchFamily="34" charset="0"/>
              </a:rPr>
              <a:t>coaching, en particulier concernant les conditions.</a:t>
            </a:r>
          </a:p>
          <a:p>
            <a:pPr marL="171450" indent="-171450">
              <a:lnSpc>
                <a:spcPct val="107000"/>
              </a:lnSpc>
              <a:spcAft>
                <a:spcPts val="0"/>
              </a:spcAft>
              <a:buFont typeface="Arial"/>
              <a:buChar char="•"/>
            </a:pPr>
            <a:r>
              <a:rPr lang="fr-CA" altLang="en-US" sz="1200" noProof="0" dirty="0">
                <a:latin typeface="Arial" panose="020B0604020202020204" pitchFamily="34" charset="0"/>
              </a:rPr>
              <a:t>Prenez note des nouvelles idées ressortant de cette discussion dans votre </a:t>
            </a:r>
            <a:r>
              <a:rPr lang="fr-CA" altLang="en-US" sz="1200" baseline="0" noProof="0" dirty="0">
                <a:latin typeface="Arial" panose="020B0604020202020204" pitchFamily="34" charset="0"/>
              </a:rPr>
              <a:t>journal électronique. </a:t>
            </a:r>
            <a:endParaRPr lang="fr-CA" altLang="en-US" sz="1200" noProof="0" dirty="0">
              <a:latin typeface="Arial" panose="020B0604020202020204" pitchFamily="34" charset="0"/>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ea typeface="ＭＳ Ｐゴシック" panose="020B0600070205080204" pitchFamily="34" charset="-128"/>
              </a:defRPr>
            </a:lvl1pPr>
            <a:lvl2pPr marL="749300" indent="-287338" defTabSz="927100">
              <a:defRPr>
                <a:solidFill>
                  <a:schemeClr val="tx1"/>
                </a:solidFill>
                <a:latin typeface="Arial" panose="020B0604020202020204" pitchFamily="34" charset="0"/>
                <a:ea typeface="ＭＳ Ｐゴシック" panose="020B0600070205080204" pitchFamily="34" charset="-128"/>
              </a:defRPr>
            </a:lvl2pPr>
            <a:lvl3pPr marL="1152525" indent="-230188" defTabSz="927100">
              <a:defRPr>
                <a:solidFill>
                  <a:schemeClr val="tx1"/>
                </a:solidFill>
                <a:latin typeface="Arial" panose="020B0604020202020204" pitchFamily="34" charset="0"/>
                <a:ea typeface="ＭＳ Ｐゴシック" panose="020B0600070205080204" pitchFamily="34" charset="-128"/>
              </a:defRPr>
            </a:lvl3pPr>
            <a:lvl4pPr marL="1612900" indent="-230188" defTabSz="927100">
              <a:defRPr>
                <a:solidFill>
                  <a:schemeClr val="tx1"/>
                </a:solidFill>
                <a:latin typeface="Arial" panose="020B0604020202020204" pitchFamily="34" charset="0"/>
                <a:ea typeface="ＭＳ Ｐゴシック" panose="020B0600070205080204" pitchFamily="34" charset="-128"/>
              </a:defRPr>
            </a:lvl4pPr>
            <a:lvl5pPr marL="2074863" indent="-230188" defTabSz="927100">
              <a:defRPr>
                <a:solidFill>
                  <a:schemeClr val="tx1"/>
                </a:solidFill>
                <a:latin typeface="Arial" panose="020B0604020202020204" pitchFamily="34" charset="0"/>
                <a:ea typeface="ＭＳ Ｐゴシック" panose="020B0600070205080204" pitchFamily="34" charset="-128"/>
              </a:defRPr>
            </a:lvl5pPr>
            <a:lvl6pPr marL="25320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892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64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36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D5A19D0-3912-45E5-A0A7-7C34848770B6}" type="slidenum">
              <a:rPr lang="en-CA" altLang="en-US" smtClean="0"/>
              <a:pPr/>
              <a:t>10</a:t>
            </a:fld>
            <a:endParaRPr lang="en-CA" altLang="en-US"/>
          </a:p>
        </p:txBody>
      </p:sp>
    </p:spTree>
    <p:extLst>
      <p:ext uri="{BB962C8B-B14F-4D97-AF65-F5344CB8AC3E}">
        <p14:creationId xmlns:p14="http://schemas.microsoft.com/office/powerpoint/2010/main" val="1918205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Il s'agit de la </a:t>
            </a:r>
            <a:r>
              <a:rPr lang="fr-CA" baseline="0" noProof="0" dirty="0"/>
              <a:t>question à l'origine de l'enquête collaborative de l'ILE portant sur le leadership réciproque.</a:t>
            </a:r>
          </a:p>
          <a:p>
            <a:endParaRPr lang="fr-CA" baseline="0" noProof="0" dirty="0"/>
          </a:p>
          <a:p>
            <a:r>
              <a:rPr lang="fr-CA" b="1" baseline="0" noProof="0" dirty="0"/>
              <a:t>Exercice</a:t>
            </a:r>
          </a:p>
          <a:p>
            <a:pPr marL="171450" indent="-171450">
              <a:buFont typeface="Arial" panose="020B0604020202020204" pitchFamily="34" charset="0"/>
              <a:buChar char="•"/>
            </a:pPr>
            <a:r>
              <a:rPr lang="fr-CA" baseline="0" noProof="0" dirty="0"/>
              <a:t>Passez en revue les notes que vous avez prises dans votre journal électronique, et remémorez-vous ce que vous avez appris de la conférence TED et des textes lus. </a:t>
            </a:r>
          </a:p>
          <a:p>
            <a:pPr marL="171450" indent="-171450">
              <a:buFont typeface="Arial" panose="020B0604020202020204" pitchFamily="34" charset="0"/>
              <a:buChar char="•"/>
            </a:pPr>
            <a:r>
              <a:rPr lang="fr-CA" baseline="0" noProof="0" dirty="0"/>
              <a:t>À la lumière de ces éléments et de votre expérience personnelle du coaching, à votre avis quelles sont les conditions qu'il faut instaurer en priorité pour assurer un leadership réciproque et un coaching efficace? Inscrivez-les dans votre journal électronique.</a:t>
            </a:r>
          </a:p>
          <a:p>
            <a:pPr marL="171450" indent="-171450">
              <a:buFont typeface="Arial" panose="020B0604020202020204" pitchFamily="34" charset="0"/>
              <a:buChar char="•"/>
            </a:pPr>
            <a:r>
              <a:rPr lang="fr-CA" baseline="0" noProof="0" dirty="0"/>
              <a:t>Comparez vos réflexions avec celles de votre ou vos partenaires d'apprentissage, et ajoutez à vos notes. </a:t>
            </a:r>
          </a:p>
          <a:p>
            <a:pPr marL="0" indent="0">
              <a:buFont typeface="Arial" panose="020B0604020202020204" pitchFamily="34" charset="0"/>
              <a:buNone/>
            </a:pPr>
            <a:r>
              <a:rPr lang="fr-CA" baseline="0" noProof="0" dirty="0"/>
              <a:t> </a:t>
            </a:r>
          </a:p>
          <a:p>
            <a:pPr marL="171450" indent="-171450">
              <a:buFont typeface="Arial" panose="020B0604020202020204" pitchFamily="34" charset="0"/>
              <a:buChar char="•"/>
            </a:pPr>
            <a:endParaRPr lang="fr-CA" noProof="0" dirty="0"/>
          </a:p>
        </p:txBody>
      </p:sp>
      <p:sp>
        <p:nvSpPr>
          <p:cNvPr id="4" name="Slide Number Placeholder 3"/>
          <p:cNvSpPr>
            <a:spLocks noGrp="1"/>
          </p:cNvSpPr>
          <p:nvPr>
            <p:ph type="sldNum" sz="quarter" idx="10"/>
          </p:nvPr>
        </p:nvSpPr>
        <p:spPr/>
        <p:txBody>
          <a:bodyPr/>
          <a:lstStyle/>
          <a:p>
            <a:pPr>
              <a:defRPr/>
            </a:pPr>
            <a:fld id="{7FE0C6DA-08B9-4A33-A7F3-41797C835975}" type="slidenum">
              <a:rPr lang="en-CA" altLang="en-US" smtClean="0"/>
              <a:pPr>
                <a:defRPr/>
              </a:pPr>
              <a:t>11</a:t>
            </a:fld>
            <a:endParaRPr lang="en-CA" altLang="en-US"/>
          </a:p>
        </p:txBody>
      </p:sp>
    </p:spTree>
    <p:extLst>
      <p:ext uri="{BB962C8B-B14F-4D97-AF65-F5344CB8AC3E}">
        <p14:creationId xmlns:p14="http://schemas.microsoft.com/office/powerpoint/2010/main" val="2818652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CA" sz="1200" b="0" kern="1200" noProof="0" dirty="0">
                <a:effectLst/>
                <a:latin typeface="Arial" charset="0"/>
                <a:ea typeface="ＭＳ Ｐゴシック" panose="020B0600070205080204" pitchFamily="34" charset="-128"/>
                <a:cs typeface="ＭＳ Ｐゴシック" charset="-128"/>
              </a:rPr>
              <a:t>L'enquête de l'ILE </a:t>
            </a:r>
            <a:r>
              <a:rPr lang="fr-CA" sz="1200" b="0" kern="1200" baseline="0" noProof="0" dirty="0">
                <a:effectLst/>
                <a:latin typeface="Arial" charset="0"/>
                <a:ea typeface="ＭＳ Ｐゴシック" panose="020B0600070205080204" pitchFamily="34" charset="-128"/>
                <a:cs typeface="ＭＳ Ｐゴシック" charset="-128"/>
              </a:rPr>
              <a:t>a mené à la rédaction de cette définition du leadership réciproque, un leadership instaurant des conditions qui, par ricochet, rendent possible le rôle de leader en tant que coach. </a:t>
            </a:r>
          </a:p>
          <a:p>
            <a:pPr marL="0" marR="0" indent="0" algn="l" defTabSz="914400" rtl="0" eaLnBrk="0" fontAlgn="base" latinLnBrk="0" hangingPunct="0">
              <a:lnSpc>
                <a:spcPct val="100000"/>
              </a:lnSpc>
              <a:spcBef>
                <a:spcPct val="30000"/>
              </a:spcBef>
              <a:spcAft>
                <a:spcPct val="0"/>
              </a:spcAft>
              <a:buClrTx/>
              <a:buSzTx/>
              <a:buFontTx/>
              <a:buNone/>
              <a:tabLst/>
              <a:defRPr/>
            </a:pPr>
            <a:endParaRPr lang="fr-CA" sz="1200" b="0" kern="1200" baseline="0" noProof="0" dirty="0">
              <a:effectLst/>
              <a:latin typeface="Arial" charset="0"/>
              <a:ea typeface="ＭＳ Ｐゴシック" panose="020B0600070205080204" pitchFamily="34"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fr-CA" sz="1200" b="1" kern="1200" baseline="0" noProof="0" dirty="0">
                <a:effectLst/>
                <a:latin typeface="Arial" charset="0"/>
                <a:ea typeface="ＭＳ Ｐゴシック" panose="020B0600070205080204" pitchFamily="34" charset="-128"/>
                <a:cs typeface="ＭＳ Ｐゴシック" charset="-128"/>
              </a:rPr>
              <a:t>Exercice</a:t>
            </a:r>
            <a:endParaRPr lang="fr-CA" sz="1200" b="0" kern="1200" baseline="0" noProof="0" dirty="0">
              <a:effectLst/>
              <a:latin typeface="Arial" charset="0"/>
              <a:ea typeface="ＭＳ Ｐゴシック" panose="020B0600070205080204" pitchFamily="34" charset="-128"/>
              <a:cs typeface="ＭＳ Ｐゴシック" charset="-128"/>
            </a:endParaRP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fr-CA" sz="1200" b="0" kern="1200" baseline="0" noProof="0" dirty="0">
                <a:effectLst/>
                <a:latin typeface="Arial" charset="0"/>
                <a:ea typeface="ＭＳ Ｐゴシック" panose="020B0600070205080204" pitchFamily="34" charset="-128"/>
                <a:cs typeface="ＭＳ Ｐゴシック" charset="-128"/>
              </a:rPr>
              <a:t>Passez en revue les conditions notées pour la diapositive précédente. </a:t>
            </a:r>
          </a:p>
          <a:p>
            <a:pPr marL="171450" indent="-171450">
              <a:buFont typeface="Arial" panose="020B0604020202020204" pitchFamily="34" charset="0"/>
              <a:buChar char="•"/>
            </a:pPr>
            <a:r>
              <a:rPr lang="fr-CA" sz="1200" b="0" kern="1200" baseline="0" noProof="0" dirty="0">
                <a:effectLst/>
                <a:latin typeface="Arial" charset="0"/>
                <a:ea typeface="ＭＳ Ｐゴシック" panose="020B0600070205080204" pitchFamily="34" charset="-128"/>
                <a:cs typeface="ＭＳ Ｐゴシック" charset="-128"/>
              </a:rPr>
              <a:t>Selon cette définition, quelles autres conditions ajouteriez-vous?</a:t>
            </a:r>
          </a:p>
          <a:p>
            <a:pPr marL="171450" indent="-171450">
              <a:buFont typeface="Arial" panose="020B0604020202020204" pitchFamily="34" charset="0"/>
              <a:buChar char="•"/>
            </a:pPr>
            <a:r>
              <a:rPr lang="fr-CA" baseline="0" noProof="0" dirty="0"/>
              <a:t>Comparez vos réflexions avec celles de votre ou vos partenaires d'apprentissage, et ajoutez à vos notes. </a:t>
            </a:r>
          </a:p>
          <a:p>
            <a:pPr marL="0" indent="0">
              <a:buFont typeface="Arial" panose="020B0604020202020204" pitchFamily="34" charset="0"/>
              <a:buNone/>
            </a:pPr>
            <a:r>
              <a:rPr lang="fr-CA" baseline="0" noProof="0" dirty="0"/>
              <a:t> </a:t>
            </a:r>
          </a:p>
          <a:p>
            <a:endParaRPr lang="fr-CA" altLang="en-US" noProof="0" dirty="0">
              <a:latin typeface="GillSans" pitchFamily="34" charset="0"/>
            </a:endParaRPr>
          </a:p>
          <a:p>
            <a:endParaRPr lang="fr-CA" altLang="en-US" noProof="0" dirty="0">
              <a:latin typeface="GillSans" pitchFamily="34" charset="0"/>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ea typeface="ＭＳ Ｐゴシック" panose="020B0600070205080204" pitchFamily="34" charset="-128"/>
              </a:defRPr>
            </a:lvl1pPr>
            <a:lvl2pPr marL="749300" indent="-287338" defTabSz="927100">
              <a:defRPr>
                <a:solidFill>
                  <a:schemeClr val="tx1"/>
                </a:solidFill>
                <a:latin typeface="Arial" panose="020B0604020202020204" pitchFamily="34" charset="0"/>
                <a:ea typeface="ＭＳ Ｐゴシック" panose="020B0600070205080204" pitchFamily="34" charset="-128"/>
              </a:defRPr>
            </a:lvl2pPr>
            <a:lvl3pPr marL="1152525" indent="-230188" defTabSz="927100">
              <a:defRPr>
                <a:solidFill>
                  <a:schemeClr val="tx1"/>
                </a:solidFill>
                <a:latin typeface="Arial" panose="020B0604020202020204" pitchFamily="34" charset="0"/>
                <a:ea typeface="ＭＳ Ｐゴシック" panose="020B0600070205080204" pitchFamily="34" charset="-128"/>
              </a:defRPr>
            </a:lvl3pPr>
            <a:lvl4pPr marL="1612900" indent="-230188" defTabSz="927100">
              <a:defRPr>
                <a:solidFill>
                  <a:schemeClr val="tx1"/>
                </a:solidFill>
                <a:latin typeface="Arial" panose="020B0604020202020204" pitchFamily="34" charset="0"/>
                <a:ea typeface="ＭＳ Ｐゴシック" panose="020B0600070205080204" pitchFamily="34" charset="-128"/>
              </a:defRPr>
            </a:lvl4pPr>
            <a:lvl5pPr marL="2074863" indent="-230188" defTabSz="927100">
              <a:defRPr>
                <a:solidFill>
                  <a:schemeClr val="tx1"/>
                </a:solidFill>
                <a:latin typeface="Arial" panose="020B0604020202020204" pitchFamily="34" charset="0"/>
                <a:ea typeface="ＭＳ Ｐゴシック" panose="020B0600070205080204" pitchFamily="34" charset="-128"/>
              </a:defRPr>
            </a:lvl5pPr>
            <a:lvl6pPr marL="25320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892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64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36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B95BF1E-0627-4AC5-AD93-E87B10E65E0F}" type="slidenum">
              <a:rPr lang="en-CA" altLang="en-US" smtClean="0"/>
              <a:pPr/>
              <a:t>12</a:t>
            </a:fld>
            <a:endParaRPr lang="en-CA" altLang="en-US"/>
          </a:p>
        </p:txBody>
      </p:sp>
    </p:spTree>
    <p:extLst>
      <p:ext uri="{BB962C8B-B14F-4D97-AF65-F5344CB8AC3E}">
        <p14:creationId xmlns:p14="http://schemas.microsoft.com/office/powerpoint/2010/main" val="1442827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CA" altLang="en-US" noProof="0" dirty="0">
                <a:latin typeface="Arial" panose="020B0604020202020204" pitchFamily="34" charset="0"/>
                <a:cs typeface="Arial" panose="020B0604020202020204" pitchFamily="34" charset="0"/>
              </a:rPr>
              <a:t>Dans cette </a:t>
            </a:r>
            <a:r>
              <a:rPr lang="fr-CA" altLang="en-US" baseline="0" noProof="0" dirty="0">
                <a:latin typeface="Arial" panose="020B0604020202020204" pitchFamily="34" charset="0"/>
                <a:cs typeface="Arial" panose="020B0604020202020204" pitchFamily="34" charset="0"/>
              </a:rPr>
              <a:t>présentation, vous suivez en grande partie le cheminement de l'ILE dans son enquête collaborative portant sur le leadership réciproque et le leader en tant que coach. Sur cette diapositive, l'ILE décrit la manière dont le leadership réciproque rend possible le processus de leader en tant que coach. </a:t>
            </a:r>
          </a:p>
          <a:p>
            <a:endParaRPr lang="fr-CA" altLang="en-US" baseline="0" noProof="0" dirty="0">
              <a:latin typeface="Arial" panose="020B0604020202020204" pitchFamily="34" charset="0"/>
              <a:cs typeface="Arial" panose="020B0604020202020204" pitchFamily="34" charset="0"/>
            </a:endParaRPr>
          </a:p>
          <a:p>
            <a:r>
              <a:rPr lang="fr-CA" altLang="en-US" b="1" baseline="0" noProof="0" dirty="0">
                <a:latin typeface="Arial" panose="020B0604020202020204" pitchFamily="34" charset="0"/>
                <a:cs typeface="Arial" panose="020B0604020202020204" pitchFamily="34" charset="0"/>
              </a:rPr>
              <a:t>Exercice</a:t>
            </a:r>
          </a:p>
          <a:p>
            <a:pPr marL="171450" indent="-171450">
              <a:buFont typeface="Arial" panose="020B0604020202020204" pitchFamily="34" charset="0"/>
              <a:buChar char="•"/>
            </a:pPr>
            <a:r>
              <a:rPr lang="fr-CA" altLang="en-US" baseline="0" noProof="0" dirty="0">
                <a:latin typeface="Arial" panose="020B0604020202020204" pitchFamily="34" charset="0"/>
                <a:cs typeface="Arial" panose="020B0604020202020204" pitchFamily="34" charset="0"/>
              </a:rPr>
              <a:t>Lisez puis analysez les moyens que l'ILE propose pour ouvrir la voie au processus de leader en tant que coach. </a:t>
            </a:r>
          </a:p>
          <a:p>
            <a:pPr marL="171450" indent="-171450">
              <a:buFont typeface="Arial" panose="020B0604020202020204" pitchFamily="34" charset="0"/>
              <a:buChar char="•"/>
            </a:pPr>
            <a:r>
              <a:rPr lang="fr-CA" altLang="en-US" baseline="0" noProof="0" dirty="0">
                <a:latin typeface="Arial" panose="020B0604020202020204" pitchFamily="34" charset="0"/>
                <a:cs typeface="Arial" panose="020B0604020202020204" pitchFamily="34" charset="0"/>
              </a:rPr>
              <a:t>Manque-t-il quelque chose? Notez vos réflexions dans votre journal électronique. </a:t>
            </a:r>
          </a:p>
          <a:p>
            <a:pPr marL="171450" indent="-171450">
              <a:buFont typeface="Arial" panose="020B0604020202020204" pitchFamily="34" charset="0"/>
              <a:buChar char="•"/>
            </a:pPr>
            <a:r>
              <a:rPr lang="fr-CA" baseline="0" noProof="0" dirty="0"/>
              <a:t>Comparez vos réflexions avec celles de votre ou vos partenaires d'apprentissage, et ajoutez à vos notes</a:t>
            </a:r>
            <a:r>
              <a:rPr lang="fr-CA" baseline="0" dirty="0"/>
              <a:t>. </a:t>
            </a:r>
          </a:p>
          <a:p>
            <a:pPr marL="0" indent="0">
              <a:buFont typeface="Arial" panose="020B0604020202020204" pitchFamily="34" charset="0"/>
              <a:buNone/>
            </a:pPr>
            <a:r>
              <a:rPr lang="fr-CA" baseline="0" dirty="0"/>
              <a:t> </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ea typeface="ＭＳ Ｐゴシック" panose="020B0600070205080204" pitchFamily="34" charset="-128"/>
              </a:defRPr>
            </a:lvl1pPr>
            <a:lvl2pPr marL="749300" indent="-287338" defTabSz="927100">
              <a:defRPr>
                <a:solidFill>
                  <a:schemeClr val="tx1"/>
                </a:solidFill>
                <a:latin typeface="Arial" panose="020B0604020202020204" pitchFamily="34" charset="0"/>
                <a:ea typeface="ＭＳ Ｐゴシック" panose="020B0600070205080204" pitchFamily="34" charset="-128"/>
              </a:defRPr>
            </a:lvl2pPr>
            <a:lvl3pPr marL="1152525" indent="-230188" defTabSz="927100">
              <a:defRPr>
                <a:solidFill>
                  <a:schemeClr val="tx1"/>
                </a:solidFill>
                <a:latin typeface="Arial" panose="020B0604020202020204" pitchFamily="34" charset="0"/>
                <a:ea typeface="ＭＳ Ｐゴシック" panose="020B0600070205080204" pitchFamily="34" charset="-128"/>
              </a:defRPr>
            </a:lvl3pPr>
            <a:lvl4pPr marL="1612900" indent="-230188" defTabSz="927100">
              <a:defRPr>
                <a:solidFill>
                  <a:schemeClr val="tx1"/>
                </a:solidFill>
                <a:latin typeface="Arial" panose="020B0604020202020204" pitchFamily="34" charset="0"/>
                <a:ea typeface="ＭＳ Ｐゴシック" panose="020B0600070205080204" pitchFamily="34" charset="-128"/>
              </a:defRPr>
            </a:lvl4pPr>
            <a:lvl5pPr marL="2074863" indent="-230188" defTabSz="927100">
              <a:defRPr>
                <a:solidFill>
                  <a:schemeClr val="tx1"/>
                </a:solidFill>
                <a:latin typeface="Arial" panose="020B0604020202020204" pitchFamily="34" charset="0"/>
                <a:ea typeface="ＭＳ Ｐゴシック" panose="020B0600070205080204" pitchFamily="34" charset="-128"/>
              </a:defRPr>
            </a:lvl5pPr>
            <a:lvl6pPr marL="25320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892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64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36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B95BF1E-0627-4AC5-AD93-E87B10E65E0F}" type="slidenum">
              <a:rPr lang="en-CA" altLang="en-US" smtClean="0"/>
              <a:pPr/>
              <a:t>13</a:t>
            </a:fld>
            <a:endParaRPr lang="en-CA" altLang="en-US"/>
          </a:p>
        </p:txBody>
      </p:sp>
    </p:spTree>
    <p:extLst>
      <p:ext uri="{BB962C8B-B14F-4D97-AF65-F5344CB8AC3E}">
        <p14:creationId xmlns:p14="http://schemas.microsoft.com/office/powerpoint/2010/main" val="1442827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fr-CA" altLang="en-US" baseline="0" noProof="0"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CA" altLang="en-US" baseline="0" noProof="0" dirty="0">
                <a:latin typeface="Arial" panose="020B0604020202020204" pitchFamily="34" charset="0"/>
              </a:rPr>
              <a:t>Jusqu'ici, la présentation se concentrait sur l'avis des spécialistes.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altLang="en-US" baseline="0" noProof="0" dirty="0">
                <a:latin typeface="Arial" panose="020B0604020202020204" pitchFamily="34" charset="0"/>
              </a:rPr>
              <a:t>Maintenant, c'est vous, leader et coach, qui êtes le centre d'attention, ainsi que la manière dont les idées des spécialistes concordent avec vos attentes en matière de coaching efficace.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altLang="en-US" baseline="0" noProof="0"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CA" altLang="en-US" b="1" baseline="0" noProof="0" dirty="0">
                <a:latin typeface="Arial" panose="020B0604020202020204" pitchFamily="34" charset="0"/>
              </a:rPr>
              <a:t>Exercice </a:t>
            </a:r>
            <a:endParaRPr lang="fr-CA" altLang="en-US" b="1" noProof="0" dirty="0">
              <a:latin typeface="Arial" panose="020B0604020202020204" pitchFamily="34" charset="0"/>
            </a:endParaRP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fr-CA" altLang="en-US" baseline="0" noProof="0" dirty="0">
                <a:latin typeface="Arial" panose="020B0604020202020204" pitchFamily="34" charset="0"/>
              </a:rPr>
              <a:t>Commencez par répondre aux questions présentées sur la diapositive en fonction de votre expérience de personne coachée. </a:t>
            </a:r>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fr-CA" altLang="en-US" baseline="0" noProof="0" dirty="0">
                <a:latin typeface="Arial" panose="020B0604020202020204" pitchFamily="34" charset="0"/>
              </a:rPr>
              <a:t>Passez en revue les notes de votre journal électronique sur le mentorat et le coaching (composantes d'un coaching efficace), leurs caractéristiques, les conditions favorables, et leurs attributs pour y ajouter des </a:t>
            </a:r>
            <a:r>
              <a:rPr lang="en-CA" sz="1200" i="1" u="sng" kern="1200" dirty="0">
                <a:solidFill>
                  <a:schemeClr val="tx1"/>
                </a:solidFill>
                <a:effectLst/>
                <a:latin typeface="Arial" charset="0"/>
                <a:ea typeface="ＭＳ Ｐゴシック" panose="020B0600070205080204" pitchFamily="34" charset="-128"/>
                <a:cs typeface="ＭＳ Ｐゴシック" charset="-128"/>
                <a:hlinkClick r:id="rId3"/>
              </a:rPr>
              <a:t>Ressources personnelles en leadership</a:t>
            </a:r>
            <a:r>
              <a:rPr lang="fr-CA" altLang="en-US" baseline="0" noProof="0" dirty="0">
                <a:latin typeface="Arial" panose="020B0604020202020204" pitchFamily="34" charset="0"/>
              </a:rPr>
              <a:t> connexes.</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fr-CA" altLang="en-US" baseline="0" noProof="0" dirty="0">
                <a:latin typeface="Arial" panose="020B0604020202020204" pitchFamily="34" charset="0"/>
              </a:rPr>
              <a:t>Comparez votre expérience personnelle aux notes que vous avez prises sur le mentorat et le coaching efficaces. </a:t>
            </a:r>
          </a:p>
          <a:p>
            <a:pPr marL="171450" indent="-171450">
              <a:buFont typeface="Arial" panose="020B0604020202020204" pitchFamily="34" charset="0"/>
              <a:buChar char="•"/>
            </a:pPr>
            <a:r>
              <a:rPr lang="fr-CA" baseline="0" noProof="0" dirty="0"/>
              <a:t>Comparez vos réflexions avec celles de votre ou vos partenaires d'apprentissage, et ajoutez à vos notes. </a:t>
            </a: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ea typeface="ＭＳ Ｐゴシック" panose="020B0600070205080204" pitchFamily="34" charset="-128"/>
              </a:defRPr>
            </a:lvl1pPr>
            <a:lvl2pPr marL="749300" indent="-287338" defTabSz="927100">
              <a:defRPr>
                <a:solidFill>
                  <a:schemeClr val="tx1"/>
                </a:solidFill>
                <a:latin typeface="Arial" panose="020B0604020202020204" pitchFamily="34" charset="0"/>
                <a:ea typeface="ＭＳ Ｐゴシック" panose="020B0600070205080204" pitchFamily="34" charset="-128"/>
              </a:defRPr>
            </a:lvl2pPr>
            <a:lvl3pPr marL="1152525" indent="-230188" defTabSz="927100">
              <a:defRPr>
                <a:solidFill>
                  <a:schemeClr val="tx1"/>
                </a:solidFill>
                <a:latin typeface="Arial" panose="020B0604020202020204" pitchFamily="34" charset="0"/>
                <a:ea typeface="ＭＳ Ｐゴシック" panose="020B0600070205080204" pitchFamily="34" charset="-128"/>
              </a:defRPr>
            </a:lvl3pPr>
            <a:lvl4pPr marL="1612900" indent="-230188" defTabSz="927100">
              <a:defRPr>
                <a:solidFill>
                  <a:schemeClr val="tx1"/>
                </a:solidFill>
                <a:latin typeface="Arial" panose="020B0604020202020204" pitchFamily="34" charset="0"/>
                <a:ea typeface="ＭＳ Ｐゴシック" panose="020B0600070205080204" pitchFamily="34" charset="-128"/>
              </a:defRPr>
            </a:lvl4pPr>
            <a:lvl5pPr marL="2074863" indent="-230188" defTabSz="927100">
              <a:defRPr>
                <a:solidFill>
                  <a:schemeClr val="tx1"/>
                </a:solidFill>
                <a:latin typeface="Arial" panose="020B0604020202020204" pitchFamily="34" charset="0"/>
                <a:ea typeface="ＭＳ Ｐゴシック" panose="020B0600070205080204" pitchFamily="34" charset="-128"/>
              </a:defRPr>
            </a:lvl5pPr>
            <a:lvl6pPr marL="25320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892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64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36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27100" rtl="0" eaLnBrk="1" fontAlgn="base" latinLnBrk="0" hangingPunct="1">
              <a:lnSpc>
                <a:spcPct val="100000"/>
              </a:lnSpc>
              <a:spcBef>
                <a:spcPct val="0"/>
              </a:spcBef>
              <a:spcAft>
                <a:spcPct val="0"/>
              </a:spcAft>
              <a:buClrTx/>
              <a:buSzTx/>
              <a:buFontTx/>
              <a:buNone/>
              <a:tabLst/>
              <a:defRPr/>
            </a:pPr>
            <a:fld id="{5D5A19D0-3912-45E5-A0A7-7C34848770B6}"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27100" rtl="0" eaLnBrk="1" fontAlgn="base" latinLnBrk="0" hangingPunct="1">
                <a:lnSpc>
                  <a:spcPct val="100000"/>
                </a:lnSpc>
                <a:spcBef>
                  <a:spcPct val="0"/>
                </a:spcBef>
                <a:spcAft>
                  <a:spcPct val="0"/>
                </a:spcAft>
                <a:buClrTx/>
                <a:buSzTx/>
                <a:buFontTx/>
                <a:buNone/>
                <a:tabLst/>
                <a:defRPr/>
              </a:pPr>
              <a:t>14</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796199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CA" sz="1200" kern="1200" noProof="0" dirty="0">
                <a:latin typeface="Arial" charset="0"/>
              </a:rPr>
              <a:t>Cette diapositive vous donne un point de départ pour décrire le </a:t>
            </a:r>
            <a:r>
              <a:rPr lang="fr-CA" sz="1200" kern="1200" baseline="0" noProof="0" dirty="0">
                <a:latin typeface="Arial" charset="0"/>
              </a:rPr>
              <a:t>leader en tant que coach au quotidien. Ce qu'il faut retenir du concept de leader en tant que coach, c'est que chacun des deux partenaires offre son expertise, et aucun d'eux ne domine l'autre en étant coach. Même si le coaching peut être offert en réponse à un problème relevé par une participante ou un participant, ce sont les deux partenaires qui font profiter l'autre de leur expertise durant le processus. </a:t>
            </a:r>
          </a:p>
          <a:p>
            <a:endParaRPr lang="fr-CA" sz="1200" kern="1200" baseline="0" noProof="0" dirty="0">
              <a:latin typeface="Arial" charset="0"/>
            </a:endParaRPr>
          </a:p>
          <a:p>
            <a:pPr marL="0" indent="0">
              <a:buFont typeface="Arial" panose="020B0604020202020204" pitchFamily="34" charset="0"/>
              <a:buNone/>
            </a:pPr>
            <a:r>
              <a:rPr lang="fr-CA" sz="1200" b="1" kern="1200" baseline="0" noProof="0" dirty="0">
                <a:latin typeface="Arial" charset="0"/>
              </a:rPr>
              <a:t>Exercice</a:t>
            </a:r>
          </a:p>
          <a:p>
            <a:pPr marL="171450" indent="-171450">
              <a:buFont typeface="Arial" panose="020B0604020202020204" pitchFamily="34" charset="0"/>
              <a:buChar char="•"/>
            </a:pPr>
            <a:r>
              <a:rPr lang="fr-CA" sz="1200" kern="1200" baseline="0" noProof="0" dirty="0">
                <a:latin typeface="Arial" charset="0"/>
              </a:rPr>
              <a:t>Passez en revue les notes que vous avez prises sur le mentorat, le coaching et le mentorat/coaching dans votre journal électronique, et déterminez quels éléments s'appliqueraient au processus de leader en tant que coach.</a:t>
            </a:r>
          </a:p>
          <a:p>
            <a:pPr marL="171450" indent="-171450">
              <a:buFont typeface="Arial" panose="020B0604020202020204" pitchFamily="34" charset="0"/>
              <a:buChar char="•"/>
            </a:pPr>
            <a:r>
              <a:rPr lang="fr-CA" sz="1200" kern="1200" baseline="0" noProof="0" dirty="0">
                <a:latin typeface="Arial" charset="0"/>
              </a:rPr>
              <a:t>Dans votre journal électronique, dressez une liste des problèmes et possibilités associés à la création d'un processus de leader en tant que coach liant différents postes de leadership officiel (p. ex. agente ou agent de supervision et direction d'école, direction d'école et direction adjointe). </a:t>
            </a:r>
          </a:p>
          <a:p>
            <a:pPr marL="171450" indent="-171450">
              <a:buFont typeface="Arial" panose="020B0604020202020204" pitchFamily="34" charset="0"/>
              <a:buChar char="•"/>
            </a:pPr>
            <a:r>
              <a:rPr lang="fr-CA" baseline="0" noProof="0" dirty="0"/>
              <a:t>Comparez vos réflexions avec celles de votre ou vos partenaires d'apprentissage, et ajoutez à vos notes. </a:t>
            </a:r>
            <a:endParaRPr lang="fr-CA" altLang="en-US" noProof="0" dirty="0">
              <a:latin typeface="GillSans" pitchFamily="34" charset="0"/>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ea typeface="ＭＳ Ｐゴシック" panose="020B0600070205080204" pitchFamily="34" charset="-128"/>
              </a:defRPr>
            </a:lvl1pPr>
            <a:lvl2pPr marL="749300" indent="-287338" defTabSz="927100">
              <a:defRPr>
                <a:solidFill>
                  <a:schemeClr val="tx1"/>
                </a:solidFill>
                <a:latin typeface="Arial" panose="020B0604020202020204" pitchFamily="34" charset="0"/>
                <a:ea typeface="ＭＳ Ｐゴシック" panose="020B0600070205080204" pitchFamily="34" charset="-128"/>
              </a:defRPr>
            </a:lvl2pPr>
            <a:lvl3pPr marL="1152525" indent="-230188" defTabSz="927100">
              <a:defRPr>
                <a:solidFill>
                  <a:schemeClr val="tx1"/>
                </a:solidFill>
                <a:latin typeface="Arial" panose="020B0604020202020204" pitchFamily="34" charset="0"/>
                <a:ea typeface="ＭＳ Ｐゴシック" panose="020B0600070205080204" pitchFamily="34" charset="-128"/>
              </a:defRPr>
            </a:lvl3pPr>
            <a:lvl4pPr marL="1612900" indent="-230188" defTabSz="927100">
              <a:defRPr>
                <a:solidFill>
                  <a:schemeClr val="tx1"/>
                </a:solidFill>
                <a:latin typeface="Arial" panose="020B0604020202020204" pitchFamily="34" charset="0"/>
                <a:ea typeface="ＭＳ Ｐゴシック" panose="020B0600070205080204" pitchFamily="34" charset="-128"/>
              </a:defRPr>
            </a:lvl4pPr>
            <a:lvl5pPr marL="2074863" indent="-230188" defTabSz="927100">
              <a:defRPr>
                <a:solidFill>
                  <a:schemeClr val="tx1"/>
                </a:solidFill>
                <a:latin typeface="Arial" panose="020B0604020202020204" pitchFamily="34" charset="0"/>
                <a:ea typeface="ＭＳ Ｐゴシック" panose="020B0600070205080204" pitchFamily="34" charset="-128"/>
              </a:defRPr>
            </a:lvl5pPr>
            <a:lvl6pPr marL="25320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892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64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36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27100" rtl="0" eaLnBrk="1" fontAlgn="base" latinLnBrk="0" hangingPunct="1">
              <a:lnSpc>
                <a:spcPct val="100000"/>
              </a:lnSpc>
              <a:spcBef>
                <a:spcPct val="0"/>
              </a:spcBef>
              <a:spcAft>
                <a:spcPct val="0"/>
              </a:spcAft>
              <a:buClrTx/>
              <a:buSzTx/>
              <a:buFontTx/>
              <a:buNone/>
              <a:tabLst/>
              <a:defRPr/>
            </a:pPr>
            <a:fld id="{7B95BF1E-0627-4AC5-AD93-E87B10E65E0F}"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27100" rtl="0" eaLnBrk="1" fontAlgn="base" latinLnBrk="0" hangingPunct="1">
                <a:lnSpc>
                  <a:spcPct val="100000"/>
                </a:lnSpc>
                <a:spcBef>
                  <a:spcPct val="0"/>
                </a:spcBef>
                <a:spcAft>
                  <a:spcPct val="0"/>
                </a:spcAft>
                <a:buClrTx/>
                <a:buSzTx/>
                <a:buFontTx/>
                <a:buNone/>
                <a:tabLst/>
                <a:defRPr/>
              </a:pPr>
              <a:t>15</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442827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CA" altLang="en-US" sz="1200" baseline="0" dirty="0">
                <a:latin typeface="Arial" panose="020B0604020202020204" pitchFamily="34" charset="0"/>
              </a:rPr>
              <a:t>Campbell et van </a:t>
            </a:r>
            <a:r>
              <a:rPr lang="fr-CA" altLang="en-US" sz="1200" baseline="0" dirty="0" err="1">
                <a:latin typeface="Arial" panose="020B0604020202020204" pitchFamily="34" charset="0"/>
              </a:rPr>
              <a:t>Nieuwerburgh</a:t>
            </a:r>
            <a:r>
              <a:rPr lang="fr-CA" altLang="en-US" sz="1200" baseline="0" dirty="0">
                <a:latin typeface="Arial" panose="020B0604020202020204" pitchFamily="34" charset="0"/>
              </a:rPr>
              <a:t> (2017) soutiennent que toute interaction d'un leader avec un autre ou un membre du personnel représente une possibilité de coaching. Le coaching n'a pas à toujours être offert dans un cadre officiel où l'on prévoit des rencontres. Par exemple, dans la vidéo mentionnée sur la diapositive, on montre une approche de « coaching minute ».</a:t>
            </a:r>
            <a:endParaRPr lang="fr-CA" altLang="en-US" sz="1200" b="1" baseline="0" dirty="0">
              <a:latin typeface="Arial" panose="020B0604020202020204" pitchFamily="34" charset="0"/>
            </a:endParaRPr>
          </a:p>
          <a:p>
            <a:endParaRPr lang="fr-CA" altLang="en-US" sz="1200" b="1" baseline="0" dirty="0">
              <a:latin typeface="Arial" panose="020B0604020202020204" pitchFamily="34" charset="0"/>
            </a:endParaRPr>
          </a:p>
          <a:p>
            <a:r>
              <a:rPr lang="fr-CA" altLang="en-US" sz="1200" b="1" baseline="0" dirty="0">
                <a:latin typeface="Arial" panose="020B0604020202020204" pitchFamily="34" charset="0"/>
              </a:rPr>
              <a:t>Exercice </a:t>
            </a:r>
          </a:p>
          <a:p>
            <a:pPr marL="171450" indent="-171450">
              <a:buFont typeface="Arial" panose="020B0604020202020204" pitchFamily="34" charset="0"/>
              <a:buChar char="•"/>
            </a:pPr>
            <a:r>
              <a:rPr lang="fr-CA" sz="1200" b="0" baseline="0" dirty="0">
                <a:latin typeface="Arial" panose="020B0604020202020204" pitchFamily="34" charset="0"/>
              </a:rPr>
              <a:t>Imaginez-vous ce scénario, adapté du webinaire de Campbell et van </a:t>
            </a:r>
            <a:r>
              <a:rPr lang="fr-CA" sz="1200" b="0" baseline="0" dirty="0" err="1">
                <a:latin typeface="Arial" panose="020B0604020202020204" pitchFamily="34" charset="0"/>
              </a:rPr>
              <a:t>Nieuwerburgh</a:t>
            </a:r>
            <a:r>
              <a:rPr lang="fr-CA" sz="1200" b="0" baseline="0" dirty="0">
                <a:latin typeface="Arial" panose="020B0604020202020204" pitchFamily="34" charset="0"/>
              </a:rPr>
              <a:t>, où une direction d'école aborde une agente d’éducation après une réunion de directions d'école et demande : </a:t>
            </a:r>
          </a:p>
          <a:p>
            <a:pPr marL="628650" lvl="1" indent="-171450">
              <a:buFont typeface="Wingdings" panose="05000000000000000000" pitchFamily="2" charset="2"/>
              <a:buChar char="§"/>
            </a:pPr>
            <a:r>
              <a:rPr lang="fr-CA" sz="1200" b="0" baseline="0" dirty="0">
                <a:latin typeface="Arial" panose="020B0604020202020204" pitchFamily="34" charset="0"/>
              </a:rPr>
              <a:t>« Aurais-tu un moment pour que nous regardions quelque chose ensemble? » </a:t>
            </a:r>
          </a:p>
          <a:p>
            <a:pPr marL="628650" lvl="1" indent="-171450">
              <a:buFont typeface="Wingdings" panose="05000000000000000000" pitchFamily="2" charset="2"/>
              <a:buChar char="§"/>
            </a:pPr>
            <a:r>
              <a:rPr lang="fr-CA" sz="1200" b="0" baseline="0" dirty="0">
                <a:latin typeface="Arial" panose="020B0604020202020204" pitchFamily="34" charset="0"/>
              </a:rPr>
              <a:t>L’agente d’éducation répond : « Bien sûr. J'ai une autre réunion dans 10 minutes, alors voyons ce que nous pouvons faire pendant ce temps, et nous nous reverrons plus tard s'il y a lieu. Cela te va? »</a:t>
            </a:r>
          </a:p>
          <a:p>
            <a:pPr marL="628650" lvl="1" indent="-171450">
              <a:buFont typeface="Wingdings" panose="05000000000000000000" pitchFamily="2" charset="2"/>
              <a:buChar char="§"/>
            </a:pPr>
            <a:r>
              <a:rPr lang="fr-CA" sz="1200" b="0" baseline="0" dirty="0">
                <a:latin typeface="Arial" panose="020B0604020202020204" pitchFamily="34" charset="0"/>
              </a:rPr>
              <a:t>La direction d'école répond : « J'ai un problème avec… »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fr-CA" sz="12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rPr>
              <a:t>Avec votre ou vos partenaires d'apprentissage, mettez en scène cet entretien de coaching de manière à ce que la direction d'école et l’agente d’éducation jouent toutes les deux le rôle de coach et d'apprenante.</a:t>
            </a:r>
            <a:endParaRPr kumimoji="0" lang="fr-CA" sz="10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ea typeface="ＭＳ Ｐゴシック" panose="020B0600070205080204" pitchFamily="34" charset="-128"/>
              </a:defRPr>
            </a:lvl1pPr>
            <a:lvl2pPr marL="749300" indent="-287338" defTabSz="927100">
              <a:defRPr>
                <a:solidFill>
                  <a:schemeClr val="tx1"/>
                </a:solidFill>
                <a:latin typeface="Arial" panose="020B0604020202020204" pitchFamily="34" charset="0"/>
                <a:ea typeface="ＭＳ Ｐゴシック" panose="020B0600070205080204" pitchFamily="34" charset="-128"/>
              </a:defRPr>
            </a:lvl2pPr>
            <a:lvl3pPr marL="1152525" indent="-230188" defTabSz="927100">
              <a:defRPr>
                <a:solidFill>
                  <a:schemeClr val="tx1"/>
                </a:solidFill>
                <a:latin typeface="Arial" panose="020B0604020202020204" pitchFamily="34" charset="0"/>
                <a:ea typeface="ＭＳ Ｐゴシック" panose="020B0600070205080204" pitchFamily="34" charset="-128"/>
              </a:defRPr>
            </a:lvl3pPr>
            <a:lvl4pPr marL="1612900" indent="-230188" defTabSz="927100">
              <a:defRPr>
                <a:solidFill>
                  <a:schemeClr val="tx1"/>
                </a:solidFill>
                <a:latin typeface="Arial" panose="020B0604020202020204" pitchFamily="34" charset="0"/>
                <a:ea typeface="ＭＳ Ｐゴシック" panose="020B0600070205080204" pitchFamily="34" charset="-128"/>
              </a:defRPr>
            </a:lvl4pPr>
            <a:lvl5pPr marL="2074863" indent="-230188" defTabSz="927100">
              <a:defRPr>
                <a:solidFill>
                  <a:schemeClr val="tx1"/>
                </a:solidFill>
                <a:latin typeface="Arial" panose="020B0604020202020204" pitchFamily="34" charset="0"/>
                <a:ea typeface="ＭＳ Ｐゴシック" panose="020B0600070205080204" pitchFamily="34" charset="-128"/>
              </a:defRPr>
            </a:lvl5pPr>
            <a:lvl6pPr marL="25320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892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64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36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27100" rtl="0" eaLnBrk="1" fontAlgn="base" latinLnBrk="0" hangingPunct="1">
              <a:lnSpc>
                <a:spcPct val="100000"/>
              </a:lnSpc>
              <a:spcBef>
                <a:spcPct val="0"/>
              </a:spcBef>
              <a:spcAft>
                <a:spcPct val="0"/>
              </a:spcAft>
              <a:buClrTx/>
              <a:buSzTx/>
              <a:buFontTx/>
              <a:buNone/>
              <a:tabLst/>
              <a:defRPr/>
            </a:pPr>
            <a:fld id="{E938B58F-04B8-4B3E-8212-1CED6C940953}"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27100" rtl="0" eaLnBrk="1" fontAlgn="base" latinLnBrk="0" hangingPunct="1">
                <a:lnSpc>
                  <a:spcPct val="100000"/>
                </a:lnSpc>
                <a:spcBef>
                  <a:spcPct val="0"/>
                </a:spcBef>
                <a:spcAft>
                  <a:spcPct val="0"/>
                </a:spcAft>
                <a:buClrTx/>
                <a:buSzTx/>
                <a:buFontTx/>
                <a:buNone/>
                <a:tabLst/>
                <a:defRPr/>
              </a:pPr>
              <a:t>16</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248892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CA" altLang="en-US" sz="1200" baseline="0" noProof="0" dirty="0">
                <a:latin typeface="Arial" panose="020B0604020202020204" pitchFamily="34" charset="0"/>
              </a:rPr>
              <a:t>Dans son livre </a:t>
            </a:r>
            <a:r>
              <a:rPr lang="en-US" i="1" dirty="0">
                <a:hlinkClick r:id="rId3"/>
              </a:rPr>
              <a:t>The Coaching Habit; Say Less, Ask More &amp; Change the Way You Lead Forever</a:t>
            </a:r>
            <a:r>
              <a:rPr lang="en-US" dirty="0">
                <a:hlinkClick r:id="rId3"/>
              </a:rPr>
              <a:t> </a:t>
            </a:r>
            <a:r>
              <a:rPr lang="fr-CA" altLang="en-US" sz="1200" baseline="0" noProof="0" dirty="0">
                <a:latin typeface="Arial" panose="020B0604020202020204" pitchFamily="34" charset="0"/>
              </a:rPr>
              <a:t>,</a:t>
            </a:r>
            <a:r>
              <a:rPr lang="fr-CA" altLang="en-US" sz="1200" i="1" baseline="0" noProof="0" dirty="0">
                <a:latin typeface="Arial" panose="020B0604020202020204" pitchFamily="34" charset="0"/>
              </a:rPr>
              <a:t> </a:t>
            </a:r>
            <a:r>
              <a:rPr lang="fr-CA" altLang="en-US" sz="1200" baseline="0" noProof="0" dirty="0">
                <a:latin typeface="Arial" panose="020B0604020202020204" pitchFamily="34" charset="0"/>
              </a:rPr>
              <a:t>Michael </a:t>
            </a:r>
            <a:r>
              <a:rPr lang="fr-CA" altLang="en-US" sz="1200" baseline="0" noProof="0" dirty="0" err="1">
                <a:latin typeface="Arial" panose="020B0604020202020204" pitchFamily="34" charset="0"/>
              </a:rPr>
              <a:t>Bungay</a:t>
            </a:r>
            <a:r>
              <a:rPr lang="fr-CA" altLang="en-US" sz="1200" baseline="0" noProof="0" dirty="0">
                <a:latin typeface="Arial" panose="020B0604020202020204" pitchFamily="34" charset="0"/>
              </a:rPr>
              <a:t> </a:t>
            </a:r>
            <a:r>
              <a:rPr lang="fr-CA" altLang="en-US" sz="1200" baseline="0" noProof="0" dirty="0" err="1">
                <a:latin typeface="Arial" panose="020B0604020202020204" pitchFamily="34" charset="0"/>
              </a:rPr>
              <a:t>Stanier</a:t>
            </a:r>
            <a:r>
              <a:rPr lang="fr-CA" altLang="en-US" sz="1200" baseline="0" noProof="0" dirty="0">
                <a:latin typeface="Arial" panose="020B0604020202020204" pitchFamily="34" charset="0"/>
              </a:rPr>
              <a:t> (2016) présente sept questions pouvant changer la manière d'encadrer le coaching. Il nous donne des indications concernant la partie difficile : comment intégrer ces nouveaux renseignements dans nos habitudes et notre pratique au quotidien. </a:t>
            </a:r>
          </a:p>
          <a:p>
            <a:endParaRPr lang="fr-CA" altLang="en-US" sz="1000" baseline="0" noProof="0" dirty="0">
              <a:latin typeface="Arial" panose="020B0604020202020204" pitchFamily="34" charset="0"/>
            </a:endParaRPr>
          </a:p>
          <a:p>
            <a:r>
              <a:rPr lang="fr-CA" altLang="en-US" sz="1000" b="1" baseline="0" noProof="0" dirty="0">
                <a:latin typeface="Arial" panose="020B0604020202020204" pitchFamily="34" charset="0"/>
              </a:rPr>
              <a:t>Exercice </a:t>
            </a:r>
          </a:p>
          <a:p>
            <a:pPr marL="171450" indent="-171450">
              <a:buFont typeface="Arial" panose="020B0604020202020204" pitchFamily="34" charset="0"/>
              <a:buChar char="•"/>
            </a:pPr>
            <a:r>
              <a:rPr lang="fr-CA" altLang="en-US" sz="1000" b="0" baseline="0" noProof="0" dirty="0">
                <a:latin typeface="Arial" panose="020B0604020202020204" pitchFamily="34" charset="0"/>
              </a:rPr>
              <a:t>Réfléchissez sur les résultats de l'activité précédente pour identifier ce qui a réussi dans l'approche et pourquoi.</a:t>
            </a:r>
          </a:p>
          <a:p>
            <a:pPr marL="171450" indent="-171450">
              <a:buFont typeface="Arial" panose="020B0604020202020204" pitchFamily="34" charset="0"/>
              <a:buChar char="•"/>
            </a:pPr>
            <a:r>
              <a:rPr lang="fr-CA" altLang="en-US" sz="1000" b="0" baseline="0" noProof="0" dirty="0">
                <a:latin typeface="Arial" panose="020B0604020202020204" pitchFamily="34" charset="0"/>
              </a:rPr>
              <a:t>En utilisant le même scénario, essayez les sept questions de cette diapositive. Au lieu de jouer à un jeu de rôle, discutez des questions avec votre partenaire d'apprentissage en utilisant une approche «si». c’est-à-dire si la réponse est ___, quelle serait votre réponse? De cette façon, vous et votre partenaire de coaching pouvez partager vos perspectives et rendre visible votre pensée.</a:t>
            </a:r>
          </a:p>
          <a:p>
            <a:pPr marL="171450" indent="-171450">
              <a:buFont typeface="Arial" panose="020B0604020202020204" pitchFamily="34" charset="0"/>
              <a:buChar char="•"/>
            </a:pPr>
            <a:r>
              <a:rPr lang="fr-CA" altLang="en-US" sz="1000" b="0" baseline="0" noProof="0" dirty="0">
                <a:latin typeface="Arial" panose="020B0604020202020204" pitchFamily="34" charset="0"/>
              </a:rPr>
              <a:t>Une fois que vous avez étudié les sept questions de ce scénario, identifiez les possibilités de les utiliser quotidiennement. De cette façon, ils deviennent une partie de votre répertoire «d'habitudes de coaching».</a:t>
            </a: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ea typeface="ＭＳ Ｐゴシック" panose="020B0600070205080204" pitchFamily="34" charset="-128"/>
              </a:defRPr>
            </a:lvl1pPr>
            <a:lvl2pPr marL="749300" indent="-287338" defTabSz="927100">
              <a:defRPr>
                <a:solidFill>
                  <a:schemeClr val="tx1"/>
                </a:solidFill>
                <a:latin typeface="Arial" panose="020B0604020202020204" pitchFamily="34" charset="0"/>
                <a:ea typeface="ＭＳ Ｐゴシック" panose="020B0600070205080204" pitchFamily="34" charset="-128"/>
              </a:defRPr>
            </a:lvl2pPr>
            <a:lvl3pPr marL="1152525" indent="-230188" defTabSz="927100">
              <a:defRPr>
                <a:solidFill>
                  <a:schemeClr val="tx1"/>
                </a:solidFill>
                <a:latin typeface="Arial" panose="020B0604020202020204" pitchFamily="34" charset="0"/>
                <a:ea typeface="ＭＳ Ｐゴシック" panose="020B0600070205080204" pitchFamily="34" charset="-128"/>
              </a:defRPr>
            </a:lvl3pPr>
            <a:lvl4pPr marL="1612900" indent="-230188" defTabSz="927100">
              <a:defRPr>
                <a:solidFill>
                  <a:schemeClr val="tx1"/>
                </a:solidFill>
                <a:latin typeface="Arial" panose="020B0604020202020204" pitchFamily="34" charset="0"/>
                <a:ea typeface="ＭＳ Ｐゴシック" panose="020B0600070205080204" pitchFamily="34" charset="-128"/>
              </a:defRPr>
            </a:lvl4pPr>
            <a:lvl5pPr marL="2074863" indent="-230188" defTabSz="927100">
              <a:defRPr>
                <a:solidFill>
                  <a:schemeClr val="tx1"/>
                </a:solidFill>
                <a:latin typeface="Arial" panose="020B0604020202020204" pitchFamily="34" charset="0"/>
                <a:ea typeface="ＭＳ Ｐゴシック" panose="020B0600070205080204" pitchFamily="34" charset="-128"/>
              </a:defRPr>
            </a:lvl5pPr>
            <a:lvl6pPr marL="25320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892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64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36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27100" rtl="0" eaLnBrk="1" fontAlgn="base" latinLnBrk="0" hangingPunct="1">
              <a:lnSpc>
                <a:spcPct val="100000"/>
              </a:lnSpc>
              <a:spcBef>
                <a:spcPct val="0"/>
              </a:spcBef>
              <a:spcAft>
                <a:spcPct val="0"/>
              </a:spcAft>
              <a:buClrTx/>
              <a:buSzTx/>
              <a:buFontTx/>
              <a:buNone/>
              <a:tabLst/>
              <a:defRPr/>
            </a:pPr>
            <a:fld id="{E938B58F-04B8-4B3E-8212-1CED6C940953}"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27100" rtl="0" eaLnBrk="1" fontAlgn="base" latinLnBrk="0" hangingPunct="1">
                <a:lnSpc>
                  <a:spcPct val="100000"/>
                </a:lnSpc>
                <a:spcBef>
                  <a:spcPct val="0"/>
                </a:spcBef>
                <a:spcAft>
                  <a:spcPct val="0"/>
                </a:spcAft>
                <a:buClrTx/>
                <a:buSzTx/>
                <a:buFontTx/>
                <a:buNone/>
                <a:tabLst/>
                <a:defRPr/>
              </a:pPr>
              <a:t>17</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892990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anose="020B0604020202020204" pitchFamily="34" charset="0"/>
                <a:ea typeface="ＭＳ Ｐゴシック" panose="020B0600070205080204" pitchFamily="34" charset="-128"/>
              </a:defRPr>
            </a:lvl1pPr>
            <a:lvl2pPr marL="749300" indent="-287338" defTabSz="928688">
              <a:defRPr>
                <a:solidFill>
                  <a:schemeClr val="tx1"/>
                </a:solidFill>
                <a:latin typeface="Arial" panose="020B0604020202020204" pitchFamily="34" charset="0"/>
                <a:ea typeface="ＭＳ Ｐゴシック" panose="020B0600070205080204" pitchFamily="34" charset="-128"/>
              </a:defRPr>
            </a:lvl2pPr>
            <a:lvl3pPr marL="1152525" indent="-230188" defTabSz="928688">
              <a:defRPr>
                <a:solidFill>
                  <a:schemeClr val="tx1"/>
                </a:solidFill>
                <a:latin typeface="Arial" panose="020B0604020202020204" pitchFamily="34" charset="0"/>
                <a:ea typeface="ＭＳ Ｐゴシック" panose="020B0600070205080204" pitchFamily="34" charset="-128"/>
              </a:defRPr>
            </a:lvl3pPr>
            <a:lvl4pPr marL="1612900" indent="-230188" defTabSz="928688">
              <a:defRPr>
                <a:solidFill>
                  <a:schemeClr val="tx1"/>
                </a:solidFill>
                <a:latin typeface="Arial" panose="020B0604020202020204" pitchFamily="34" charset="0"/>
                <a:ea typeface="ＭＳ Ｐゴシック" panose="020B0600070205080204" pitchFamily="34" charset="-128"/>
              </a:defRPr>
            </a:lvl4pPr>
            <a:lvl5pPr marL="2074863" indent="-230188" defTabSz="928688">
              <a:defRPr>
                <a:solidFill>
                  <a:schemeClr val="tx1"/>
                </a:solidFill>
                <a:latin typeface="Arial" panose="020B0604020202020204" pitchFamily="34" charset="0"/>
                <a:ea typeface="ＭＳ Ｐゴシック" panose="020B0600070205080204" pitchFamily="34" charset="-128"/>
              </a:defRPr>
            </a:lvl5pPr>
            <a:lvl6pPr marL="2532063" indent="-230188" defTabSz="928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89263" indent="-230188" defTabSz="928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6463" indent="-230188" defTabSz="928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3663" indent="-230188" defTabSz="928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3DE9EB4-DD67-4095-98CE-B02AC3B94940}" type="slidenum">
              <a:rPr lang="en-CA" altLang="en-US" smtClean="0">
                <a:solidFill>
                  <a:srgbClr val="000000"/>
                </a:solidFill>
              </a:rPr>
              <a:pPr/>
              <a:t>18</a:t>
            </a:fld>
            <a:endParaRPr lang="en-CA" altLang="en-US">
              <a:solidFill>
                <a:srgbClr val="000000"/>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71450" indent="-171450">
              <a:buFont typeface="Arial"/>
              <a:buChar char="•"/>
            </a:pPr>
            <a:r>
              <a:rPr lang="fr-CA" sz="1000" kern="1200" dirty="0">
                <a:effectLst/>
                <a:latin typeface="Arial" charset="0"/>
                <a:ea typeface="ＭＳ Ｐゴシック" panose="020B0600070205080204" pitchFamily="34" charset="-128"/>
                <a:cs typeface="ＭＳ Ｐゴシック" charset="-128"/>
              </a:rPr>
              <a:t>Le Cognitive Coaching (coaching cognitif) est une technique avérée que chaque coach devrait ajouter à son répertoire.</a:t>
            </a:r>
            <a:endParaRPr lang="fr-CA" sz="1000" kern="1200" baseline="0" dirty="0">
              <a:effectLst/>
              <a:latin typeface="Arial" charset="0"/>
              <a:ea typeface="ＭＳ Ｐゴシック" panose="020B0600070205080204" pitchFamily="34" charset="-128"/>
              <a:cs typeface="ＭＳ Ｐゴシック" charset="-128"/>
            </a:endParaRPr>
          </a:p>
          <a:p>
            <a:pPr marL="171450" indent="-171450">
              <a:buFont typeface="Arial"/>
              <a:buChar char="•"/>
            </a:pPr>
            <a:r>
              <a:rPr lang="fr-CA" sz="1000" kern="1200" dirty="0">
                <a:effectLst/>
                <a:latin typeface="Arial" charset="0"/>
                <a:ea typeface="ＭＳ Ｐゴシック" panose="020B0600070205080204" pitchFamily="34" charset="-128"/>
                <a:cs typeface="ＭＳ Ｐゴシック" charset="-128"/>
              </a:rPr>
              <a:t>C’est un modèle simple qui facilite les discussions entourant la planification, l’analyse et la résolution de problèmes. De plus, il sert de fondation pour la création de communautés professionnelles qui valorisent l’autonomie, </a:t>
            </a:r>
            <a:r>
              <a:rPr lang="fr-CA" sz="1000" dirty="0"/>
              <a:t>favorisent l’indépendance et </a:t>
            </a:r>
            <a:r>
              <a:rPr lang="fr-CA" sz="1000" kern="1200" dirty="0">
                <a:effectLst/>
                <a:latin typeface="Arial" charset="0"/>
                <a:ea typeface="ＭＳ Ｐゴシック" panose="020B0600070205080204" pitchFamily="34" charset="-128"/>
                <a:cs typeface="ＭＳ Ｐゴシック" charset="-128"/>
              </a:rPr>
              <a:t>visent l’excellence. </a:t>
            </a:r>
          </a:p>
          <a:p>
            <a:pPr marL="171450" indent="-171450">
              <a:buFont typeface="Arial"/>
              <a:buChar char="•"/>
            </a:pPr>
            <a:r>
              <a:rPr lang="fr-CA" sz="1000" kern="1200" dirty="0">
                <a:effectLst/>
                <a:latin typeface="Arial" charset="0"/>
                <a:ea typeface="ＭＳ Ｐゴシック" panose="020B0600070205080204" pitchFamily="34" charset="-128"/>
                <a:cs typeface="ＭＳ Ｐゴシック" charset="-128"/>
              </a:rPr>
              <a:t>Le coaching cognitif est un modèle de réflexion et de développement non critique qui allie les principes psychologiques des théories cognitives et la création des liens interpersonnels prisés par les humanistes.</a:t>
            </a:r>
          </a:p>
          <a:p>
            <a:pPr marL="0" indent="0">
              <a:buFont typeface="Arial"/>
              <a:buNone/>
            </a:pPr>
            <a:endParaRPr lang="fr-CA" sz="1000" kern="1200" dirty="0">
              <a:effectLst/>
              <a:latin typeface="Arial" charset="0"/>
              <a:ea typeface="ＭＳ Ｐゴシック" panose="020B0600070205080204" pitchFamily="34" charset="-128"/>
              <a:cs typeface="ＭＳ Ｐゴシック" charset="-128"/>
            </a:endParaRPr>
          </a:p>
          <a:p>
            <a:pPr marL="0" indent="0">
              <a:buFont typeface="Arial"/>
              <a:buNone/>
            </a:pPr>
            <a:r>
              <a:rPr lang="fr-CA" sz="1000" b="1" kern="1200" dirty="0">
                <a:effectLst/>
                <a:latin typeface="Arial" charset="0"/>
                <a:ea typeface="ＭＳ Ｐゴシック" panose="020B0600070205080204" pitchFamily="34" charset="-128"/>
                <a:cs typeface="ＭＳ Ｐゴシック" charset="-128"/>
              </a:rPr>
              <a:t>Exercice</a:t>
            </a:r>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fr-CA" sz="1000" dirty="0"/>
              <a:t>Il y a bien plus à découvrir sur le </a:t>
            </a:r>
            <a:r>
              <a:rPr lang="fr-CA" sz="1000" kern="1200" baseline="0" dirty="0">
                <a:effectLst/>
                <a:latin typeface="Arial" charset="0"/>
                <a:ea typeface="ＭＳ Ｐゴシック" panose="020B0600070205080204" pitchFamily="34" charset="-128"/>
                <a:cs typeface="ＭＳ Ｐゴシック" charset="-128"/>
              </a:rPr>
              <a:t>coaching cognitif dans les ressources documentaires et auprès de collègues qui ont suivi une formation sur le sujet et la mettent en pratique. Si cela vous intéresse, informez-vous sur les outils qui s’offrent à vous, par exemple le site </a:t>
            </a:r>
            <a:r>
              <a:rPr lang="en-CA" sz="1200" u="sng" kern="1200" dirty="0">
                <a:solidFill>
                  <a:schemeClr val="tx1"/>
                </a:solidFill>
                <a:effectLst/>
                <a:latin typeface="Arial" charset="0"/>
                <a:ea typeface="ＭＳ Ｐゴシック" panose="020B0600070205080204" pitchFamily="34" charset="-128"/>
                <a:cs typeface="ＭＳ Ｐゴシック" charset="-128"/>
                <a:hlinkClick r:id="rId3"/>
              </a:rPr>
              <a:t>http://www.thinkingcollaborative.com/</a:t>
            </a:r>
            <a:r>
              <a:rPr lang="fr-CA" sz="1000" kern="1200" baseline="0" dirty="0">
                <a:effectLst/>
                <a:latin typeface="Arial" charset="0"/>
                <a:ea typeface="ＭＳ Ｐゴシック" panose="020B0600070205080204" pitchFamily="34" charset="-128"/>
                <a:cs typeface="ＭＳ Ｐゴシック" charset="-128"/>
              </a:rPr>
              <a:t>.  </a:t>
            </a:r>
          </a:p>
          <a:p>
            <a:pPr marL="171450" indent="-171450">
              <a:buFont typeface="Arial"/>
              <a:buChar char="•"/>
            </a:pPr>
            <a:r>
              <a:rPr lang="fr-CA" sz="1000" kern="1200" baseline="0" dirty="0">
                <a:effectLst/>
                <a:latin typeface="Arial" charset="0"/>
                <a:ea typeface="ＭＳ Ｐゴシック" panose="020B0600070205080204" pitchFamily="34" charset="-128"/>
                <a:cs typeface="ＭＳ Ｐゴシック" charset="-128"/>
              </a:rPr>
              <a:t>À la prochaine diapositive, on commencera par étudier des exemples de questions de clarification et de médiation essentielles au processus. </a:t>
            </a:r>
            <a:endParaRPr lang="fr-CA" sz="1000" kern="1200" dirty="0">
              <a:effectLst/>
              <a:latin typeface="Arial" charset="0"/>
              <a:ea typeface="ＭＳ Ｐゴシック" panose="020B0600070205080204" pitchFamily="34" charset="-128"/>
              <a:cs typeface="ＭＳ Ｐゴシック" charset="-128"/>
            </a:endParaRPr>
          </a:p>
        </p:txBody>
      </p:sp>
    </p:spTree>
    <p:extLst>
      <p:ext uri="{BB962C8B-B14F-4D97-AF65-F5344CB8AC3E}">
        <p14:creationId xmlns:p14="http://schemas.microsoft.com/office/powerpoint/2010/main" val="1286738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anose="020B0604020202020204" pitchFamily="34" charset="0"/>
                <a:ea typeface="ＭＳ Ｐゴシック" panose="020B0600070205080204" pitchFamily="34" charset="-128"/>
              </a:defRPr>
            </a:lvl1pPr>
            <a:lvl2pPr marL="749300" indent="-287338" defTabSz="928688">
              <a:defRPr>
                <a:solidFill>
                  <a:schemeClr val="tx1"/>
                </a:solidFill>
                <a:latin typeface="Arial" panose="020B0604020202020204" pitchFamily="34" charset="0"/>
                <a:ea typeface="ＭＳ Ｐゴシック" panose="020B0600070205080204" pitchFamily="34" charset="-128"/>
              </a:defRPr>
            </a:lvl2pPr>
            <a:lvl3pPr marL="1152525" indent="-230188" defTabSz="928688">
              <a:defRPr>
                <a:solidFill>
                  <a:schemeClr val="tx1"/>
                </a:solidFill>
                <a:latin typeface="Arial" panose="020B0604020202020204" pitchFamily="34" charset="0"/>
                <a:ea typeface="ＭＳ Ｐゴシック" panose="020B0600070205080204" pitchFamily="34" charset="-128"/>
              </a:defRPr>
            </a:lvl3pPr>
            <a:lvl4pPr marL="1612900" indent="-230188" defTabSz="928688">
              <a:defRPr>
                <a:solidFill>
                  <a:schemeClr val="tx1"/>
                </a:solidFill>
                <a:latin typeface="Arial" panose="020B0604020202020204" pitchFamily="34" charset="0"/>
                <a:ea typeface="ＭＳ Ｐゴシック" panose="020B0600070205080204" pitchFamily="34" charset="-128"/>
              </a:defRPr>
            </a:lvl4pPr>
            <a:lvl5pPr marL="2074863" indent="-230188" defTabSz="928688">
              <a:defRPr>
                <a:solidFill>
                  <a:schemeClr val="tx1"/>
                </a:solidFill>
                <a:latin typeface="Arial" panose="020B0604020202020204" pitchFamily="34" charset="0"/>
                <a:ea typeface="ＭＳ Ｐゴシック" panose="020B0600070205080204" pitchFamily="34" charset="-128"/>
              </a:defRPr>
            </a:lvl5pPr>
            <a:lvl6pPr marL="2532063" indent="-230188" defTabSz="928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89263" indent="-230188" defTabSz="928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6463" indent="-230188" defTabSz="928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3663" indent="-230188" defTabSz="928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3DE9EB4-DD67-4095-98CE-B02AC3B94940}" type="slidenum">
              <a:rPr lang="fr-CA" altLang="en-US" smtClean="0"/>
              <a:pPr/>
              <a:t>19</a:t>
            </a:fld>
            <a:endParaRPr lang="fr-CA"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 typeface="Arial"/>
              <a:buNone/>
              <a:tabLst/>
              <a:defRPr/>
            </a:pPr>
            <a:r>
              <a:rPr lang="fr-CA" sz="1000" b="0" kern="1200" dirty="0">
                <a:effectLst/>
                <a:latin typeface="Arial" charset="0"/>
                <a:ea typeface="ＭＳ Ｐゴシック" panose="020B0600070205080204" pitchFamily="34" charset="-128"/>
                <a:cs typeface="ＭＳ Ｐゴシック" charset="-128"/>
              </a:rPr>
              <a:t>Comme on l’a vu</a:t>
            </a:r>
            <a:r>
              <a:rPr lang="fr-CA" sz="1000" dirty="0"/>
              <a:t>, on pourrait en dire beaucoup plus sur le coaching cognitif</a:t>
            </a:r>
            <a:r>
              <a:rPr lang="fr-CA" sz="1000" b="0" kern="1200" baseline="0" dirty="0">
                <a:effectLst/>
                <a:latin typeface="Arial" charset="0"/>
                <a:ea typeface="ＭＳ Ｐゴシック" panose="020B0600070205080204" pitchFamily="34" charset="-128"/>
                <a:cs typeface="ＭＳ Ｐゴシック" charset="-128"/>
              </a:rPr>
              <a:t>. Par contre, les exemples fournis ici et dans les deux prochaines diapositives montrent bien l’approche privilégiée par cette technique. Une liste plus complète de questions de clarification et de </a:t>
            </a:r>
            <a:r>
              <a:rPr lang="fr-CA" sz="1000" dirty="0"/>
              <a:t>médiation se trouve à </a:t>
            </a:r>
            <a:r>
              <a:rPr lang="en-US" sz="1050" dirty="0">
                <a:latin typeface="ArialMT"/>
              </a:rPr>
              <a:t> </a:t>
            </a:r>
            <a:r>
              <a:rPr lang="en-CA" sz="1000" dirty="0">
                <a:hlinkClick r:id="rId3"/>
              </a:rPr>
              <a:t>https://www.gadoe.org/Curriculum-Instruction-and-Assessment/Special-Education-Services/Documents/SPDG%20Videos/Coaching/Coaching%20Parts%20Six-Seven.pdf</a:t>
            </a:r>
            <a:r>
              <a:rPr lang="en-US" sz="1000" b="0" kern="1200" dirty="0">
                <a:effectLst/>
                <a:latin typeface="ArialMT"/>
                <a:ea typeface="ＭＳ Ｐゴシック" panose="020B0600070205080204" pitchFamily="34" charset="-128"/>
              </a:rPr>
              <a:t>.</a:t>
            </a:r>
            <a:endParaRPr lang="fr-CA" sz="1000" b="0" kern="1200" dirty="0">
              <a:effectLst/>
              <a:latin typeface="Arial" charset="0"/>
              <a:ea typeface="ＭＳ Ｐゴシック" panose="020B0600070205080204" pitchFamily="34" charset="-128"/>
              <a:cs typeface="ＭＳ Ｐゴシック" charset="-128"/>
            </a:endParaRPr>
          </a:p>
          <a:p>
            <a:pPr marL="0" indent="0">
              <a:buFont typeface="Arial"/>
              <a:buNone/>
            </a:pPr>
            <a:endParaRPr lang="fr-CA" sz="1000" b="1" kern="1200" dirty="0">
              <a:effectLst/>
              <a:latin typeface="Arial" charset="0"/>
              <a:ea typeface="ＭＳ Ｐゴシック" panose="020B0600070205080204" pitchFamily="34" charset="-128"/>
              <a:cs typeface="ＭＳ Ｐゴシック" charset="-128"/>
            </a:endParaRPr>
          </a:p>
        </p:txBody>
      </p:sp>
    </p:spTree>
    <p:extLst>
      <p:ext uri="{BB962C8B-B14F-4D97-AF65-F5344CB8AC3E}">
        <p14:creationId xmlns:p14="http://schemas.microsoft.com/office/powerpoint/2010/main" val="1286738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fr-CA" altLang="en-US" b="1" noProof="0" dirty="0">
                <a:latin typeface="Arial" panose="020B0604020202020204" pitchFamily="34" charset="0"/>
              </a:rPr>
              <a:t>MODE D'EMPLOI DE CETTE PRÉSENTATION</a:t>
            </a:r>
          </a:p>
          <a:p>
            <a:pPr eaLnBrk="1" hangingPunct="1"/>
            <a:r>
              <a:rPr lang="fr-CA" altLang="en-US" noProof="0" dirty="0">
                <a:latin typeface="Arial" panose="020B0604020202020204" pitchFamily="34" charset="0"/>
              </a:rPr>
              <a:t>Voici quelques suggestions qui vous permettront de tirer le meilleur parti de cette présentation :</a:t>
            </a:r>
          </a:p>
          <a:p>
            <a:pPr marL="171450" indent="-171450" eaLnBrk="1" hangingPunct="1">
              <a:buFont typeface="Arial" panose="020B0604020202020204" pitchFamily="34" charset="0"/>
              <a:buChar char="•"/>
            </a:pPr>
            <a:r>
              <a:rPr lang="fr-CA" altLang="en-US" noProof="0" dirty="0">
                <a:latin typeface="Arial" panose="020B0604020202020204" pitchFamily="34" charset="0"/>
              </a:rPr>
              <a:t>Les activités proposées peuvent être compléter dans une même séance ou encore sur plusieurs jours.</a:t>
            </a:r>
          </a:p>
          <a:p>
            <a:pPr marL="171450" indent="-171450" eaLnBrk="1" hangingPunct="1">
              <a:buFont typeface="Arial" panose="020B0604020202020204" pitchFamily="34" charset="0"/>
              <a:buChar char="•"/>
            </a:pPr>
            <a:r>
              <a:rPr lang="fr-CA" altLang="en-US" noProof="0" dirty="0">
                <a:latin typeface="Arial" panose="020B0604020202020204" pitchFamily="34" charset="0"/>
              </a:rPr>
              <a:t>Lisez les diapositives, les pages de notes et les documents de référence</a:t>
            </a:r>
            <a:r>
              <a:rPr lang="fr-CA" altLang="en-US" baseline="0" noProof="0" dirty="0">
                <a:latin typeface="Arial" panose="020B0604020202020204" pitchFamily="34" charset="0"/>
              </a:rPr>
              <a:t>. </a:t>
            </a:r>
            <a:r>
              <a:rPr lang="fr-CA" altLang="en-US" noProof="0" dirty="0">
                <a:latin typeface="Arial" panose="020B0604020202020204" pitchFamily="34" charset="0"/>
              </a:rPr>
              <a:t> </a:t>
            </a:r>
          </a:p>
          <a:p>
            <a:pPr marL="171450" indent="-171450" eaLnBrk="1" hangingPunct="1">
              <a:buFont typeface="Arial" panose="020B0604020202020204" pitchFamily="34" charset="0"/>
              <a:buChar char="•"/>
            </a:pPr>
            <a:r>
              <a:rPr lang="fr-CA" altLang="en-US" noProof="0" dirty="0">
                <a:latin typeface="Arial" panose="020B0604020202020204" pitchFamily="34" charset="0"/>
              </a:rPr>
              <a:t>Trouvez un/une collègue ou un groupe de collègues disposé à apprendre avec vous et de vous dans le cadre de la présentation et des exercices</a:t>
            </a:r>
            <a:r>
              <a:rPr lang="fr-CA" altLang="en-US" baseline="0" noProof="0" dirty="0">
                <a:latin typeface="Arial" panose="020B0604020202020204" pitchFamily="34" charset="0"/>
              </a:rPr>
              <a:t>.</a:t>
            </a:r>
            <a:endParaRPr lang="fr-CA" altLang="en-US" noProof="0" dirty="0">
              <a:latin typeface="Arial" panose="020B0604020202020204" pitchFamily="34" charset="0"/>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fr-CA" noProof="0" dirty="0"/>
              <a:t>Créer un journal électronique dans le traitement de texte de votre choix </a:t>
            </a:r>
            <a:r>
              <a:rPr lang="fr-CA" altLang="en-US" noProof="0" dirty="0">
                <a:latin typeface="Arial" panose="020B0604020202020204" pitchFamily="34" charset="0"/>
              </a:rPr>
              <a:t>pour y inscrire les réponses aux questions, des réflexions, des commentaires et des idées, et</a:t>
            </a:r>
            <a:r>
              <a:rPr lang="fr-CA" altLang="en-US" baseline="0" noProof="0" dirty="0">
                <a:latin typeface="Arial" panose="020B0604020202020204" pitchFamily="34" charset="0"/>
              </a:rPr>
              <a:t> personnaliser votre apprentissage</a:t>
            </a:r>
            <a:r>
              <a:rPr lang="fr-CA" altLang="en-US" noProof="0" dirty="0">
                <a:latin typeface="Arial" panose="020B0604020202020204" pitchFamily="34" charset="0"/>
              </a:rPr>
              <a:t>.  </a:t>
            </a:r>
          </a:p>
          <a:p>
            <a:pPr eaLnBrk="1" hangingPunct="1"/>
            <a:endParaRPr lang="fr-CA" altLang="en-US" b="1" noProof="0" dirty="0">
              <a:latin typeface="Arial" panose="020B0604020202020204" pitchFamily="34" charset="0"/>
            </a:endParaRPr>
          </a:p>
          <a:p>
            <a:pPr eaLnBrk="1" hangingPunct="1"/>
            <a:r>
              <a:rPr lang="fr-CA" altLang="en-US" b="1" noProof="0" dirty="0">
                <a:latin typeface="Arial" panose="020B0604020202020204" pitchFamily="34" charset="0"/>
              </a:rPr>
              <a:t>PRINCIPES DE BASE</a:t>
            </a:r>
          </a:p>
          <a:p>
            <a:pPr eaLnBrk="1" hangingPunct="1"/>
            <a:r>
              <a:rPr lang="fr-CA" altLang="en-US" noProof="0" dirty="0">
                <a:latin typeface="Arial" panose="020B0604020202020204" pitchFamily="34" charset="0"/>
              </a:rPr>
              <a:t>Dans cette présentation, « leader » s'entend de toute personne assumant un rôle de leadership, qu'il soit </a:t>
            </a:r>
            <a:r>
              <a:rPr lang="fr-CA" altLang="en-US" dirty="0">
                <a:latin typeface="Arial" panose="020B0604020202020204" pitchFamily="34" charset="0"/>
              </a:rPr>
              <a:t>officiel</a:t>
            </a:r>
            <a:r>
              <a:rPr lang="fr-CA" altLang="en-US" noProof="0" dirty="0">
                <a:latin typeface="Arial" panose="020B0604020202020204" pitchFamily="34" charset="0"/>
              </a:rPr>
              <a:t> ou non. Ce terme englobe les futurs leaders, les directions adjointes et les directions d'école, les agentes et agents de supervision et les directions de l'éducation.</a:t>
            </a:r>
            <a:r>
              <a:rPr lang="fr-CA" altLang="en-US" baseline="0" noProof="0" dirty="0">
                <a:latin typeface="Arial" panose="020B0604020202020204" pitchFamily="34" charset="0"/>
              </a:rPr>
              <a:t> </a:t>
            </a:r>
            <a:r>
              <a:rPr lang="fr-CA" altLang="en-US" baseline="0" noProof="0" dirty="0">
                <a:latin typeface="Arial" panose="020B0604020202020204" pitchFamily="34" charset="0"/>
                <a:cs typeface="Arial" panose="020B0604020202020204" pitchFamily="34" charset="0"/>
              </a:rPr>
              <a:t>La</a:t>
            </a:r>
            <a:r>
              <a:rPr lang="fr-CA" altLang="en-US" noProof="0" dirty="0">
                <a:latin typeface="Arial" panose="020B0604020202020204" pitchFamily="34" charset="0"/>
                <a:cs typeface="Arial" panose="020B0604020202020204" pitchFamily="34" charset="0"/>
              </a:rPr>
              <a:t> présentation est divisée en trois parties :</a:t>
            </a:r>
          </a:p>
          <a:p>
            <a:pPr marL="228600" indent="-228600">
              <a:buAutoNum type="arabicPeriod"/>
            </a:pPr>
            <a:r>
              <a:rPr lang="fr-CA" altLang="en-US" noProof="0" dirty="0">
                <a:latin typeface="Arial" panose="020B0604020202020204" pitchFamily="34" charset="0"/>
                <a:cs typeface="Arial" panose="020B0604020202020204" pitchFamily="34" charset="0"/>
              </a:rPr>
              <a:t>Révision rapide du mentorat et du coaching;</a:t>
            </a:r>
          </a:p>
          <a:p>
            <a:pPr marL="228600" indent="-228600">
              <a:buAutoNum type="arabicPeriod"/>
            </a:pPr>
            <a:r>
              <a:rPr lang="fr-CA" altLang="en-US" noProof="0" dirty="0">
                <a:latin typeface="Arial" panose="020B0604020202020204" pitchFamily="34" charset="0"/>
                <a:cs typeface="Arial" panose="020B0604020202020204" pitchFamily="34" charset="0"/>
              </a:rPr>
              <a:t>Étude des </a:t>
            </a:r>
            <a:r>
              <a:rPr lang="fr-CA" altLang="en-US" baseline="0" noProof="0" dirty="0">
                <a:latin typeface="Arial" panose="020B0604020202020204" pitchFamily="34" charset="0"/>
                <a:cs typeface="Arial" panose="020B0604020202020204" pitchFamily="34" charset="0"/>
              </a:rPr>
              <a:t>concepts</a:t>
            </a:r>
            <a:r>
              <a:rPr lang="fr-CA" altLang="en-US" noProof="0" dirty="0">
                <a:latin typeface="Arial" panose="020B0604020202020204" pitchFamily="34" charset="0"/>
                <a:cs typeface="Arial" panose="020B0604020202020204" pitchFamily="34" charset="0"/>
              </a:rPr>
              <a:t> de leadership réciproque et de leader en tant que coach;</a:t>
            </a:r>
          </a:p>
          <a:p>
            <a:pPr marL="228600" indent="-228600">
              <a:buAutoNum type="arabicPeriod"/>
            </a:pPr>
            <a:r>
              <a:rPr lang="fr-CA" altLang="en-US" noProof="0" dirty="0">
                <a:latin typeface="Arial" panose="020B0604020202020204" pitchFamily="34" charset="0"/>
                <a:cs typeface="Arial" panose="020B0604020202020204" pitchFamily="34" charset="0"/>
              </a:rPr>
              <a:t>Activité d'application du concept de </a:t>
            </a:r>
            <a:r>
              <a:rPr lang="fr-CA" altLang="en-US" baseline="0" noProof="0" dirty="0">
                <a:latin typeface="Arial" panose="020B0604020202020204" pitchFamily="34" charset="0"/>
                <a:cs typeface="Arial" panose="020B0604020202020204" pitchFamily="34" charset="0"/>
              </a:rPr>
              <a:t>leader en tant que coach. </a:t>
            </a:r>
            <a:endParaRPr lang="fr-CA" altLang="en-US" noProof="0" dirty="0">
              <a:latin typeface="Arial" panose="020B0604020202020204" pitchFamily="34" charset="0"/>
              <a:cs typeface="Arial" panose="020B0604020202020204" pitchFamily="34" charset="0"/>
            </a:endParaRPr>
          </a:p>
          <a:p>
            <a:pPr marL="228600" indent="-228600">
              <a:buAutoNum type="arabicPeriod"/>
            </a:pPr>
            <a:endParaRPr lang="fr-CA" altLang="en-US" noProof="0" dirty="0">
              <a:latin typeface="GillSans" pitchFamily="34" charset="0"/>
            </a:endParaRPr>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ea typeface="ＭＳ Ｐゴシック" panose="020B0600070205080204" pitchFamily="34" charset="-128"/>
              </a:defRPr>
            </a:lvl1pPr>
            <a:lvl2pPr marL="749300" indent="-287338" defTabSz="927100">
              <a:defRPr>
                <a:solidFill>
                  <a:schemeClr val="tx1"/>
                </a:solidFill>
                <a:latin typeface="Arial" panose="020B0604020202020204" pitchFamily="34" charset="0"/>
                <a:ea typeface="ＭＳ Ｐゴシック" panose="020B0600070205080204" pitchFamily="34" charset="-128"/>
              </a:defRPr>
            </a:lvl2pPr>
            <a:lvl3pPr marL="1152525" indent="-230188" defTabSz="927100">
              <a:defRPr>
                <a:solidFill>
                  <a:schemeClr val="tx1"/>
                </a:solidFill>
                <a:latin typeface="Arial" panose="020B0604020202020204" pitchFamily="34" charset="0"/>
                <a:ea typeface="ＭＳ Ｐゴシック" panose="020B0600070205080204" pitchFamily="34" charset="-128"/>
              </a:defRPr>
            </a:lvl3pPr>
            <a:lvl4pPr marL="1612900" indent="-230188" defTabSz="927100">
              <a:defRPr>
                <a:solidFill>
                  <a:schemeClr val="tx1"/>
                </a:solidFill>
                <a:latin typeface="Arial" panose="020B0604020202020204" pitchFamily="34" charset="0"/>
                <a:ea typeface="ＭＳ Ｐゴシック" panose="020B0600070205080204" pitchFamily="34" charset="-128"/>
              </a:defRPr>
            </a:lvl4pPr>
            <a:lvl5pPr marL="2074863" indent="-230188" defTabSz="927100">
              <a:defRPr>
                <a:solidFill>
                  <a:schemeClr val="tx1"/>
                </a:solidFill>
                <a:latin typeface="Arial" panose="020B0604020202020204" pitchFamily="34" charset="0"/>
                <a:ea typeface="ＭＳ Ｐゴシック" panose="020B0600070205080204" pitchFamily="34" charset="-128"/>
              </a:defRPr>
            </a:lvl5pPr>
            <a:lvl6pPr marL="25320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892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64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36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A9192E0-E9BC-47AD-8724-E93A2E618432}" type="slidenum">
              <a:rPr lang="en-CA" altLang="en-US" smtClean="0"/>
              <a:pPr/>
              <a:t>2</a:t>
            </a:fld>
            <a:endParaRPr lang="en-CA" altLang="en-US"/>
          </a:p>
        </p:txBody>
      </p:sp>
    </p:spTree>
    <p:extLst>
      <p:ext uri="{BB962C8B-B14F-4D97-AF65-F5344CB8AC3E}">
        <p14:creationId xmlns:p14="http://schemas.microsoft.com/office/powerpoint/2010/main" val="11436763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anose="020B0604020202020204" pitchFamily="34" charset="0"/>
                <a:ea typeface="ＭＳ Ｐゴシック" panose="020B0600070205080204" pitchFamily="34" charset="-128"/>
              </a:defRPr>
            </a:lvl1pPr>
            <a:lvl2pPr marL="749300" indent="-287338" defTabSz="928688">
              <a:defRPr>
                <a:solidFill>
                  <a:schemeClr val="tx1"/>
                </a:solidFill>
                <a:latin typeface="Arial" panose="020B0604020202020204" pitchFamily="34" charset="0"/>
                <a:ea typeface="ＭＳ Ｐゴシック" panose="020B0600070205080204" pitchFamily="34" charset="-128"/>
              </a:defRPr>
            </a:lvl2pPr>
            <a:lvl3pPr marL="1152525" indent="-230188" defTabSz="928688">
              <a:defRPr>
                <a:solidFill>
                  <a:schemeClr val="tx1"/>
                </a:solidFill>
                <a:latin typeface="Arial" panose="020B0604020202020204" pitchFamily="34" charset="0"/>
                <a:ea typeface="ＭＳ Ｐゴシック" panose="020B0600070205080204" pitchFamily="34" charset="-128"/>
              </a:defRPr>
            </a:lvl3pPr>
            <a:lvl4pPr marL="1612900" indent="-230188" defTabSz="928688">
              <a:defRPr>
                <a:solidFill>
                  <a:schemeClr val="tx1"/>
                </a:solidFill>
                <a:latin typeface="Arial" panose="020B0604020202020204" pitchFamily="34" charset="0"/>
                <a:ea typeface="ＭＳ Ｐゴシック" panose="020B0600070205080204" pitchFamily="34" charset="-128"/>
              </a:defRPr>
            </a:lvl4pPr>
            <a:lvl5pPr marL="2074863" indent="-230188" defTabSz="928688">
              <a:defRPr>
                <a:solidFill>
                  <a:schemeClr val="tx1"/>
                </a:solidFill>
                <a:latin typeface="Arial" panose="020B0604020202020204" pitchFamily="34" charset="0"/>
                <a:ea typeface="ＭＳ Ｐゴシック" panose="020B0600070205080204" pitchFamily="34" charset="-128"/>
              </a:defRPr>
            </a:lvl5pPr>
            <a:lvl6pPr marL="2532063" indent="-230188" defTabSz="928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89263" indent="-230188" defTabSz="928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6463" indent="-230188" defTabSz="928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3663" indent="-230188" defTabSz="928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3DE9EB4-DD67-4095-98CE-B02AC3B94940}" type="slidenum">
              <a:rPr lang="en-CA" altLang="en-US" smtClean="0"/>
              <a:pPr/>
              <a:t>20</a:t>
            </a:fld>
            <a:endParaRPr lang="en-CA"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indent="0">
              <a:buFont typeface="Arial"/>
              <a:buNone/>
            </a:pPr>
            <a:r>
              <a:rPr lang="fr-CA" sz="1000" dirty="0"/>
              <a:t>E</a:t>
            </a:r>
            <a:r>
              <a:rPr lang="fr-CA" sz="1000" b="0" kern="1200" dirty="0">
                <a:effectLst/>
                <a:latin typeface="Arial" charset="0"/>
                <a:ea typeface="ＭＳ Ｐゴシック" panose="020B0600070205080204" pitchFamily="34" charset="-128"/>
                <a:cs typeface="ＭＳ Ｐゴシック" charset="-128"/>
              </a:rPr>
              <a:t>n coaching cognitif</a:t>
            </a:r>
            <a:r>
              <a:rPr lang="fr-CA" sz="1000" b="0" kern="1200" baseline="0" dirty="0">
                <a:effectLst/>
                <a:latin typeface="Arial" charset="0"/>
                <a:ea typeface="ＭＳ Ｐゴシック" panose="020B0600070205080204" pitchFamily="34" charset="-128"/>
                <a:cs typeface="ＭＳ Ｐゴシック" charset="-128"/>
              </a:rPr>
              <a:t>, il n’y a pas de recette unique pour entretenir une conversation. </a:t>
            </a:r>
            <a:r>
              <a:rPr lang="fr-CA" sz="1000" dirty="0"/>
              <a:t>C</a:t>
            </a:r>
            <a:r>
              <a:rPr lang="fr-CA" sz="1000" b="0" kern="1200" baseline="0" dirty="0">
                <a:effectLst/>
                <a:latin typeface="Arial" charset="0"/>
                <a:ea typeface="ＭＳ Ｐゴシック" panose="020B0600070205080204" pitchFamily="34" charset="-128"/>
                <a:cs typeface="ＭＳ Ｐゴシック" charset="-128"/>
              </a:rPr>
              <a:t>e processus peut suivre de nombreux modèles, comme celui des sept normes de collaboration.</a:t>
            </a:r>
            <a:endParaRPr lang="fr-CA" sz="1000" b="0" kern="1200" dirty="0">
              <a:effectLst/>
              <a:latin typeface="Arial" charset="0"/>
              <a:ea typeface="ＭＳ Ｐゴシック" panose="020B0600070205080204" pitchFamily="34" charset="-128"/>
              <a:cs typeface="ＭＳ Ｐゴシック" charset="-128"/>
            </a:endParaRPr>
          </a:p>
          <a:p>
            <a:pPr marL="0" indent="0">
              <a:buFont typeface="Arial"/>
              <a:buNone/>
            </a:pPr>
            <a:endParaRPr lang="fr-CA" sz="800" b="1" kern="1200" dirty="0">
              <a:effectLst/>
              <a:latin typeface="Arial" charset="0"/>
              <a:ea typeface="ＭＳ Ｐゴシック" panose="020B0600070205080204" pitchFamily="34" charset="-128"/>
              <a:cs typeface="ＭＳ Ｐゴシック" charset="-128"/>
            </a:endParaRPr>
          </a:p>
          <a:p>
            <a:pPr marL="0" indent="0">
              <a:buFont typeface="Arial"/>
              <a:buNone/>
            </a:pPr>
            <a:r>
              <a:rPr lang="fr-CA" sz="1000" b="1" kern="1200" dirty="0">
                <a:effectLst/>
                <a:latin typeface="Arial" charset="0"/>
                <a:ea typeface="ＭＳ Ｐゴシック" panose="020B0600070205080204" pitchFamily="34" charset="-128"/>
                <a:cs typeface="ＭＳ Ｐゴシック" charset="-128"/>
              </a:rPr>
              <a:t>Exercice</a:t>
            </a:r>
          </a:p>
          <a:p>
            <a:pPr marL="171450" indent="-171450">
              <a:buFont typeface="Arial" panose="020B0604020202020204" pitchFamily="34" charset="0"/>
              <a:buChar char="•"/>
            </a:pPr>
            <a:r>
              <a:rPr lang="fr-CA" sz="1000" b="0" kern="1200" dirty="0">
                <a:effectLst/>
                <a:latin typeface="Arial" charset="0"/>
                <a:ea typeface="ＭＳ Ｐゴシック" panose="020B0600070205080204" pitchFamily="34" charset="-128"/>
                <a:cs typeface="ＭＳ Ｐゴシック" charset="-128"/>
              </a:rPr>
              <a:t>Avec votre partenaire, pensez à un problème qu’une ou un collègue </a:t>
            </a:r>
            <a:r>
              <a:rPr lang="fr-CA" sz="1000" dirty="0"/>
              <a:t>vous a déjà confié</a:t>
            </a:r>
            <a:r>
              <a:rPr lang="fr-CA" sz="1000" b="0" kern="1200" baseline="0" dirty="0">
                <a:effectLst/>
                <a:latin typeface="Arial" charset="0"/>
                <a:ea typeface="ＭＳ Ｐゴシック" panose="020B0600070205080204" pitchFamily="34" charset="-128"/>
                <a:cs typeface="ＭＳ Ｐゴシック" charset="-128"/>
              </a:rPr>
              <a:t>. Quel était le problème? Quel était le contexte? Qui était impliqué?</a:t>
            </a:r>
          </a:p>
          <a:p>
            <a:pPr marL="171450" indent="-171450">
              <a:buFont typeface="Arial" panose="020B0604020202020204" pitchFamily="34" charset="0"/>
              <a:buChar char="•"/>
            </a:pPr>
            <a:r>
              <a:rPr lang="fr-CA" sz="1000" b="0" kern="1200" baseline="0" dirty="0">
                <a:effectLst/>
                <a:latin typeface="Arial" charset="0"/>
                <a:ea typeface="ＭＳ Ｐゴシック" panose="020B0600070205080204" pitchFamily="34" charset="-128"/>
                <a:cs typeface="ＭＳ Ｐゴシック" charset="-128"/>
              </a:rPr>
              <a:t>En vous servant de cet exemple et dans une optique de leader en tant que coach, exercez-vous à utiliser les </a:t>
            </a:r>
            <a:r>
              <a:rPr lang="fr-CA" sz="1000" dirty="0"/>
              <a:t>questions de clarification et de médiation pour trouver des pistes de solution</a:t>
            </a:r>
            <a:r>
              <a:rPr lang="fr-CA" sz="1000" b="0" kern="1200" baseline="0" dirty="0">
                <a:effectLst/>
                <a:latin typeface="Arial" charset="0"/>
                <a:ea typeface="ＭＳ Ｐゴシック" panose="020B0600070205080204" pitchFamily="34" charset="-128"/>
                <a:cs typeface="ＭＳ Ｐゴシック" charset="-128"/>
              </a:rPr>
              <a:t>. </a:t>
            </a:r>
          </a:p>
          <a:p>
            <a:pPr marL="171450" indent="-171450">
              <a:buFont typeface="Arial" panose="020B0604020202020204" pitchFamily="34" charset="0"/>
              <a:buChar char="•"/>
            </a:pPr>
            <a:r>
              <a:rPr lang="fr-CA" sz="1000" b="0" kern="1200" baseline="0" dirty="0">
                <a:effectLst/>
                <a:latin typeface="Arial" charset="0"/>
                <a:ea typeface="ＭＳ Ｐゴシック" panose="020B0600070205080204" pitchFamily="34" charset="-128"/>
                <a:cs typeface="ＭＳ Ｐゴシック" charset="-128"/>
              </a:rPr>
              <a:t>Utilisez les sept normes de collaboration pour trouver d’autres façons d’alimenter la discussion :</a:t>
            </a:r>
          </a:p>
          <a:p>
            <a:pPr marL="228600" indent="-228600">
              <a:buFont typeface="+mj-lt"/>
              <a:buAutoNum type="arabicPeriod"/>
            </a:pPr>
            <a:r>
              <a:rPr lang="fr-CA" sz="900" b="0" kern="1200" baseline="0" dirty="0">
                <a:effectLst/>
                <a:latin typeface="Arial" charset="0"/>
                <a:ea typeface="ＭＳ Ｐゴシック" panose="020B0600070205080204" pitchFamily="34" charset="-128"/>
                <a:cs typeface="ＭＳ Ｐゴシック" charset="-128"/>
              </a:rPr>
              <a:t>La pause : Laisser du temps à la réflexion.</a:t>
            </a:r>
          </a:p>
          <a:p>
            <a:pPr marL="228600" indent="-228600">
              <a:buFont typeface="+mj-lt"/>
              <a:buAutoNum type="arabicPeriod"/>
            </a:pPr>
            <a:r>
              <a:rPr lang="fr-CA" sz="900" b="0" kern="1200" baseline="0" dirty="0">
                <a:effectLst/>
                <a:latin typeface="Arial" charset="0"/>
                <a:ea typeface="ＭＳ Ｐゴシック" panose="020B0600070205080204" pitchFamily="34" charset="-128"/>
                <a:cs typeface="ＭＳ Ｐゴシック" charset="-128"/>
              </a:rPr>
              <a:t>La paraphrase : Écouter et comprendre.</a:t>
            </a:r>
          </a:p>
          <a:p>
            <a:pPr marL="228600" indent="-228600">
              <a:buFont typeface="+mj-lt"/>
              <a:buAutoNum type="arabicPeriod"/>
            </a:pPr>
            <a:r>
              <a:rPr lang="fr-CA" sz="900" b="0" kern="1200" baseline="0" dirty="0">
                <a:effectLst/>
                <a:latin typeface="Arial" charset="0"/>
                <a:ea typeface="ＭＳ Ｐゴシック" panose="020B0600070205080204" pitchFamily="34" charset="-128"/>
                <a:cs typeface="ＭＳ Ｐゴシック" charset="-128"/>
              </a:rPr>
              <a:t>L’interrogation comme point central : Comprendre les </a:t>
            </a:r>
            <a:r>
              <a:rPr lang="fr-CA" sz="900" dirty="0"/>
              <a:t>perceptions, les suppositions et les interprétations.</a:t>
            </a:r>
            <a:endParaRPr lang="fr-CA" sz="900" b="0" kern="1200" baseline="0" dirty="0">
              <a:effectLst/>
            </a:endParaRPr>
          </a:p>
          <a:p>
            <a:pPr marL="228600" indent="-228600">
              <a:buFont typeface="+mj-lt"/>
              <a:buAutoNum type="arabicPeriod"/>
            </a:pPr>
            <a:r>
              <a:rPr lang="fr-CA" sz="900" b="0" kern="1200" baseline="0" dirty="0">
                <a:effectLst/>
                <a:latin typeface="Arial" charset="0"/>
                <a:ea typeface="ＭＳ Ｐゴシック" panose="020B0600070205080204" pitchFamily="34" charset="-128"/>
                <a:cs typeface="ＭＳ Ｐゴシック" charset="-128"/>
              </a:rPr>
              <a:t>La </a:t>
            </a:r>
            <a:r>
              <a:rPr lang="fr-CA" sz="900" dirty="0"/>
              <a:t>question d’approfondissement :</a:t>
            </a:r>
            <a:r>
              <a:rPr lang="fr-CA" sz="900" b="0" kern="1200" baseline="0" dirty="0">
                <a:effectLst/>
                <a:latin typeface="Arial" charset="0"/>
                <a:ea typeface="ＭＳ Ｐゴシック" panose="020B0600070205080204" pitchFamily="34" charset="-128"/>
                <a:cs typeface="ＭＳ Ｐゴシック" charset="-128"/>
              </a:rPr>
              <a:t> Préciser la pensée.</a:t>
            </a:r>
          </a:p>
          <a:p>
            <a:pPr marL="228600" indent="-228600">
              <a:buFont typeface="+mj-lt"/>
              <a:buAutoNum type="arabicPeriod"/>
            </a:pPr>
            <a:r>
              <a:rPr lang="fr-CA" sz="900" b="0" kern="1200" baseline="0" dirty="0">
                <a:effectLst/>
                <a:latin typeface="Arial" charset="0"/>
                <a:ea typeface="ＭＳ Ｐゴシック" panose="020B0600070205080204" pitchFamily="34" charset="-128"/>
                <a:cs typeface="ＭＳ Ｐゴシック" charset="-128"/>
              </a:rPr>
              <a:t>Le remue-méninges : Proposer des idées pour alimenter un dialogue constructif.</a:t>
            </a:r>
          </a:p>
          <a:p>
            <a:pPr marL="228600" indent="-228600">
              <a:buFont typeface="+mj-lt"/>
              <a:buAutoNum type="arabicPeriod"/>
            </a:pPr>
            <a:r>
              <a:rPr lang="fr-CA" sz="900" b="0" kern="1200" baseline="0" dirty="0">
                <a:effectLst/>
                <a:latin typeface="Arial" charset="0"/>
                <a:ea typeface="ＭＳ Ｐゴシック" panose="020B0600070205080204" pitchFamily="34" charset="-128"/>
                <a:cs typeface="ＭＳ Ｐゴシック" charset="-128"/>
              </a:rPr>
              <a:t>La conscience de soi et des autres : Être consciente ou conscient de ce qui ce dit et comment, et de ce que répondent les autres.</a:t>
            </a:r>
          </a:p>
          <a:p>
            <a:pPr marL="228600" indent="-228600">
              <a:buFont typeface="+mj-lt"/>
              <a:buAutoNum type="arabicPeriod"/>
            </a:pPr>
            <a:r>
              <a:rPr lang="fr-CA" sz="900" b="0" kern="1200" baseline="0" dirty="0">
                <a:effectLst/>
                <a:latin typeface="Arial" charset="0"/>
                <a:ea typeface="ＭＳ Ｐゴシック" panose="020B0600070205080204" pitchFamily="34" charset="-128"/>
                <a:cs typeface="ＭＳ Ｐゴシック" charset="-128"/>
              </a:rPr>
              <a:t>La présomption des bonnes intentions : Promouvoir et faciliter le dialogue constructif et éviter les insultes involontaires.</a:t>
            </a:r>
          </a:p>
        </p:txBody>
      </p:sp>
    </p:spTree>
    <p:extLst>
      <p:ext uri="{BB962C8B-B14F-4D97-AF65-F5344CB8AC3E}">
        <p14:creationId xmlns:p14="http://schemas.microsoft.com/office/powerpoint/2010/main" val="804556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fr-CA" altLang="en-US" sz="1200" dirty="0"/>
              <a:t>Vivian</a:t>
            </a:r>
            <a:r>
              <a:rPr lang="fr-CA" altLang="en-US" sz="1200" baseline="0" dirty="0"/>
              <a:t>e Robinson utilise une version de cet exemple pour illustrer comment le coach peut encourager la directrice d’école à révéler sa pensée. Voici ce qui se passe quand Delia en parle à son coach :</a:t>
            </a:r>
          </a:p>
          <a:p>
            <a:r>
              <a:rPr lang="fr-CA" altLang="en-US" sz="800" baseline="0" dirty="0"/>
              <a:t>Delia : </a:t>
            </a:r>
            <a:r>
              <a:rPr lang="fr-CA" altLang="en-US" sz="800" dirty="0"/>
              <a:t>Qu’est-ce qui lui dit que je n’observe pas ce qui se passe dans les salles de classe et que je ne suis pas un leader pédagogique</a:t>
            </a:r>
            <a:r>
              <a:rPr lang="fr-CA" altLang="en-US" sz="800" baseline="0" dirty="0"/>
              <a:t>? </a:t>
            </a:r>
          </a:p>
          <a:p>
            <a:r>
              <a:rPr lang="fr-CA" altLang="en-US" sz="800" baseline="0" dirty="0"/>
              <a:t>Coach : Très bien, est-ce que je peux te poser une question?</a:t>
            </a:r>
          </a:p>
          <a:p>
            <a:r>
              <a:rPr lang="fr-CA" altLang="en-US" sz="800" baseline="0" dirty="0"/>
              <a:t>Delia : Oui.</a:t>
            </a:r>
          </a:p>
          <a:p>
            <a:r>
              <a:rPr lang="fr-CA" altLang="en-US" sz="800" baseline="0" dirty="0"/>
              <a:t>Coach : Y a-t-il quelque chose de vrai dans cette affirmation?</a:t>
            </a:r>
          </a:p>
          <a:p>
            <a:r>
              <a:rPr lang="fr-CA" altLang="en-US" sz="800" baseline="0" dirty="0"/>
              <a:t>Delia : Pas vraiment.</a:t>
            </a:r>
          </a:p>
          <a:p>
            <a:r>
              <a:rPr lang="fr-CA" altLang="en-US" sz="800" baseline="0" dirty="0"/>
              <a:t>Coach : OK, mais il y a cinq minutes, tu m’as dit que </a:t>
            </a:r>
            <a:r>
              <a:rPr lang="fr-CA" altLang="en-US" sz="800" dirty="0"/>
              <a:t>tu devrais passer plus de temps dans les salles de classe.</a:t>
            </a:r>
            <a:endParaRPr lang="fr-CA" altLang="en-US" sz="800" baseline="0" dirty="0"/>
          </a:p>
          <a:p>
            <a:r>
              <a:rPr lang="fr-CA" altLang="en-US" sz="800" baseline="0" dirty="0"/>
              <a:t>Delia : Oui, mais…</a:t>
            </a:r>
          </a:p>
          <a:p>
            <a:r>
              <a:rPr lang="fr-CA" altLang="en-US" sz="800" baseline="0" dirty="0"/>
              <a:t>Coach : Tu vois ce que je veux dire?</a:t>
            </a:r>
          </a:p>
          <a:p>
            <a:r>
              <a:rPr lang="fr-CA" altLang="en-US" sz="800" baseline="0" dirty="0">
                <a:latin typeface="Arial" panose="020B0604020202020204" pitchFamily="34" charset="0"/>
              </a:rPr>
              <a:t>Delia : Oui. </a:t>
            </a:r>
          </a:p>
          <a:p>
            <a:r>
              <a:rPr lang="fr-CA" altLang="en-US" sz="1000" baseline="0" dirty="0">
                <a:latin typeface="Arial" panose="020B0604020202020204" pitchFamily="34" charset="0"/>
              </a:rPr>
              <a:t>La conversation se poursuit, et ce qui en ressort, c’est que Delia passe du temps dans une salle de classe lorsque l’enseignement doit être amélioré. Elle </a:t>
            </a:r>
            <a:r>
              <a:rPr lang="fr-CA" altLang="en-US" sz="1000" dirty="0">
                <a:latin typeface="Arial" panose="020B0604020202020204" pitchFamily="34" charset="0"/>
              </a:rPr>
              <a:t>ne passe pas de temps dans la salle de classe de l’auteure du commentaire parce qu’il s’agit d’une excellente enseignante.</a:t>
            </a:r>
            <a:endParaRPr lang="fr-CA" altLang="en-US" sz="1000" baseline="0" dirty="0">
              <a:latin typeface="Arial" panose="020B0604020202020204" pitchFamily="34" charset="0"/>
            </a:endParaRPr>
          </a:p>
          <a:p>
            <a:endParaRPr lang="fr-CA" altLang="en-US" sz="1000" baseline="0" dirty="0">
              <a:latin typeface="Arial" panose="020B0604020202020204" pitchFamily="34" charset="0"/>
            </a:endParaRPr>
          </a:p>
          <a:p>
            <a:r>
              <a:rPr lang="fr-CA" altLang="en-US" sz="1000" b="1" baseline="0" dirty="0">
                <a:latin typeface="Arial" panose="020B0604020202020204" pitchFamily="34" charset="0"/>
              </a:rPr>
              <a:t>Exercice</a:t>
            </a:r>
          </a:p>
          <a:p>
            <a:pPr marL="171450" indent="-171450">
              <a:buFont typeface="Arial" panose="020B0604020202020204" pitchFamily="34" charset="0"/>
              <a:buChar char="•"/>
            </a:pPr>
            <a:r>
              <a:rPr lang="fr-CA" altLang="en-US" sz="1000" b="0" baseline="0" dirty="0">
                <a:latin typeface="Arial" panose="020B0604020202020204" pitchFamily="34" charset="0"/>
              </a:rPr>
              <a:t>Poursuivez cette conservation avec votre partenaire en jouant chacun le rôle d’un des personnages (la directrice ou le surintendant).</a:t>
            </a:r>
          </a:p>
          <a:p>
            <a:pPr marL="171450" indent="-171450">
              <a:buFont typeface="Arial" panose="020B0604020202020204" pitchFamily="34" charset="0"/>
              <a:buChar char="•"/>
            </a:pPr>
            <a:endParaRPr lang="fr-CA" altLang="en-US" sz="1000" b="0" baseline="0" dirty="0">
              <a:latin typeface="Arial" panose="020B0604020202020204" pitchFamily="34" charset="0"/>
            </a:endParaRPr>
          </a:p>
        </p:txBody>
      </p:sp>
      <p:sp>
        <p:nvSpPr>
          <p:cNvPr id="2867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ea typeface="ＭＳ Ｐゴシック" panose="020B0600070205080204" pitchFamily="34" charset="-128"/>
              </a:defRPr>
            </a:lvl1pPr>
            <a:lvl2pPr marL="749300" indent="-287338" defTabSz="927100">
              <a:defRPr>
                <a:solidFill>
                  <a:schemeClr val="tx1"/>
                </a:solidFill>
                <a:latin typeface="Arial" panose="020B0604020202020204" pitchFamily="34" charset="0"/>
                <a:ea typeface="ＭＳ Ｐゴシック" panose="020B0600070205080204" pitchFamily="34" charset="-128"/>
              </a:defRPr>
            </a:lvl2pPr>
            <a:lvl3pPr marL="1152525" indent="-230188" defTabSz="927100">
              <a:defRPr>
                <a:solidFill>
                  <a:schemeClr val="tx1"/>
                </a:solidFill>
                <a:latin typeface="Arial" panose="020B0604020202020204" pitchFamily="34" charset="0"/>
                <a:ea typeface="ＭＳ Ｐゴシック" panose="020B0600070205080204" pitchFamily="34" charset="-128"/>
              </a:defRPr>
            </a:lvl3pPr>
            <a:lvl4pPr marL="1612900" indent="-230188" defTabSz="927100">
              <a:defRPr>
                <a:solidFill>
                  <a:schemeClr val="tx1"/>
                </a:solidFill>
                <a:latin typeface="Arial" panose="020B0604020202020204" pitchFamily="34" charset="0"/>
                <a:ea typeface="ＭＳ Ｐゴシック" panose="020B0600070205080204" pitchFamily="34" charset="-128"/>
              </a:defRPr>
            </a:lvl4pPr>
            <a:lvl5pPr marL="2074863" indent="-230188" defTabSz="927100">
              <a:defRPr>
                <a:solidFill>
                  <a:schemeClr val="tx1"/>
                </a:solidFill>
                <a:latin typeface="Arial" panose="020B0604020202020204" pitchFamily="34" charset="0"/>
                <a:ea typeface="ＭＳ Ｐゴシック" panose="020B0600070205080204" pitchFamily="34" charset="-128"/>
              </a:defRPr>
            </a:lvl5pPr>
            <a:lvl6pPr marL="25320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892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64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36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938B58F-04B8-4B3E-8212-1CED6C940953}" type="slidenum">
              <a:rPr lang="en-CA" altLang="en-US" smtClean="0"/>
              <a:pPr/>
              <a:t>21</a:t>
            </a:fld>
            <a:endParaRPr lang="en-CA" altLang="en-US"/>
          </a:p>
        </p:txBody>
      </p:sp>
    </p:spTree>
    <p:extLst>
      <p:ext uri="{BB962C8B-B14F-4D97-AF65-F5344CB8AC3E}">
        <p14:creationId xmlns:p14="http://schemas.microsoft.com/office/powerpoint/2010/main" val="9885489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anose="020B0604020202020204" pitchFamily="34" charset="0"/>
                <a:ea typeface="ＭＳ Ｐゴシック" panose="020B0600070205080204" pitchFamily="34" charset="-128"/>
              </a:defRPr>
            </a:lvl1pPr>
            <a:lvl2pPr marL="749300" indent="-287338" defTabSz="928688">
              <a:defRPr>
                <a:solidFill>
                  <a:schemeClr val="tx1"/>
                </a:solidFill>
                <a:latin typeface="Arial" panose="020B0604020202020204" pitchFamily="34" charset="0"/>
                <a:ea typeface="ＭＳ Ｐゴシック" panose="020B0600070205080204" pitchFamily="34" charset="-128"/>
              </a:defRPr>
            </a:lvl2pPr>
            <a:lvl3pPr marL="1152525" indent="-230188" defTabSz="928688">
              <a:defRPr>
                <a:solidFill>
                  <a:schemeClr val="tx1"/>
                </a:solidFill>
                <a:latin typeface="Arial" panose="020B0604020202020204" pitchFamily="34" charset="0"/>
                <a:ea typeface="ＭＳ Ｐゴシック" panose="020B0600070205080204" pitchFamily="34" charset="-128"/>
              </a:defRPr>
            </a:lvl3pPr>
            <a:lvl4pPr marL="1612900" indent="-230188" defTabSz="928688">
              <a:defRPr>
                <a:solidFill>
                  <a:schemeClr val="tx1"/>
                </a:solidFill>
                <a:latin typeface="Arial" panose="020B0604020202020204" pitchFamily="34" charset="0"/>
                <a:ea typeface="ＭＳ Ｐゴシック" panose="020B0600070205080204" pitchFamily="34" charset="-128"/>
              </a:defRPr>
            </a:lvl4pPr>
            <a:lvl5pPr marL="2074863" indent="-230188" defTabSz="928688">
              <a:defRPr>
                <a:solidFill>
                  <a:schemeClr val="tx1"/>
                </a:solidFill>
                <a:latin typeface="Arial" panose="020B0604020202020204" pitchFamily="34" charset="0"/>
                <a:ea typeface="ＭＳ Ｐゴシック" panose="020B0600070205080204" pitchFamily="34" charset="-128"/>
              </a:defRPr>
            </a:lvl5pPr>
            <a:lvl6pPr marL="2532063" indent="-230188" defTabSz="928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89263" indent="-230188" defTabSz="928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6463" indent="-230188" defTabSz="928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3663" indent="-230188" defTabSz="928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3DE9EB4-DD67-4095-98CE-B02AC3B94940}" type="slidenum">
              <a:rPr lang="en-CA" altLang="en-US" smtClean="0"/>
              <a:pPr/>
              <a:t>22</a:t>
            </a:fld>
            <a:endParaRPr lang="en-CA"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701675" y="4416425"/>
            <a:ext cx="5607050" cy="41814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buFontTx/>
              <a:buNone/>
            </a:pPr>
            <a:r>
              <a:rPr lang="fr-CA" altLang="en-US" sz="1200" dirty="0"/>
              <a:t>Dans ce scénario, la direction d’école et l’agente de supervision </a:t>
            </a:r>
            <a:r>
              <a:rPr lang="fr-CA" altLang="en-US" sz="1200" baseline="0" dirty="0"/>
              <a:t>se réunissent pour déterminer comment la direction d’école pourrait intervenir auprès de l’enseignante. Elles partagent une optique d’apprentissage et de leader en tant que coach, et doivent appliquer leurs connaissances à la conversation. </a:t>
            </a:r>
          </a:p>
          <a:p>
            <a:pPr>
              <a:buFontTx/>
              <a:buNone/>
            </a:pPr>
            <a:endParaRPr lang="fr-CA" altLang="en-US" sz="1200" baseline="0" dirty="0"/>
          </a:p>
          <a:p>
            <a:pPr>
              <a:buFontTx/>
              <a:buNone/>
            </a:pPr>
            <a:r>
              <a:rPr lang="fr-CA" altLang="en-US" sz="1200" b="1" baseline="0" dirty="0"/>
              <a:t>Exercice</a:t>
            </a:r>
          </a:p>
          <a:p>
            <a:pPr marL="171450" indent="-171450">
              <a:buFont typeface="Arial" panose="020B0604020202020204" pitchFamily="34" charset="0"/>
              <a:buChar char="•"/>
            </a:pPr>
            <a:r>
              <a:rPr lang="fr-CA" altLang="en-US" sz="1200" baseline="0" dirty="0"/>
              <a:t>Discutez avec votre partenaire des conditions à respecter pour que cette interaction soit conforme au processus de coaching réciproque, c’est-à-dire à un processus où les deux personnes posent des questions et y répondent en restant concentrées sur le problème : l’approche que la direction d’école doit adopter avec l’enseignante.</a:t>
            </a:r>
          </a:p>
          <a:p>
            <a:pPr marL="171450" indent="-171450">
              <a:buFont typeface="Arial" panose="020B0604020202020204" pitchFamily="34" charset="0"/>
              <a:buChar char="•"/>
            </a:pPr>
            <a:r>
              <a:rPr lang="fr-CA" altLang="en-US" sz="1200" baseline="0" dirty="0"/>
              <a:t>Idéalement, cet exercice se fait à trois.</a:t>
            </a:r>
          </a:p>
          <a:p>
            <a:pPr marL="171450" indent="-171450">
              <a:buFont typeface="Arial" panose="020B0604020202020204" pitchFamily="34" charset="0"/>
              <a:buChar char="•"/>
            </a:pPr>
            <a:r>
              <a:rPr lang="fr-CA" altLang="en-US" sz="1200" baseline="0" dirty="0"/>
              <a:t>Commencez par définir les difficultés. Par exemple : veiller à ce que personne ne domine le processus de coaching même si un des partenaires a autorité sur l’autre; trouver une solution mutuellement acceptable qui ne sera mise en pratique que par un des partenaires. </a:t>
            </a:r>
          </a:p>
          <a:p>
            <a:pPr marL="171450" indent="-171450">
              <a:buFont typeface="Arial" panose="020B0604020202020204" pitchFamily="34" charset="0"/>
              <a:buChar char="•"/>
            </a:pPr>
            <a:r>
              <a:rPr lang="fr-CA" altLang="en-US" sz="1200" baseline="0" dirty="0"/>
              <a:t>En groupe de trois, simulez une première rencontre de coaching. Une personne aura pour rôle d’observer la rencontre et de suggérer des points à améliorer.</a:t>
            </a:r>
          </a:p>
          <a:p>
            <a:pPr marL="171450" indent="-171450">
              <a:buFont typeface="Arial" panose="020B0604020202020204" pitchFamily="34" charset="0"/>
              <a:buChar char="•"/>
            </a:pPr>
            <a:r>
              <a:rPr lang="fr-CA" altLang="en-US" sz="1200" baseline="0" dirty="0"/>
              <a:t>Utilisez les questions de clarification et de médiation du processus de coaching cognitif décrites aux diapositives précédentes.</a:t>
            </a:r>
          </a:p>
          <a:p>
            <a:pPr marL="171450" indent="-171450">
              <a:buFont typeface="Arial" panose="020B0604020202020204" pitchFamily="34" charset="0"/>
              <a:buChar char="•"/>
            </a:pPr>
            <a:r>
              <a:rPr lang="fr-CA" altLang="en-US" sz="1200" baseline="0" dirty="0"/>
              <a:t>Changez de rôle et recommencez.</a:t>
            </a:r>
            <a:endParaRPr lang="fr-CA" altLang="en-US" dirty="0">
              <a:latin typeface="GillSans" pitchFamily="34" charset="0"/>
            </a:endParaRPr>
          </a:p>
        </p:txBody>
      </p:sp>
    </p:spTree>
    <p:extLst>
      <p:ext uri="{BB962C8B-B14F-4D97-AF65-F5344CB8AC3E}">
        <p14:creationId xmlns:p14="http://schemas.microsoft.com/office/powerpoint/2010/main" val="12846623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A" noProof="0" dirty="0"/>
              <a:t>Pour des ressources supplémentaires, visitez la section </a:t>
            </a:r>
            <a:r>
              <a:rPr lang="fr-CA" sz="1200" u="sng" kern="1200" dirty="0">
                <a:solidFill>
                  <a:schemeClr val="tx1"/>
                </a:solidFill>
                <a:effectLst/>
                <a:latin typeface="Arial" charset="0"/>
                <a:ea typeface="ＭＳ Ｐゴシック" panose="020B0600070205080204" pitchFamily="34" charset="-128"/>
                <a:cs typeface="ＭＳ Ｐゴシック" charset="-128"/>
                <a:hlinkClick r:id="rId3"/>
              </a:rPr>
              <a:t>Leader en tant que coach</a:t>
            </a:r>
            <a:r>
              <a:rPr lang="fr-CA" sz="1200" u="sng" kern="1200" dirty="0">
                <a:solidFill>
                  <a:schemeClr val="tx1"/>
                </a:solidFill>
                <a:effectLst/>
                <a:latin typeface="Arial" charset="0"/>
                <a:ea typeface="ＭＳ Ｐゴシック" panose="020B0600070205080204" pitchFamily="34" charset="-128"/>
                <a:cs typeface="ＭＳ Ｐゴシック" charset="-128"/>
              </a:rPr>
              <a:t> </a:t>
            </a:r>
            <a:r>
              <a:rPr lang="fr-CA" noProof="0" dirty="0"/>
              <a:t>du site Web de l’ILE.</a:t>
            </a:r>
          </a:p>
          <a:p>
            <a:endParaRPr lang="fr-CA" noProof="0" dirty="0"/>
          </a:p>
        </p:txBody>
      </p:sp>
      <p:sp>
        <p:nvSpPr>
          <p:cNvPr id="4" name="Slide Number Placeholder 3"/>
          <p:cNvSpPr>
            <a:spLocks noGrp="1"/>
          </p:cNvSpPr>
          <p:nvPr>
            <p:ph type="sldNum" sz="quarter" idx="5"/>
          </p:nvPr>
        </p:nvSpPr>
        <p:spPr/>
        <p:txBody>
          <a:bodyPr/>
          <a:lstStyle/>
          <a:p>
            <a:pPr>
              <a:defRPr/>
            </a:pPr>
            <a:fld id="{7FE0C6DA-08B9-4A33-A7F3-41797C835975}" type="slidenum">
              <a:rPr lang="en-CA" altLang="en-US" smtClean="0"/>
              <a:pPr>
                <a:defRPr/>
              </a:pPr>
              <a:t>23</a:t>
            </a:fld>
            <a:endParaRPr lang="en-CA" altLang="en-US"/>
          </a:p>
        </p:txBody>
      </p:sp>
    </p:spTree>
    <p:extLst>
      <p:ext uri="{BB962C8B-B14F-4D97-AF65-F5344CB8AC3E}">
        <p14:creationId xmlns:p14="http://schemas.microsoft.com/office/powerpoint/2010/main" val="42137946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r-CA" altLang="en-US">
              <a:latin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ea typeface="ＭＳ Ｐゴシック" panose="020B0600070205080204" pitchFamily="34" charset="-128"/>
              </a:defRPr>
            </a:lvl1pPr>
            <a:lvl2pPr marL="749300" indent="-287338" defTabSz="927100">
              <a:defRPr>
                <a:solidFill>
                  <a:schemeClr val="tx1"/>
                </a:solidFill>
                <a:latin typeface="Arial" panose="020B0604020202020204" pitchFamily="34" charset="0"/>
                <a:ea typeface="ＭＳ Ｐゴシック" panose="020B0600070205080204" pitchFamily="34" charset="-128"/>
              </a:defRPr>
            </a:lvl2pPr>
            <a:lvl3pPr marL="1152525" indent="-230188" defTabSz="927100">
              <a:defRPr>
                <a:solidFill>
                  <a:schemeClr val="tx1"/>
                </a:solidFill>
                <a:latin typeface="Arial" panose="020B0604020202020204" pitchFamily="34" charset="0"/>
                <a:ea typeface="ＭＳ Ｐゴシック" panose="020B0600070205080204" pitchFamily="34" charset="-128"/>
              </a:defRPr>
            </a:lvl3pPr>
            <a:lvl4pPr marL="1612900" indent="-230188" defTabSz="927100">
              <a:defRPr>
                <a:solidFill>
                  <a:schemeClr val="tx1"/>
                </a:solidFill>
                <a:latin typeface="Arial" panose="020B0604020202020204" pitchFamily="34" charset="0"/>
                <a:ea typeface="ＭＳ Ｐゴシック" panose="020B0600070205080204" pitchFamily="34" charset="-128"/>
              </a:defRPr>
            </a:lvl4pPr>
            <a:lvl5pPr marL="2074863" indent="-230188" defTabSz="927100">
              <a:defRPr>
                <a:solidFill>
                  <a:schemeClr val="tx1"/>
                </a:solidFill>
                <a:latin typeface="Arial" panose="020B0604020202020204" pitchFamily="34" charset="0"/>
                <a:ea typeface="ＭＳ Ｐゴシック" panose="020B0600070205080204" pitchFamily="34" charset="-128"/>
              </a:defRPr>
            </a:lvl5pPr>
            <a:lvl6pPr marL="25320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892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64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36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3623F0D-3B37-4A73-BFFD-7311100AEC5D}" type="slidenum">
              <a:rPr lang="en-CA" altLang="en-US" smtClean="0"/>
              <a:pPr/>
              <a:t>24</a:t>
            </a:fld>
            <a:endParaRPr lang="en-CA" altLang="en-US" dirty="0"/>
          </a:p>
        </p:txBody>
      </p:sp>
    </p:spTree>
    <p:extLst>
      <p:ext uri="{BB962C8B-B14F-4D97-AF65-F5344CB8AC3E}">
        <p14:creationId xmlns:p14="http://schemas.microsoft.com/office/powerpoint/2010/main" val="400156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Pour commencer, il sera utile de se reporter à quelques définitions largement acceptées du mentorat et du coaching. </a:t>
            </a:r>
          </a:p>
          <a:p>
            <a:r>
              <a:rPr lang="fr-CA" noProof="0" dirty="0"/>
              <a:t>Dans ce cas-ci, nous utilisons comme référence le livre </a:t>
            </a:r>
            <a:r>
              <a:rPr lang="fr-CA" i="1" noProof="0" dirty="0" err="1"/>
              <a:t>When</a:t>
            </a:r>
            <a:r>
              <a:rPr lang="fr-CA" i="1" noProof="0" dirty="0"/>
              <a:t> Mentoring </a:t>
            </a:r>
            <a:r>
              <a:rPr lang="fr-CA" i="1" noProof="0" dirty="0" err="1"/>
              <a:t>Meets</a:t>
            </a:r>
            <a:r>
              <a:rPr lang="fr-CA" i="1" noProof="0" dirty="0"/>
              <a:t> Coaching: </a:t>
            </a:r>
            <a:r>
              <a:rPr lang="fr-CA" i="1" noProof="0" dirty="0" err="1"/>
              <a:t>Shifting</a:t>
            </a:r>
            <a:r>
              <a:rPr lang="fr-CA" i="1" noProof="0" dirty="0"/>
              <a:t> the Stance in </a:t>
            </a:r>
            <a:r>
              <a:rPr lang="fr-CA" i="1" noProof="0" dirty="0" err="1"/>
              <a:t>Education</a:t>
            </a:r>
            <a:r>
              <a:rPr lang="fr-CA" i="1" noProof="0" dirty="0"/>
              <a:t> </a:t>
            </a:r>
            <a:r>
              <a:rPr lang="fr-CA" i="0" noProof="0" dirty="0"/>
              <a:t>de</a:t>
            </a:r>
            <a:r>
              <a:rPr lang="fr-CA" noProof="0" dirty="0"/>
              <a:t> Kate Sharpe et </a:t>
            </a:r>
            <a:r>
              <a:rPr lang="fr-CA" noProof="0" dirty="0" err="1"/>
              <a:t>Jeanie</a:t>
            </a:r>
            <a:r>
              <a:rPr lang="fr-CA" noProof="0" dirty="0"/>
              <a:t> </a:t>
            </a:r>
            <a:r>
              <a:rPr lang="fr-CA" noProof="0" dirty="0" err="1"/>
              <a:t>Nishimura</a:t>
            </a:r>
            <a:r>
              <a:rPr lang="fr-CA" noProof="0" dirty="0"/>
              <a:t> (2016). Leur définition du mentorat est présentée sur cette diapositive. </a:t>
            </a:r>
          </a:p>
          <a:p>
            <a:endParaRPr lang="fr-CA" noProof="0" dirty="0"/>
          </a:p>
          <a:p>
            <a:r>
              <a:rPr lang="fr-CA" noProof="0" dirty="0"/>
              <a:t>Voici les objectifs que ces auteures définissent comme essentiels à un mentorat efficace </a:t>
            </a:r>
            <a:r>
              <a:rPr lang="fr-CA" baseline="0" noProof="0" dirty="0"/>
              <a:t>: </a:t>
            </a:r>
          </a:p>
          <a:p>
            <a:pPr marL="171450" indent="-171450">
              <a:buFont typeface="Arial"/>
              <a:buChar char="•"/>
            </a:pPr>
            <a:r>
              <a:rPr lang="fr-CA" baseline="0" noProof="0" dirty="0"/>
              <a:t>Cultiver une relation axée sur le renforcement des capacités et de la réflexion.</a:t>
            </a:r>
          </a:p>
          <a:p>
            <a:pPr marL="171450" indent="-171450">
              <a:buFont typeface="Arial"/>
              <a:buChar char="•"/>
            </a:pPr>
            <a:r>
              <a:rPr lang="fr-CA" baseline="0" noProof="0" dirty="0"/>
              <a:t>Diriger les discussions pour ne pas s'écarter du sujet. </a:t>
            </a:r>
          </a:p>
          <a:p>
            <a:pPr marL="171450" indent="-171450">
              <a:buFont typeface="Arial"/>
              <a:buChar char="•"/>
            </a:pPr>
            <a:r>
              <a:rPr lang="fr-CA" baseline="0" noProof="0" dirty="0"/>
              <a:t>Améliorer la présence et les compétences personnelles. </a:t>
            </a:r>
          </a:p>
          <a:p>
            <a:pPr marL="171450" indent="-171450">
              <a:buFont typeface="Arial"/>
              <a:buChar char="•"/>
            </a:pPr>
            <a:r>
              <a:rPr lang="fr-CA" baseline="0" noProof="0" dirty="0"/>
              <a:t>Au lieu de simplement faire profiter aux autres de son expertise, ses conseils et son expérience, inviter le mentoré à aller au fond des choses et à puiser dans ses propres talents et connaissances.</a:t>
            </a:r>
            <a:endParaRPr lang="fr-CA" noProof="0" dirty="0"/>
          </a:p>
          <a:p>
            <a:endParaRPr lang="fr-CA" noProof="0" dirty="0"/>
          </a:p>
        </p:txBody>
      </p:sp>
      <p:sp>
        <p:nvSpPr>
          <p:cNvPr id="4" name="Slide Number Placeholder 3"/>
          <p:cNvSpPr>
            <a:spLocks noGrp="1"/>
          </p:cNvSpPr>
          <p:nvPr>
            <p:ph type="sldNum" sz="quarter" idx="10"/>
          </p:nvPr>
        </p:nvSpPr>
        <p:spPr/>
        <p:txBody>
          <a:bodyPr/>
          <a:lstStyle/>
          <a:p>
            <a:pPr>
              <a:defRPr/>
            </a:pPr>
            <a:fld id="{7FE0C6DA-08B9-4A33-A7F3-41797C835975}" type="slidenum">
              <a:rPr lang="en-CA" altLang="en-US" smtClean="0"/>
              <a:pPr>
                <a:defRPr/>
              </a:pPr>
              <a:t>3</a:t>
            </a:fld>
            <a:endParaRPr lang="en-CA" altLang="en-US"/>
          </a:p>
        </p:txBody>
      </p:sp>
    </p:spTree>
    <p:extLst>
      <p:ext uri="{BB962C8B-B14F-4D97-AF65-F5344CB8AC3E}">
        <p14:creationId xmlns:p14="http://schemas.microsoft.com/office/powerpoint/2010/main" val="343037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CA" altLang="en-US" dirty="0">
                <a:latin typeface="Arial" panose="020B0604020202020204" pitchFamily="34" charset="0"/>
              </a:rPr>
              <a:t>Sharpe</a:t>
            </a:r>
            <a:r>
              <a:rPr lang="fr-CA" altLang="en-US" baseline="0" dirty="0">
                <a:latin typeface="Arial" panose="020B0604020202020204" pitchFamily="34" charset="0"/>
              </a:rPr>
              <a:t> et </a:t>
            </a:r>
            <a:r>
              <a:rPr lang="fr-CA" altLang="en-US" baseline="0" dirty="0" err="1">
                <a:latin typeface="Arial" panose="020B0604020202020204" pitchFamily="34" charset="0"/>
              </a:rPr>
              <a:t>Nishimura</a:t>
            </a:r>
            <a:r>
              <a:rPr lang="fr-CA" altLang="en-US" baseline="0" dirty="0">
                <a:latin typeface="Arial" panose="020B0604020202020204" pitchFamily="34" charset="0"/>
              </a:rPr>
              <a:t> soulignent que le principal objectif des coachs est de faire ressortir les forces et le savoir de la personne coachée, ainsi que de l'amener à trouver des solutions, en l'aidant à accéder à des ressources internes et externes. Au fil du temps, le coach favorise l'épanouissement et la résilience dans le cadre de la relation d'apprentissage.  </a:t>
            </a:r>
          </a:p>
          <a:p>
            <a:endParaRPr lang="fr-CA" altLang="en-US" baseline="0" dirty="0">
              <a:latin typeface="Arial" panose="020B0604020202020204" pitchFamily="34" charset="0"/>
            </a:endParaRPr>
          </a:p>
          <a:p>
            <a:r>
              <a:rPr lang="fr-CA" altLang="en-US" baseline="0" dirty="0">
                <a:latin typeface="Arial" panose="020B0604020202020204" pitchFamily="34" charset="0"/>
              </a:rPr>
              <a:t>Selon Sharpe et </a:t>
            </a:r>
            <a:r>
              <a:rPr lang="fr-CA" altLang="en-US" baseline="0" dirty="0" err="1">
                <a:latin typeface="Arial" panose="020B0604020202020204" pitchFamily="34" charset="0"/>
              </a:rPr>
              <a:t>Nishimura</a:t>
            </a:r>
            <a:r>
              <a:rPr lang="fr-CA" altLang="en-US" baseline="0" dirty="0">
                <a:latin typeface="Arial" panose="020B0604020202020204" pitchFamily="34" charset="0"/>
              </a:rPr>
              <a:t>, cinq éléments jouent un rôle fondamental dans le processus et la relation entre le coach et la personne coachée : </a:t>
            </a:r>
          </a:p>
          <a:p>
            <a:pPr marL="228600" indent="-228600">
              <a:buFont typeface="+mj-lt"/>
              <a:buAutoNum type="arabicPeriod"/>
            </a:pPr>
            <a:r>
              <a:rPr lang="fr-CA" altLang="en-US" baseline="0" dirty="0">
                <a:latin typeface="Arial" panose="020B0604020202020204" pitchFamily="34" charset="0"/>
              </a:rPr>
              <a:t>But du processus : épanouissement et évolution au fil du temps;</a:t>
            </a:r>
          </a:p>
          <a:p>
            <a:pPr marL="228600" indent="-228600">
              <a:buFont typeface="+mj-lt"/>
              <a:buAutoNum type="arabicPeriod"/>
            </a:pPr>
            <a:r>
              <a:rPr lang="fr-CA" altLang="en-US" baseline="0" dirty="0">
                <a:effectLst/>
                <a:latin typeface="Arial" panose="020B0604020202020204" pitchFamily="34" charset="0"/>
              </a:rPr>
              <a:t>Dialogue</a:t>
            </a:r>
            <a:r>
              <a:rPr lang="fr-CA" altLang="en-US" baseline="0" dirty="0">
                <a:latin typeface="Arial" panose="020B0604020202020204" pitchFamily="34" charset="0"/>
              </a:rPr>
              <a:t> de coaching : attention, intention et action;</a:t>
            </a:r>
          </a:p>
          <a:p>
            <a:pPr marL="228600" indent="-228600">
              <a:buFont typeface="+mj-lt"/>
              <a:buAutoNum type="arabicPeriod"/>
            </a:pPr>
            <a:r>
              <a:rPr lang="fr-CA" altLang="en-US" baseline="0" dirty="0">
                <a:latin typeface="Arial" panose="020B0604020202020204" pitchFamily="34" charset="0"/>
              </a:rPr>
              <a:t>Relation : authentique, entretenue et axée sur l'action;</a:t>
            </a:r>
          </a:p>
          <a:p>
            <a:pPr marL="228600" indent="-228600">
              <a:buFont typeface="+mj-lt"/>
              <a:buAutoNum type="arabicPeriod"/>
            </a:pPr>
            <a:r>
              <a:rPr lang="fr-CA" altLang="en-US" baseline="0" dirty="0">
                <a:latin typeface="Arial" panose="020B0604020202020204" pitchFamily="34" charset="0"/>
              </a:rPr>
              <a:t>Coach : est présent, à l'écoute et se renseigne;</a:t>
            </a:r>
          </a:p>
          <a:p>
            <a:pPr marL="228600" indent="-228600">
              <a:buFont typeface="+mj-lt"/>
              <a:buAutoNum type="arabicPeriod"/>
            </a:pPr>
            <a:r>
              <a:rPr lang="fr-CA" altLang="en-US" baseline="0" dirty="0">
                <a:latin typeface="Arial" panose="020B0604020202020204" pitchFamily="34" charset="0"/>
              </a:rPr>
              <a:t>Personne coachée : disposée à s'épanouir. </a:t>
            </a:r>
          </a:p>
          <a:p>
            <a:endParaRPr lang="fr-CA" altLang="en-US" dirty="0">
              <a:latin typeface="Arial" panose="020B0604020202020204" pitchFamily="34" charset="0"/>
            </a:endParaRP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ea typeface="ＭＳ Ｐゴシック" panose="020B0600070205080204" pitchFamily="34" charset="-128"/>
              </a:defRPr>
            </a:lvl1pPr>
            <a:lvl2pPr marL="749300" indent="-287338" defTabSz="927100">
              <a:defRPr>
                <a:solidFill>
                  <a:schemeClr val="tx1"/>
                </a:solidFill>
                <a:latin typeface="Arial" panose="020B0604020202020204" pitchFamily="34" charset="0"/>
                <a:ea typeface="ＭＳ Ｐゴシック" panose="020B0600070205080204" pitchFamily="34" charset="-128"/>
              </a:defRPr>
            </a:lvl2pPr>
            <a:lvl3pPr marL="1152525" indent="-230188" defTabSz="927100">
              <a:defRPr>
                <a:solidFill>
                  <a:schemeClr val="tx1"/>
                </a:solidFill>
                <a:latin typeface="Arial" panose="020B0604020202020204" pitchFamily="34" charset="0"/>
                <a:ea typeface="ＭＳ Ｐゴシック" panose="020B0600070205080204" pitchFamily="34" charset="-128"/>
              </a:defRPr>
            </a:lvl3pPr>
            <a:lvl4pPr marL="1612900" indent="-230188" defTabSz="927100">
              <a:defRPr>
                <a:solidFill>
                  <a:schemeClr val="tx1"/>
                </a:solidFill>
                <a:latin typeface="Arial" panose="020B0604020202020204" pitchFamily="34" charset="0"/>
                <a:ea typeface="ＭＳ Ｐゴシック" panose="020B0600070205080204" pitchFamily="34" charset="-128"/>
              </a:defRPr>
            </a:lvl4pPr>
            <a:lvl5pPr marL="2074863" indent="-230188" defTabSz="927100">
              <a:defRPr>
                <a:solidFill>
                  <a:schemeClr val="tx1"/>
                </a:solidFill>
                <a:latin typeface="Arial" panose="020B0604020202020204" pitchFamily="34" charset="0"/>
                <a:ea typeface="ＭＳ Ｐゴシック" panose="020B0600070205080204" pitchFamily="34" charset="-128"/>
              </a:defRPr>
            </a:lvl5pPr>
            <a:lvl6pPr marL="25320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892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64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36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CEF2E51-007D-4A39-B465-184D096D18D2}" type="slidenum">
              <a:rPr lang="en-CA" altLang="en-US" smtClean="0"/>
              <a:pPr/>
              <a:t>4</a:t>
            </a:fld>
            <a:endParaRPr lang="en-CA" altLang="en-US"/>
          </a:p>
        </p:txBody>
      </p:sp>
    </p:spTree>
    <p:extLst>
      <p:ext uri="{BB962C8B-B14F-4D97-AF65-F5344CB8AC3E}">
        <p14:creationId xmlns:p14="http://schemas.microsoft.com/office/powerpoint/2010/main" val="2623718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A" noProof="0" dirty="0"/>
              <a:t>Sharpe et </a:t>
            </a:r>
            <a:r>
              <a:rPr lang="fr-CA" noProof="0" dirty="0" err="1"/>
              <a:t>Nishimura</a:t>
            </a:r>
            <a:r>
              <a:rPr lang="fr-CA" noProof="0" dirty="0"/>
              <a:t> présentent des arguments convaincants en faveur du mentorat</a:t>
            </a:r>
            <a:r>
              <a:rPr kumimoji="0" lang="fr-CA" altLang="en-US" sz="3200" b="0" i="0" u="none" strike="noStrike" kern="0" cap="none" spc="0" normalizeH="0" baseline="0" noProof="0" dirty="0">
                <a:ln>
                  <a:noFill/>
                </a:ln>
                <a:solidFill>
                  <a:srgbClr val="000000"/>
                </a:solidFill>
                <a:effectLst/>
                <a:uLnTx/>
                <a:uFillTx/>
                <a:latin typeface="Arial"/>
                <a:ea typeface="ＭＳ Ｐゴシック" panose="020B0600070205080204" pitchFamily="34" charset="-128"/>
              </a:rPr>
              <a:t>/</a:t>
            </a:r>
            <a:r>
              <a:rPr lang="fr-CA" noProof="0" dirty="0"/>
              <a:t>coaching.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noProof="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b="1" noProof="0" dirty="0"/>
              <a:t>Exercice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noProof="0" dirty="0"/>
              <a:t>Dans cette présentation, nous mettons l'accent sur le rôle de </a:t>
            </a:r>
            <a:r>
              <a:rPr lang="fr-CA" baseline="0" noProof="0" dirty="0"/>
              <a:t>leader en tant que coach. </a:t>
            </a:r>
            <a:r>
              <a:rPr lang="fr-CA" noProof="0" dirty="0"/>
              <a:t> </a:t>
            </a:r>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fr-CA" noProof="0" dirty="0"/>
              <a:t>Dans cet esprit, lisez les définitions de </a:t>
            </a:r>
            <a:r>
              <a:rPr lang="fr-CA" baseline="0" noProof="0" dirty="0"/>
              <a:t>mentorat, de coaching et de mentorat</a:t>
            </a:r>
            <a:r>
              <a:rPr kumimoji="0" lang="fr-CA" altLang="en-US" sz="1200" b="0" i="0" u="none" strike="noStrike" kern="0" cap="none" spc="0" normalizeH="0" baseline="0" noProof="0" dirty="0">
                <a:ln>
                  <a:noFill/>
                </a:ln>
                <a:solidFill>
                  <a:srgbClr val="000000"/>
                </a:solidFill>
                <a:effectLst/>
                <a:uLnTx/>
                <a:uFillTx/>
                <a:latin typeface="Arial"/>
                <a:ea typeface="ＭＳ Ｐゴシック" panose="020B0600070205080204" pitchFamily="34" charset="-128"/>
              </a:rPr>
              <a:t>/</a:t>
            </a:r>
            <a:r>
              <a:rPr lang="fr-CA" baseline="0" noProof="0" dirty="0"/>
              <a:t>coaching, et notez les mots clés qui, à votre avis, sont pertinents pour le rôle de leader en tant que coach.</a:t>
            </a:r>
            <a:endParaRPr lang="fr-CA" noProof="0" dirty="0"/>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fr-CA" noProof="0" dirty="0"/>
              <a:t>Gardez ces mots à l'esprit durant votre apprentissage sur le leadership réciproque, et faites-vous une idée de ce qu'implique d'être un leader en tant que coach dans une relation où le coach et l'apprenant sortent régulièrement des limites de leur rôle respectif</a:t>
            </a:r>
            <a:r>
              <a:rPr lang="fr-CA" baseline="0" noProof="0" dirty="0"/>
              <a:t>. </a:t>
            </a:r>
            <a:endParaRPr lang="fr-CA" noProof="0" dirty="0"/>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fr-CA" noProof="0" dirty="0"/>
              <a:t>Prenez le temps de songer aux fois où vous avez bénéficié de mentorat ou de </a:t>
            </a:r>
            <a:r>
              <a:rPr lang="fr-CA" baseline="0" noProof="0" dirty="0"/>
              <a:t>coaching</a:t>
            </a:r>
            <a:r>
              <a:rPr lang="fr-CA" noProof="0" dirty="0"/>
              <a:t>. </a:t>
            </a:r>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fr-CA" noProof="0" dirty="0"/>
              <a:t>Notez vos souvenirs de ces expériences dans votre journal électronique. Ces premières réflexions vous aideront à déterminer les qualités et comportements que doivent avoir les leaders</a:t>
            </a:r>
            <a:r>
              <a:rPr lang="fr-CA" baseline="0" noProof="0" dirty="0"/>
              <a:t> en tant que coachs</a:t>
            </a:r>
            <a:r>
              <a:rPr lang="fr-CA" noProof="0" dirty="0"/>
              <a:t>.</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lang="fr-CA" altLang="en-US" noProof="0" dirty="0">
              <a:latin typeface="Arial" panose="020B0604020202020204" pitchFamily="34" charset="0"/>
            </a:endParaRPr>
          </a:p>
          <a:p>
            <a:endParaRPr lang="fr-CA" altLang="en-US" noProof="0" dirty="0">
              <a:latin typeface="Arial" panose="020B0604020202020204" pitchFamily="34" charset="0"/>
            </a:endParaRP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ea typeface="ＭＳ Ｐゴシック" panose="020B0600070205080204" pitchFamily="34" charset="-128"/>
              </a:defRPr>
            </a:lvl1pPr>
            <a:lvl2pPr marL="749300" indent="-287338" defTabSz="927100">
              <a:defRPr>
                <a:solidFill>
                  <a:schemeClr val="tx1"/>
                </a:solidFill>
                <a:latin typeface="Arial" panose="020B0604020202020204" pitchFamily="34" charset="0"/>
                <a:ea typeface="ＭＳ Ｐゴシック" panose="020B0600070205080204" pitchFamily="34" charset="-128"/>
              </a:defRPr>
            </a:lvl2pPr>
            <a:lvl3pPr marL="1152525" indent="-230188" defTabSz="927100">
              <a:defRPr>
                <a:solidFill>
                  <a:schemeClr val="tx1"/>
                </a:solidFill>
                <a:latin typeface="Arial" panose="020B0604020202020204" pitchFamily="34" charset="0"/>
                <a:ea typeface="ＭＳ Ｐゴシック" panose="020B0600070205080204" pitchFamily="34" charset="-128"/>
              </a:defRPr>
            </a:lvl3pPr>
            <a:lvl4pPr marL="1612900" indent="-230188" defTabSz="927100">
              <a:defRPr>
                <a:solidFill>
                  <a:schemeClr val="tx1"/>
                </a:solidFill>
                <a:latin typeface="Arial" panose="020B0604020202020204" pitchFamily="34" charset="0"/>
                <a:ea typeface="ＭＳ Ｐゴシック" panose="020B0600070205080204" pitchFamily="34" charset="-128"/>
              </a:defRPr>
            </a:lvl4pPr>
            <a:lvl5pPr marL="2074863" indent="-230188" defTabSz="927100">
              <a:defRPr>
                <a:solidFill>
                  <a:schemeClr val="tx1"/>
                </a:solidFill>
                <a:latin typeface="Arial" panose="020B0604020202020204" pitchFamily="34" charset="0"/>
                <a:ea typeface="ＭＳ Ｐゴシック" panose="020B0600070205080204" pitchFamily="34" charset="-128"/>
              </a:defRPr>
            </a:lvl5pPr>
            <a:lvl6pPr marL="25320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892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64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36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CEF2E51-007D-4A39-B465-184D096D18D2}" type="slidenum">
              <a:rPr lang="en-CA" altLang="en-US" smtClean="0"/>
              <a:pPr/>
              <a:t>5</a:t>
            </a:fld>
            <a:endParaRPr lang="en-CA" altLang="en-US"/>
          </a:p>
        </p:txBody>
      </p:sp>
    </p:spTree>
    <p:extLst>
      <p:ext uri="{BB962C8B-B14F-4D97-AF65-F5344CB8AC3E}">
        <p14:creationId xmlns:p14="http://schemas.microsoft.com/office/powerpoint/2010/main" val="2623718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indent="-171450">
              <a:buFont typeface="Arial" panose="020B0604020202020204" pitchFamily="34" charset="0"/>
              <a:buChar char="•"/>
            </a:pPr>
            <a:r>
              <a:rPr lang="fr-CA" noProof="0" dirty="0"/>
              <a:t>La prochaine partie de la </a:t>
            </a:r>
            <a:r>
              <a:rPr lang="fr-CA" baseline="0" noProof="0" dirty="0"/>
              <a:t>présentation porte sur le leadership réciproque. </a:t>
            </a:r>
            <a:endParaRPr lang="fr-CA" noProof="0" dirty="0"/>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fr-CA" noProof="0" dirty="0"/>
              <a:t>Pendant ses recherches préliminaires sur le </a:t>
            </a:r>
            <a:r>
              <a:rPr lang="fr-CA" baseline="0" noProof="0" dirty="0"/>
              <a:t>sujet, l'ILE s'est penché sur les travaux de Richard </a:t>
            </a:r>
            <a:r>
              <a:rPr lang="fr-CA" baseline="0" noProof="0" dirty="0" err="1"/>
              <a:t>Elmore</a:t>
            </a:r>
            <a:r>
              <a:rPr lang="fr-CA" baseline="0" noProof="0" dirty="0"/>
              <a:t>, un chercheur très influent dans la réflexion sur l'amélioration de l'éducation (voir par exemple le numéro </a:t>
            </a:r>
            <a:r>
              <a:rPr lang="fr-CA" sz="1200" i="1" u="sng" kern="1200" dirty="0">
                <a:solidFill>
                  <a:schemeClr val="tx1"/>
                </a:solidFill>
                <a:effectLst/>
                <a:latin typeface="Arial" charset="0"/>
                <a:ea typeface="ＭＳ Ｐゴシック" panose="020B0600070205080204" pitchFamily="34" charset="-128"/>
                <a:cs typeface="ＭＳ Ｐゴシック" charset="-128"/>
                <a:hlinkClick r:id="rId3"/>
              </a:rPr>
              <a:t>En conversation avec Richard Elmore</a:t>
            </a:r>
            <a:r>
              <a:rPr lang="fr-CA" baseline="0" noProof="0" dirty="0"/>
              <a:t>).  </a:t>
            </a:r>
          </a:p>
          <a:p>
            <a:pPr marL="0" indent="0">
              <a:buFont typeface="Arial"/>
              <a:buNone/>
            </a:pPr>
            <a:endParaRPr lang="fr-CA" baseline="0" noProof="0" dirty="0"/>
          </a:p>
          <a:p>
            <a:pPr marL="0" indent="0">
              <a:buFont typeface="Arial"/>
              <a:buNone/>
            </a:pPr>
            <a:r>
              <a:rPr lang="fr-CA" b="1" baseline="0" noProof="0" dirty="0"/>
              <a:t>Exercice</a:t>
            </a:r>
          </a:p>
          <a:p>
            <a:pPr marL="171450" indent="-171450">
              <a:buFont typeface="Arial"/>
              <a:buChar char="•"/>
            </a:pPr>
            <a:r>
              <a:rPr lang="fr-CA" baseline="0" noProof="0" dirty="0"/>
              <a:t>Qu'est-ce qui vous interpelle dans cette citation? Quels mots ou passages retiennent votre attention? Lesquels vous frappent le plus?</a:t>
            </a:r>
          </a:p>
          <a:p>
            <a:pPr marL="171450" indent="-171450">
              <a:buFont typeface="Arial"/>
              <a:buChar char="•"/>
            </a:pPr>
            <a:r>
              <a:rPr lang="fr-CA" baseline="0" noProof="0" dirty="0"/>
              <a:t>Notez vos réponses dans votre journal électronique, puis lisez la citation présentée à la diapositive suivante.</a:t>
            </a:r>
          </a:p>
          <a:p>
            <a:pPr marL="171450" indent="-171450">
              <a:buFont typeface="Arial"/>
              <a:buChar char="•"/>
            </a:pPr>
            <a:endParaRPr lang="fr-CA" baseline="0" noProof="0" dirty="0"/>
          </a:p>
          <a:p>
            <a:r>
              <a:rPr lang="fr-CA" baseline="0" noProof="0" dirty="0"/>
              <a:t> </a:t>
            </a:r>
            <a:endParaRPr lang="fr-CA" noProof="0" dirty="0"/>
          </a:p>
          <a:p>
            <a:endParaRPr lang="fr-CA" noProof="0" dirty="0"/>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ea typeface="ＭＳ Ｐゴシック" panose="020B0600070205080204" pitchFamily="34" charset="-128"/>
              </a:defRPr>
            </a:lvl1pPr>
            <a:lvl2pPr marL="749300" indent="-287338" defTabSz="927100">
              <a:defRPr>
                <a:solidFill>
                  <a:schemeClr val="tx1"/>
                </a:solidFill>
                <a:latin typeface="Arial" panose="020B0604020202020204" pitchFamily="34" charset="0"/>
                <a:ea typeface="ＭＳ Ｐゴシック" panose="020B0600070205080204" pitchFamily="34" charset="-128"/>
              </a:defRPr>
            </a:lvl2pPr>
            <a:lvl3pPr marL="1152525" indent="-230188" defTabSz="927100">
              <a:defRPr>
                <a:solidFill>
                  <a:schemeClr val="tx1"/>
                </a:solidFill>
                <a:latin typeface="Arial" panose="020B0604020202020204" pitchFamily="34" charset="0"/>
                <a:ea typeface="ＭＳ Ｐゴシック" panose="020B0600070205080204" pitchFamily="34" charset="-128"/>
              </a:defRPr>
            </a:lvl3pPr>
            <a:lvl4pPr marL="1612900" indent="-230188" defTabSz="927100">
              <a:defRPr>
                <a:solidFill>
                  <a:schemeClr val="tx1"/>
                </a:solidFill>
                <a:latin typeface="Arial" panose="020B0604020202020204" pitchFamily="34" charset="0"/>
                <a:ea typeface="ＭＳ Ｐゴシック" panose="020B0600070205080204" pitchFamily="34" charset="-128"/>
              </a:defRPr>
            </a:lvl4pPr>
            <a:lvl5pPr marL="2074863" indent="-230188" defTabSz="927100">
              <a:defRPr>
                <a:solidFill>
                  <a:schemeClr val="tx1"/>
                </a:solidFill>
                <a:latin typeface="Arial" panose="020B0604020202020204" pitchFamily="34" charset="0"/>
                <a:ea typeface="ＭＳ Ｐゴシック" panose="020B0600070205080204" pitchFamily="34" charset="-128"/>
              </a:defRPr>
            </a:lvl5pPr>
            <a:lvl6pPr marL="25320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892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64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36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69361EB-661D-4091-9A49-312A9857BF32}" type="slidenum">
              <a:rPr lang="en-US" altLang="en-US" smtClean="0"/>
              <a:pPr/>
              <a:t>6</a:t>
            </a:fld>
            <a:endParaRPr lang="en-US" altLang="en-US"/>
          </a:p>
        </p:txBody>
      </p:sp>
    </p:spTree>
    <p:extLst>
      <p:ext uri="{BB962C8B-B14F-4D97-AF65-F5344CB8AC3E}">
        <p14:creationId xmlns:p14="http://schemas.microsoft.com/office/powerpoint/2010/main" val="843460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a:buFont typeface="Arial"/>
              <a:buNone/>
            </a:pPr>
            <a:r>
              <a:rPr lang="fr-CA" baseline="0" noProof="0" dirty="0"/>
              <a:t> </a:t>
            </a:r>
          </a:p>
          <a:p>
            <a:pPr marL="0" indent="0">
              <a:buFont typeface="Arial"/>
              <a:buNone/>
            </a:pPr>
            <a:r>
              <a:rPr lang="fr-CA" baseline="0" noProof="0" dirty="0" err="1"/>
              <a:t>Elmore</a:t>
            </a:r>
            <a:r>
              <a:rPr lang="fr-CA" baseline="0" noProof="0" dirty="0"/>
              <a:t> concentre son analyse de la réciprocité sur la relation entre une direction d'école et un membre du personnel enseignant. </a:t>
            </a:r>
          </a:p>
          <a:p>
            <a:pPr marL="0" indent="0">
              <a:buFont typeface="Arial"/>
              <a:buNone/>
            </a:pPr>
            <a:endParaRPr lang="fr-CA" baseline="0" noProof="0" dirty="0"/>
          </a:p>
          <a:p>
            <a:pPr marL="0" indent="0">
              <a:buFont typeface="Arial"/>
              <a:buNone/>
            </a:pPr>
            <a:r>
              <a:rPr lang="fr-CA" b="1" baseline="0" noProof="0" dirty="0"/>
              <a:t>Exercice</a:t>
            </a:r>
          </a:p>
          <a:p>
            <a:pPr marL="171450" indent="-171450">
              <a:buFont typeface="Arial"/>
              <a:buChar char="•"/>
            </a:pPr>
            <a:r>
              <a:rPr lang="fr-CA" baseline="0" noProof="0" dirty="0"/>
              <a:t>D'après vous, de prime abord, comment la réflexion d'</a:t>
            </a:r>
            <a:r>
              <a:rPr lang="fr-CA" baseline="0" noProof="0" dirty="0" err="1"/>
              <a:t>Elmore</a:t>
            </a:r>
            <a:r>
              <a:rPr lang="fr-CA" baseline="0" noProof="0" dirty="0"/>
              <a:t> sur la réciprocité pourrait-elle s'appliquer à une relation de coaching entre une direction d'école et un membre du personnel enseignant? </a:t>
            </a:r>
          </a:p>
          <a:p>
            <a:pPr marL="171450" indent="-171450">
              <a:buFont typeface="Arial"/>
              <a:buChar char="•"/>
            </a:pPr>
            <a:r>
              <a:rPr lang="fr-CA" baseline="0" noProof="0" dirty="0"/>
              <a:t>Notez vos réponses dans votre journal électronique, puis lisez la citation présentée sur la prochaine diapositive, qui traite de la théorie sous-tendant les idées d'</a:t>
            </a:r>
            <a:r>
              <a:rPr lang="fr-CA" baseline="0" noProof="0" dirty="0" err="1"/>
              <a:t>Elmore</a:t>
            </a:r>
            <a:r>
              <a:rPr lang="fr-CA" baseline="0" noProof="0" dirty="0"/>
              <a:t> sur la réciprocité. </a:t>
            </a:r>
          </a:p>
          <a:p>
            <a:r>
              <a:rPr lang="fr-CA" baseline="0" noProof="0" dirty="0"/>
              <a:t> </a:t>
            </a:r>
            <a:endParaRPr lang="fr-CA" noProof="0" dirty="0"/>
          </a:p>
          <a:p>
            <a:endParaRPr lang="fr-CA" noProof="0" dirty="0"/>
          </a:p>
          <a:p>
            <a:endParaRPr lang="fr-CA" altLang="en-US" noProof="0" dirty="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ea typeface="ＭＳ Ｐゴシック" panose="020B0600070205080204" pitchFamily="34" charset="-128"/>
              </a:defRPr>
            </a:lvl1pPr>
            <a:lvl2pPr marL="749300" indent="-287338" defTabSz="927100">
              <a:defRPr>
                <a:solidFill>
                  <a:schemeClr val="tx1"/>
                </a:solidFill>
                <a:latin typeface="Arial" panose="020B0604020202020204" pitchFamily="34" charset="0"/>
                <a:ea typeface="ＭＳ Ｐゴシック" panose="020B0600070205080204" pitchFamily="34" charset="-128"/>
              </a:defRPr>
            </a:lvl2pPr>
            <a:lvl3pPr marL="1152525" indent="-230188" defTabSz="927100">
              <a:defRPr>
                <a:solidFill>
                  <a:schemeClr val="tx1"/>
                </a:solidFill>
                <a:latin typeface="Arial" panose="020B0604020202020204" pitchFamily="34" charset="0"/>
                <a:ea typeface="ＭＳ Ｐゴシック" panose="020B0600070205080204" pitchFamily="34" charset="-128"/>
              </a:defRPr>
            </a:lvl3pPr>
            <a:lvl4pPr marL="1612900" indent="-230188" defTabSz="927100">
              <a:defRPr>
                <a:solidFill>
                  <a:schemeClr val="tx1"/>
                </a:solidFill>
                <a:latin typeface="Arial" panose="020B0604020202020204" pitchFamily="34" charset="0"/>
                <a:ea typeface="ＭＳ Ｐゴシック" panose="020B0600070205080204" pitchFamily="34" charset="-128"/>
              </a:defRPr>
            </a:lvl4pPr>
            <a:lvl5pPr marL="2074863" indent="-230188" defTabSz="927100">
              <a:defRPr>
                <a:solidFill>
                  <a:schemeClr val="tx1"/>
                </a:solidFill>
                <a:latin typeface="Arial" panose="020B0604020202020204" pitchFamily="34" charset="0"/>
                <a:ea typeface="ＭＳ Ｐゴシック" panose="020B0600070205080204" pitchFamily="34" charset="-128"/>
              </a:defRPr>
            </a:lvl5pPr>
            <a:lvl6pPr marL="25320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892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64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36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69361EB-661D-4091-9A49-312A9857BF32}" type="slidenum">
              <a:rPr lang="en-US" altLang="en-US" smtClean="0"/>
              <a:pPr/>
              <a:t>7</a:t>
            </a:fld>
            <a:endParaRPr lang="en-US" altLang="en-US"/>
          </a:p>
        </p:txBody>
      </p:sp>
    </p:spTree>
    <p:extLst>
      <p:ext uri="{BB962C8B-B14F-4D97-AF65-F5344CB8AC3E}">
        <p14:creationId xmlns:p14="http://schemas.microsoft.com/office/powerpoint/2010/main" val="843460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a:buFont typeface="Arial"/>
              <a:buNone/>
            </a:pPr>
            <a:r>
              <a:rPr lang="fr-CA" baseline="0" noProof="0" dirty="0"/>
              <a:t> </a:t>
            </a:r>
          </a:p>
          <a:p>
            <a:pPr marL="0" marR="0" indent="0" algn="l" defTabSz="914400" rtl="0" eaLnBrk="0" fontAlgn="base" latinLnBrk="0" hangingPunct="0">
              <a:lnSpc>
                <a:spcPct val="100000"/>
              </a:lnSpc>
              <a:spcBef>
                <a:spcPct val="30000"/>
              </a:spcBef>
              <a:spcAft>
                <a:spcPct val="0"/>
              </a:spcAft>
              <a:buClrTx/>
              <a:buSzTx/>
              <a:buFont typeface="Arial"/>
              <a:buNone/>
              <a:tabLst/>
              <a:defRPr/>
            </a:pPr>
            <a:r>
              <a:rPr lang="fr-CA" sz="1200" kern="1200" noProof="0" dirty="0" err="1">
                <a:effectLst/>
                <a:latin typeface="Arial" charset="0"/>
                <a:ea typeface="ＭＳ Ｐゴシック" panose="020B0600070205080204" pitchFamily="34" charset="-128"/>
                <a:cs typeface="ＭＳ Ｐゴシック" charset="-128"/>
              </a:rPr>
              <a:t>Elmore</a:t>
            </a:r>
            <a:r>
              <a:rPr lang="fr-CA" sz="1200" kern="1200" noProof="0" dirty="0">
                <a:effectLst/>
                <a:latin typeface="Arial" charset="0"/>
                <a:ea typeface="ＭＳ Ｐゴシック" panose="020B0600070205080204" pitchFamily="34" charset="-128"/>
                <a:cs typeface="ＭＳ Ｐゴシック" charset="-128"/>
              </a:rPr>
              <a:t> explique comment ce principe s'applique dans un milieu scolaire </a:t>
            </a:r>
            <a:r>
              <a:rPr lang="fr-CA" sz="1200" kern="1200" baseline="0" noProof="0" dirty="0">
                <a:effectLst/>
                <a:latin typeface="Arial" charset="0"/>
                <a:ea typeface="ＭＳ Ｐゴシック" panose="020B0600070205080204" pitchFamily="34" charset="-128"/>
                <a:cs typeface="ＭＳ Ｐゴシック" charset="-128"/>
              </a:rPr>
              <a:t>:</a:t>
            </a:r>
          </a:p>
          <a:p>
            <a:pPr marL="0" marR="0" indent="0" algn="l" defTabSz="914400" rtl="0" eaLnBrk="0" fontAlgn="base" latinLnBrk="0" hangingPunct="0">
              <a:lnSpc>
                <a:spcPct val="100000"/>
              </a:lnSpc>
              <a:spcBef>
                <a:spcPct val="30000"/>
              </a:spcBef>
              <a:spcAft>
                <a:spcPct val="0"/>
              </a:spcAft>
              <a:buClrTx/>
              <a:buSzTx/>
              <a:buFont typeface="Arial"/>
              <a:buNone/>
              <a:tabLst/>
              <a:defRPr/>
            </a:pPr>
            <a:r>
              <a:rPr lang="fr-CA" sz="1000" kern="1200" noProof="0" dirty="0">
                <a:effectLst/>
                <a:latin typeface="Arial" charset="0"/>
                <a:ea typeface="ＭＳ Ｐゴシック" panose="020B0600070205080204" pitchFamily="34" charset="-128"/>
                <a:cs typeface="ＭＳ Ｐゴシック" charset="-128"/>
              </a:rPr>
              <a:t>« […] Quand le leadership et la responsabilité se conjuguent avec l'apprentissage dans les écoles, le principe de réciprocité régit les relations entre les leaders et le personnel enseignant. En tant qu'enseignante ou enseignant, je ne peux accomplir que ce que je sais faire. Ainsi, à titre de leader, vous devez instaurer les conditions qui me permettent d'effectuer le travail que vous attendez de moi. Pareillement, l'efficacité de votre leadership dépend en grande partie de votre capacité d'apprendre à mieux catalyser mon apprentissage. Pour ce faire, entre autres, vous examinez votre savoir et vos habiletés de leader en fonction de votre connaissance de ma pratique d'enseignante ou d'enseignant. Par conséquent, le contrôle est une stratégie d'action collective efficace dans la mesure où il se transforme en transfert d'agentivité et en réciprocité. Plus cette transformation s'opère, plus le contrôle cesse d'en être et commence à ressembler à de la coordination. »</a:t>
            </a:r>
          </a:p>
          <a:p>
            <a:pPr marL="0" marR="0" indent="0" algn="l" defTabSz="914400" rtl="0" eaLnBrk="0" fontAlgn="base" latinLnBrk="0" hangingPunct="0">
              <a:lnSpc>
                <a:spcPct val="100000"/>
              </a:lnSpc>
              <a:spcBef>
                <a:spcPct val="30000"/>
              </a:spcBef>
              <a:spcAft>
                <a:spcPct val="0"/>
              </a:spcAft>
              <a:buClrTx/>
              <a:buSzTx/>
              <a:buFont typeface="Arial"/>
              <a:buNone/>
              <a:tabLst/>
              <a:defRPr/>
            </a:pPr>
            <a:endParaRPr lang="fr-CA" sz="800" kern="1200" noProof="0" dirty="0">
              <a:effectLst/>
              <a:latin typeface="Arial" charset="0"/>
              <a:ea typeface="ＭＳ Ｐゴシック" panose="020B0600070205080204" pitchFamily="34"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 typeface="Arial"/>
              <a:buNone/>
              <a:tabLst/>
              <a:defRPr/>
            </a:pPr>
            <a:r>
              <a:rPr lang="fr-CA" sz="1000" b="1" kern="1200" noProof="0" dirty="0">
                <a:effectLst/>
                <a:latin typeface="Arial" charset="0"/>
                <a:ea typeface="ＭＳ Ｐゴシック" panose="020B0600070205080204" pitchFamily="34" charset="-128"/>
                <a:cs typeface="ＭＳ Ｐゴシック" charset="-128"/>
              </a:rPr>
              <a:t>Exercice </a:t>
            </a:r>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fr-CA" sz="1000" kern="1200" noProof="0" dirty="0">
                <a:effectLst/>
                <a:latin typeface="Arial" charset="0"/>
                <a:ea typeface="ＭＳ Ｐゴシック" panose="020B0600070205080204" pitchFamily="34" charset="-128"/>
                <a:cs typeface="ＭＳ Ｐゴシック" charset="-128"/>
              </a:rPr>
              <a:t>Vous pouvez lire l'article d'</a:t>
            </a:r>
            <a:r>
              <a:rPr lang="fr-CA" sz="1000" kern="1200" baseline="0" noProof="0" dirty="0" err="1">
                <a:effectLst/>
                <a:latin typeface="Arial" charset="0"/>
                <a:ea typeface="ＭＳ Ｐゴシック" panose="020B0600070205080204" pitchFamily="34" charset="-128"/>
                <a:cs typeface="ＭＳ Ｐゴシック" charset="-128"/>
              </a:rPr>
              <a:t>Elmore</a:t>
            </a:r>
            <a:r>
              <a:rPr lang="fr-CA" sz="1000" kern="1200" baseline="0" noProof="0" dirty="0">
                <a:effectLst/>
                <a:latin typeface="Arial" charset="0"/>
                <a:ea typeface="ＭＳ Ｐゴシック" panose="020B0600070205080204" pitchFamily="34" charset="-128"/>
                <a:cs typeface="ＭＳ Ｐゴシック" charset="-128"/>
              </a:rPr>
              <a:t> intitulé « </a:t>
            </a:r>
            <a:r>
              <a:rPr lang="en-CA" sz="1200" i="1" u="sng" kern="1200" dirty="0">
                <a:solidFill>
                  <a:schemeClr val="tx1"/>
                </a:solidFill>
                <a:effectLst/>
                <a:latin typeface="Arial" charset="0"/>
                <a:ea typeface="ＭＳ Ｐゴシック" panose="020B0600070205080204" pitchFamily="34" charset="-128"/>
                <a:cs typeface="ＭＳ Ｐゴシック" charset="-128"/>
                <a:hlinkClick r:id="rId3"/>
              </a:rPr>
              <a:t> Agency, Reciprocity, and Accountability in Democratic Education</a:t>
            </a:r>
            <a:r>
              <a:rPr lang="fr-CA" sz="1000" i="0" kern="1200" noProof="0" dirty="0">
                <a:effectLst/>
                <a:latin typeface="Arial" charset="0"/>
                <a:ea typeface="ＭＳ Ｐゴシック" panose="020B0600070205080204" pitchFamily="34" charset="-128"/>
                <a:cs typeface="ＭＳ Ｐゴシック" charset="-128"/>
              </a:rPr>
              <a:t> » </a:t>
            </a:r>
            <a:r>
              <a:rPr lang="fr-CA" sz="1000" kern="1200" baseline="0" noProof="0" dirty="0">
                <a:effectLst/>
                <a:latin typeface="Arial" charset="0"/>
                <a:ea typeface="ＭＳ Ｐゴシック" panose="020B0600070205080204" pitchFamily="34" charset="-128"/>
                <a:cs typeface="ＭＳ Ｐゴシック" charset="-128"/>
              </a:rPr>
              <a:t>pour obtenir une analyse plus détaillée de ces idées</a:t>
            </a:r>
            <a:r>
              <a:rPr lang="fr-CA" sz="1000" kern="1200" noProof="0" dirty="0">
                <a:effectLst/>
                <a:latin typeface="Arial" charset="0"/>
                <a:ea typeface="ＭＳ Ｐゴシック" panose="020B0600070205080204" pitchFamily="34" charset="-128"/>
                <a:cs typeface="ＭＳ Ｐゴシック" charset="-128"/>
              </a:rPr>
              <a:t>.</a:t>
            </a:r>
            <a:endParaRPr lang="fr-CA" sz="1000" kern="1200" baseline="0" noProof="0" dirty="0">
              <a:effectLst/>
              <a:latin typeface="Arial" charset="0"/>
              <a:ea typeface="ＭＳ Ｐゴシック" panose="020B0600070205080204" pitchFamily="34" charset="-128"/>
              <a:cs typeface="ＭＳ Ｐゴシック" charset="-128"/>
            </a:endParaRP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fr-CA" sz="1000" kern="1200" noProof="0" dirty="0">
                <a:effectLst/>
                <a:latin typeface="Arial" charset="0"/>
                <a:ea typeface="ＭＳ Ｐゴシック" panose="020B0600070205080204" pitchFamily="34" charset="-128"/>
                <a:cs typeface="ＭＳ Ｐゴシック" charset="-128"/>
              </a:rPr>
              <a:t>Échangez avec votre ou vos partenaires d'apprentissage vos réflexions sur les applications concrètes qui vous viennent à l'esprit dans une relation de </a:t>
            </a:r>
            <a:r>
              <a:rPr lang="fr-CA" sz="1000" kern="1200" baseline="0" noProof="0" dirty="0">
                <a:effectLst/>
                <a:latin typeface="Arial" charset="0"/>
                <a:ea typeface="ＭＳ Ｐゴシック" panose="020B0600070205080204" pitchFamily="34" charset="-128"/>
                <a:cs typeface="ＭＳ Ｐゴシック" charset="-128"/>
              </a:rPr>
              <a:t>coaching entre un leader à proprement parler et un membre du personnel. </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fr-CA" sz="1000" kern="1200" baseline="0" noProof="0" dirty="0">
                <a:effectLst/>
                <a:latin typeface="Arial" charset="0"/>
                <a:ea typeface="ＭＳ Ｐゴシック" panose="020B0600070205080204" pitchFamily="34" charset="-128"/>
                <a:cs typeface="ＭＳ Ｐゴシック" charset="-128"/>
              </a:rPr>
              <a:t>Inscrivez les faits saillants de cette discussion dans votre journal électronique pour vous y reporter ultérieurement.</a:t>
            </a:r>
            <a:endParaRPr lang="fr-CA" sz="1000" kern="1200" noProof="0" dirty="0">
              <a:effectLst/>
              <a:latin typeface="Arial" charset="0"/>
              <a:ea typeface="ＭＳ Ｐゴシック" panose="020B0600070205080204" pitchFamily="34"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 typeface="Arial"/>
              <a:buNone/>
              <a:tabLst/>
              <a:defRPr/>
            </a:pPr>
            <a:endParaRPr lang="fr-CA" sz="1000" kern="1200" noProof="0" dirty="0">
              <a:effectLst/>
              <a:latin typeface="Arial" charset="0"/>
              <a:ea typeface="ＭＳ Ｐゴシック" panose="020B0600070205080204" pitchFamily="34" charset="-128"/>
              <a:cs typeface="ＭＳ Ｐゴシック" charset="-128"/>
            </a:endParaRPr>
          </a:p>
          <a:p>
            <a:endParaRPr lang="fr-CA" altLang="en-US" sz="1000" noProof="0" dirty="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ea typeface="ＭＳ Ｐゴシック" panose="020B0600070205080204" pitchFamily="34" charset="-128"/>
              </a:defRPr>
            </a:lvl1pPr>
            <a:lvl2pPr marL="749300" indent="-287338" defTabSz="927100">
              <a:defRPr>
                <a:solidFill>
                  <a:schemeClr val="tx1"/>
                </a:solidFill>
                <a:latin typeface="Arial" panose="020B0604020202020204" pitchFamily="34" charset="0"/>
                <a:ea typeface="ＭＳ Ｐゴシック" panose="020B0600070205080204" pitchFamily="34" charset="-128"/>
              </a:defRPr>
            </a:lvl2pPr>
            <a:lvl3pPr marL="1152525" indent="-230188" defTabSz="927100">
              <a:defRPr>
                <a:solidFill>
                  <a:schemeClr val="tx1"/>
                </a:solidFill>
                <a:latin typeface="Arial" panose="020B0604020202020204" pitchFamily="34" charset="0"/>
                <a:ea typeface="ＭＳ Ｐゴシック" panose="020B0600070205080204" pitchFamily="34" charset="-128"/>
              </a:defRPr>
            </a:lvl3pPr>
            <a:lvl4pPr marL="1612900" indent="-230188" defTabSz="927100">
              <a:defRPr>
                <a:solidFill>
                  <a:schemeClr val="tx1"/>
                </a:solidFill>
                <a:latin typeface="Arial" panose="020B0604020202020204" pitchFamily="34" charset="0"/>
                <a:ea typeface="ＭＳ Ｐゴシック" panose="020B0600070205080204" pitchFamily="34" charset="-128"/>
              </a:defRPr>
            </a:lvl4pPr>
            <a:lvl5pPr marL="2074863" indent="-230188" defTabSz="927100">
              <a:defRPr>
                <a:solidFill>
                  <a:schemeClr val="tx1"/>
                </a:solidFill>
                <a:latin typeface="Arial" panose="020B0604020202020204" pitchFamily="34" charset="0"/>
                <a:ea typeface="ＭＳ Ｐゴシック" panose="020B0600070205080204" pitchFamily="34" charset="-128"/>
              </a:defRPr>
            </a:lvl5pPr>
            <a:lvl6pPr marL="25320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892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64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36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69361EB-661D-4091-9A49-312A9857BF32}" type="slidenum">
              <a:rPr lang="en-US" altLang="en-US" smtClean="0"/>
              <a:pPr/>
              <a:t>8</a:t>
            </a:fld>
            <a:endParaRPr lang="en-US" altLang="en-US"/>
          </a:p>
        </p:txBody>
      </p:sp>
    </p:spTree>
    <p:extLst>
      <p:ext uri="{BB962C8B-B14F-4D97-AF65-F5344CB8AC3E}">
        <p14:creationId xmlns:p14="http://schemas.microsoft.com/office/powerpoint/2010/main" val="843460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indent="-171450">
              <a:lnSpc>
                <a:spcPct val="107000"/>
              </a:lnSpc>
              <a:spcAft>
                <a:spcPts val="0"/>
              </a:spcAft>
              <a:buFont typeface="Arial"/>
              <a:buChar char="•"/>
            </a:pPr>
            <a:r>
              <a:rPr lang="fr-CA" sz="1000" kern="1200" noProof="0" dirty="0">
                <a:solidFill>
                  <a:schemeClr val="tx1"/>
                </a:solidFill>
                <a:effectLst/>
                <a:latin typeface="Arial" charset="0"/>
                <a:ea typeface="ＭＳ Ｐゴシック" panose="020B0600070205080204" pitchFamily="34" charset="-128"/>
                <a:cs typeface="ＭＳ Ｐゴシック" charset="-128"/>
              </a:rPr>
              <a:t>Adam Grant, professeur à la Wharton </a:t>
            </a:r>
            <a:r>
              <a:rPr lang="fr-CA" sz="1000" kern="1200" noProof="0" dirty="0" err="1">
                <a:solidFill>
                  <a:schemeClr val="tx1"/>
                </a:solidFill>
                <a:effectLst/>
                <a:latin typeface="Arial" charset="0"/>
                <a:ea typeface="ＭＳ Ｐゴシック" panose="020B0600070205080204" pitchFamily="34" charset="-128"/>
                <a:cs typeface="ＭＳ Ｐゴシック" charset="-128"/>
              </a:rPr>
              <a:t>School</a:t>
            </a:r>
            <a:r>
              <a:rPr lang="fr-CA" sz="1000" kern="1200" noProof="0" dirty="0">
                <a:solidFill>
                  <a:schemeClr val="tx1"/>
                </a:solidFill>
                <a:effectLst/>
                <a:latin typeface="Arial" charset="0"/>
                <a:ea typeface="ＭＳ Ｐゴシック" panose="020B0600070205080204" pitchFamily="34" charset="-128"/>
                <a:cs typeface="ＭＳ Ｐゴシック" charset="-128"/>
              </a:rPr>
              <a:t> et auteur du livre </a:t>
            </a:r>
            <a:r>
              <a:rPr lang="fr-CA" sz="1000" i="1" u="sng" kern="1200" noProof="0" dirty="0" err="1">
                <a:solidFill>
                  <a:schemeClr val="tx1"/>
                </a:solidFill>
                <a:effectLst/>
                <a:latin typeface="Arial" charset="0"/>
                <a:ea typeface="ＭＳ Ｐゴシック" panose="020B0600070205080204" pitchFamily="34" charset="-128"/>
                <a:cs typeface="ＭＳ Ｐゴシック" charset="-128"/>
                <a:hlinkClick r:id="rId3"/>
              </a:rPr>
              <a:t>Give</a:t>
            </a:r>
            <a:r>
              <a:rPr lang="fr-CA" sz="1000" i="1" u="sng" kern="1200" noProof="0" dirty="0">
                <a:solidFill>
                  <a:schemeClr val="tx1"/>
                </a:solidFill>
                <a:effectLst/>
                <a:latin typeface="Arial" charset="0"/>
                <a:ea typeface="ＭＳ Ｐゴシック" panose="020B0600070205080204" pitchFamily="34" charset="-128"/>
                <a:cs typeface="ＭＳ Ｐゴシック" charset="-128"/>
                <a:hlinkClick r:id="rId3"/>
              </a:rPr>
              <a:t> and </a:t>
            </a:r>
            <a:r>
              <a:rPr lang="fr-CA" sz="1000" i="1" u="sng" kern="1200" noProof="0" dirty="0" err="1">
                <a:solidFill>
                  <a:schemeClr val="tx1"/>
                </a:solidFill>
                <a:effectLst/>
                <a:latin typeface="Arial" charset="0"/>
                <a:ea typeface="ＭＳ Ｐゴシック" panose="020B0600070205080204" pitchFamily="34" charset="-128"/>
                <a:cs typeface="ＭＳ Ｐゴシック" charset="-128"/>
                <a:hlinkClick r:id="rId3"/>
              </a:rPr>
              <a:t>Take</a:t>
            </a:r>
            <a:r>
              <a:rPr lang="fr-CA" sz="1000" i="1" u="sng" kern="1200" noProof="0" dirty="0">
                <a:solidFill>
                  <a:schemeClr val="tx1"/>
                </a:solidFill>
                <a:effectLst/>
                <a:latin typeface="Arial" charset="0"/>
                <a:ea typeface="ＭＳ Ｐゴシック" panose="020B0600070205080204" pitchFamily="34" charset="-128"/>
                <a:cs typeface="ＭＳ Ｐゴシック" charset="-128"/>
                <a:hlinkClick r:id="rId3"/>
              </a:rPr>
              <a:t>: A </a:t>
            </a:r>
            <a:r>
              <a:rPr lang="fr-CA" sz="1000" i="1" u="sng" kern="1200" noProof="0" dirty="0" err="1">
                <a:solidFill>
                  <a:schemeClr val="tx1"/>
                </a:solidFill>
                <a:effectLst/>
                <a:latin typeface="Arial" charset="0"/>
                <a:ea typeface="ＭＳ Ｐゴシック" panose="020B0600070205080204" pitchFamily="34" charset="-128"/>
                <a:cs typeface="ＭＳ Ｐゴシック" charset="-128"/>
                <a:hlinkClick r:id="rId3"/>
              </a:rPr>
              <a:t>Revolutionary</a:t>
            </a:r>
            <a:r>
              <a:rPr lang="fr-CA" sz="1000" i="1" u="sng" kern="1200" noProof="0" dirty="0">
                <a:solidFill>
                  <a:schemeClr val="tx1"/>
                </a:solidFill>
                <a:effectLst/>
                <a:latin typeface="Arial" charset="0"/>
                <a:ea typeface="ＭＳ Ｐゴシック" panose="020B0600070205080204" pitchFamily="34" charset="-128"/>
                <a:cs typeface="ＭＳ Ｐゴシック" charset="-128"/>
                <a:hlinkClick r:id="rId3"/>
              </a:rPr>
              <a:t> </a:t>
            </a:r>
            <a:r>
              <a:rPr lang="fr-CA" sz="1000" i="1" u="sng" kern="1200" noProof="0" dirty="0" err="1">
                <a:solidFill>
                  <a:schemeClr val="tx1"/>
                </a:solidFill>
                <a:effectLst/>
                <a:latin typeface="Arial" charset="0"/>
                <a:ea typeface="ＭＳ Ｐゴシック" panose="020B0600070205080204" pitchFamily="34" charset="-128"/>
                <a:cs typeface="ＭＳ Ｐゴシック" charset="-128"/>
                <a:hlinkClick r:id="rId3"/>
              </a:rPr>
              <a:t>Approach</a:t>
            </a:r>
            <a:r>
              <a:rPr lang="fr-CA" sz="1000" i="1" u="sng" kern="1200" noProof="0" dirty="0">
                <a:solidFill>
                  <a:schemeClr val="tx1"/>
                </a:solidFill>
                <a:effectLst/>
                <a:latin typeface="Arial" charset="0"/>
                <a:ea typeface="ＭＳ Ｐゴシック" panose="020B0600070205080204" pitchFamily="34" charset="-128"/>
                <a:cs typeface="ＭＳ Ｐゴシック" charset="-128"/>
                <a:hlinkClick r:id="rId3"/>
              </a:rPr>
              <a:t> to </a:t>
            </a:r>
            <a:r>
              <a:rPr lang="fr-CA" sz="1000" i="1" u="sng" kern="1200" noProof="0" dirty="0" err="1">
                <a:solidFill>
                  <a:schemeClr val="tx1"/>
                </a:solidFill>
                <a:effectLst/>
                <a:latin typeface="Arial" charset="0"/>
                <a:ea typeface="ＭＳ Ｐゴシック" panose="020B0600070205080204" pitchFamily="34" charset="-128"/>
                <a:cs typeface="ＭＳ Ｐゴシック" charset="-128"/>
                <a:hlinkClick r:id="rId3"/>
              </a:rPr>
              <a:t>Success</a:t>
            </a:r>
            <a:r>
              <a:rPr lang="fr-CA" sz="1000" kern="1200" noProof="0" dirty="0">
                <a:solidFill>
                  <a:schemeClr val="tx1"/>
                </a:solidFill>
                <a:effectLst/>
                <a:latin typeface="Arial" charset="0"/>
                <a:ea typeface="ＭＳ Ｐゴシック" panose="020B0600070205080204" pitchFamily="34" charset="-128"/>
                <a:cs typeface="ＭＳ Ｐゴシック" charset="-128"/>
              </a:rPr>
              <a:t>, envisage la réciprocité sous un angle différent</a:t>
            </a:r>
            <a:r>
              <a:rPr lang="fr-CA" sz="1000" kern="1200" baseline="0" noProof="0" dirty="0">
                <a:solidFill>
                  <a:schemeClr val="tx1"/>
                </a:solidFill>
                <a:effectLst/>
                <a:latin typeface="Arial" charset="0"/>
                <a:ea typeface="ＭＳ Ｐゴシック" panose="020B0600070205080204" pitchFamily="34" charset="-128"/>
                <a:cs typeface="ＭＳ Ｐゴシック" charset="-128"/>
              </a:rPr>
              <a:t>. Ces dix dernières années, il a étudié les deux choix mentionnés dans la citation sur la diapositive, soit donner et recevoir</a:t>
            </a:r>
            <a:r>
              <a:rPr lang="fr-CA" sz="1000" kern="1200" noProof="0" dirty="0">
                <a:solidFill>
                  <a:schemeClr val="tx1"/>
                </a:solidFill>
                <a:effectLst/>
                <a:latin typeface="Arial" charset="0"/>
                <a:ea typeface="ＭＳ Ｐゴシック" panose="020B0600070205080204" pitchFamily="34" charset="-128"/>
                <a:cs typeface="ＭＳ Ｐゴシック" charset="-128"/>
              </a:rPr>
              <a:t>.</a:t>
            </a:r>
            <a:r>
              <a:rPr lang="fr-CA" sz="1000" kern="1200" baseline="0" noProof="0" dirty="0">
                <a:solidFill>
                  <a:schemeClr val="tx1"/>
                </a:solidFill>
                <a:effectLst/>
                <a:latin typeface="Arial" charset="0"/>
                <a:ea typeface="ＭＳ Ｐゴシック" panose="020B0600070205080204" pitchFamily="34" charset="-128"/>
                <a:cs typeface="ＭＳ Ｐゴシック" charset="-128"/>
              </a:rPr>
              <a:t> </a:t>
            </a:r>
          </a:p>
          <a:p>
            <a:pPr marL="171450" indent="-171450">
              <a:lnSpc>
                <a:spcPct val="107000"/>
              </a:lnSpc>
              <a:spcAft>
                <a:spcPts val="0"/>
              </a:spcAft>
              <a:buFont typeface="Arial"/>
              <a:buChar char="•"/>
            </a:pPr>
            <a:r>
              <a:rPr lang="fr-CA" sz="1000" kern="1200" noProof="0" dirty="0">
                <a:solidFill>
                  <a:schemeClr val="tx1"/>
                </a:solidFill>
                <a:effectLst/>
                <a:latin typeface="Arial" charset="0"/>
                <a:ea typeface="ＭＳ Ｐゴシック" panose="020B0600070205080204" pitchFamily="34" charset="-128"/>
                <a:cs typeface="ＭＳ Ｐゴシック" charset="-128"/>
              </a:rPr>
              <a:t>Pour faire la lumière sur ces différences, Grant établit qu'il existe deux types de personnes correspondant aux deux extrêmes du « spectre de la réciprocité » au travail. Il les appelle les donneurs et les receveurs. Dans la sphère professionnelle, il affirme que peu d'entre nous sommes des donneurs ou des receveurs purs et durs; nous adoptons plutôt un troisième style : l'équilibriste.</a:t>
            </a:r>
          </a:p>
          <a:p>
            <a:pPr marL="171450" indent="-171450">
              <a:lnSpc>
                <a:spcPct val="107000"/>
              </a:lnSpc>
              <a:spcAft>
                <a:spcPts val="0"/>
              </a:spcAft>
              <a:buFont typeface="Arial"/>
              <a:buChar char="•"/>
            </a:pPr>
            <a:r>
              <a:rPr lang="fr-CA" sz="1000" noProof="0" dirty="0">
                <a:effectLst/>
                <a:latin typeface="Arial" panose="020B0604020202020204" pitchFamily="34" charset="0"/>
                <a:ea typeface="Calibri" panose="020F0502020204030204" pitchFamily="34" charset="0"/>
                <a:cs typeface="Times New Roman" panose="02020603050405020304" pitchFamily="18" charset="0"/>
              </a:rPr>
              <a:t>« Le donneur, le receveur et l'équilibriste représentent trois styles fondamentaux d'interaction sociale, mais les frontières entre chacun d'eux ne sont pas rigides : vous pourriez constater que vous passez d'un style à l'autre selon vos rôles et relations au travail […]. Cependant, des études montrent qu'au travail, la majeure partie des gens se forgent un style de réciprocité principal qui caractérise leurs interactions avec la plupart des gens la majeure partie du temps. »</a:t>
            </a:r>
          </a:p>
          <a:p>
            <a:pPr marL="0" indent="0">
              <a:lnSpc>
                <a:spcPct val="107000"/>
              </a:lnSpc>
              <a:spcAft>
                <a:spcPts val="0"/>
              </a:spcAft>
              <a:buFont typeface="Arial"/>
              <a:buNone/>
            </a:pPr>
            <a:endParaRPr lang="fr-CA" altLang="en-US" sz="1000" noProof="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7000"/>
              </a:lnSpc>
              <a:spcAft>
                <a:spcPts val="0"/>
              </a:spcAft>
              <a:buFont typeface="Arial"/>
              <a:buNone/>
            </a:pPr>
            <a:r>
              <a:rPr lang="fr-CA" altLang="en-US" sz="1000" b="1" noProof="0" dirty="0">
                <a:effectLst/>
                <a:latin typeface="Arial" panose="020B0604020202020204" pitchFamily="34" charset="0"/>
                <a:ea typeface="Calibri" panose="020F0502020204030204" pitchFamily="34" charset="0"/>
                <a:cs typeface="Times New Roman" panose="02020603050405020304" pitchFamily="18" charset="0"/>
              </a:rPr>
              <a:t>Exercice </a:t>
            </a:r>
          </a:p>
          <a:p>
            <a:pPr marL="171450" marR="0" indent="-171450" algn="l" defTabSz="914400" rtl="0" eaLnBrk="0" fontAlgn="base" latinLnBrk="0" hangingPunct="0">
              <a:lnSpc>
                <a:spcPct val="107000"/>
              </a:lnSpc>
              <a:spcBef>
                <a:spcPct val="30000"/>
              </a:spcBef>
              <a:spcAft>
                <a:spcPts val="0"/>
              </a:spcAft>
              <a:buClrTx/>
              <a:buSzTx/>
              <a:buFont typeface="Arial"/>
              <a:buChar char="•"/>
              <a:tabLst/>
              <a:defRPr/>
            </a:pPr>
            <a:r>
              <a:rPr lang="fr-CA" altLang="en-US" sz="1000" noProof="0" dirty="0">
                <a:latin typeface="Arial" panose="020B0604020202020204" pitchFamily="34" charset="0"/>
              </a:rPr>
              <a:t>La théorie de Grant sur la réciprocité s'axe sur l'action de donner et de recevoir, qui fait partie intégrante de pratiquement toute interaction.</a:t>
            </a:r>
            <a:endParaRPr lang="fr-CA" altLang="en-US" sz="1000" baseline="0" noProof="0" dirty="0">
              <a:latin typeface="Arial" panose="020B0604020202020204" pitchFamily="34" charset="0"/>
            </a:endParaRPr>
          </a:p>
          <a:p>
            <a:pPr marL="171450" marR="0" lvl="0" indent="-171450" algn="l" defTabSz="914400" rtl="0" eaLnBrk="0" fontAlgn="base" latinLnBrk="0" hangingPunct="0">
              <a:lnSpc>
                <a:spcPct val="107000"/>
              </a:lnSpc>
              <a:spcBef>
                <a:spcPct val="30000"/>
              </a:spcBef>
              <a:spcAft>
                <a:spcPts val="0"/>
              </a:spcAft>
              <a:buClrTx/>
              <a:buSzTx/>
              <a:buFont typeface="Arial"/>
              <a:buChar char="•"/>
              <a:tabLst/>
              <a:defRPr/>
            </a:pPr>
            <a:r>
              <a:rPr lang="fr-CA" altLang="en-US" sz="1000" noProof="0" dirty="0">
                <a:latin typeface="Arial" panose="020B0604020202020204" pitchFamily="34" charset="0"/>
              </a:rPr>
              <a:t>Vous pourriez vous renseigner davantage sur la théorie de </a:t>
            </a:r>
            <a:r>
              <a:rPr lang="fr-CA" altLang="en-US" sz="1000" baseline="0" noProof="0" dirty="0">
                <a:latin typeface="Arial" panose="020B0604020202020204" pitchFamily="34" charset="0"/>
              </a:rPr>
              <a:t>Grant, par exemple en lisant l'article « </a:t>
            </a:r>
            <a:r>
              <a:rPr lang="en-US" sz="1200" i="1" u="sng" kern="1200" dirty="0">
                <a:solidFill>
                  <a:schemeClr val="tx1"/>
                </a:solidFill>
                <a:effectLst/>
                <a:latin typeface="Arial" charset="0"/>
                <a:ea typeface="ＭＳ Ｐゴシック" panose="020B0600070205080204" pitchFamily="34" charset="-128"/>
                <a:cs typeface="ＭＳ Ｐゴシック" charset="-128"/>
                <a:hlinkClick r:id="rId4"/>
              </a:rPr>
              <a:t>The Difference Between Workplace Givers, Takers, and Matchers</a:t>
            </a:r>
            <a:r>
              <a:rPr lang="fr-CA" altLang="en-US" sz="1000" baseline="0" noProof="0" dirty="0">
                <a:latin typeface="Arial" panose="020B0604020202020204" pitchFamily="34" charset="0"/>
              </a:rPr>
              <a:t> ».</a:t>
            </a:r>
          </a:p>
          <a:p>
            <a:pPr marL="171450" indent="-171450">
              <a:lnSpc>
                <a:spcPct val="107000"/>
              </a:lnSpc>
              <a:spcAft>
                <a:spcPts val="0"/>
              </a:spcAft>
              <a:buFont typeface="Arial"/>
              <a:buChar char="•"/>
            </a:pPr>
            <a:r>
              <a:rPr lang="fr-CA" altLang="en-US" sz="1000" baseline="0" noProof="0" dirty="0">
                <a:latin typeface="Arial" panose="020B0604020202020204" pitchFamily="34" charset="0"/>
              </a:rPr>
              <a:t>Avec votre ou vos partenaires d'apprentissage, répondez aux questions suivantes : En quoi les visions de la réciprocité d'</a:t>
            </a:r>
            <a:r>
              <a:rPr lang="fr-CA" altLang="en-US" sz="1000" baseline="0" noProof="0" dirty="0" err="1">
                <a:latin typeface="Arial" panose="020B0604020202020204" pitchFamily="34" charset="0"/>
              </a:rPr>
              <a:t>Elmore</a:t>
            </a:r>
            <a:r>
              <a:rPr lang="fr-CA" altLang="en-US" sz="1000" baseline="0" noProof="0" dirty="0">
                <a:latin typeface="Arial" panose="020B0604020202020204" pitchFamily="34" charset="0"/>
              </a:rPr>
              <a:t> et de Grant concordent-elles ou diffèrent-elles? Comment leurs idées en la matière s'appliqueraient-elles dans le contexte des écoles et du conseil scolaire? Prenez des notes sur cette discussion dans votre journal électronique. </a:t>
            </a:r>
            <a:endParaRPr lang="fr-CA" altLang="en-US" sz="1000" noProof="0" dirty="0">
              <a:latin typeface="Arial" panose="020B0604020202020204" pitchFamily="34" charset="0"/>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ea typeface="ＭＳ Ｐゴシック" panose="020B0600070205080204" pitchFamily="34" charset="-128"/>
              </a:defRPr>
            </a:lvl1pPr>
            <a:lvl2pPr marL="749300" indent="-287338" defTabSz="927100">
              <a:defRPr>
                <a:solidFill>
                  <a:schemeClr val="tx1"/>
                </a:solidFill>
                <a:latin typeface="Arial" panose="020B0604020202020204" pitchFamily="34" charset="0"/>
                <a:ea typeface="ＭＳ Ｐゴシック" panose="020B0600070205080204" pitchFamily="34" charset="-128"/>
              </a:defRPr>
            </a:lvl2pPr>
            <a:lvl3pPr marL="1152525" indent="-230188" defTabSz="927100">
              <a:defRPr>
                <a:solidFill>
                  <a:schemeClr val="tx1"/>
                </a:solidFill>
                <a:latin typeface="Arial" panose="020B0604020202020204" pitchFamily="34" charset="0"/>
                <a:ea typeface="ＭＳ Ｐゴシック" panose="020B0600070205080204" pitchFamily="34" charset="-128"/>
              </a:defRPr>
            </a:lvl3pPr>
            <a:lvl4pPr marL="1612900" indent="-230188" defTabSz="927100">
              <a:defRPr>
                <a:solidFill>
                  <a:schemeClr val="tx1"/>
                </a:solidFill>
                <a:latin typeface="Arial" panose="020B0604020202020204" pitchFamily="34" charset="0"/>
                <a:ea typeface="ＭＳ Ｐゴシック" panose="020B0600070205080204" pitchFamily="34" charset="-128"/>
              </a:defRPr>
            </a:lvl4pPr>
            <a:lvl5pPr marL="2074863" indent="-230188" defTabSz="927100">
              <a:defRPr>
                <a:solidFill>
                  <a:schemeClr val="tx1"/>
                </a:solidFill>
                <a:latin typeface="Arial" panose="020B0604020202020204" pitchFamily="34" charset="0"/>
                <a:ea typeface="ＭＳ Ｐゴシック" panose="020B0600070205080204" pitchFamily="34" charset="-128"/>
              </a:defRPr>
            </a:lvl5pPr>
            <a:lvl6pPr marL="25320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892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64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3663" indent="-230188"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5881FAF-40B1-47A9-B237-C0910E558A94}" type="slidenum">
              <a:rPr lang="en-CA" altLang="en-US" smtClean="0"/>
              <a:pPr/>
              <a:t>9</a:t>
            </a:fld>
            <a:endParaRPr lang="en-CA" altLang="en-US"/>
          </a:p>
        </p:txBody>
      </p:sp>
    </p:spTree>
    <p:extLst>
      <p:ext uri="{BB962C8B-B14F-4D97-AF65-F5344CB8AC3E}">
        <p14:creationId xmlns:p14="http://schemas.microsoft.com/office/powerpoint/2010/main" val="2683950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5056188" y="282575"/>
            <a:ext cx="184150" cy="369888"/>
          </a:xfrm>
          <a:prstGeom prst="rect">
            <a:avLst/>
          </a:prstGeom>
          <a:noFill/>
          <a:ln>
            <a:noFill/>
          </a:ln>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a:t>Click to edit Master subtitle style</a:t>
            </a:r>
            <a:endParaRPr lang="en-US"/>
          </a:p>
        </p:txBody>
      </p:sp>
      <p:sp>
        <p:nvSpPr>
          <p:cNvPr id="5" name="Date Placeholder 4"/>
          <p:cNvSpPr>
            <a:spLocks noGrp="1" noChangeArrowheads="1"/>
          </p:cNvSpPr>
          <p:nvPr>
            <p:ph type="dt" sz="half" idx="10"/>
          </p:nvPr>
        </p:nvSpPr>
        <p:spPr/>
        <p:txBody>
          <a:bodyPr/>
          <a:lstStyle>
            <a:lvl1pPr>
              <a:defRPr/>
            </a:lvl1pPr>
          </a:lstStyle>
          <a:p>
            <a:pPr>
              <a:defRPr/>
            </a:pPr>
            <a:endParaRPr lang="en-CA"/>
          </a:p>
        </p:txBody>
      </p:sp>
      <p:sp>
        <p:nvSpPr>
          <p:cNvPr id="6" name="Footer Placeholder 5"/>
          <p:cNvSpPr>
            <a:spLocks noGrp="1" noChangeArrowheads="1"/>
          </p:cNvSpPr>
          <p:nvPr>
            <p:ph type="ftr" sz="quarter" idx="11"/>
          </p:nvPr>
        </p:nvSpPr>
        <p:spPr/>
        <p:txBody>
          <a:bodyPr/>
          <a:lstStyle>
            <a:lvl1pPr>
              <a:defRPr/>
            </a:lvl1pPr>
          </a:lstStyle>
          <a:p>
            <a:pPr>
              <a:defRPr/>
            </a:pPr>
            <a:r>
              <a:rPr lang="en-CA"/>
              <a:t>INSTITUTE FOR EDUCATIONAL LEADERSHIP</a:t>
            </a:r>
          </a:p>
        </p:txBody>
      </p:sp>
      <p:sp>
        <p:nvSpPr>
          <p:cNvPr id="7" name="Slide Number Placeholder 6"/>
          <p:cNvSpPr>
            <a:spLocks noGrp="1" noChangeArrowheads="1"/>
          </p:cNvSpPr>
          <p:nvPr>
            <p:ph type="sldNum" sz="quarter" idx="12"/>
          </p:nvPr>
        </p:nvSpPr>
        <p:spPr/>
        <p:txBody>
          <a:bodyPr/>
          <a:lstStyle>
            <a:lvl1pPr>
              <a:defRPr/>
            </a:lvl1pPr>
          </a:lstStyle>
          <a:p>
            <a:pPr>
              <a:defRPr/>
            </a:pPr>
            <a:fld id="{9E828C24-BFF7-489E-B54A-42E09ECF85BC}" type="slidenum">
              <a:rPr lang="en-CA" altLang="en-US"/>
              <a:pPr>
                <a:defRPr/>
              </a:pPr>
              <a:t>‹#›</a:t>
            </a:fld>
            <a:endParaRPr lang="en-CA" altLang="en-US"/>
          </a:p>
        </p:txBody>
      </p:sp>
    </p:spTree>
    <p:extLst>
      <p:ext uri="{BB962C8B-B14F-4D97-AF65-F5344CB8AC3E}">
        <p14:creationId xmlns:p14="http://schemas.microsoft.com/office/powerpoint/2010/main" val="2561214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r>
              <a:rPr lang="en-CA"/>
              <a:t>INSTITUTE FOR EDUCATIONAL LEADERSHIP</a:t>
            </a:r>
          </a:p>
        </p:txBody>
      </p:sp>
      <p:sp>
        <p:nvSpPr>
          <p:cNvPr id="6" name="Rectangle 6"/>
          <p:cNvSpPr>
            <a:spLocks noGrp="1" noChangeArrowheads="1"/>
          </p:cNvSpPr>
          <p:nvPr>
            <p:ph type="sldNum" sz="quarter" idx="12"/>
          </p:nvPr>
        </p:nvSpPr>
        <p:spPr>
          <a:ln/>
        </p:spPr>
        <p:txBody>
          <a:bodyPr/>
          <a:lstStyle>
            <a:lvl1pPr>
              <a:defRPr/>
            </a:lvl1pPr>
          </a:lstStyle>
          <a:p>
            <a:pPr>
              <a:defRPr/>
            </a:pPr>
            <a:fld id="{19C61613-0E88-4683-963E-536724718043}" type="slidenum">
              <a:rPr lang="en-CA" altLang="en-US"/>
              <a:pPr>
                <a:defRPr/>
              </a:pPr>
              <a:t>‹#›</a:t>
            </a:fld>
            <a:endParaRPr lang="en-CA" altLang="en-US"/>
          </a:p>
        </p:txBody>
      </p:sp>
    </p:spTree>
    <p:extLst>
      <p:ext uri="{BB962C8B-B14F-4D97-AF65-F5344CB8AC3E}">
        <p14:creationId xmlns:p14="http://schemas.microsoft.com/office/powerpoint/2010/main" val="2502192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r>
              <a:rPr lang="en-CA"/>
              <a:t>INSTITUTE FOR EDUCATIONAL LEADERSHIP</a:t>
            </a:r>
          </a:p>
        </p:txBody>
      </p:sp>
      <p:sp>
        <p:nvSpPr>
          <p:cNvPr id="6" name="Rectangle 6"/>
          <p:cNvSpPr>
            <a:spLocks noGrp="1" noChangeArrowheads="1"/>
          </p:cNvSpPr>
          <p:nvPr>
            <p:ph type="sldNum" sz="quarter" idx="12"/>
          </p:nvPr>
        </p:nvSpPr>
        <p:spPr>
          <a:ln/>
        </p:spPr>
        <p:txBody>
          <a:bodyPr/>
          <a:lstStyle>
            <a:lvl1pPr>
              <a:defRPr/>
            </a:lvl1pPr>
          </a:lstStyle>
          <a:p>
            <a:pPr>
              <a:defRPr/>
            </a:pPr>
            <a:fld id="{0DDBB5B5-A370-41F9-9A35-FB6D1632CF0A}" type="slidenum">
              <a:rPr lang="en-CA" altLang="en-US"/>
              <a:pPr>
                <a:defRPr/>
              </a:pPr>
              <a:t>‹#›</a:t>
            </a:fld>
            <a:endParaRPr lang="en-CA" altLang="en-US"/>
          </a:p>
        </p:txBody>
      </p:sp>
    </p:spTree>
    <p:extLst>
      <p:ext uri="{BB962C8B-B14F-4D97-AF65-F5344CB8AC3E}">
        <p14:creationId xmlns:p14="http://schemas.microsoft.com/office/powerpoint/2010/main" val="2167530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r>
              <a:rPr lang="en-CA"/>
              <a:t>INSTITUTE FOR EDUCATIONAL LEADERSHIP</a:t>
            </a:r>
          </a:p>
        </p:txBody>
      </p:sp>
      <p:sp>
        <p:nvSpPr>
          <p:cNvPr id="6" name="Rectangle 6"/>
          <p:cNvSpPr>
            <a:spLocks noGrp="1" noChangeArrowheads="1"/>
          </p:cNvSpPr>
          <p:nvPr>
            <p:ph type="sldNum" sz="quarter" idx="12"/>
          </p:nvPr>
        </p:nvSpPr>
        <p:spPr>
          <a:ln/>
        </p:spPr>
        <p:txBody>
          <a:bodyPr/>
          <a:lstStyle>
            <a:lvl1pPr>
              <a:defRPr/>
            </a:lvl1pPr>
          </a:lstStyle>
          <a:p>
            <a:pPr>
              <a:defRPr/>
            </a:pPr>
            <a:fld id="{2E05A2B3-7BE2-49D2-AF76-A61DB57C126D}" type="slidenum">
              <a:rPr lang="en-CA" altLang="en-US"/>
              <a:pPr>
                <a:defRPr/>
              </a:pPr>
              <a:t>‹#›</a:t>
            </a:fld>
            <a:endParaRPr lang="en-CA" altLang="en-US"/>
          </a:p>
        </p:txBody>
      </p:sp>
    </p:spTree>
    <p:extLst>
      <p:ext uri="{BB962C8B-B14F-4D97-AF65-F5344CB8AC3E}">
        <p14:creationId xmlns:p14="http://schemas.microsoft.com/office/powerpoint/2010/main" val="3178857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r>
              <a:rPr lang="en-CA"/>
              <a:t>INSTITUTE FOR EDUCATIONAL LEADERSHIP</a:t>
            </a:r>
          </a:p>
        </p:txBody>
      </p:sp>
      <p:sp>
        <p:nvSpPr>
          <p:cNvPr id="6" name="Rectangle 6"/>
          <p:cNvSpPr>
            <a:spLocks noGrp="1" noChangeArrowheads="1"/>
          </p:cNvSpPr>
          <p:nvPr>
            <p:ph type="sldNum" sz="quarter" idx="12"/>
          </p:nvPr>
        </p:nvSpPr>
        <p:spPr>
          <a:ln/>
        </p:spPr>
        <p:txBody>
          <a:bodyPr/>
          <a:lstStyle>
            <a:lvl1pPr>
              <a:defRPr/>
            </a:lvl1pPr>
          </a:lstStyle>
          <a:p>
            <a:pPr>
              <a:defRPr/>
            </a:pPr>
            <a:fld id="{6150AC26-ED2D-44FE-AE47-C36C368D7324}" type="slidenum">
              <a:rPr lang="en-CA" altLang="en-US"/>
              <a:pPr>
                <a:defRPr/>
              </a:pPr>
              <a:t>‹#›</a:t>
            </a:fld>
            <a:endParaRPr lang="en-CA" altLang="en-US"/>
          </a:p>
        </p:txBody>
      </p:sp>
    </p:spTree>
    <p:extLst>
      <p:ext uri="{BB962C8B-B14F-4D97-AF65-F5344CB8AC3E}">
        <p14:creationId xmlns:p14="http://schemas.microsoft.com/office/powerpoint/2010/main" val="3042515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r>
              <a:rPr lang="en-CA"/>
              <a:t>INSTITUTE FOR EDUCATIONAL LEADERSHIP</a:t>
            </a:r>
          </a:p>
        </p:txBody>
      </p:sp>
      <p:sp>
        <p:nvSpPr>
          <p:cNvPr id="7" name="Rectangle 6"/>
          <p:cNvSpPr>
            <a:spLocks noGrp="1" noChangeArrowheads="1"/>
          </p:cNvSpPr>
          <p:nvPr>
            <p:ph type="sldNum" sz="quarter" idx="12"/>
          </p:nvPr>
        </p:nvSpPr>
        <p:spPr>
          <a:ln/>
        </p:spPr>
        <p:txBody>
          <a:bodyPr/>
          <a:lstStyle>
            <a:lvl1pPr>
              <a:defRPr/>
            </a:lvl1pPr>
          </a:lstStyle>
          <a:p>
            <a:pPr>
              <a:defRPr/>
            </a:pPr>
            <a:fld id="{2B365F67-D92C-4138-AD70-CA9D3F535E50}" type="slidenum">
              <a:rPr lang="en-CA" altLang="en-US"/>
              <a:pPr>
                <a:defRPr/>
              </a:pPr>
              <a:t>‹#›</a:t>
            </a:fld>
            <a:endParaRPr lang="en-CA" altLang="en-US"/>
          </a:p>
        </p:txBody>
      </p:sp>
    </p:spTree>
    <p:extLst>
      <p:ext uri="{BB962C8B-B14F-4D97-AF65-F5344CB8AC3E}">
        <p14:creationId xmlns:p14="http://schemas.microsoft.com/office/powerpoint/2010/main" val="4142272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CA"/>
          </a:p>
        </p:txBody>
      </p:sp>
      <p:sp>
        <p:nvSpPr>
          <p:cNvPr id="8" name="Rectangle 5"/>
          <p:cNvSpPr>
            <a:spLocks noGrp="1" noChangeArrowheads="1"/>
          </p:cNvSpPr>
          <p:nvPr>
            <p:ph type="ftr" sz="quarter" idx="11"/>
          </p:nvPr>
        </p:nvSpPr>
        <p:spPr>
          <a:ln/>
        </p:spPr>
        <p:txBody>
          <a:bodyPr/>
          <a:lstStyle>
            <a:lvl1pPr>
              <a:defRPr/>
            </a:lvl1pPr>
          </a:lstStyle>
          <a:p>
            <a:pPr>
              <a:defRPr/>
            </a:pPr>
            <a:r>
              <a:rPr lang="en-CA"/>
              <a:t>INSTITUTE FOR EDUCATIONAL LEADERSHIP</a:t>
            </a:r>
          </a:p>
        </p:txBody>
      </p:sp>
      <p:sp>
        <p:nvSpPr>
          <p:cNvPr id="9" name="Rectangle 6"/>
          <p:cNvSpPr>
            <a:spLocks noGrp="1" noChangeArrowheads="1"/>
          </p:cNvSpPr>
          <p:nvPr>
            <p:ph type="sldNum" sz="quarter" idx="12"/>
          </p:nvPr>
        </p:nvSpPr>
        <p:spPr>
          <a:ln/>
        </p:spPr>
        <p:txBody>
          <a:bodyPr/>
          <a:lstStyle>
            <a:lvl1pPr>
              <a:defRPr/>
            </a:lvl1pPr>
          </a:lstStyle>
          <a:p>
            <a:pPr>
              <a:defRPr/>
            </a:pPr>
            <a:fld id="{9DFB61BF-C128-43B5-9FAB-48CD02E4CA56}" type="slidenum">
              <a:rPr lang="en-CA" altLang="en-US"/>
              <a:pPr>
                <a:defRPr/>
              </a:pPr>
              <a:t>‹#›</a:t>
            </a:fld>
            <a:endParaRPr lang="en-CA" altLang="en-US"/>
          </a:p>
        </p:txBody>
      </p:sp>
    </p:spTree>
    <p:extLst>
      <p:ext uri="{BB962C8B-B14F-4D97-AF65-F5344CB8AC3E}">
        <p14:creationId xmlns:p14="http://schemas.microsoft.com/office/powerpoint/2010/main" val="1281721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CA"/>
          </a:p>
        </p:txBody>
      </p:sp>
      <p:sp>
        <p:nvSpPr>
          <p:cNvPr id="4" name="Rectangle 5"/>
          <p:cNvSpPr>
            <a:spLocks noGrp="1" noChangeArrowheads="1"/>
          </p:cNvSpPr>
          <p:nvPr>
            <p:ph type="ftr" sz="quarter" idx="11"/>
          </p:nvPr>
        </p:nvSpPr>
        <p:spPr>
          <a:ln/>
        </p:spPr>
        <p:txBody>
          <a:bodyPr/>
          <a:lstStyle>
            <a:lvl1pPr>
              <a:defRPr/>
            </a:lvl1pPr>
          </a:lstStyle>
          <a:p>
            <a:pPr>
              <a:defRPr/>
            </a:pPr>
            <a:r>
              <a:rPr lang="en-CA"/>
              <a:t>INSTITUTE FOR EDUCATIONAL LEADERSHIP</a:t>
            </a:r>
          </a:p>
        </p:txBody>
      </p:sp>
      <p:sp>
        <p:nvSpPr>
          <p:cNvPr id="5" name="Rectangle 6"/>
          <p:cNvSpPr>
            <a:spLocks noGrp="1" noChangeArrowheads="1"/>
          </p:cNvSpPr>
          <p:nvPr>
            <p:ph type="sldNum" sz="quarter" idx="12"/>
          </p:nvPr>
        </p:nvSpPr>
        <p:spPr>
          <a:ln/>
        </p:spPr>
        <p:txBody>
          <a:bodyPr/>
          <a:lstStyle>
            <a:lvl1pPr>
              <a:defRPr/>
            </a:lvl1pPr>
          </a:lstStyle>
          <a:p>
            <a:pPr>
              <a:defRPr/>
            </a:pPr>
            <a:fld id="{F07DB1F4-2D6B-4BCC-8B17-0DD35F11E7B8}" type="slidenum">
              <a:rPr lang="en-CA" altLang="en-US"/>
              <a:pPr>
                <a:defRPr/>
              </a:pPr>
              <a:t>‹#›</a:t>
            </a:fld>
            <a:endParaRPr lang="en-CA" altLang="en-US"/>
          </a:p>
        </p:txBody>
      </p:sp>
    </p:spTree>
    <p:extLst>
      <p:ext uri="{BB962C8B-B14F-4D97-AF65-F5344CB8AC3E}">
        <p14:creationId xmlns:p14="http://schemas.microsoft.com/office/powerpoint/2010/main" val="1489815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a:p>
        </p:txBody>
      </p:sp>
      <p:sp>
        <p:nvSpPr>
          <p:cNvPr id="3" name="Rectangle 5"/>
          <p:cNvSpPr>
            <a:spLocks noGrp="1" noChangeArrowheads="1"/>
          </p:cNvSpPr>
          <p:nvPr>
            <p:ph type="ftr" sz="quarter" idx="11"/>
          </p:nvPr>
        </p:nvSpPr>
        <p:spPr>
          <a:ln/>
        </p:spPr>
        <p:txBody>
          <a:bodyPr/>
          <a:lstStyle>
            <a:lvl1pPr>
              <a:defRPr/>
            </a:lvl1pPr>
          </a:lstStyle>
          <a:p>
            <a:pPr>
              <a:defRPr/>
            </a:pPr>
            <a:r>
              <a:rPr lang="en-CA"/>
              <a:t>INSTITUTE FOR EDUCATIONAL LEADERSHIP</a:t>
            </a:r>
          </a:p>
        </p:txBody>
      </p:sp>
      <p:sp>
        <p:nvSpPr>
          <p:cNvPr id="4" name="Rectangle 6"/>
          <p:cNvSpPr>
            <a:spLocks noGrp="1" noChangeArrowheads="1"/>
          </p:cNvSpPr>
          <p:nvPr>
            <p:ph type="sldNum" sz="quarter" idx="12"/>
          </p:nvPr>
        </p:nvSpPr>
        <p:spPr>
          <a:ln/>
        </p:spPr>
        <p:txBody>
          <a:bodyPr/>
          <a:lstStyle>
            <a:lvl1pPr>
              <a:defRPr/>
            </a:lvl1pPr>
          </a:lstStyle>
          <a:p>
            <a:pPr>
              <a:defRPr/>
            </a:pPr>
            <a:fld id="{851298B2-AE5B-4A28-8D41-1210DEDCB2C2}" type="slidenum">
              <a:rPr lang="en-CA" altLang="en-US"/>
              <a:pPr>
                <a:defRPr/>
              </a:pPr>
              <a:t>‹#›</a:t>
            </a:fld>
            <a:endParaRPr lang="en-CA" altLang="en-US"/>
          </a:p>
        </p:txBody>
      </p:sp>
    </p:spTree>
    <p:extLst>
      <p:ext uri="{BB962C8B-B14F-4D97-AF65-F5344CB8AC3E}">
        <p14:creationId xmlns:p14="http://schemas.microsoft.com/office/powerpoint/2010/main" val="1361945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r>
              <a:rPr lang="en-CA"/>
              <a:t>INSTITUTE FOR EDUCATIONAL LEADERSHIP</a:t>
            </a:r>
          </a:p>
        </p:txBody>
      </p:sp>
      <p:sp>
        <p:nvSpPr>
          <p:cNvPr id="7" name="Rectangle 6"/>
          <p:cNvSpPr>
            <a:spLocks noGrp="1" noChangeArrowheads="1"/>
          </p:cNvSpPr>
          <p:nvPr>
            <p:ph type="sldNum" sz="quarter" idx="12"/>
          </p:nvPr>
        </p:nvSpPr>
        <p:spPr>
          <a:ln/>
        </p:spPr>
        <p:txBody>
          <a:bodyPr/>
          <a:lstStyle>
            <a:lvl1pPr>
              <a:defRPr/>
            </a:lvl1pPr>
          </a:lstStyle>
          <a:p>
            <a:pPr>
              <a:defRPr/>
            </a:pPr>
            <a:fld id="{A865144B-8962-4499-ACF1-864ADE194352}" type="slidenum">
              <a:rPr lang="en-CA" altLang="en-US"/>
              <a:pPr>
                <a:defRPr/>
              </a:pPr>
              <a:t>‹#›</a:t>
            </a:fld>
            <a:endParaRPr lang="en-CA" altLang="en-US"/>
          </a:p>
        </p:txBody>
      </p:sp>
    </p:spTree>
    <p:extLst>
      <p:ext uri="{BB962C8B-B14F-4D97-AF65-F5344CB8AC3E}">
        <p14:creationId xmlns:p14="http://schemas.microsoft.com/office/powerpoint/2010/main" val="270236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r>
              <a:rPr lang="en-CA"/>
              <a:t>INSTITUTE FOR EDUCATIONAL LEADERSHIP</a:t>
            </a:r>
          </a:p>
        </p:txBody>
      </p:sp>
      <p:sp>
        <p:nvSpPr>
          <p:cNvPr id="7" name="Rectangle 6"/>
          <p:cNvSpPr>
            <a:spLocks noGrp="1" noChangeArrowheads="1"/>
          </p:cNvSpPr>
          <p:nvPr>
            <p:ph type="sldNum" sz="quarter" idx="12"/>
          </p:nvPr>
        </p:nvSpPr>
        <p:spPr>
          <a:ln/>
        </p:spPr>
        <p:txBody>
          <a:bodyPr/>
          <a:lstStyle>
            <a:lvl1pPr>
              <a:defRPr/>
            </a:lvl1pPr>
          </a:lstStyle>
          <a:p>
            <a:pPr>
              <a:defRPr/>
            </a:pPr>
            <a:fld id="{BC3904B3-87CD-4ACE-80C7-E7812E6AB2FE}" type="slidenum">
              <a:rPr lang="en-CA" altLang="en-US"/>
              <a:pPr>
                <a:defRPr/>
              </a:pPr>
              <a:t>‹#›</a:t>
            </a:fld>
            <a:endParaRPr lang="en-CA" altLang="en-US"/>
          </a:p>
        </p:txBody>
      </p:sp>
    </p:spTree>
    <p:extLst>
      <p:ext uri="{BB962C8B-B14F-4D97-AF65-F5344CB8AC3E}">
        <p14:creationId xmlns:p14="http://schemas.microsoft.com/office/powerpoint/2010/main" val="4167020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IEL_Logo_FINAL_2 copy.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cs typeface="+mn-cs"/>
              </a:defRPr>
            </a:lvl1pPr>
          </a:lstStyle>
          <a:p>
            <a:pPr>
              <a:defRPr/>
            </a:pPr>
            <a:endParaRPr lang="en-CA"/>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cs typeface="+mn-cs"/>
              </a:defRPr>
            </a:lvl1pPr>
          </a:lstStyle>
          <a:p>
            <a:pPr>
              <a:defRPr/>
            </a:pPr>
            <a:r>
              <a:rPr lang="en-CA"/>
              <a:t>INSTITUTE FOR EDUCATIONAL LEADERSHIP</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a typeface="MS PGothic" panose="020B0600070205080204" pitchFamily="34" charset="-128"/>
              </a:defRPr>
            </a:lvl1pPr>
          </a:lstStyle>
          <a:p>
            <a:pPr>
              <a:defRPr/>
            </a:pPr>
            <a:fld id="{F147945E-59DB-4010-B64E-4B67B33D06DF}"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4103"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Lst>
  <p:hf sldNum="0" hdr="0" dt="0"/>
  <p:txStyles>
    <p:titleStyle>
      <a:lvl1pPr algn="ctr" rtl="0" eaLnBrk="0" fontAlgn="base" hangingPunct="0">
        <a:spcBef>
          <a:spcPct val="0"/>
        </a:spcBef>
        <a:spcAft>
          <a:spcPct val="0"/>
        </a:spcAft>
        <a:defRPr sz="4400">
          <a:solidFill>
            <a:schemeClr val="tx2"/>
          </a:solidFill>
          <a:latin typeface="+mj-lt"/>
          <a:ea typeface="ＭＳ Ｐゴシック" panose="020B0600070205080204" pitchFamily="34"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anose="020B0600070205080204" pitchFamily="34"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tags" Target="../tags/tag32.xml"/><Relationship Id="rId7" Type="http://schemas.openxmlformats.org/officeDocument/2006/relationships/notesSlide" Target="../notesSlides/notesSlide10.xml"/><Relationship Id="rId2" Type="http://schemas.openxmlformats.org/officeDocument/2006/relationships/tags" Target="../tags/tag31.xml"/><Relationship Id="rId1" Type="http://schemas.openxmlformats.org/officeDocument/2006/relationships/vmlDrawing" Target="../drawings/vmlDrawing8.vml"/><Relationship Id="rId6" Type="http://schemas.openxmlformats.org/officeDocument/2006/relationships/slideLayout" Target="../slideLayouts/slideLayout2.xml"/><Relationship Id="rId5" Type="http://schemas.openxmlformats.org/officeDocument/2006/relationships/tags" Target="../tags/tag34.xml"/><Relationship Id="rId10" Type="http://schemas.openxmlformats.org/officeDocument/2006/relationships/hyperlink" Target="https://www.ted.com/talks/margaret_heffernan_why_it_s_time_to_forget_the_pecking_order_at_work/transcript" TargetMode="External"/><Relationship Id="rId4" Type="http://schemas.openxmlformats.org/officeDocument/2006/relationships/tags" Target="../tags/tag33.xml"/><Relationship Id="rId9"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38.xml"/><Relationship Id="rId7" Type="http://schemas.openxmlformats.org/officeDocument/2006/relationships/oleObject" Target="../embeddings/oleObject9.bin"/><Relationship Id="rId2" Type="http://schemas.openxmlformats.org/officeDocument/2006/relationships/tags" Target="../tags/tag37.xml"/><Relationship Id="rId1" Type="http://schemas.openxmlformats.org/officeDocument/2006/relationships/vmlDrawing" Target="../drawings/vmlDrawing9.v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39.xml"/></Relationships>
</file>

<file path=ppt/slides/_rels/slide1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41.xml"/><Relationship Id="rId7" Type="http://schemas.openxmlformats.org/officeDocument/2006/relationships/oleObject" Target="../embeddings/oleObject10.bin"/><Relationship Id="rId2" Type="http://schemas.openxmlformats.org/officeDocument/2006/relationships/tags" Target="../tags/tag40.xml"/><Relationship Id="rId1" Type="http://schemas.openxmlformats.org/officeDocument/2006/relationships/vmlDrawing" Target="../drawings/vmlDrawing10.v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4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tags" Target="../tags/tag44.xml"/><Relationship Id="rId7" Type="http://schemas.openxmlformats.org/officeDocument/2006/relationships/notesSlide" Target="../notesSlides/notesSlide14.xml"/><Relationship Id="rId2" Type="http://schemas.openxmlformats.org/officeDocument/2006/relationships/tags" Target="../tags/tag43.xml"/><Relationship Id="rId1" Type="http://schemas.openxmlformats.org/officeDocument/2006/relationships/vmlDrawing" Target="../drawings/vmlDrawing11.vml"/><Relationship Id="rId6" Type="http://schemas.openxmlformats.org/officeDocument/2006/relationships/slideLayout" Target="../slideLayouts/slideLayout2.xml"/><Relationship Id="rId5" Type="http://schemas.openxmlformats.org/officeDocument/2006/relationships/tags" Target="../tags/tag46.xml"/><Relationship Id="rId4" Type="http://schemas.openxmlformats.org/officeDocument/2006/relationships/tags" Target="../tags/tag45.xml"/><Relationship Id="rId9" Type="http://schemas.openxmlformats.org/officeDocument/2006/relationships/image" Target="../media/image3.emf"/></Relationships>
</file>

<file path=ppt/slides/_rels/slide15.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48.xml"/><Relationship Id="rId7" Type="http://schemas.openxmlformats.org/officeDocument/2006/relationships/oleObject" Target="../embeddings/oleObject12.bin"/><Relationship Id="rId2" Type="http://schemas.openxmlformats.org/officeDocument/2006/relationships/tags" Target="../tags/tag47.xml"/><Relationship Id="rId1" Type="http://schemas.openxmlformats.org/officeDocument/2006/relationships/vmlDrawing" Target="../drawings/vmlDrawing12.v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49.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tags" Target="../tags/tag51.xml"/><Relationship Id="rId7" Type="http://schemas.openxmlformats.org/officeDocument/2006/relationships/notesSlide" Target="../notesSlides/notesSlide16.xml"/><Relationship Id="rId2" Type="http://schemas.openxmlformats.org/officeDocument/2006/relationships/tags" Target="../tags/tag50.xml"/><Relationship Id="rId1" Type="http://schemas.openxmlformats.org/officeDocument/2006/relationships/vmlDrawing" Target="../drawings/vmlDrawing13.vml"/><Relationship Id="rId6" Type="http://schemas.openxmlformats.org/officeDocument/2006/relationships/slideLayout" Target="../slideLayouts/slideLayout2.xml"/><Relationship Id="rId5" Type="http://schemas.openxmlformats.org/officeDocument/2006/relationships/tags" Target="../tags/tag53.xml"/><Relationship Id="rId10" Type="http://schemas.openxmlformats.org/officeDocument/2006/relationships/hyperlink" Target="https://www.youtube.com/watch?v=zUlmnu76F08" TargetMode="External"/><Relationship Id="rId4" Type="http://schemas.openxmlformats.org/officeDocument/2006/relationships/tags" Target="../tags/tag52.xml"/><Relationship Id="rId9" Type="http://schemas.openxmlformats.org/officeDocument/2006/relationships/image" Target="../media/image3.e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tags" Target="../tags/tag55.xml"/><Relationship Id="rId7" Type="http://schemas.openxmlformats.org/officeDocument/2006/relationships/notesSlide" Target="../notesSlides/notesSlide17.xml"/><Relationship Id="rId2" Type="http://schemas.openxmlformats.org/officeDocument/2006/relationships/tags" Target="../tags/tag54.xml"/><Relationship Id="rId1" Type="http://schemas.openxmlformats.org/officeDocument/2006/relationships/vmlDrawing" Target="../drawings/vmlDrawing14.vml"/><Relationship Id="rId6" Type="http://schemas.openxmlformats.org/officeDocument/2006/relationships/slideLayout" Target="../slideLayouts/slideLayout2.xml"/><Relationship Id="rId5" Type="http://schemas.openxmlformats.org/officeDocument/2006/relationships/tags" Target="../tags/tag57.xml"/><Relationship Id="rId10" Type="http://schemas.openxmlformats.org/officeDocument/2006/relationships/hyperlink" Target="The%20Coaching%20Habit%25252525253B%20Say%20Less,%20Ask%20More%20&amp;%20Change%20the%20Way%20You%20Lead%20Forever" TargetMode="External"/><Relationship Id="rId4" Type="http://schemas.openxmlformats.org/officeDocument/2006/relationships/tags" Target="../tags/tag56.xml"/><Relationship Id="rId9" Type="http://schemas.openxmlformats.org/officeDocument/2006/relationships/image" Target="../media/image3.emf"/></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59.xml"/><Relationship Id="rId7" Type="http://schemas.openxmlformats.org/officeDocument/2006/relationships/tags" Target="../tags/tag63.xml"/><Relationship Id="rId12" Type="http://schemas.openxmlformats.org/officeDocument/2006/relationships/image" Target="../media/image3.emf"/><Relationship Id="rId2" Type="http://schemas.openxmlformats.org/officeDocument/2006/relationships/tags" Target="../tags/tag58.xml"/><Relationship Id="rId1" Type="http://schemas.openxmlformats.org/officeDocument/2006/relationships/vmlDrawing" Target="../drawings/vmlDrawing15.vml"/><Relationship Id="rId6" Type="http://schemas.openxmlformats.org/officeDocument/2006/relationships/tags" Target="../tags/tag62.xml"/><Relationship Id="rId11" Type="http://schemas.openxmlformats.org/officeDocument/2006/relationships/oleObject" Target="../embeddings/oleObject15.bin"/><Relationship Id="rId5" Type="http://schemas.openxmlformats.org/officeDocument/2006/relationships/tags" Target="../tags/tag61.xml"/><Relationship Id="rId10" Type="http://schemas.openxmlformats.org/officeDocument/2006/relationships/hyperlink" Target="https://www.amazon.com/Cognitive-Coaching-Foundation-Renaissance-Schools/dp/192902441X" TargetMode="External"/><Relationship Id="rId4" Type="http://schemas.openxmlformats.org/officeDocument/2006/relationships/tags" Target="../tags/tag60.xml"/><Relationship Id="rId9"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5.xml"/><Relationship Id="rId7" Type="http://schemas.openxmlformats.org/officeDocument/2006/relationships/tags" Target="../tags/tag69.xml"/><Relationship Id="rId12" Type="http://schemas.openxmlformats.org/officeDocument/2006/relationships/image" Target="../media/image3.emf"/><Relationship Id="rId2" Type="http://schemas.openxmlformats.org/officeDocument/2006/relationships/tags" Target="../tags/tag64.xml"/><Relationship Id="rId1" Type="http://schemas.openxmlformats.org/officeDocument/2006/relationships/vmlDrawing" Target="../drawings/vmlDrawing16.vml"/><Relationship Id="rId6" Type="http://schemas.openxmlformats.org/officeDocument/2006/relationships/tags" Target="../tags/tag68.xml"/><Relationship Id="rId11" Type="http://schemas.openxmlformats.org/officeDocument/2006/relationships/oleObject" Target="../embeddings/oleObject16.bin"/><Relationship Id="rId5" Type="http://schemas.openxmlformats.org/officeDocument/2006/relationships/tags" Target="../tags/tag67.xml"/><Relationship Id="rId10" Type="http://schemas.openxmlformats.org/officeDocument/2006/relationships/hyperlink" Target="https://www.gadoe.org/Curriculum-Instruction-and-Assessment/Special-Education-Services/Documents/SPDG%20Videos/Coaching/Coaching%20Parts%20Six-Seven.pdf" TargetMode="External"/><Relationship Id="rId4" Type="http://schemas.openxmlformats.org/officeDocument/2006/relationships/tags" Target="../tags/tag66.xml"/><Relationship Id="rId9"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4.xml"/><Relationship Id="rId7" Type="http://schemas.openxmlformats.org/officeDocument/2006/relationships/notesSlide" Target="../notesSlides/notesSlide2.xml"/><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slideLayout" Target="../slideLayouts/slideLayout2.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3.emf"/></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20.xml"/><Relationship Id="rId3" Type="http://schemas.openxmlformats.org/officeDocument/2006/relationships/tags" Target="../tags/tag71.xml"/><Relationship Id="rId7"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vmlDrawing" Target="../drawings/vmlDrawing17.vml"/><Relationship Id="rId6" Type="http://schemas.openxmlformats.org/officeDocument/2006/relationships/tags" Target="../tags/tag74.xml"/><Relationship Id="rId11" Type="http://schemas.openxmlformats.org/officeDocument/2006/relationships/hyperlink" Target="https://www.gadoe.org/Curriculum-Instruction-and-Assessment/Special-Education-Services/Documents/SPDG%20Videos/Coaching/Coaching%20Parts%20Six-Seven.pdf" TargetMode="External"/><Relationship Id="rId5" Type="http://schemas.openxmlformats.org/officeDocument/2006/relationships/tags" Target="../tags/tag73.xml"/><Relationship Id="rId10" Type="http://schemas.openxmlformats.org/officeDocument/2006/relationships/image" Target="../media/image3.emf"/><Relationship Id="rId4" Type="http://schemas.openxmlformats.org/officeDocument/2006/relationships/tags" Target="../tags/tag72.xml"/><Relationship Id="rId9" Type="http://schemas.openxmlformats.org/officeDocument/2006/relationships/oleObject" Target="../embeddings/oleObject17.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tags" Target="../tags/tag76.xml"/><Relationship Id="rId7" Type="http://schemas.openxmlformats.org/officeDocument/2006/relationships/notesSlide" Target="../notesSlides/notesSlide21.xml"/><Relationship Id="rId2" Type="http://schemas.openxmlformats.org/officeDocument/2006/relationships/tags" Target="../tags/tag75.xml"/><Relationship Id="rId1" Type="http://schemas.openxmlformats.org/officeDocument/2006/relationships/vmlDrawing" Target="../drawings/vmlDrawing18.vml"/><Relationship Id="rId6" Type="http://schemas.openxmlformats.org/officeDocument/2006/relationships/slideLayout" Target="../slideLayouts/slideLayout2.xml"/><Relationship Id="rId5" Type="http://schemas.openxmlformats.org/officeDocument/2006/relationships/tags" Target="../tags/tag78.xml"/><Relationship Id="rId10" Type="http://schemas.openxmlformats.org/officeDocument/2006/relationships/hyperlink" Target="https://us.corwin.com/en-us/nam/reduce-change-to-increase-improvement/book249122" TargetMode="External"/><Relationship Id="rId4" Type="http://schemas.openxmlformats.org/officeDocument/2006/relationships/tags" Target="../tags/tag77.xml"/><Relationship Id="rId9" Type="http://schemas.openxmlformats.org/officeDocument/2006/relationships/image" Target="../media/image3.emf"/></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0.xml"/><Relationship Id="rId7" Type="http://schemas.openxmlformats.org/officeDocument/2006/relationships/tags" Target="../tags/tag84.xml"/><Relationship Id="rId2" Type="http://schemas.openxmlformats.org/officeDocument/2006/relationships/tags" Target="../tags/tag79.xml"/><Relationship Id="rId1" Type="http://schemas.openxmlformats.org/officeDocument/2006/relationships/vmlDrawing" Target="../drawings/vmlDrawing19.vml"/><Relationship Id="rId6" Type="http://schemas.openxmlformats.org/officeDocument/2006/relationships/tags" Target="../tags/tag83.xml"/><Relationship Id="rId11" Type="http://schemas.openxmlformats.org/officeDocument/2006/relationships/image" Target="../media/image3.emf"/><Relationship Id="rId5" Type="http://schemas.openxmlformats.org/officeDocument/2006/relationships/tags" Target="../tags/tag82.xml"/><Relationship Id="rId10" Type="http://schemas.openxmlformats.org/officeDocument/2006/relationships/oleObject" Target="../embeddings/oleObject19.bin"/><Relationship Id="rId4" Type="http://schemas.openxmlformats.org/officeDocument/2006/relationships/tags" Target="../tags/tag81.xml"/><Relationship Id="rId9"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tags" Target="../tags/tag86.xml"/><Relationship Id="rId7" Type="http://schemas.openxmlformats.org/officeDocument/2006/relationships/hyperlink" Target="https://www.susd12.org/sites/default/files/Page_Attachments/ze_elmore2003pp1-32.pdf" TargetMode="External"/><Relationship Id="rId2" Type="http://schemas.openxmlformats.org/officeDocument/2006/relationships/tags" Target="../tags/tag85.xml"/><Relationship Id="rId1" Type="http://schemas.openxmlformats.org/officeDocument/2006/relationships/vmlDrawing" Target="../drawings/vmlDrawing20.vml"/><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openxmlformats.org/officeDocument/2006/relationships/tags" Target="../tags/tag87.xml"/><Relationship Id="rId9" Type="http://schemas.openxmlformats.org/officeDocument/2006/relationships/image" Target="../media/image3.emf"/></Relationships>
</file>

<file path=ppt/slides/_rels/slide24.xml.rels><?xml version="1.0" encoding="UTF-8" standalone="yes"?>
<Relationships xmlns="http://schemas.openxmlformats.org/package/2006/relationships"><Relationship Id="rId8" Type="http://schemas.openxmlformats.org/officeDocument/2006/relationships/hyperlink" Target="http://www.ontario.ca/eduleaderhsip" TargetMode="External"/><Relationship Id="rId3" Type="http://schemas.openxmlformats.org/officeDocument/2006/relationships/tags" Target="../tags/tag89.xml"/><Relationship Id="rId7" Type="http://schemas.openxmlformats.org/officeDocument/2006/relationships/hyperlink" Target="http://www.education-leadership-ontario.ca/fr" TargetMode="External"/><Relationship Id="rId2" Type="http://schemas.openxmlformats.org/officeDocument/2006/relationships/tags" Target="../tags/tag88.xml"/><Relationship Id="rId1" Type="http://schemas.openxmlformats.org/officeDocument/2006/relationships/vmlDrawing" Target="../drawings/vmlDrawing21.vml"/><Relationship Id="rId6" Type="http://schemas.openxmlformats.org/officeDocument/2006/relationships/hyperlink" Target="http://www.education-leadership.ontario.ca/" TargetMode="External"/><Relationship Id="rId5" Type="http://schemas.openxmlformats.org/officeDocument/2006/relationships/notesSlide" Target="../notesSlides/notesSlide24.xml"/><Relationship Id="rId10" Type="http://schemas.openxmlformats.org/officeDocument/2006/relationships/image" Target="../media/image3.emf"/><Relationship Id="rId4" Type="http://schemas.openxmlformats.org/officeDocument/2006/relationships/slideLayout" Target="../slideLayouts/slideLayout2.xml"/><Relationship Id="rId9" Type="http://schemas.openxmlformats.org/officeDocument/2006/relationships/oleObject" Target="../embeddings/oleObject21.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hyperlink" Target="https://www.amazon.ca/When-Mentoring-Meets-Coaching-Education/dp/0134398343" TargetMode="Externa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10.xml"/><Relationship Id="rId7" Type="http://schemas.openxmlformats.org/officeDocument/2006/relationships/slideLayout" Target="../slideLayouts/slideLayout2.xml"/><Relationship Id="rId12" Type="http://schemas.openxmlformats.org/officeDocument/2006/relationships/image" Target="../media/image3.emf"/><Relationship Id="rId2" Type="http://schemas.openxmlformats.org/officeDocument/2006/relationships/tags" Target="../tags/tag9.xml"/><Relationship Id="rId1" Type="http://schemas.openxmlformats.org/officeDocument/2006/relationships/vmlDrawing" Target="../drawings/vmlDrawing2.vml"/><Relationship Id="rId6" Type="http://schemas.openxmlformats.org/officeDocument/2006/relationships/tags" Target="../tags/tag13.xml"/><Relationship Id="rId11" Type="http://schemas.openxmlformats.org/officeDocument/2006/relationships/oleObject" Target="../embeddings/oleObject2.bin"/><Relationship Id="rId5" Type="http://schemas.openxmlformats.org/officeDocument/2006/relationships/tags" Target="../tags/tag12.xml"/><Relationship Id="rId10" Type="http://schemas.openxmlformats.org/officeDocument/2006/relationships/hyperlink" Target="https://www.amazon.ca/When-Mentoring-Meets-Coaching-Education/dp/0134398343" TargetMode="External"/><Relationship Id="rId4" Type="http://schemas.openxmlformats.org/officeDocument/2006/relationships/tags" Target="../tags/tag11.xm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15.xml"/><Relationship Id="rId7" Type="http://schemas.openxmlformats.org/officeDocument/2006/relationships/slideLayout" Target="../slideLayouts/slideLayout2.xml"/><Relationship Id="rId12" Type="http://schemas.openxmlformats.org/officeDocument/2006/relationships/image" Target="../media/image3.emf"/><Relationship Id="rId2" Type="http://schemas.openxmlformats.org/officeDocument/2006/relationships/tags" Target="../tags/tag14.xml"/><Relationship Id="rId1" Type="http://schemas.openxmlformats.org/officeDocument/2006/relationships/vmlDrawing" Target="../drawings/vmlDrawing3.vml"/><Relationship Id="rId6" Type="http://schemas.openxmlformats.org/officeDocument/2006/relationships/tags" Target="../tags/tag18.xml"/><Relationship Id="rId11" Type="http://schemas.openxmlformats.org/officeDocument/2006/relationships/oleObject" Target="../embeddings/oleObject3.bin"/><Relationship Id="rId5" Type="http://schemas.openxmlformats.org/officeDocument/2006/relationships/tags" Target="../tags/tag17.xml"/><Relationship Id="rId10" Type="http://schemas.openxmlformats.org/officeDocument/2006/relationships/hyperlink" Target="https://www.amazon.ca/When-Mentoring-Meets-Coaching-Education/dp/0134398343" TargetMode="External"/><Relationship Id="rId4" Type="http://schemas.openxmlformats.org/officeDocument/2006/relationships/tags" Target="../tags/tag16.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20.xml"/><Relationship Id="rId7" Type="http://schemas.openxmlformats.org/officeDocument/2006/relationships/hyperlink" Target="https://www.susd12.org/sites/default/files/Page_Attachments/ze_elmore2003pp1-32.pdf" TargetMode="External"/><Relationship Id="rId2" Type="http://schemas.openxmlformats.org/officeDocument/2006/relationships/tags" Target="../tags/tag19.xml"/><Relationship Id="rId1" Type="http://schemas.openxmlformats.org/officeDocument/2006/relationships/vmlDrawing" Target="../drawings/vmlDrawing4.v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21.xml"/><Relationship Id="rId9" Type="http://schemas.openxmlformats.org/officeDocument/2006/relationships/image" Target="../media/image3.e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23.xml"/><Relationship Id="rId7" Type="http://schemas.openxmlformats.org/officeDocument/2006/relationships/hyperlink" Target="http://www.shankerinstitute.org/sites/shanker/files/Bridging_Gap.pdf" TargetMode="External"/><Relationship Id="rId2" Type="http://schemas.openxmlformats.org/officeDocument/2006/relationships/tags" Target="../tags/tag22.xml"/><Relationship Id="rId1" Type="http://schemas.openxmlformats.org/officeDocument/2006/relationships/vmlDrawing" Target="../drawings/vmlDrawing5.v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24.xml"/><Relationship Id="rId9" Type="http://schemas.openxmlformats.org/officeDocument/2006/relationships/image" Target="../media/image3.emf"/></Relationships>
</file>

<file path=ppt/slides/_rels/slide8.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6.xml"/><Relationship Id="rId7" Type="http://schemas.openxmlformats.org/officeDocument/2006/relationships/oleObject" Target="../embeddings/oleObject6.bin"/><Relationship Id="rId2" Type="http://schemas.openxmlformats.org/officeDocument/2006/relationships/tags" Target="../tags/tag25.xml"/><Relationship Id="rId1" Type="http://schemas.openxmlformats.org/officeDocument/2006/relationships/vmlDrawing" Target="../drawings/vmlDrawing6.v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27.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tags" Target="../tags/tag29.xml"/><Relationship Id="rId7" Type="http://schemas.openxmlformats.org/officeDocument/2006/relationships/hyperlink" Target="http://www.adamgrant.net/give-and-take" TargetMode="External"/><Relationship Id="rId2" Type="http://schemas.openxmlformats.org/officeDocument/2006/relationships/tags" Target="../tags/tag28.xml"/><Relationship Id="rId1" Type="http://schemas.openxmlformats.org/officeDocument/2006/relationships/vmlDrawing" Target="../drawings/vmlDrawing7.vml"/><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30.xml"/><Relationship Id="rId9"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ubTitle" idx="1"/>
            <p:custDataLst>
              <p:tags r:id="rId1"/>
            </p:custDataLst>
          </p:nvPr>
        </p:nvSpPr>
        <p:spPr>
          <a:xfrm>
            <a:off x="0" y="3573463"/>
            <a:ext cx="9144000" cy="2376487"/>
          </a:xfrm>
        </p:spPr>
        <p:txBody>
          <a:bodyPr/>
          <a:lstStyle/>
          <a:p>
            <a:pPr>
              <a:lnSpc>
                <a:spcPct val="90000"/>
              </a:lnSpc>
              <a:defRPr/>
            </a:pPr>
            <a:r>
              <a:rPr lang="fr-CA" sz="4400" b="1" dirty="0">
                <a:solidFill>
                  <a:srgbClr val="006600"/>
                </a:solidFill>
                <a:latin typeface="+mj-lt"/>
                <a:ea typeface="ＭＳ Ｐゴシック" charset="0"/>
              </a:rPr>
              <a:t>Le leader en tant que coach :</a:t>
            </a:r>
          </a:p>
          <a:p>
            <a:pPr>
              <a:lnSpc>
                <a:spcPct val="90000"/>
              </a:lnSpc>
              <a:defRPr/>
            </a:pPr>
            <a:r>
              <a:rPr lang="fr-CA" sz="4400" b="1" dirty="0">
                <a:solidFill>
                  <a:srgbClr val="006600"/>
                </a:solidFill>
                <a:latin typeface="+mj-lt"/>
                <a:ea typeface="ＭＳ Ｐゴシック" charset="0"/>
              </a:rPr>
              <a:t>renforcement des pratiques de leadership</a:t>
            </a:r>
          </a:p>
        </p:txBody>
      </p:sp>
      <p:pic>
        <p:nvPicPr>
          <p:cNvPr id="5123" name="Picture 4" descr="IEL_Letterlogo"/>
          <p:cNvPicPr>
            <a:picLocks noGrp="1" noChangeAspect="1" noChangeArrowheads="1"/>
          </p:cNvPicPr>
          <p:nvPr>
            <p:ph type="ctrTitle"/>
            <p:custDataLst>
              <p:tags r:id="rId2"/>
            </p:custDataLst>
          </p:nvPr>
        </p:nvPicPr>
        <p:blipFill>
          <a:blip r:embed="rId5">
            <a:extLst>
              <a:ext uri="{28A0092B-C50C-407E-A947-70E740481C1C}">
                <a14:useLocalDpi xmlns:a14="http://schemas.microsoft.com/office/drawing/2010/main" val="0"/>
              </a:ext>
            </a:extLst>
          </a:blip>
          <a:srcRect/>
          <a:stretch>
            <a:fillRect/>
          </a:stretch>
        </p:blipFill>
        <p:spPr>
          <a:xfrm>
            <a:off x="1331913" y="981075"/>
            <a:ext cx="6119812" cy="1800225"/>
          </a:xfr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custDataLst>
              <p:tags r:id="rId2"/>
            </p:custDataLst>
          </p:nvPr>
        </p:nvSpPr>
        <p:spPr bwMode="auto">
          <a:xfrm>
            <a:off x="1698625" y="152400"/>
            <a:ext cx="7346950" cy="1331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SzPct val="80000"/>
              <a:buFontTx/>
              <a:buNone/>
            </a:pPr>
            <a:endParaRPr lang="en-US" altLang="en-US" sz="4400" b="1" i="1">
              <a:solidFill>
                <a:srgbClr val="006600"/>
              </a:solidFill>
              <a:latin typeface="Gill Sans MT" panose="020B0502020104020203" pitchFamily="34" charset="0"/>
            </a:endParaRPr>
          </a:p>
        </p:txBody>
      </p:sp>
      <p:graphicFrame>
        <p:nvGraphicFramePr>
          <p:cNvPr id="12291" name="Object 1"/>
          <p:cNvGraphicFramePr>
            <a:graphicFrameLocks noChangeAspect="1"/>
          </p:cNvGraphicFramePr>
          <p:nvPr>
            <p:custDataLst>
              <p:tags r:id="rId3"/>
            </p:custDataLst>
          </p:nvPr>
        </p:nvGraphicFramePr>
        <p:xfrm>
          <a:off x="179388" y="188913"/>
          <a:ext cx="1485900" cy="1190625"/>
        </p:xfrm>
        <a:graphic>
          <a:graphicData uri="http://schemas.openxmlformats.org/presentationml/2006/ole">
            <mc:AlternateContent xmlns:mc="http://schemas.openxmlformats.org/markup-compatibility/2006">
              <mc:Choice xmlns:v="urn:schemas-microsoft-com:vml" Requires="v">
                <p:oleObj spid="_x0000_s122931" name="Picture" r:id="rId8" imgW="5054400" imgH="4201920" progId="StaticEnhancedMetafile">
                  <p:embed/>
                </p:oleObj>
              </mc:Choice>
              <mc:Fallback>
                <p:oleObj name="Picture" r:id="rId8" imgW="5054400" imgH="4201920" progId="StaticEnhancedMetafile">
                  <p:embed/>
                  <p:pic>
                    <p:nvPicPr>
                      <p:cNvPr id="12291"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388" y="188913"/>
                        <a:ext cx="1485900"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12292" name="TextBox 2"/>
          <p:cNvSpPr txBox="1">
            <a:spLocks noChangeArrowheads="1"/>
          </p:cNvSpPr>
          <p:nvPr>
            <p:custDataLst>
              <p:tags r:id="rId4"/>
            </p:custDataLst>
          </p:nvPr>
        </p:nvSpPr>
        <p:spPr bwMode="auto">
          <a:xfrm>
            <a:off x="755576" y="1628800"/>
            <a:ext cx="7632700" cy="3108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None/>
            </a:pPr>
            <a:endParaRPr lang="fr-CA" altLang="en-US" sz="2800" dirty="0"/>
          </a:p>
          <a:p>
            <a:pPr>
              <a:spcBef>
                <a:spcPct val="0"/>
              </a:spcBef>
              <a:buNone/>
            </a:pPr>
            <a:endParaRPr lang="fr-CA" altLang="en-US" sz="2800" dirty="0"/>
          </a:p>
          <a:p>
            <a:pPr>
              <a:spcBef>
                <a:spcPct val="0"/>
              </a:spcBef>
              <a:buNone/>
            </a:pPr>
            <a:r>
              <a:rPr lang="fr-CA" altLang="en-US" sz="2800" dirty="0"/>
              <a:t>« Forget the </a:t>
            </a:r>
            <a:r>
              <a:rPr lang="fr-CA" altLang="en-US" sz="2800" dirty="0" err="1"/>
              <a:t>pecking</a:t>
            </a:r>
            <a:r>
              <a:rPr lang="fr-CA" altLang="en-US" sz="2800" dirty="0"/>
              <a:t> </a:t>
            </a:r>
            <a:r>
              <a:rPr lang="fr-CA" altLang="en-US" sz="2800" dirty="0" err="1"/>
              <a:t>order</a:t>
            </a:r>
            <a:r>
              <a:rPr lang="fr-CA" altLang="en-US" sz="2800" dirty="0"/>
              <a:t> at </a:t>
            </a:r>
            <a:r>
              <a:rPr lang="fr-CA" altLang="en-US" sz="2800" dirty="0" err="1"/>
              <a:t>work</a:t>
            </a:r>
            <a:r>
              <a:rPr lang="fr-CA" altLang="en-US" sz="2800" dirty="0"/>
              <a:t> », une conférence TED de </a:t>
            </a:r>
            <a:r>
              <a:rPr lang="fr-CA" altLang="en-US" sz="2800" dirty="0">
                <a:hlinkClick r:id="rId10"/>
              </a:rPr>
              <a:t>Margaret </a:t>
            </a:r>
            <a:r>
              <a:rPr lang="fr-CA" altLang="en-US" sz="2800" dirty="0" err="1">
                <a:hlinkClick r:id="rId10"/>
              </a:rPr>
              <a:t>Heffernan</a:t>
            </a:r>
            <a:r>
              <a:rPr lang="fr-CA" altLang="en-US" sz="2800" dirty="0"/>
              <a:t> </a:t>
            </a:r>
          </a:p>
          <a:p>
            <a:pPr>
              <a:spcBef>
                <a:spcPct val="0"/>
              </a:spcBef>
              <a:buNone/>
            </a:pPr>
            <a:endParaRPr lang="fr-CA" altLang="en-US" sz="2800" dirty="0"/>
          </a:p>
          <a:p>
            <a:pPr>
              <a:spcBef>
                <a:spcPct val="0"/>
              </a:spcBef>
              <a:buFontTx/>
              <a:buNone/>
            </a:pPr>
            <a:endParaRPr lang="fr-CA" altLang="en-US" sz="2800" dirty="0"/>
          </a:p>
          <a:p>
            <a:pPr>
              <a:spcBef>
                <a:spcPct val="0"/>
              </a:spcBef>
              <a:buFontTx/>
              <a:buNone/>
            </a:pPr>
            <a:endParaRPr lang="fr-CA" altLang="en-US" sz="2800" dirty="0"/>
          </a:p>
        </p:txBody>
      </p:sp>
      <p:sp>
        <p:nvSpPr>
          <p:cNvPr id="12293" name="Rectangle 1"/>
          <p:cNvSpPr>
            <a:spLocks noChangeArrowheads="1"/>
          </p:cNvSpPr>
          <p:nvPr>
            <p:custDataLst>
              <p:tags r:id="rId5"/>
            </p:custDataLst>
          </p:nvPr>
        </p:nvSpPr>
        <p:spPr bwMode="auto">
          <a:xfrm>
            <a:off x="1835150" y="417513"/>
            <a:ext cx="67691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SzPct val="80000"/>
              <a:buFontTx/>
              <a:buNone/>
            </a:pPr>
            <a:r>
              <a:rPr lang="fr-CA" altLang="en-US" b="1" dirty="0">
                <a:solidFill>
                  <a:srgbClr val="000000"/>
                </a:solidFill>
              </a:rPr>
              <a:t>Votre expérience de leader</a:t>
            </a:r>
            <a:endParaRPr lang="fr-CA" altLang="en-US" b="1" i="1" dirty="0">
              <a:solidFill>
                <a:srgbClr val="006600"/>
              </a:solidFill>
              <a:latin typeface="Gill Sans MT" panose="020B0502020104020203" pitchFamily="34" charset="0"/>
            </a:endParaRPr>
          </a:p>
        </p:txBody>
      </p:sp>
    </p:spTree>
    <p:extLst>
      <p:ext uri="{BB962C8B-B14F-4D97-AF65-F5344CB8AC3E}">
        <p14:creationId xmlns:p14="http://schemas.microsoft.com/office/powerpoint/2010/main" val="593808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custDataLst>
              <p:tags r:id="rId1"/>
            </p:custDataLst>
          </p:nvPr>
        </p:nvSpPr>
        <p:spPr/>
        <p:txBody>
          <a:bodyPr/>
          <a:lstStyle/>
          <a:p>
            <a:r>
              <a:rPr lang="fr-CA" altLang="en-US" sz="3200" b="1" dirty="0">
                <a:solidFill>
                  <a:srgbClr val="000000"/>
                </a:solidFill>
              </a:rPr>
              <a:t>Leadership réciproque : </a:t>
            </a:r>
            <a:br>
              <a:rPr lang="fr-CA" altLang="en-US" sz="3200" b="1" dirty="0">
                <a:solidFill>
                  <a:srgbClr val="000000"/>
                </a:solidFill>
              </a:rPr>
            </a:br>
            <a:r>
              <a:rPr lang="fr-CA" altLang="en-US" sz="3200" b="1" dirty="0">
                <a:solidFill>
                  <a:srgbClr val="000000"/>
                </a:solidFill>
              </a:rPr>
              <a:t>vos réflexions… </a:t>
            </a:r>
          </a:p>
        </p:txBody>
      </p:sp>
      <p:sp>
        <p:nvSpPr>
          <p:cNvPr id="3" name="Content Placeholder 2"/>
          <p:cNvSpPr>
            <a:spLocks noGrp="1"/>
          </p:cNvSpPr>
          <p:nvPr>
            <p:ph idx="1"/>
            <p:custDataLst>
              <p:tags r:id="rId2"/>
            </p:custDataLst>
          </p:nvPr>
        </p:nvSpPr>
        <p:spPr>
          <a:xfrm>
            <a:off x="467544" y="1628800"/>
            <a:ext cx="8229600" cy="4525963"/>
          </a:xfrm>
        </p:spPr>
        <p:txBody>
          <a:bodyPr/>
          <a:lstStyle/>
          <a:p>
            <a:pPr>
              <a:defRPr/>
            </a:pPr>
            <a:endParaRPr lang="fr-CA" altLang="en-US" sz="2800" dirty="0"/>
          </a:p>
          <a:p>
            <a:pPr marL="0" indent="0" algn="ctr">
              <a:buNone/>
              <a:defRPr/>
            </a:pPr>
            <a:r>
              <a:rPr lang="fr-CA" sz="2800" dirty="0">
                <a:ea typeface="MS PGothic" panose="020B0600070205080204" pitchFamily="34" charset="-128"/>
              </a:rPr>
              <a:t>« Quelles sont les conditions optimales pour encourager le leadership et le coaching réciproques dans une relation de supervision? »</a:t>
            </a:r>
          </a:p>
          <a:p>
            <a:pPr marL="0" indent="0">
              <a:buNone/>
              <a:defRPr/>
            </a:pPr>
            <a:endParaRPr lang="fr-CA" altLang="en-US" sz="2800" dirty="0"/>
          </a:p>
          <a:p>
            <a:pPr marL="0" indent="0">
              <a:buNone/>
              <a:defRPr/>
            </a:pPr>
            <a:endParaRPr lang="fr-CA" dirty="0">
              <a:ea typeface="MS PGothic" panose="020B0600070205080204" pitchFamily="34"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custDataLst>
              <p:tags r:id="rId2"/>
            </p:custDataLst>
          </p:nvPr>
        </p:nvSpPr>
        <p:spPr>
          <a:xfrm>
            <a:off x="1331913" y="115888"/>
            <a:ext cx="7812087" cy="1498600"/>
          </a:xfrm>
        </p:spPr>
        <p:txBody>
          <a:bodyPr/>
          <a:lstStyle/>
          <a:p>
            <a:pPr marL="342900" indent="-342900"/>
            <a:br>
              <a:rPr lang="fr-CA" altLang="en-US" sz="3200" b="1" dirty="0">
                <a:solidFill>
                  <a:srgbClr val="000000"/>
                </a:solidFill>
              </a:rPr>
            </a:br>
            <a:r>
              <a:rPr lang="fr-CA" altLang="en-US" sz="3200" b="1" dirty="0">
                <a:solidFill>
                  <a:srgbClr val="000000"/>
                </a:solidFill>
              </a:rPr>
              <a:t>Leadership réciproque : </a:t>
            </a:r>
            <a:br>
              <a:rPr lang="fr-CA" altLang="en-US" sz="3200" b="1" dirty="0">
                <a:solidFill>
                  <a:srgbClr val="000000"/>
                </a:solidFill>
              </a:rPr>
            </a:br>
            <a:r>
              <a:rPr lang="fr-CA" altLang="en-US" sz="3200" b="1" dirty="0">
                <a:solidFill>
                  <a:srgbClr val="000000"/>
                </a:solidFill>
              </a:rPr>
              <a:t>définition de l'ILE</a:t>
            </a:r>
            <a:endParaRPr lang="fr-CA" altLang="en-US" b="1" i="1" dirty="0">
              <a:solidFill>
                <a:srgbClr val="006600"/>
              </a:solidFill>
              <a:latin typeface="Gill Sans MT" panose="020B0502020104020203" pitchFamily="34" charset="0"/>
            </a:endParaRPr>
          </a:p>
        </p:txBody>
      </p:sp>
      <p:sp>
        <p:nvSpPr>
          <p:cNvPr id="3" name="Content Placeholder 2"/>
          <p:cNvSpPr>
            <a:spLocks noGrp="1"/>
          </p:cNvSpPr>
          <p:nvPr>
            <p:ph idx="1"/>
            <p:custDataLst>
              <p:tags r:id="rId3"/>
            </p:custDataLst>
          </p:nvPr>
        </p:nvSpPr>
        <p:spPr>
          <a:xfrm>
            <a:off x="468313" y="1956072"/>
            <a:ext cx="8229600" cy="4713288"/>
          </a:xfrm>
        </p:spPr>
        <p:txBody>
          <a:bodyPr/>
          <a:lstStyle/>
          <a:p>
            <a:pPr marL="0" indent="0">
              <a:buFontTx/>
              <a:buNone/>
              <a:defRPr/>
            </a:pPr>
            <a:r>
              <a:rPr lang="fr-CA" altLang="en-US" sz="2000" dirty="0"/>
              <a:t>Le leadership réciproque :</a:t>
            </a:r>
          </a:p>
          <a:p>
            <a:pPr>
              <a:defRPr/>
            </a:pPr>
            <a:r>
              <a:rPr lang="fr-CA" altLang="en-US" sz="2000" dirty="0"/>
              <a:t>est un concept sous-tendant les relations de coaching qui ne se fondent pas forcément sur une hiérarchie ou l'expérience de leadership à proprement parler;</a:t>
            </a:r>
          </a:p>
          <a:p>
            <a:pPr>
              <a:defRPr/>
            </a:pPr>
            <a:r>
              <a:rPr lang="fr-CA" altLang="en-US" sz="2000" dirty="0"/>
              <a:t>désigne une relation où des personnes s'associent dans une optique d'apprentissage pour renforcer, par la collaboration, leurs pratiques de leadership. </a:t>
            </a:r>
          </a:p>
          <a:p>
            <a:pPr marL="0" indent="0">
              <a:buFontTx/>
              <a:buNone/>
              <a:defRPr/>
            </a:pPr>
            <a:endParaRPr lang="fr-CA" altLang="en-US" sz="2000" dirty="0"/>
          </a:p>
          <a:p>
            <a:pPr marL="0" indent="0">
              <a:buFontTx/>
              <a:buNone/>
              <a:defRPr/>
            </a:pPr>
            <a:r>
              <a:rPr lang="fr-CA" altLang="en-US" sz="2000" dirty="0"/>
              <a:t>Il vise à créer les conditions nécessaires à l'apprentissage et au leadership, en particulier celles qui permettront le bon rendement des élèves, l'équité entre eux et leur bien-être, le tout de façon intégrée et adaptée au contexte.</a:t>
            </a:r>
          </a:p>
        </p:txBody>
      </p:sp>
      <p:graphicFrame>
        <p:nvGraphicFramePr>
          <p:cNvPr id="25604" name="Object 1"/>
          <p:cNvGraphicFramePr>
            <a:graphicFrameLocks noChangeAspect="1"/>
          </p:cNvGraphicFramePr>
          <p:nvPr>
            <p:custDataLst>
              <p:tags r:id="rId4"/>
            </p:custDataLst>
          </p:nvPr>
        </p:nvGraphicFramePr>
        <p:xfrm>
          <a:off x="179388" y="188913"/>
          <a:ext cx="1485900" cy="1190625"/>
        </p:xfrm>
        <a:graphic>
          <a:graphicData uri="http://schemas.openxmlformats.org/presentationml/2006/ole">
            <mc:AlternateContent xmlns:mc="http://schemas.openxmlformats.org/markup-compatibility/2006">
              <mc:Choice xmlns:v="urn:schemas-microsoft-com:vml" Requires="v">
                <p:oleObj spid="_x0000_s123954" name="Picture" r:id="rId7" imgW="5054400" imgH="4201920" progId="StaticEnhancedMetafile">
                  <p:embed/>
                </p:oleObj>
              </mc:Choice>
              <mc:Fallback>
                <p:oleObj name="Picture" r:id="rId7" imgW="5054400" imgH="4201920" progId="StaticEnhancedMetafile">
                  <p:embed/>
                  <p:pic>
                    <p:nvPicPr>
                      <p:cNvPr id="25604"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388" y="188913"/>
                        <a:ext cx="1485900"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custDataLst>
              <p:tags r:id="rId2"/>
            </p:custDataLst>
          </p:nvPr>
        </p:nvSpPr>
        <p:spPr>
          <a:xfrm>
            <a:off x="1763688" y="188640"/>
            <a:ext cx="7091952" cy="1152000"/>
          </a:xfrm>
        </p:spPr>
        <p:txBody>
          <a:bodyPr/>
          <a:lstStyle/>
          <a:p>
            <a:r>
              <a:rPr lang="fr-CA" altLang="en-US" sz="3200" b="1" dirty="0">
                <a:solidFill>
                  <a:schemeClr val="tx1"/>
                </a:solidFill>
              </a:rPr>
              <a:t>Leadership réciproque : </a:t>
            </a:r>
            <a:br>
              <a:rPr lang="fr-CA" altLang="en-US" sz="3200" b="1" dirty="0">
                <a:solidFill>
                  <a:schemeClr val="tx1"/>
                </a:solidFill>
              </a:rPr>
            </a:br>
            <a:r>
              <a:rPr lang="fr-CA" altLang="en-US" sz="3200" b="1" dirty="0">
                <a:solidFill>
                  <a:schemeClr val="tx1"/>
                </a:solidFill>
              </a:rPr>
              <a:t>principes directeurs</a:t>
            </a:r>
            <a:endParaRPr lang="fr-CA" altLang="en-US" b="1" i="1" dirty="0">
              <a:solidFill>
                <a:schemeClr val="tx1"/>
              </a:solidFill>
              <a:latin typeface="Gill Sans MT" panose="020B0502020104020203" pitchFamily="34" charset="0"/>
            </a:endParaRPr>
          </a:p>
        </p:txBody>
      </p:sp>
      <p:sp>
        <p:nvSpPr>
          <p:cNvPr id="3" name="Content Placeholder 2"/>
          <p:cNvSpPr>
            <a:spLocks noGrp="1"/>
          </p:cNvSpPr>
          <p:nvPr>
            <p:ph idx="1"/>
            <p:custDataLst>
              <p:tags r:id="rId3"/>
            </p:custDataLst>
          </p:nvPr>
        </p:nvSpPr>
        <p:spPr>
          <a:xfrm>
            <a:off x="539552" y="1484784"/>
            <a:ext cx="8229600" cy="4896000"/>
          </a:xfrm>
        </p:spPr>
        <p:txBody>
          <a:bodyPr/>
          <a:lstStyle/>
          <a:p>
            <a:pPr marL="0" indent="0">
              <a:buNone/>
            </a:pPr>
            <a:r>
              <a:rPr lang="fr-CA" sz="2200" kern="1200" dirty="0">
                <a:latin typeface="Arial" charset="0"/>
              </a:rPr>
              <a:t>Le leadership réciproque soutient le processus de leader en tant que coach comme suit :</a:t>
            </a:r>
          </a:p>
          <a:p>
            <a:r>
              <a:rPr lang="fr-CA" sz="2200" kern="1200" dirty="0">
                <a:latin typeface="Arial" charset="0"/>
              </a:rPr>
              <a:t>Créer une culture de réciprocité où chacun donne et reçoit, ce qui se traduit par des apprentissages;</a:t>
            </a:r>
          </a:p>
          <a:p>
            <a:r>
              <a:rPr lang="fr-CA" sz="2200" kern="1200" dirty="0">
                <a:latin typeface="Arial" charset="0"/>
              </a:rPr>
              <a:t>Définie une relation claire et adaptable, fondée sur le respect mutuel et l'honnêteté et visant l'épanouissement de chacun;</a:t>
            </a:r>
          </a:p>
          <a:p>
            <a:r>
              <a:rPr lang="fr-CA" sz="2200" kern="1200" dirty="0">
                <a:latin typeface="Arial" charset="0"/>
              </a:rPr>
              <a:t>Soutenir la création d'un climat de confiance propice à la prise de risques;</a:t>
            </a:r>
          </a:p>
          <a:p>
            <a:r>
              <a:rPr lang="fr-CA" sz="2200" kern="1200" dirty="0">
                <a:latin typeface="Arial" charset="0"/>
              </a:rPr>
              <a:t>Permettre des remises en question entre l'un et l'autre par des échanges honnêtes et une écoute active;</a:t>
            </a:r>
          </a:p>
          <a:p>
            <a:r>
              <a:rPr lang="fr-CA" sz="2200" kern="1200" dirty="0">
                <a:latin typeface="Arial" charset="0"/>
              </a:rPr>
              <a:t>Promouvoir la réflexion et une meilleure connaissance de soi; </a:t>
            </a:r>
          </a:p>
          <a:p>
            <a:r>
              <a:rPr lang="fr-CA" sz="2200" kern="1200" dirty="0">
                <a:latin typeface="Arial" charset="0"/>
              </a:rPr>
              <a:t>Respecter le bagage et les besoins de chacun dans le contexte de l'organisation.</a:t>
            </a:r>
          </a:p>
          <a:p>
            <a:pPr marL="0" indent="0">
              <a:buNone/>
            </a:pPr>
            <a:endParaRPr lang="fr-CA" altLang="en-US" sz="2200" dirty="0">
              <a:latin typeface="GillSans" pitchFamily="34" charset="0"/>
            </a:endParaRPr>
          </a:p>
        </p:txBody>
      </p:sp>
      <p:graphicFrame>
        <p:nvGraphicFramePr>
          <p:cNvPr id="25604" name="Object 1"/>
          <p:cNvGraphicFramePr>
            <a:graphicFrameLocks noChangeAspect="1"/>
          </p:cNvGraphicFramePr>
          <p:nvPr>
            <p:custDataLst>
              <p:tags r:id="rId4"/>
            </p:custDataLst>
          </p:nvPr>
        </p:nvGraphicFramePr>
        <p:xfrm>
          <a:off x="179388" y="188913"/>
          <a:ext cx="1485900" cy="1190625"/>
        </p:xfrm>
        <a:graphic>
          <a:graphicData uri="http://schemas.openxmlformats.org/presentationml/2006/ole">
            <mc:AlternateContent xmlns:mc="http://schemas.openxmlformats.org/markup-compatibility/2006">
              <mc:Choice xmlns:v="urn:schemas-microsoft-com:vml" Requires="v">
                <p:oleObj spid="_x0000_s124978" name="Picture" r:id="rId7" imgW="5054400" imgH="4201920" progId="StaticEnhancedMetafile">
                  <p:embed/>
                </p:oleObj>
              </mc:Choice>
              <mc:Fallback>
                <p:oleObj name="Picture" r:id="rId7" imgW="5054400" imgH="4201920" progId="StaticEnhancedMetafile">
                  <p:embed/>
                  <p:pic>
                    <p:nvPicPr>
                      <p:cNvPr id="25604"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388" y="188913"/>
                        <a:ext cx="1485900"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650136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custDataLst>
              <p:tags r:id="rId2"/>
            </p:custDataLst>
          </p:nvPr>
        </p:nvSpPr>
        <p:spPr bwMode="auto">
          <a:xfrm>
            <a:off x="1698625" y="152400"/>
            <a:ext cx="7346950" cy="1331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342900" marR="0" lvl="0" indent="-342900" algn="ctr" defTabSz="914400" rtl="0" eaLnBrk="0" fontAlgn="base" latinLnBrk="0" hangingPunct="0">
              <a:lnSpc>
                <a:spcPct val="100000"/>
              </a:lnSpc>
              <a:spcBef>
                <a:spcPct val="0"/>
              </a:spcBef>
              <a:spcAft>
                <a:spcPct val="0"/>
              </a:spcAft>
              <a:buClrTx/>
              <a:buSzPct val="80000"/>
              <a:buFontTx/>
              <a:buNone/>
              <a:tabLst/>
              <a:defRPr/>
            </a:pPr>
            <a:endParaRPr kumimoji="0" lang="en-US" altLang="en-US" sz="4400" b="1" i="1" u="none" strike="noStrike" kern="1200" cap="none" spc="0" normalizeH="0" baseline="0" noProof="0">
              <a:ln>
                <a:noFill/>
              </a:ln>
              <a:solidFill>
                <a:srgbClr val="006600"/>
              </a:solidFill>
              <a:effectLst/>
              <a:uLnTx/>
              <a:uFillTx/>
              <a:latin typeface="Gill Sans MT" panose="020B0502020104020203" pitchFamily="34" charset="0"/>
              <a:ea typeface="ＭＳ Ｐゴシック" panose="020B0600070205080204" pitchFamily="34" charset="-128"/>
              <a:cs typeface="+mn-cs"/>
            </a:endParaRPr>
          </a:p>
        </p:txBody>
      </p:sp>
      <p:graphicFrame>
        <p:nvGraphicFramePr>
          <p:cNvPr id="12291" name="Object 1"/>
          <p:cNvGraphicFramePr>
            <a:graphicFrameLocks noChangeAspect="1"/>
          </p:cNvGraphicFramePr>
          <p:nvPr>
            <p:custDataLst>
              <p:tags r:id="rId3"/>
            </p:custDataLst>
          </p:nvPr>
        </p:nvGraphicFramePr>
        <p:xfrm>
          <a:off x="179388" y="188913"/>
          <a:ext cx="1485900" cy="1190625"/>
        </p:xfrm>
        <a:graphic>
          <a:graphicData uri="http://schemas.openxmlformats.org/presentationml/2006/ole">
            <mc:AlternateContent xmlns:mc="http://schemas.openxmlformats.org/markup-compatibility/2006">
              <mc:Choice xmlns:v="urn:schemas-microsoft-com:vml" Requires="v">
                <p:oleObj spid="_x0000_s125991" name="Picture" r:id="rId8" imgW="5054400" imgH="4201920" progId="StaticEnhancedMetafile">
                  <p:embed/>
                </p:oleObj>
              </mc:Choice>
              <mc:Fallback>
                <p:oleObj name="Picture" r:id="rId8" imgW="5054400" imgH="4201920" progId="StaticEnhancedMetafile">
                  <p:embed/>
                  <p:pic>
                    <p:nvPicPr>
                      <p:cNvPr id="12291"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388" y="188913"/>
                        <a:ext cx="1485900"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12292" name="TextBox 2"/>
          <p:cNvSpPr txBox="1">
            <a:spLocks noChangeArrowheads="1"/>
          </p:cNvSpPr>
          <p:nvPr>
            <p:custDataLst>
              <p:tags r:id="rId4"/>
            </p:custDataLst>
          </p:nvPr>
        </p:nvSpPr>
        <p:spPr bwMode="auto">
          <a:xfrm>
            <a:off x="755576" y="1628800"/>
            <a:ext cx="7704856" cy="51768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fr-CA" altLang="en-US" sz="28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rPr>
              <a:t>Songez à une relation de coaching constructive que vous avez eu avec une ou un</a:t>
            </a:r>
            <a:r>
              <a:rPr kumimoji="0" lang="fr-CA" altLang="en-US" sz="2800" b="0" i="0" u="none" strike="noStrike" kern="1200" cap="none" spc="0" normalizeH="0" baseline="0" noProof="0" dirty="0">
                <a:ln>
                  <a:noFill/>
                </a:ln>
                <a:effectLst/>
                <a:uLnTx/>
                <a:uFillTx/>
                <a:latin typeface="Arial" panose="020B0604020202020204" pitchFamily="34" charset="0"/>
                <a:cs typeface="+mn-cs"/>
              </a:rPr>
              <a:t> collègue dans votre milieu de travail. </a:t>
            </a:r>
            <a:endParaRPr kumimoji="0" lang="fr-CA" sz="2800" b="0" i="0" u="none" strike="noStrike" kern="1200" cap="none" spc="0" normalizeH="0" baseline="0" noProof="0" dirty="0">
              <a:ln>
                <a:noFill/>
              </a:ln>
              <a:effectLst/>
              <a:uLnTx/>
              <a:uFillTx/>
              <a:latin typeface="Arial" panose="020B0604020202020204" pitchFamily="34" charset="0"/>
              <a:ea typeface="MS PGothic" panose="020B0600070205080204" pitchFamily="34" charset="-128"/>
              <a:cs typeface="+mn-cs"/>
            </a:endParaRPr>
          </a:p>
          <a:p>
            <a:pPr marL="457200" marR="0" lvl="0" indent="-457200" algn="l" defTabSz="914400" rtl="0" eaLnBrk="0" fontAlgn="base" latinLnBrk="0" hangingPunct="0">
              <a:lnSpc>
                <a:spcPct val="100000"/>
              </a:lnSpc>
              <a:spcBef>
                <a:spcPct val="20000"/>
              </a:spcBef>
              <a:spcAft>
                <a:spcPct val="0"/>
              </a:spcAft>
              <a:buClrTx/>
              <a:buSzTx/>
              <a:buFontTx/>
              <a:buChar char="•"/>
              <a:tabLst/>
              <a:defRPr/>
            </a:pPr>
            <a:r>
              <a:rPr kumimoji="0" lang="fr-CA" altLang="en-US" sz="28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rPr>
              <a:t>Qui était le coach : un pair ou une superviseure ou un superviseur?</a:t>
            </a:r>
          </a:p>
          <a:p>
            <a:pPr marL="457200" marR="0" lvl="0" indent="-457200" algn="l" defTabSz="914400" rtl="0" eaLnBrk="0" fontAlgn="base" latinLnBrk="0" hangingPunct="0">
              <a:lnSpc>
                <a:spcPct val="100000"/>
              </a:lnSpc>
              <a:spcBef>
                <a:spcPct val="20000"/>
              </a:spcBef>
              <a:spcAft>
                <a:spcPct val="0"/>
              </a:spcAft>
              <a:buClrTx/>
              <a:buSzTx/>
              <a:buFontTx/>
              <a:buChar char="•"/>
              <a:tabLst/>
              <a:defRPr/>
            </a:pPr>
            <a:r>
              <a:rPr kumimoji="0" lang="fr-CA" altLang="en-US" sz="28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rPr>
              <a:t>Que s'est-il passé (contexte, questions, cible, durée)?</a:t>
            </a:r>
          </a:p>
          <a:p>
            <a:pPr marL="457200" marR="0" lvl="0" indent="-457200" algn="l" defTabSz="914400" rtl="0" eaLnBrk="0" fontAlgn="base" latinLnBrk="0" hangingPunct="0">
              <a:lnSpc>
                <a:spcPct val="100000"/>
              </a:lnSpc>
              <a:spcBef>
                <a:spcPct val="20000"/>
              </a:spcBef>
              <a:spcAft>
                <a:spcPct val="0"/>
              </a:spcAft>
              <a:buClrTx/>
              <a:buSzTx/>
              <a:buFontTx/>
              <a:buChar char="•"/>
              <a:tabLst/>
              <a:defRPr/>
            </a:pPr>
            <a:r>
              <a:rPr kumimoji="0" lang="fr-CA" altLang="en-US" sz="28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rPr>
              <a:t>Quelles personnes et quels éléments ont rendu cette expérience positive?</a:t>
            </a:r>
          </a:p>
          <a:p>
            <a:pPr marL="457200" marR="0" lvl="0" indent="-457200" algn="l" defTabSz="914400" rtl="0" eaLnBrk="0" fontAlgn="base" latinLnBrk="0" hangingPunct="0">
              <a:lnSpc>
                <a:spcPct val="100000"/>
              </a:lnSpc>
              <a:spcBef>
                <a:spcPct val="20000"/>
              </a:spcBef>
              <a:spcAft>
                <a:spcPct val="0"/>
              </a:spcAft>
              <a:buClrTx/>
              <a:buSzTx/>
              <a:buFontTx/>
              <a:buChar char="•"/>
              <a:tabLst/>
              <a:defRPr/>
            </a:pPr>
            <a:r>
              <a:rPr kumimoji="0" lang="fr-CA" altLang="en-US" sz="28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rPr>
              <a:t>Qu'est-ce qui aurait pu améliorer l'expérience pour vous et votre coach?</a:t>
            </a:r>
          </a:p>
        </p:txBody>
      </p:sp>
      <p:sp>
        <p:nvSpPr>
          <p:cNvPr id="12293" name="Rectangle 1"/>
          <p:cNvSpPr>
            <a:spLocks noChangeArrowheads="1"/>
          </p:cNvSpPr>
          <p:nvPr>
            <p:custDataLst>
              <p:tags r:id="rId5"/>
            </p:custDataLst>
          </p:nvPr>
        </p:nvSpPr>
        <p:spPr bwMode="auto">
          <a:xfrm>
            <a:off x="1835150" y="417513"/>
            <a:ext cx="676910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342900" marR="0" lvl="0" indent="-342900" algn="ctr" defTabSz="914400" rtl="0" eaLnBrk="0" fontAlgn="base" latinLnBrk="0" hangingPunct="0">
              <a:lnSpc>
                <a:spcPct val="100000"/>
              </a:lnSpc>
              <a:spcBef>
                <a:spcPct val="0"/>
              </a:spcBef>
              <a:spcAft>
                <a:spcPct val="0"/>
              </a:spcAft>
              <a:buClrTx/>
              <a:buSzPct val="80000"/>
              <a:buFontTx/>
              <a:buNone/>
              <a:tabLst/>
              <a:defRPr/>
            </a:pPr>
            <a:r>
              <a:rPr kumimoji="0" lang="fr-CA" alt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Relation professionnelle constructive</a:t>
            </a:r>
            <a:endParaRPr kumimoji="0" lang="fr-CA" altLang="en-US" sz="3200" b="1" i="1" u="none" strike="noStrike" kern="1200" cap="none" spc="0" normalizeH="0" baseline="0" noProof="0" dirty="0">
              <a:ln>
                <a:noFill/>
              </a:ln>
              <a:solidFill>
                <a:srgbClr val="006600"/>
              </a:solidFill>
              <a:effectLst/>
              <a:uLnTx/>
              <a:uFillTx/>
              <a:latin typeface="Gill Sans MT" panose="020B0502020104020203"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904689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custDataLst>
              <p:tags r:id="rId2"/>
            </p:custDataLst>
          </p:nvPr>
        </p:nvSpPr>
        <p:spPr>
          <a:xfrm>
            <a:off x="1497913" y="188913"/>
            <a:ext cx="7200000" cy="1098551"/>
          </a:xfrm>
        </p:spPr>
        <p:txBody>
          <a:bodyPr/>
          <a:lstStyle/>
          <a:p>
            <a:pPr marL="342900" indent="-342900"/>
            <a:br>
              <a:rPr lang="fr-CA" altLang="en-US" sz="3200" b="1" dirty="0">
                <a:solidFill>
                  <a:schemeClr val="tx1"/>
                </a:solidFill>
              </a:rPr>
            </a:br>
            <a:r>
              <a:rPr lang="fr-CA" altLang="en-US" sz="3200" b="1" dirty="0">
                <a:solidFill>
                  <a:schemeClr val="tx1"/>
                </a:solidFill>
              </a:rPr>
              <a:t>Le leader en tant que coach</a:t>
            </a:r>
            <a:br>
              <a:rPr lang="fr-CA" altLang="en-US" sz="3200" b="1" dirty="0">
                <a:solidFill>
                  <a:schemeClr val="tx1"/>
                </a:solidFill>
              </a:rPr>
            </a:br>
            <a:r>
              <a:rPr lang="fr-CA" altLang="en-US" sz="3200" b="1" dirty="0">
                <a:solidFill>
                  <a:schemeClr val="tx1"/>
                </a:solidFill>
              </a:rPr>
              <a:t>au quotidien</a:t>
            </a:r>
            <a:endParaRPr lang="fr-CA" altLang="en-US" b="1" i="1" dirty="0">
              <a:solidFill>
                <a:schemeClr val="tx1"/>
              </a:solidFill>
              <a:latin typeface="Gill Sans MT" panose="020B0502020104020203" pitchFamily="34" charset="0"/>
            </a:endParaRPr>
          </a:p>
        </p:txBody>
      </p:sp>
      <p:sp>
        <p:nvSpPr>
          <p:cNvPr id="3" name="Content Placeholder 2"/>
          <p:cNvSpPr>
            <a:spLocks noGrp="1"/>
          </p:cNvSpPr>
          <p:nvPr>
            <p:ph idx="1"/>
            <p:custDataLst>
              <p:tags r:id="rId3"/>
            </p:custDataLst>
          </p:nvPr>
        </p:nvSpPr>
        <p:spPr>
          <a:xfrm>
            <a:off x="451743" y="1628800"/>
            <a:ext cx="8229600" cy="4968552"/>
          </a:xfrm>
        </p:spPr>
        <p:txBody>
          <a:bodyPr/>
          <a:lstStyle/>
          <a:p>
            <a:pPr marL="0" indent="0">
              <a:buNone/>
            </a:pPr>
            <a:r>
              <a:rPr lang="fr-CA" sz="2800" kern="1200" dirty="0">
                <a:latin typeface="Arial" charset="0"/>
              </a:rPr>
              <a:t>Le processus de leader en tant que coach est mutuellement profitable, axé sur l'épanouissement et de nature non évaluative. Même si l'une des personnes peut avoir des visées différentes concernant le sujet ciblé, chacun des deux partenaires fait du coaching. Autrement dit, chaque partenaire est à certains moments le coach, et à d'autres l'apprenante ou l’apprenant. Ainsi, le soutien est réciproque – donnant donnant – et offert de manière jugée harmonieuse par les participantes et participants. </a:t>
            </a:r>
          </a:p>
          <a:p>
            <a:pPr marL="0" indent="0">
              <a:buNone/>
            </a:pPr>
            <a:endParaRPr lang="fr-CA" sz="2800" kern="1200" dirty="0">
              <a:latin typeface="Arial" charset="0"/>
            </a:endParaRPr>
          </a:p>
          <a:p>
            <a:pPr marL="0" indent="0">
              <a:buNone/>
            </a:pPr>
            <a:endParaRPr lang="fr-CA" sz="2800" kern="1200" dirty="0">
              <a:latin typeface="Arial" charset="0"/>
            </a:endParaRPr>
          </a:p>
          <a:p>
            <a:endParaRPr lang="fr-CA" altLang="en-US" sz="2800" dirty="0">
              <a:latin typeface="GillSans" pitchFamily="34" charset="0"/>
            </a:endParaRPr>
          </a:p>
        </p:txBody>
      </p:sp>
      <p:graphicFrame>
        <p:nvGraphicFramePr>
          <p:cNvPr id="25604" name="Object 1"/>
          <p:cNvGraphicFramePr>
            <a:graphicFrameLocks noChangeAspect="1"/>
          </p:cNvGraphicFramePr>
          <p:nvPr>
            <p:custDataLst>
              <p:tags r:id="rId4"/>
            </p:custDataLst>
          </p:nvPr>
        </p:nvGraphicFramePr>
        <p:xfrm>
          <a:off x="179388" y="188913"/>
          <a:ext cx="1485900" cy="1190625"/>
        </p:xfrm>
        <a:graphic>
          <a:graphicData uri="http://schemas.openxmlformats.org/presentationml/2006/ole">
            <mc:AlternateContent xmlns:mc="http://schemas.openxmlformats.org/markup-compatibility/2006">
              <mc:Choice xmlns:v="urn:schemas-microsoft-com:vml" Requires="v">
                <p:oleObj spid="_x0000_s127015" name="Picture" r:id="rId7" imgW="5054400" imgH="4201920" progId="StaticEnhancedMetafile">
                  <p:embed/>
                </p:oleObj>
              </mc:Choice>
              <mc:Fallback>
                <p:oleObj name="Picture" r:id="rId7" imgW="5054400" imgH="4201920" progId="StaticEnhancedMetafile">
                  <p:embed/>
                  <p:pic>
                    <p:nvPicPr>
                      <p:cNvPr id="25604"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388" y="188913"/>
                        <a:ext cx="1485900"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7012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custDataLst>
              <p:tags r:id="rId2"/>
            </p:custDataLst>
          </p:nvPr>
        </p:nvSpPr>
        <p:spPr bwMode="auto">
          <a:xfrm>
            <a:off x="1698625" y="152401"/>
            <a:ext cx="7346950" cy="9723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342900" marR="0" lvl="0" indent="-342900" algn="ctr" defTabSz="914400" rtl="0" eaLnBrk="0" fontAlgn="base" latinLnBrk="0" hangingPunct="0">
              <a:lnSpc>
                <a:spcPct val="100000"/>
              </a:lnSpc>
              <a:spcBef>
                <a:spcPct val="0"/>
              </a:spcBef>
              <a:spcAft>
                <a:spcPct val="0"/>
              </a:spcAft>
              <a:buClrTx/>
              <a:buSzPct val="80000"/>
              <a:buFontTx/>
              <a:buNone/>
              <a:tabLst/>
              <a:defRPr/>
            </a:pPr>
            <a:endParaRPr kumimoji="0" lang="en-US" altLang="en-US" sz="4400" b="1" i="1" u="none" strike="noStrike" kern="1200" cap="none" spc="0" normalizeH="0" baseline="0" noProof="0">
              <a:ln>
                <a:noFill/>
              </a:ln>
              <a:solidFill>
                <a:srgbClr val="006600"/>
              </a:solidFill>
              <a:effectLst/>
              <a:uLnTx/>
              <a:uFillTx/>
              <a:latin typeface="Gill Sans MT" panose="020B0502020104020203" pitchFamily="34" charset="0"/>
              <a:ea typeface="ＭＳ Ｐゴシック" panose="020B0600070205080204" pitchFamily="34" charset="-128"/>
              <a:cs typeface="+mn-cs"/>
            </a:endParaRPr>
          </a:p>
        </p:txBody>
      </p:sp>
      <p:graphicFrame>
        <p:nvGraphicFramePr>
          <p:cNvPr id="27651" name="Object 1"/>
          <p:cNvGraphicFramePr>
            <a:graphicFrameLocks noChangeAspect="1"/>
          </p:cNvGraphicFramePr>
          <p:nvPr>
            <p:custDataLst>
              <p:tags r:id="rId3"/>
            </p:custDataLst>
          </p:nvPr>
        </p:nvGraphicFramePr>
        <p:xfrm>
          <a:off x="179388" y="188913"/>
          <a:ext cx="1485900" cy="1190625"/>
        </p:xfrm>
        <a:graphic>
          <a:graphicData uri="http://schemas.openxmlformats.org/presentationml/2006/ole">
            <mc:AlternateContent xmlns:mc="http://schemas.openxmlformats.org/markup-compatibility/2006">
              <mc:Choice xmlns:v="urn:schemas-microsoft-com:vml" Requires="v">
                <p:oleObj spid="_x0000_s128039" name="Picture" r:id="rId8" imgW="5054400" imgH="4201920" progId="StaticEnhancedMetafile">
                  <p:embed/>
                </p:oleObj>
              </mc:Choice>
              <mc:Fallback>
                <p:oleObj name="Picture" r:id="rId8" imgW="5054400" imgH="4201920" progId="StaticEnhancedMetafile">
                  <p:embed/>
                  <p:pic>
                    <p:nvPicPr>
                      <p:cNvPr id="27651"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388" y="188913"/>
                        <a:ext cx="1485900"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27652" name="Rectangle 1"/>
          <p:cNvSpPr>
            <a:spLocks noChangeArrowheads="1"/>
          </p:cNvSpPr>
          <p:nvPr>
            <p:custDataLst>
              <p:tags r:id="rId4"/>
            </p:custDataLst>
          </p:nvPr>
        </p:nvSpPr>
        <p:spPr bwMode="auto">
          <a:xfrm>
            <a:off x="1777156" y="269216"/>
            <a:ext cx="676910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342900" marR="0" lvl="0" indent="-342900" algn="ctr" defTabSz="914400" rtl="0" eaLnBrk="0" fontAlgn="base" latinLnBrk="0" hangingPunct="0">
              <a:lnSpc>
                <a:spcPct val="100000"/>
              </a:lnSpc>
              <a:spcBef>
                <a:spcPct val="0"/>
              </a:spcBef>
              <a:spcAft>
                <a:spcPct val="0"/>
              </a:spcAft>
              <a:buClrTx/>
              <a:buSzPct val="80000"/>
              <a:buFontTx/>
              <a:buNone/>
              <a:tabLst/>
              <a:defRPr/>
            </a:pPr>
            <a:r>
              <a:rPr kumimoji="0" lang="fr-CA" altLang="en-US" sz="3200" b="1" i="0" u="none" strike="noStrike" kern="1200" cap="none" spc="0" normalizeH="0" baseline="0" noProof="0" dirty="0">
                <a:ln>
                  <a:noFill/>
                </a:ln>
                <a:effectLst/>
                <a:uLnTx/>
                <a:uFillTx/>
                <a:ea typeface="ＭＳ Ｐゴシック" panose="020B0600070205080204" pitchFamily="34" charset="-128"/>
                <a:cs typeface="+mn-cs"/>
              </a:rPr>
              <a:t>Le leader en tant que coach</a:t>
            </a:r>
            <a:br>
              <a:rPr kumimoji="0" lang="fr-CA" altLang="en-US" sz="3200" b="1" i="0" u="none" strike="noStrike" kern="1200" cap="none" spc="0" normalizeH="0" baseline="0" noProof="0" dirty="0">
                <a:ln>
                  <a:noFill/>
                </a:ln>
                <a:effectLst/>
                <a:uLnTx/>
                <a:uFillTx/>
                <a:ea typeface="ＭＳ Ｐゴシック" panose="020B0600070205080204" pitchFamily="34" charset="-128"/>
                <a:cs typeface="+mn-cs"/>
              </a:rPr>
            </a:br>
            <a:r>
              <a:rPr kumimoji="0" lang="fr-CA" altLang="en-US" sz="3200" b="1" i="0" u="none" strike="noStrike" kern="1200" cap="none" spc="0" normalizeH="0" baseline="0" noProof="0" dirty="0">
                <a:ln>
                  <a:noFill/>
                </a:ln>
                <a:effectLst/>
                <a:uLnTx/>
                <a:uFillTx/>
                <a:ea typeface="ＭＳ Ｐゴシック" panose="020B0600070205080204" pitchFamily="34" charset="-128"/>
                <a:cs typeface="+mn-cs"/>
              </a:rPr>
              <a:t>au quotidien</a:t>
            </a:r>
            <a:endParaRPr kumimoji="0" lang="fr-CA" altLang="en-US" sz="3200" b="1" i="1" u="none" strike="noStrike" kern="1200" cap="none" spc="0" normalizeH="0" baseline="0" noProof="0" dirty="0">
              <a:ln>
                <a:noFill/>
              </a:ln>
              <a:effectLst/>
              <a:uLnTx/>
              <a:uFillTx/>
              <a:latin typeface="Gill Sans MT" panose="020B0502020104020203" pitchFamily="34" charset="0"/>
              <a:ea typeface="ＭＳ Ｐゴシック" panose="020B0600070205080204" pitchFamily="34" charset="-128"/>
              <a:cs typeface="+mn-cs"/>
            </a:endParaRPr>
          </a:p>
        </p:txBody>
      </p:sp>
      <p:sp>
        <p:nvSpPr>
          <p:cNvPr id="2" name="TextBox 1">
            <a:extLst>
              <a:ext uri="{FF2B5EF4-FFF2-40B4-BE49-F238E27FC236}">
                <a16:creationId xmlns:a16="http://schemas.microsoft.com/office/drawing/2014/main" id="{095249E6-0B44-4A41-A5D3-F5A95E62B5E3}"/>
              </a:ext>
            </a:extLst>
          </p:cNvPr>
          <p:cNvSpPr txBox="1"/>
          <p:nvPr>
            <p:custDataLst>
              <p:tags r:id="rId5"/>
            </p:custDataLst>
          </p:nvPr>
        </p:nvSpPr>
        <p:spPr>
          <a:xfrm>
            <a:off x="395536" y="1346433"/>
            <a:ext cx="8496024" cy="5511567"/>
          </a:xfrm>
          <a:prstGeom prst="rect">
            <a:avLst/>
          </a:prstGeom>
          <a:noFill/>
        </p:spPr>
        <p:txBody>
          <a:bodyPr wrap="square" rtlCol="0">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9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rPr>
              <a:t>On peut décrire le processus de leader en tant que coach comme du « coaching en leadership » qui consiste en une « intervention de coaching spécialement conçue pour les leaders en poste ou potentiels dans l'optique de renforcer les pratiques de leadership des participantes et participants ». (Campbell et van </a:t>
            </a:r>
            <a:r>
              <a:rPr kumimoji="0" lang="fr-CA" sz="1900" b="0" i="0" u="none" strike="noStrike" kern="1200" cap="none" spc="0" normalizeH="0" baseline="0" noProof="0" dirty="0" err="1">
                <a:ln>
                  <a:noFill/>
                </a:ln>
                <a:effectLst/>
                <a:uLnTx/>
                <a:uFillTx/>
                <a:latin typeface="Arial" panose="020B0604020202020204" pitchFamily="34" charset="0"/>
                <a:ea typeface="ＭＳ Ｐゴシック" panose="020B0600070205080204" pitchFamily="34" charset="-128"/>
                <a:cs typeface="+mn-cs"/>
              </a:rPr>
              <a:t>Nieuwerburgh</a:t>
            </a:r>
            <a:r>
              <a:rPr kumimoji="0" lang="fr-CA" sz="19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rPr>
              <a:t>, 2017).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A" sz="19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9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rPr>
              <a:t>Ce processus peut englober tous les entretiens de coaching, structurés ou non, auxquels un leader peut participer, notamment :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CA" sz="19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rPr>
              <a:t>des discussions collaboratives;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CA" sz="19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rPr>
              <a:t>du coaching « de couloir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CA" sz="19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rPr>
              <a:t>du coaching non structuré;</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CA" sz="19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rPr>
              <a:t>du coaching structuré.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9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rPr>
              <a:t>Ce qui distingue ce processus, c'est que les deux partenaires sont à tour de rôle le coach et l'apprenant.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A" sz="12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8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rPr>
              <a:t>Visionnez le webinaire </a:t>
            </a:r>
            <a:r>
              <a:rPr kumimoji="0" lang="fr-CA" sz="1800" b="0" i="1"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hlinkClick r:id="rId10"/>
              </a:rPr>
              <a:t>Coaching as a Vehicle for Transforming School Culture</a:t>
            </a:r>
            <a:r>
              <a:rPr kumimoji="0" lang="fr-CA" sz="18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rPr>
              <a:t>, dans lequel Campbell et van </a:t>
            </a:r>
            <a:r>
              <a:rPr kumimoji="0" lang="fr-CA" sz="1800" b="0" i="0" u="none" strike="noStrike" kern="1200" cap="none" spc="0" normalizeH="0" baseline="0" noProof="0" dirty="0" err="1">
                <a:ln>
                  <a:noFill/>
                </a:ln>
                <a:effectLst/>
                <a:uLnTx/>
                <a:uFillTx/>
                <a:latin typeface="Arial" panose="020B0604020202020204" pitchFamily="34" charset="0"/>
                <a:ea typeface="ＭＳ Ｐゴシック" panose="020B0600070205080204" pitchFamily="34" charset="-128"/>
                <a:cs typeface="+mn-cs"/>
              </a:rPr>
              <a:t>Nieuwerburgh</a:t>
            </a:r>
            <a:r>
              <a:rPr kumimoji="0" lang="fr-CA" sz="18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rPr>
              <a:t> (2017) présentent leur modèle de coaching axé sur l'épanouissement. </a:t>
            </a:r>
            <a:endParaRPr kumimoji="0" lang="fr-CA" sz="1800" b="0" i="1"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81984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custDataLst>
              <p:tags r:id="rId2"/>
            </p:custDataLst>
          </p:nvPr>
        </p:nvSpPr>
        <p:spPr bwMode="auto">
          <a:xfrm>
            <a:off x="1698625" y="152400"/>
            <a:ext cx="7346950" cy="1331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342900" marR="0" lvl="0" indent="-342900" algn="ctr" defTabSz="914400" rtl="0" eaLnBrk="0" fontAlgn="base" latinLnBrk="0" hangingPunct="0">
              <a:lnSpc>
                <a:spcPct val="100000"/>
              </a:lnSpc>
              <a:spcBef>
                <a:spcPct val="0"/>
              </a:spcBef>
              <a:spcAft>
                <a:spcPct val="0"/>
              </a:spcAft>
              <a:buClrTx/>
              <a:buSzPct val="80000"/>
              <a:buFontTx/>
              <a:buNone/>
              <a:tabLst/>
              <a:defRPr/>
            </a:pPr>
            <a:endParaRPr kumimoji="0" lang="en-US" altLang="en-US" sz="4400" b="1" i="1" u="none" strike="noStrike" kern="1200" cap="none" spc="0" normalizeH="0" baseline="0" noProof="0">
              <a:ln>
                <a:noFill/>
              </a:ln>
              <a:solidFill>
                <a:srgbClr val="006600"/>
              </a:solidFill>
              <a:effectLst/>
              <a:uLnTx/>
              <a:uFillTx/>
              <a:latin typeface="Gill Sans MT" panose="020B0502020104020203" pitchFamily="34" charset="0"/>
              <a:ea typeface="ＭＳ Ｐゴシック" panose="020B0600070205080204" pitchFamily="34" charset="-128"/>
              <a:cs typeface="+mn-cs"/>
            </a:endParaRPr>
          </a:p>
        </p:txBody>
      </p:sp>
      <p:graphicFrame>
        <p:nvGraphicFramePr>
          <p:cNvPr id="27651" name="Object 1"/>
          <p:cNvGraphicFramePr>
            <a:graphicFrameLocks noChangeAspect="1"/>
          </p:cNvGraphicFramePr>
          <p:nvPr>
            <p:custDataLst>
              <p:tags r:id="rId3"/>
            </p:custDataLst>
          </p:nvPr>
        </p:nvGraphicFramePr>
        <p:xfrm>
          <a:off x="179388" y="188913"/>
          <a:ext cx="1485900" cy="1190625"/>
        </p:xfrm>
        <a:graphic>
          <a:graphicData uri="http://schemas.openxmlformats.org/presentationml/2006/ole">
            <mc:AlternateContent xmlns:mc="http://schemas.openxmlformats.org/markup-compatibility/2006">
              <mc:Choice xmlns:v="urn:schemas-microsoft-com:vml" Requires="v">
                <p:oleObj spid="_x0000_s129063" name="Picture" r:id="rId8" imgW="5054400" imgH="4201920" progId="StaticEnhancedMetafile">
                  <p:embed/>
                </p:oleObj>
              </mc:Choice>
              <mc:Fallback>
                <p:oleObj name="Picture" r:id="rId8" imgW="5054400" imgH="4201920" progId="StaticEnhancedMetafile">
                  <p:embed/>
                  <p:pic>
                    <p:nvPicPr>
                      <p:cNvPr id="27651"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388" y="188913"/>
                        <a:ext cx="1485900"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27652" name="Rectangle 1"/>
          <p:cNvSpPr>
            <a:spLocks noChangeArrowheads="1"/>
          </p:cNvSpPr>
          <p:nvPr>
            <p:custDataLst>
              <p:tags r:id="rId4"/>
            </p:custDataLst>
          </p:nvPr>
        </p:nvSpPr>
        <p:spPr bwMode="auto">
          <a:xfrm>
            <a:off x="1819950" y="56367"/>
            <a:ext cx="56254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342900" marR="0" lvl="0" indent="-342900" algn="ctr" defTabSz="914400" rtl="0" eaLnBrk="0" fontAlgn="base" latinLnBrk="0" hangingPunct="0">
              <a:lnSpc>
                <a:spcPct val="100000"/>
              </a:lnSpc>
              <a:spcBef>
                <a:spcPct val="0"/>
              </a:spcBef>
              <a:spcAft>
                <a:spcPct val="0"/>
              </a:spcAft>
              <a:buClrTx/>
              <a:buSzPct val="80000"/>
              <a:buFontTx/>
              <a:buNone/>
              <a:tabLst/>
              <a:defRPr/>
            </a:pPr>
            <a:r>
              <a:rPr kumimoji="0" lang="fr-CA" altLang="en-US" sz="3200" b="1" i="0" u="none" strike="noStrike" kern="1200" cap="none" spc="0" normalizeH="0" baseline="0" noProof="0" dirty="0">
                <a:ln>
                  <a:noFill/>
                </a:ln>
                <a:effectLst/>
                <a:uLnTx/>
                <a:uFillTx/>
                <a:ea typeface="ＭＳ Ｐゴシック" panose="020B0600070205080204" pitchFamily="34" charset="-128"/>
                <a:cs typeface="+mn-cs"/>
              </a:rPr>
              <a:t>Le leader en tant que coach</a:t>
            </a:r>
            <a:br>
              <a:rPr kumimoji="0" lang="fr-CA" altLang="en-US" sz="3200" b="1" i="0" u="none" strike="noStrike" kern="1200" cap="none" spc="0" normalizeH="0" baseline="0" noProof="0" dirty="0">
                <a:ln>
                  <a:noFill/>
                </a:ln>
                <a:effectLst/>
                <a:uLnTx/>
                <a:uFillTx/>
                <a:ea typeface="ＭＳ Ｐゴシック" panose="020B0600070205080204" pitchFamily="34" charset="-128"/>
                <a:cs typeface="+mn-cs"/>
              </a:rPr>
            </a:br>
            <a:r>
              <a:rPr kumimoji="0" lang="fr-CA" altLang="en-US" sz="3200" b="1" i="0" u="none" strike="noStrike" kern="1200" cap="none" spc="0" normalizeH="0" baseline="0" noProof="0" dirty="0">
                <a:ln>
                  <a:noFill/>
                </a:ln>
                <a:effectLst/>
                <a:uLnTx/>
                <a:uFillTx/>
                <a:ea typeface="ＭＳ Ｐゴシック" panose="020B0600070205080204" pitchFamily="34" charset="-128"/>
                <a:cs typeface="+mn-cs"/>
              </a:rPr>
              <a:t>au quotidien</a:t>
            </a:r>
            <a:endParaRPr kumimoji="0" lang="fr-CA" altLang="en-US" sz="3200" b="1" i="1" u="none" strike="noStrike" kern="1200" cap="none" spc="0" normalizeH="0" baseline="0" noProof="0" dirty="0">
              <a:ln>
                <a:noFill/>
              </a:ln>
              <a:effectLst/>
              <a:uLnTx/>
              <a:uFillTx/>
              <a:latin typeface="Gill Sans MT" panose="020B0502020104020203" pitchFamily="34" charset="0"/>
              <a:ea typeface="ＭＳ Ｐゴシック" panose="020B0600070205080204" pitchFamily="34" charset="-128"/>
              <a:cs typeface="+mn-cs"/>
            </a:endParaRPr>
          </a:p>
        </p:txBody>
      </p:sp>
      <p:sp>
        <p:nvSpPr>
          <p:cNvPr id="2" name="TextBox 1">
            <a:extLst>
              <a:ext uri="{FF2B5EF4-FFF2-40B4-BE49-F238E27FC236}">
                <a16:creationId xmlns:a16="http://schemas.microsoft.com/office/drawing/2014/main" id="{095249E6-0B44-4A41-A5D3-F5A95E62B5E3}"/>
              </a:ext>
            </a:extLst>
          </p:cNvPr>
          <p:cNvSpPr txBox="1"/>
          <p:nvPr>
            <p:custDataLst>
              <p:tags r:id="rId5"/>
            </p:custDataLst>
          </p:nvPr>
        </p:nvSpPr>
        <p:spPr>
          <a:xfrm>
            <a:off x="179388" y="1041023"/>
            <a:ext cx="8830662" cy="621708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2800" b="1"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rPr>
              <a:t>Vérités sur le coaching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24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rPr>
              <a:t>Il est facile de faire du coaching grâce à ces sept questions essentielles :</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defRPr/>
            </a:pPr>
            <a:r>
              <a:rPr kumimoji="0" lang="fr-CA" sz="24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rPr>
              <a:t>La question brise-glace : « Qu'est-ce qui te préoccupe? »</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defRPr/>
            </a:pPr>
            <a:r>
              <a:rPr kumimoji="0" lang="fr-CA" sz="24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rPr>
              <a:t>La question QDA : « Quoi d'autre? »</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defRPr/>
            </a:pPr>
            <a:r>
              <a:rPr kumimoji="0" lang="fr-CA" sz="24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rPr>
              <a:t>La question cible : « Quel est le réel problème pour toi dans ce cas-ci? »</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defRPr/>
            </a:pPr>
            <a:r>
              <a:rPr kumimoji="0" lang="fr-CA" sz="24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rPr>
              <a:t>La question fondamentale : « Qu'est-ce que tu souhaites? »</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defRPr/>
            </a:pPr>
            <a:r>
              <a:rPr kumimoji="0" lang="fr-CA" sz="24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rPr>
              <a:t>La question paresseuse : « Comment puis-je t'aider? » </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defRPr/>
            </a:pPr>
            <a:r>
              <a:rPr kumimoji="0" lang="fr-CA" sz="24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rPr>
              <a:t>La question stratégique : « Si tu acceptes ceci, à quoi devras-tu renoncer? » </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defRPr/>
            </a:pPr>
            <a:r>
              <a:rPr kumimoji="0" lang="fr-CA" sz="24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rPr>
              <a:t>La question d'apprentissage : « Qu'est-ce qui t'a été le plus utile? »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A" sz="18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8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rPr>
              <a:t>Source : </a:t>
            </a:r>
            <a:r>
              <a:rPr kumimoji="0" lang="fr-CA" sz="1800" b="0" i="1"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hlinkClick r:id="rId10"/>
              </a:rPr>
              <a:t>The Coaching Habit: Say </a:t>
            </a:r>
            <a:r>
              <a:rPr kumimoji="0" lang="fr-CA" sz="1800" b="0" i="1" u="none" strike="noStrike" kern="1200" cap="none" spc="0" normalizeH="0" baseline="0" noProof="0" dirty="0" err="1">
                <a:ln>
                  <a:noFill/>
                </a:ln>
                <a:effectLst/>
                <a:uLnTx/>
                <a:uFillTx/>
                <a:latin typeface="Arial" panose="020B0604020202020204" pitchFamily="34" charset="0"/>
                <a:ea typeface="ＭＳ Ｐゴシック" panose="020B0600070205080204" pitchFamily="34" charset="-128"/>
                <a:cs typeface="+mn-cs"/>
                <a:hlinkClick r:id="rId10"/>
              </a:rPr>
              <a:t>Less</a:t>
            </a:r>
            <a:r>
              <a:rPr kumimoji="0" lang="fr-CA" sz="1800" b="0" i="1"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hlinkClick r:id="rId10"/>
              </a:rPr>
              <a:t>, </a:t>
            </a:r>
            <a:r>
              <a:rPr kumimoji="0" lang="fr-CA" sz="1800" b="0" i="1" u="none" strike="noStrike" kern="1200" cap="none" spc="0" normalizeH="0" baseline="0" noProof="0" dirty="0" err="1">
                <a:ln>
                  <a:noFill/>
                </a:ln>
                <a:effectLst/>
                <a:uLnTx/>
                <a:uFillTx/>
                <a:latin typeface="Arial" panose="020B0604020202020204" pitchFamily="34" charset="0"/>
                <a:ea typeface="ＭＳ Ｐゴシック" panose="020B0600070205080204" pitchFamily="34" charset="-128"/>
                <a:cs typeface="+mn-cs"/>
                <a:hlinkClick r:id="rId10"/>
              </a:rPr>
              <a:t>Ask</a:t>
            </a:r>
            <a:r>
              <a:rPr kumimoji="0" lang="fr-CA" sz="1800" b="0" i="1"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hlinkClick r:id="rId10"/>
              </a:rPr>
              <a:t> More &amp; Change the </a:t>
            </a:r>
            <a:r>
              <a:rPr kumimoji="0" lang="fr-CA" sz="1800" b="0" i="1" u="none" strike="noStrike" kern="1200" cap="none" spc="0" normalizeH="0" baseline="0" noProof="0" dirty="0" err="1">
                <a:ln>
                  <a:noFill/>
                </a:ln>
                <a:effectLst/>
                <a:uLnTx/>
                <a:uFillTx/>
                <a:latin typeface="Arial" panose="020B0604020202020204" pitchFamily="34" charset="0"/>
                <a:ea typeface="ＭＳ Ｐゴシック" panose="020B0600070205080204" pitchFamily="34" charset="-128"/>
                <a:cs typeface="+mn-cs"/>
                <a:hlinkClick r:id="rId10"/>
              </a:rPr>
              <a:t>Way</a:t>
            </a:r>
            <a:r>
              <a:rPr kumimoji="0" lang="fr-CA" sz="1800" b="0" i="1"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hlinkClick r:id="rId10"/>
              </a:rPr>
              <a:t> You Lead </a:t>
            </a:r>
            <a:r>
              <a:rPr kumimoji="0" lang="fr-CA" sz="1800" b="0" i="1" u="none" strike="noStrike" kern="1200" cap="none" spc="0" normalizeH="0" baseline="0" noProof="0" dirty="0" err="1">
                <a:ln>
                  <a:noFill/>
                </a:ln>
                <a:effectLst/>
                <a:uLnTx/>
                <a:uFillTx/>
                <a:latin typeface="Arial" panose="020B0604020202020204" pitchFamily="34" charset="0"/>
                <a:ea typeface="ＭＳ Ｐゴシック" panose="020B0600070205080204" pitchFamily="34" charset="-128"/>
                <a:cs typeface="+mn-cs"/>
                <a:hlinkClick r:id="rId10"/>
              </a:rPr>
              <a:t>Forever</a:t>
            </a:r>
            <a:r>
              <a:rPr kumimoji="0" lang="fr-CA" sz="18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hlinkClick r:id="rId10"/>
              </a:rPr>
              <a:t> </a:t>
            </a:r>
            <a:r>
              <a:rPr kumimoji="0" lang="fr-CA" sz="18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rPr>
              <a:t>(</a:t>
            </a:r>
            <a:r>
              <a:rPr kumimoji="0" lang="fr-CA" sz="1800" b="0" i="0" u="none" strike="noStrike" kern="1200" cap="none" spc="0" normalizeH="0" baseline="0" noProof="0" dirty="0" err="1">
                <a:ln>
                  <a:noFill/>
                </a:ln>
                <a:effectLst/>
                <a:uLnTx/>
                <a:uFillTx/>
                <a:latin typeface="Arial" panose="020B0604020202020204" pitchFamily="34" charset="0"/>
                <a:ea typeface="ＭＳ Ｐゴシック" panose="020B0600070205080204" pitchFamily="34" charset="-128"/>
                <a:cs typeface="+mn-cs"/>
              </a:rPr>
              <a:t>Bungay</a:t>
            </a:r>
            <a:r>
              <a:rPr kumimoji="0" lang="fr-CA" sz="18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rPr>
              <a:t> </a:t>
            </a:r>
            <a:r>
              <a:rPr kumimoji="0" lang="fr-CA" sz="1800" b="0" i="0" u="none" strike="noStrike" kern="1200" cap="none" spc="0" normalizeH="0" baseline="0" noProof="0" dirty="0" err="1">
                <a:ln>
                  <a:noFill/>
                </a:ln>
                <a:effectLst/>
                <a:uLnTx/>
                <a:uFillTx/>
                <a:latin typeface="Arial" panose="020B0604020202020204" pitchFamily="34" charset="0"/>
                <a:ea typeface="ＭＳ Ｐゴシック" panose="020B0600070205080204" pitchFamily="34" charset="-128"/>
                <a:cs typeface="+mn-cs"/>
              </a:rPr>
              <a:t>Stanier</a:t>
            </a:r>
            <a:r>
              <a:rPr kumimoji="0" lang="fr-CA" sz="18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rPr>
              <a:t>, 2016)</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A" sz="28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848283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custDataLst>
              <p:tags r:id="rId2"/>
            </p:custDataLst>
          </p:nvPr>
        </p:nvSpPr>
        <p:spPr>
          <a:xfrm>
            <a:off x="1691680" y="274638"/>
            <a:ext cx="6995120" cy="1426170"/>
          </a:xfrm>
        </p:spPr>
        <p:txBody>
          <a:bodyPr/>
          <a:lstStyle/>
          <a:p>
            <a:pPr algn="l"/>
            <a:br>
              <a:rPr lang="fr-CA" altLang="en-US" sz="2800">
                <a:solidFill>
                  <a:schemeClr val="tx1"/>
                </a:solidFill>
              </a:rPr>
            </a:br>
            <a:endParaRPr lang="fr-CA" altLang="en-US" sz="2800">
              <a:solidFill>
                <a:schemeClr val="tx1"/>
              </a:solidFill>
            </a:endParaRPr>
          </a:p>
        </p:txBody>
      </p:sp>
      <p:sp>
        <p:nvSpPr>
          <p:cNvPr id="31747" name="Rectangle 3"/>
          <p:cNvSpPr>
            <a:spLocks noChangeArrowheads="1"/>
          </p:cNvSpPr>
          <p:nvPr>
            <p:custDataLst>
              <p:tags r:id="rId3"/>
            </p:custDataLst>
          </p:nvPr>
        </p:nvSpPr>
        <p:spPr bwMode="auto">
          <a:xfrm>
            <a:off x="0" y="2649022"/>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fr-CA" altLang="en-US" sz="1800"/>
          </a:p>
        </p:txBody>
      </p:sp>
      <p:sp>
        <p:nvSpPr>
          <p:cNvPr id="31748" name="Rectangle 3"/>
          <p:cNvSpPr>
            <a:spLocks noChangeArrowheads="1"/>
          </p:cNvSpPr>
          <p:nvPr>
            <p:custDataLst>
              <p:tags r:id="rId4"/>
            </p:custDataLst>
          </p:nvPr>
        </p:nvSpPr>
        <p:spPr bwMode="auto">
          <a:xfrm>
            <a:off x="1692275" y="304800"/>
            <a:ext cx="7299325"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lnSpc>
                <a:spcPct val="90000"/>
              </a:lnSpc>
              <a:spcBef>
                <a:spcPct val="0"/>
              </a:spcBef>
              <a:buFontTx/>
              <a:buNone/>
            </a:pPr>
            <a:endParaRPr lang="fr-CA" altLang="en-US" sz="4400" b="1" i="1">
              <a:latin typeface="Gill Sans MT" panose="020B0502020104020203" pitchFamily="34" charset="0"/>
            </a:endParaRPr>
          </a:p>
        </p:txBody>
      </p:sp>
      <p:sp>
        <p:nvSpPr>
          <p:cNvPr id="31749" name="Rectangle 3"/>
          <p:cNvSpPr>
            <a:spLocks noGrp="1" noChangeArrowheads="1"/>
          </p:cNvSpPr>
          <p:nvPr>
            <p:ph type="body" idx="1"/>
            <p:custDataLst>
              <p:tags r:id="rId5"/>
            </p:custDataLst>
          </p:nvPr>
        </p:nvSpPr>
        <p:spPr>
          <a:xfrm>
            <a:off x="323528" y="1700808"/>
            <a:ext cx="8560800" cy="4479702"/>
          </a:xfrm>
        </p:spPr>
        <p:txBody>
          <a:bodyPr/>
          <a:lstStyle/>
          <a:p>
            <a:pPr marL="0" indent="0">
              <a:buNone/>
            </a:pPr>
            <a:r>
              <a:rPr lang="fr-CA" sz="2400" dirty="0">
                <a:latin typeface="ArialMT"/>
              </a:rPr>
              <a:t>Le processus de « Cognitive Coaching » (coaching cognitif) s’attarde sur le raisonnement qui sous-tend nos pratiques. Il semble que chaque personne a une carte cognitive dont elle n’est que partiellement consciente. En coaching cognitif, les questions du coach visent à révéler à l’autre les parties de cette carte qui doivent être complétées ou consciemment développées. En verbalisant sa façon de penser, la personne clarifie son processus décisionnel et en prend conscience. Le but de l’exercice est l’autonomie personnelle : la capacité de surveiller, d’analyser et d’évaluer son propre comportement.</a:t>
            </a:r>
          </a:p>
          <a:p>
            <a:pPr marL="0" indent="0">
              <a:buNone/>
            </a:pPr>
            <a:endParaRPr lang="fr-CA" sz="1600" dirty="0">
              <a:latin typeface="ArialMT"/>
            </a:endParaRPr>
          </a:p>
          <a:p>
            <a:pPr marL="0" indent="0">
              <a:buNone/>
            </a:pPr>
            <a:r>
              <a:rPr lang="fr-CA" sz="2000" dirty="0">
                <a:latin typeface="ArialMT"/>
              </a:rPr>
              <a:t>D’après </a:t>
            </a:r>
            <a:r>
              <a:rPr lang="fr-CA" sz="2000" i="1" dirty="0">
                <a:latin typeface="ArialMT"/>
                <a:hlinkClick r:id="rId10"/>
              </a:rPr>
              <a:t>Cognitive Coaching: A </a:t>
            </a:r>
            <a:r>
              <a:rPr lang="fr-CA" sz="2000" i="1" dirty="0" err="1">
                <a:latin typeface="ArialMT"/>
                <a:hlinkClick r:id="rId10"/>
              </a:rPr>
              <a:t>Foundation</a:t>
            </a:r>
            <a:r>
              <a:rPr lang="fr-CA" sz="2000" i="1" dirty="0">
                <a:latin typeface="ArialMT"/>
                <a:hlinkClick r:id="rId10"/>
              </a:rPr>
              <a:t> for Renaissance </a:t>
            </a:r>
            <a:r>
              <a:rPr lang="fr-CA" sz="2000" i="1" dirty="0" err="1">
                <a:latin typeface="ArialMT"/>
                <a:hlinkClick r:id="rId10"/>
              </a:rPr>
              <a:t>Schools</a:t>
            </a:r>
            <a:r>
              <a:rPr lang="fr-CA" sz="2000" i="1" dirty="0">
                <a:latin typeface="ArialMT"/>
                <a:hlinkClick r:id="rId10"/>
              </a:rPr>
              <a:t> </a:t>
            </a:r>
            <a:r>
              <a:rPr lang="fr-CA" sz="2000" dirty="0">
                <a:latin typeface="ArialMT"/>
              </a:rPr>
              <a:t>(Costa et </a:t>
            </a:r>
            <a:r>
              <a:rPr lang="fr-CA" sz="2000" dirty="0" err="1">
                <a:latin typeface="ArialMT"/>
              </a:rPr>
              <a:t>Garmston</a:t>
            </a:r>
            <a:r>
              <a:rPr lang="fr-CA" sz="2000" dirty="0">
                <a:latin typeface="ArialMT"/>
              </a:rPr>
              <a:t>, 2002)</a:t>
            </a:r>
          </a:p>
        </p:txBody>
      </p:sp>
      <p:graphicFrame>
        <p:nvGraphicFramePr>
          <p:cNvPr id="31750" name="Object 1"/>
          <p:cNvGraphicFramePr>
            <a:graphicFrameLocks noChangeAspect="1"/>
          </p:cNvGraphicFramePr>
          <p:nvPr>
            <p:custDataLst>
              <p:tags r:id="rId6"/>
            </p:custDataLst>
          </p:nvPr>
        </p:nvGraphicFramePr>
        <p:xfrm>
          <a:off x="179388" y="188913"/>
          <a:ext cx="1485900" cy="1190625"/>
        </p:xfrm>
        <a:graphic>
          <a:graphicData uri="http://schemas.openxmlformats.org/presentationml/2006/ole">
            <mc:AlternateContent xmlns:mc="http://schemas.openxmlformats.org/markup-compatibility/2006">
              <mc:Choice xmlns:v="urn:schemas-microsoft-com:vml" Requires="v">
                <p:oleObj spid="_x0000_s130079" name="Picture" r:id="rId11" imgW="5054400" imgH="4201920" progId="StaticEnhancedMetafile">
                  <p:embed/>
                </p:oleObj>
              </mc:Choice>
              <mc:Fallback>
                <p:oleObj name="Picture" r:id="rId11" imgW="5054400" imgH="4201920" progId="StaticEnhancedMetafile">
                  <p:embed/>
                  <p:pic>
                    <p:nvPicPr>
                      <p:cNvPr id="31750" name="Object 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9388" y="188913"/>
                        <a:ext cx="1485900" cy="119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1"/>
          <p:cNvSpPr>
            <a:spLocks noChangeArrowheads="1"/>
          </p:cNvSpPr>
          <p:nvPr>
            <p:custDataLst>
              <p:tags r:id="rId7"/>
            </p:custDataLst>
          </p:nvPr>
        </p:nvSpPr>
        <p:spPr bwMode="auto">
          <a:xfrm>
            <a:off x="1835150" y="417513"/>
            <a:ext cx="676910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indent="0">
              <a:spcBef>
                <a:spcPct val="0"/>
              </a:spcBef>
              <a:buSzPct val="80000"/>
              <a:buFontTx/>
              <a:buNone/>
            </a:pPr>
            <a:r>
              <a:rPr lang="fr-CA" altLang="en-US" b="1" dirty="0"/>
              <a:t>Le leader en tant que coach au quotidien : Cognitive Coaching</a:t>
            </a:r>
            <a:endParaRPr lang="fr-CA" altLang="en-US" b="1" i="1" dirty="0">
              <a:latin typeface="Gill Sans MT" panose="020B0502020104020203" pitchFamily="34" charset="0"/>
            </a:endParaRPr>
          </a:p>
        </p:txBody>
      </p:sp>
    </p:spTree>
    <p:extLst>
      <p:ext uri="{BB962C8B-B14F-4D97-AF65-F5344CB8AC3E}">
        <p14:creationId xmlns:p14="http://schemas.microsoft.com/office/powerpoint/2010/main" val="3529554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custDataLst>
              <p:tags r:id="rId2"/>
            </p:custDataLst>
          </p:nvPr>
        </p:nvSpPr>
        <p:spPr>
          <a:xfrm>
            <a:off x="1691680" y="274638"/>
            <a:ext cx="6995120" cy="1426170"/>
          </a:xfrm>
        </p:spPr>
        <p:txBody>
          <a:bodyPr/>
          <a:lstStyle/>
          <a:p>
            <a:pPr algn="l"/>
            <a:br>
              <a:rPr lang="fr-CA" altLang="en-US" sz="2800">
                <a:solidFill>
                  <a:schemeClr val="tx1"/>
                </a:solidFill>
              </a:rPr>
            </a:br>
            <a:endParaRPr lang="fr-CA" altLang="en-US" sz="2800">
              <a:solidFill>
                <a:schemeClr val="tx1"/>
              </a:solidFill>
            </a:endParaRPr>
          </a:p>
        </p:txBody>
      </p:sp>
      <p:sp>
        <p:nvSpPr>
          <p:cNvPr id="31747" name="Rectangle 3"/>
          <p:cNvSpPr>
            <a:spLocks noChangeArrowheads="1"/>
          </p:cNvSpPr>
          <p:nvPr>
            <p:custDataLst>
              <p:tags r:id="rId3"/>
            </p:custDataLst>
          </p:nvPr>
        </p:nvSpPr>
        <p:spPr bwMode="auto">
          <a:xfrm>
            <a:off x="0" y="2649022"/>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fr-CA" altLang="en-US" sz="1800"/>
          </a:p>
        </p:txBody>
      </p:sp>
      <p:sp>
        <p:nvSpPr>
          <p:cNvPr id="31748" name="Rectangle 3"/>
          <p:cNvSpPr>
            <a:spLocks noChangeArrowheads="1"/>
          </p:cNvSpPr>
          <p:nvPr>
            <p:custDataLst>
              <p:tags r:id="rId4"/>
            </p:custDataLst>
          </p:nvPr>
        </p:nvSpPr>
        <p:spPr bwMode="auto">
          <a:xfrm>
            <a:off x="1692275" y="304800"/>
            <a:ext cx="7299325"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lnSpc>
                <a:spcPct val="90000"/>
              </a:lnSpc>
              <a:spcBef>
                <a:spcPct val="0"/>
              </a:spcBef>
              <a:buFontTx/>
              <a:buNone/>
            </a:pPr>
            <a:endParaRPr lang="fr-CA" altLang="en-US" sz="4400" b="1" i="1">
              <a:latin typeface="Gill Sans MT" panose="020B0502020104020203" pitchFamily="34" charset="0"/>
            </a:endParaRPr>
          </a:p>
        </p:txBody>
      </p:sp>
      <p:sp>
        <p:nvSpPr>
          <p:cNvPr id="31749" name="Rectangle 3"/>
          <p:cNvSpPr>
            <a:spLocks noGrp="1" noChangeArrowheads="1"/>
          </p:cNvSpPr>
          <p:nvPr>
            <p:ph type="body" idx="1"/>
            <p:custDataLst>
              <p:tags r:id="rId5"/>
            </p:custDataLst>
          </p:nvPr>
        </p:nvSpPr>
        <p:spPr>
          <a:xfrm>
            <a:off x="179512" y="1607444"/>
            <a:ext cx="8560800" cy="4823748"/>
          </a:xfrm>
        </p:spPr>
        <p:txBody>
          <a:bodyPr/>
          <a:lstStyle/>
          <a:p>
            <a:pPr marL="0" indent="0">
              <a:buNone/>
            </a:pPr>
            <a:r>
              <a:rPr lang="fr-CA" sz="2400" b="1" dirty="0">
                <a:latin typeface="+mj-lt"/>
              </a:rPr>
              <a:t>Questions de clarification </a:t>
            </a:r>
          </a:p>
          <a:p>
            <a:pPr marL="0" indent="0">
              <a:buNone/>
            </a:pPr>
            <a:r>
              <a:rPr lang="fr-CA" sz="2400" dirty="0">
                <a:latin typeface="+mj-lt"/>
              </a:rPr>
              <a:t>Quand la personne coachée dit… Demandez…</a:t>
            </a:r>
          </a:p>
          <a:p>
            <a:r>
              <a:rPr lang="fr-CA" sz="2400" dirty="0">
                <a:latin typeface="+mj-lt"/>
              </a:rPr>
              <a:t>« Je veux que les gens comprennent. » : </a:t>
            </a:r>
            <a:r>
              <a:rPr lang="fr-CA" sz="2400" dirty="0">
                <a:effectLst/>
                <a:latin typeface="+mj-lt"/>
              </a:rPr>
              <a:t>Qui</a:t>
            </a:r>
            <a:r>
              <a:rPr lang="fr-CA" sz="2400" dirty="0">
                <a:latin typeface="+mj-lt"/>
              </a:rPr>
              <a:t>? </a:t>
            </a:r>
            <a:r>
              <a:rPr lang="fr-CA" sz="2400" dirty="0"/>
              <a:t>Que doivent-ils comprendre exactement?</a:t>
            </a:r>
            <a:endParaRPr lang="fr-CA" sz="2400" dirty="0">
              <a:latin typeface="+mj-lt"/>
            </a:endParaRPr>
          </a:p>
          <a:p>
            <a:r>
              <a:rPr lang="fr-CA" sz="2400" dirty="0">
                <a:latin typeface="+mj-lt"/>
              </a:rPr>
              <a:t>« Je n’ai pas l’impression de bien faire mon travail » : Selon toi, que signifie bien faire ton travail?</a:t>
            </a:r>
          </a:p>
          <a:p>
            <a:r>
              <a:rPr lang="fr-CA" sz="2400" dirty="0">
                <a:latin typeface="+mj-lt"/>
              </a:rPr>
              <a:t>« Je n’y arrive pas. » : Qu’est-ce qui t’en empêche?</a:t>
            </a:r>
          </a:p>
          <a:p>
            <a:r>
              <a:rPr lang="fr-CA" sz="2400" dirty="0">
                <a:latin typeface="+mj-lt"/>
              </a:rPr>
              <a:t>« Personne ne fait cela. » / « Tout le monde fait cela. » : Pourquoi?</a:t>
            </a:r>
            <a:r>
              <a:rPr lang="fr-CA" sz="2400" dirty="0"/>
              <a:t> Qu’est-ce qui te fait croire cela?</a:t>
            </a:r>
            <a:endParaRPr lang="fr-CA" sz="2400" dirty="0">
              <a:latin typeface="+mj-lt"/>
            </a:endParaRPr>
          </a:p>
          <a:p>
            <a:r>
              <a:rPr lang="fr-CA" sz="2400" dirty="0">
                <a:latin typeface="+mj-lt"/>
              </a:rPr>
              <a:t>« Tout le monde » : Qui? Y a-t-il des exceptions?</a:t>
            </a:r>
          </a:p>
          <a:p>
            <a:pPr marL="0" indent="0">
              <a:buNone/>
            </a:pPr>
            <a:endParaRPr lang="fr-CA" sz="1800" dirty="0">
              <a:latin typeface="ArialMT"/>
            </a:endParaRPr>
          </a:p>
          <a:p>
            <a:pPr marL="0" indent="0">
              <a:buNone/>
            </a:pPr>
            <a:r>
              <a:rPr lang="fr-CA" sz="1800" dirty="0">
                <a:latin typeface="ArialMT"/>
              </a:rPr>
              <a:t>Pour voir d’autres exemples, </a:t>
            </a:r>
            <a:r>
              <a:rPr lang="fr-CA" sz="1800" dirty="0">
                <a:latin typeface="ArialMT"/>
                <a:hlinkClick r:id="rId10"/>
              </a:rPr>
              <a:t>cliquez ici. </a:t>
            </a:r>
            <a:endParaRPr lang="fr-CA" sz="1800" dirty="0">
              <a:latin typeface="ArialMT"/>
            </a:endParaRPr>
          </a:p>
          <a:p>
            <a:pPr marL="0" indent="0">
              <a:buNone/>
            </a:pPr>
            <a:endParaRPr lang="fr-CA" sz="1600" dirty="0">
              <a:latin typeface="ArialMT"/>
            </a:endParaRPr>
          </a:p>
        </p:txBody>
      </p:sp>
      <p:graphicFrame>
        <p:nvGraphicFramePr>
          <p:cNvPr id="31750" name="Object 1"/>
          <p:cNvGraphicFramePr>
            <a:graphicFrameLocks noChangeAspect="1"/>
          </p:cNvGraphicFramePr>
          <p:nvPr>
            <p:custDataLst>
              <p:tags r:id="rId6"/>
            </p:custDataLst>
          </p:nvPr>
        </p:nvGraphicFramePr>
        <p:xfrm>
          <a:off x="179388" y="188913"/>
          <a:ext cx="1485900" cy="1190625"/>
        </p:xfrm>
        <a:graphic>
          <a:graphicData uri="http://schemas.openxmlformats.org/presentationml/2006/ole">
            <mc:AlternateContent xmlns:mc="http://schemas.openxmlformats.org/markup-compatibility/2006">
              <mc:Choice xmlns:v="urn:schemas-microsoft-com:vml" Requires="v">
                <p:oleObj spid="_x0000_s131103" name="Picture" r:id="rId11" imgW="5054400" imgH="4201920" progId="StaticEnhancedMetafile">
                  <p:embed/>
                </p:oleObj>
              </mc:Choice>
              <mc:Fallback>
                <p:oleObj name="Picture" r:id="rId11" imgW="5054400" imgH="4201920" progId="StaticEnhancedMetafile">
                  <p:embed/>
                  <p:pic>
                    <p:nvPicPr>
                      <p:cNvPr id="31750" name="Object 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9388" y="188913"/>
                        <a:ext cx="1485900" cy="119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1">
            <a:extLst>
              <a:ext uri="{FF2B5EF4-FFF2-40B4-BE49-F238E27FC236}">
                <a16:creationId xmlns:a16="http://schemas.microsoft.com/office/drawing/2014/main" id="{B154FECA-E5C0-4432-9B93-9E83499BBF41}"/>
              </a:ext>
            </a:extLst>
          </p:cNvPr>
          <p:cNvSpPr>
            <a:spLocks noChangeArrowheads="1"/>
          </p:cNvSpPr>
          <p:nvPr>
            <p:custDataLst>
              <p:tags r:id="rId7"/>
            </p:custDataLst>
          </p:nvPr>
        </p:nvSpPr>
        <p:spPr bwMode="auto">
          <a:xfrm>
            <a:off x="1835150" y="417513"/>
            <a:ext cx="676910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indent="0">
              <a:spcBef>
                <a:spcPct val="0"/>
              </a:spcBef>
              <a:buSzPct val="80000"/>
              <a:buFontTx/>
              <a:buNone/>
            </a:pPr>
            <a:r>
              <a:rPr lang="fr-CA" altLang="en-US" b="1" dirty="0"/>
              <a:t>Le leader en tant que coach au quotidien : Coaching cognitif</a:t>
            </a:r>
            <a:endParaRPr lang="fr-CA" altLang="en-US" b="1" i="1" dirty="0">
              <a:latin typeface="Gill Sans MT" panose="020B0502020104020203" pitchFamily="34" charset="0"/>
            </a:endParaRPr>
          </a:p>
        </p:txBody>
      </p:sp>
    </p:spTree>
    <p:extLst>
      <p:ext uri="{BB962C8B-B14F-4D97-AF65-F5344CB8AC3E}">
        <p14:creationId xmlns:p14="http://schemas.microsoft.com/office/powerpoint/2010/main" val="1810797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custDataLst>
              <p:tags r:id="rId2"/>
            </p:custDataLst>
          </p:nvPr>
        </p:nvSpPr>
        <p:spPr>
          <a:xfrm>
            <a:off x="611188" y="2001838"/>
            <a:ext cx="8229600" cy="4522787"/>
          </a:xfrm>
        </p:spPr>
        <p:txBody>
          <a:bodyPr/>
          <a:lstStyle/>
          <a:p>
            <a:pPr>
              <a:lnSpc>
                <a:spcPct val="90000"/>
              </a:lnSpc>
              <a:defRPr/>
            </a:pPr>
            <a:r>
              <a:rPr lang="fr-CA" dirty="0">
                <a:solidFill>
                  <a:srgbClr val="000000"/>
                </a:solidFill>
                <a:latin typeface="+mj-lt"/>
                <a:ea typeface="ＭＳ Ｐゴシック" charset="-128"/>
              </a:rPr>
              <a:t>Revoir les définitions de mentorat et de </a:t>
            </a:r>
            <a:r>
              <a:rPr lang="fr-CA" dirty="0">
                <a:latin typeface="+mj-lt"/>
                <a:ea typeface="ＭＳ Ｐゴシック" charset="-128"/>
              </a:rPr>
              <a:t>coaching.</a:t>
            </a:r>
          </a:p>
          <a:p>
            <a:pPr>
              <a:lnSpc>
                <a:spcPct val="90000"/>
              </a:lnSpc>
              <a:defRPr/>
            </a:pPr>
            <a:r>
              <a:rPr lang="fr-CA" dirty="0">
                <a:latin typeface="+mj-lt"/>
                <a:ea typeface="ＭＳ Ｐゴシック" charset="-128"/>
              </a:rPr>
              <a:t>Découvrir le leadership réciproque.</a:t>
            </a:r>
          </a:p>
          <a:p>
            <a:pPr>
              <a:lnSpc>
                <a:spcPct val="90000"/>
              </a:lnSpc>
              <a:defRPr/>
            </a:pPr>
            <a:r>
              <a:rPr lang="fr-CA" dirty="0">
                <a:latin typeface="+mj-lt"/>
                <a:ea typeface="ＭＳ Ｐゴシック" charset="-128"/>
              </a:rPr>
              <a:t>Établir des liens entre les concepts de leadership réciproque et de leader en tant que coach.</a:t>
            </a:r>
          </a:p>
          <a:p>
            <a:pPr>
              <a:lnSpc>
                <a:spcPct val="90000"/>
              </a:lnSpc>
              <a:defRPr/>
            </a:pPr>
            <a:r>
              <a:rPr lang="fr-CA" dirty="0">
                <a:solidFill>
                  <a:srgbClr val="000000"/>
                </a:solidFill>
                <a:latin typeface="+mj-lt"/>
                <a:ea typeface="ＭＳ Ｐゴシック" charset="-128"/>
              </a:rPr>
              <a:t>Mettre en pratique le concept de leader en tant que coach.</a:t>
            </a:r>
          </a:p>
          <a:p>
            <a:pPr marL="0" indent="0">
              <a:lnSpc>
                <a:spcPct val="90000"/>
              </a:lnSpc>
              <a:buFontTx/>
              <a:buNone/>
              <a:defRPr/>
            </a:pPr>
            <a:r>
              <a:rPr lang="fr-CA" dirty="0">
                <a:solidFill>
                  <a:srgbClr val="000000"/>
                </a:solidFill>
                <a:latin typeface="+mj-lt"/>
                <a:ea typeface="ＭＳ Ｐゴシック" charset="-128"/>
              </a:rPr>
              <a:t> </a:t>
            </a:r>
          </a:p>
          <a:p>
            <a:pPr marL="0" indent="0" algn="ctr">
              <a:buFontTx/>
              <a:buNone/>
              <a:defRPr/>
            </a:pPr>
            <a:endParaRPr lang="fr-CA" altLang="en-US" sz="4400" dirty="0">
              <a:latin typeface="+mj-lt"/>
            </a:endParaRPr>
          </a:p>
        </p:txBody>
      </p:sp>
      <p:graphicFrame>
        <p:nvGraphicFramePr>
          <p:cNvPr id="7171" name="Object 1"/>
          <p:cNvGraphicFramePr>
            <a:graphicFrameLocks noChangeAspect="1"/>
          </p:cNvGraphicFramePr>
          <p:nvPr>
            <p:custDataLst>
              <p:tags r:id="rId3"/>
            </p:custDataLst>
          </p:nvPr>
        </p:nvGraphicFramePr>
        <p:xfrm>
          <a:off x="179388" y="188913"/>
          <a:ext cx="1485900" cy="1190625"/>
        </p:xfrm>
        <a:graphic>
          <a:graphicData uri="http://schemas.openxmlformats.org/presentationml/2006/ole">
            <mc:AlternateContent xmlns:mc="http://schemas.openxmlformats.org/markup-compatibility/2006">
              <mc:Choice xmlns:v="urn:schemas-microsoft-com:vml" Requires="v">
                <p:oleObj spid="_x0000_s7654" name="Picture" r:id="rId8" imgW="5054400" imgH="4201920" progId="StaticEnhancedMetafile">
                  <p:embed/>
                </p:oleObj>
              </mc:Choice>
              <mc:Fallback>
                <p:oleObj name="Picture" r:id="rId8" imgW="5054400" imgH="4201920" progId="StaticEnhancedMetafile">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388" y="188913"/>
                        <a:ext cx="1485900"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7172" name="TextBox 2"/>
          <p:cNvSpPr txBox="1">
            <a:spLocks noChangeArrowheads="1"/>
          </p:cNvSpPr>
          <p:nvPr>
            <p:custDataLst>
              <p:tags r:id="rId4"/>
            </p:custDataLst>
          </p:nvPr>
        </p:nvSpPr>
        <p:spPr bwMode="auto">
          <a:xfrm>
            <a:off x="3276600" y="476250"/>
            <a:ext cx="184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fr-CA" altLang="en-US" sz="1800"/>
          </a:p>
        </p:txBody>
      </p:sp>
      <p:sp>
        <p:nvSpPr>
          <p:cNvPr id="7173" name="TextBox 1"/>
          <p:cNvSpPr txBox="1">
            <a:spLocks noChangeArrowheads="1"/>
          </p:cNvSpPr>
          <p:nvPr>
            <p:custDataLst>
              <p:tags r:id="rId5"/>
            </p:custDataLst>
          </p:nvPr>
        </p:nvSpPr>
        <p:spPr bwMode="auto">
          <a:xfrm>
            <a:off x="1763713" y="1052513"/>
            <a:ext cx="6769100" cy="58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fr-CA" altLang="en-US" b="1" dirty="0"/>
              <a:t>Visées de la séance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custDataLst>
              <p:tags r:id="rId2"/>
            </p:custDataLst>
          </p:nvPr>
        </p:nvSpPr>
        <p:spPr>
          <a:xfrm>
            <a:off x="1691680" y="274638"/>
            <a:ext cx="6995120" cy="1426170"/>
          </a:xfrm>
        </p:spPr>
        <p:txBody>
          <a:bodyPr/>
          <a:lstStyle/>
          <a:p>
            <a:pPr algn="l"/>
            <a:br>
              <a:rPr lang="fr-CA" altLang="en-US" sz="2800">
                <a:solidFill>
                  <a:schemeClr val="tx1"/>
                </a:solidFill>
              </a:rPr>
            </a:br>
            <a:endParaRPr lang="fr-CA" altLang="en-US" sz="2800">
              <a:solidFill>
                <a:schemeClr val="tx1"/>
              </a:solidFill>
            </a:endParaRPr>
          </a:p>
        </p:txBody>
      </p:sp>
      <p:sp>
        <p:nvSpPr>
          <p:cNvPr id="31747" name="Rectangle 3"/>
          <p:cNvSpPr>
            <a:spLocks noChangeArrowheads="1"/>
          </p:cNvSpPr>
          <p:nvPr>
            <p:custDataLst>
              <p:tags r:id="rId3"/>
            </p:custDataLst>
          </p:nvPr>
        </p:nvSpPr>
        <p:spPr bwMode="auto">
          <a:xfrm>
            <a:off x="0" y="2649022"/>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fr-CA" altLang="en-US" sz="1800"/>
          </a:p>
        </p:txBody>
      </p:sp>
      <p:graphicFrame>
        <p:nvGraphicFramePr>
          <p:cNvPr id="31750" name="Object 1"/>
          <p:cNvGraphicFramePr>
            <a:graphicFrameLocks noChangeAspect="1"/>
          </p:cNvGraphicFramePr>
          <p:nvPr>
            <p:custDataLst>
              <p:tags r:id="rId4"/>
            </p:custDataLst>
          </p:nvPr>
        </p:nvGraphicFramePr>
        <p:xfrm>
          <a:off x="179388" y="188913"/>
          <a:ext cx="1485900" cy="1190625"/>
        </p:xfrm>
        <a:graphic>
          <a:graphicData uri="http://schemas.openxmlformats.org/presentationml/2006/ole">
            <mc:AlternateContent xmlns:mc="http://schemas.openxmlformats.org/markup-compatibility/2006">
              <mc:Choice xmlns:v="urn:schemas-microsoft-com:vml" Requires="v">
                <p:oleObj spid="_x0000_s133151" name="Picture" r:id="rId9" imgW="5054400" imgH="4201920" progId="StaticEnhancedMetafile">
                  <p:embed/>
                </p:oleObj>
              </mc:Choice>
              <mc:Fallback>
                <p:oleObj name="Picture" r:id="rId9" imgW="5054400" imgH="4201920" progId="StaticEnhancedMetafile">
                  <p:embed/>
                  <p:pic>
                    <p:nvPicPr>
                      <p:cNvPr id="3175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9388" y="188913"/>
                        <a:ext cx="1485900" cy="119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1">
            <a:extLst>
              <a:ext uri="{FF2B5EF4-FFF2-40B4-BE49-F238E27FC236}">
                <a16:creationId xmlns:a16="http://schemas.microsoft.com/office/drawing/2014/main" id="{FFE37570-B62A-4218-A370-C94D77A921DD}"/>
              </a:ext>
            </a:extLst>
          </p:cNvPr>
          <p:cNvSpPr>
            <a:spLocks noChangeArrowheads="1"/>
          </p:cNvSpPr>
          <p:nvPr>
            <p:custDataLst>
              <p:tags r:id="rId5"/>
            </p:custDataLst>
          </p:nvPr>
        </p:nvSpPr>
        <p:spPr bwMode="auto">
          <a:xfrm>
            <a:off x="1835150" y="417513"/>
            <a:ext cx="676910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indent="0">
              <a:spcBef>
                <a:spcPct val="0"/>
              </a:spcBef>
              <a:buSzPct val="80000"/>
              <a:buFontTx/>
              <a:buNone/>
            </a:pPr>
            <a:r>
              <a:rPr lang="fr-CA" altLang="en-US" b="1" dirty="0"/>
              <a:t>Le leader en tant que coach au quotidien</a:t>
            </a:r>
            <a:endParaRPr lang="fr-CA" altLang="en-US" b="1" i="1" dirty="0">
              <a:latin typeface="Gill Sans MT" panose="020B0502020104020203" pitchFamily="34" charset="0"/>
            </a:endParaRPr>
          </a:p>
        </p:txBody>
      </p:sp>
      <p:sp>
        <p:nvSpPr>
          <p:cNvPr id="11" name="Rectangle 3">
            <a:extLst>
              <a:ext uri="{FF2B5EF4-FFF2-40B4-BE49-F238E27FC236}">
                <a16:creationId xmlns:a16="http://schemas.microsoft.com/office/drawing/2014/main" id="{8BE9A7C4-62E5-4C30-846C-BB0B92D38E66}"/>
              </a:ext>
            </a:extLst>
          </p:cNvPr>
          <p:cNvSpPr txBox="1">
            <a:spLocks noChangeArrowheads="1"/>
          </p:cNvSpPr>
          <p:nvPr>
            <p:custDataLst>
              <p:tags r:id="rId6"/>
            </p:custDataLst>
          </p:nvPr>
        </p:nvSpPr>
        <p:spPr bwMode="auto">
          <a:xfrm>
            <a:off x="179512" y="1614952"/>
            <a:ext cx="8668800" cy="498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anose="020B0600070205080204" pitchFamily="34"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buFontTx/>
              <a:buNone/>
            </a:pPr>
            <a:r>
              <a:rPr lang="fr-CA" sz="2400" b="1" kern="0" dirty="0">
                <a:latin typeface="+mj-lt"/>
              </a:rPr>
              <a:t>Questions de médiation</a:t>
            </a:r>
          </a:p>
          <a:p>
            <a:r>
              <a:rPr lang="fr-CA" sz="2400" u="sng" kern="0" dirty="0">
                <a:latin typeface="ArialMT"/>
              </a:rPr>
              <a:t>Pluriel</a:t>
            </a:r>
            <a:r>
              <a:rPr lang="fr-CA" sz="2400" kern="0" dirty="0">
                <a:latin typeface="ArialMT"/>
              </a:rPr>
              <a:t> : Quelles sont tes raisons?</a:t>
            </a:r>
          </a:p>
          <a:p>
            <a:r>
              <a:rPr lang="fr-CA" sz="2400" u="sng" kern="0" dirty="0">
                <a:latin typeface="ArialMT"/>
              </a:rPr>
              <a:t>Langage provisoire</a:t>
            </a:r>
            <a:r>
              <a:rPr lang="fr-CA" sz="2400" kern="0" dirty="0">
                <a:latin typeface="ArialMT"/>
              </a:rPr>
              <a:t> : Que pourrait-on faire?</a:t>
            </a:r>
          </a:p>
          <a:p>
            <a:r>
              <a:rPr lang="fr-CA" sz="2400" u="sng" kern="0" dirty="0">
                <a:latin typeface="ArialMT"/>
              </a:rPr>
              <a:t>Rappeler, définir, décrire, nommer, énumérer</a:t>
            </a:r>
            <a:r>
              <a:rPr lang="fr-CA" sz="2400" kern="0" dirty="0">
                <a:latin typeface="ArialMT"/>
              </a:rPr>
              <a:t> : Qu’as-tu fait pour y arriver? Quels ont été les résultats?</a:t>
            </a:r>
          </a:p>
          <a:p>
            <a:r>
              <a:rPr lang="fr-CA" sz="2400" u="sng" kern="0" dirty="0">
                <a:latin typeface="ArialMT"/>
              </a:rPr>
              <a:t>Prédire, évaluer, réfléchir, imaginer, visualiser, émettre des hypothèses</a:t>
            </a:r>
            <a:r>
              <a:rPr lang="fr-CA" sz="2400" kern="0" dirty="0">
                <a:latin typeface="ArialMT"/>
              </a:rPr>
              <a:t> : Quels obstacles pourraient accompagner cette mesure? Que pourrais-tu faire pour les prévenir? </a:t>
            </a:r>
          </a:p>
          <a:p>
            <a:r>
              <a:rPr lang="fr-CA" sz="2400" u="sng" kern="0" dirty="0">
                <a:latin typeface="ArialMT"/>
              </a:rPr>
              <a:t>Préciser la pensée</a:t>
            </a:r>
            <a:r>
              <a:rPr lang="fr-CA" sz="2400" kern="0" dirty="0">
                <a:latin typeface="ArialMT"/>
              </a:rPr>
              <a:t> : Comment le sauras-tu?</a:t>
            </a:r>
            <a:endParaRPr lang="fr-CA" sz="1600" kern="0" dirty="0">
              <a:latin typeface="ArialMT"/>
            </a:endParaRPr>
          </a:p>
          <a:p>
            <a:pPr marL="0" indent="0">
              <a:buNone/>
            </a:pPr>
            <a:endParaRPr lang="fr-CA" sz="1800" dirty="0">
              <a:latin typeface="ArialMT"/>
            </a:endParaRPr>
          </a:p>
          <a:p>
            <a:pPr marL="0" indent="0">
              <a:buNone/>
            </a:pPr>
            <a:r>
              <a:rPr lang="fr-CA" sz="1800" dirty="0">
                <a:latin typeface="ArialMT"/>
              </a:rPr>
              <a:t>Pour voir d’autres exemples, </a:t>
            </a:r>
            <a:r>
              <a:rPr lang="fr-CA" sz="1800" dirty="0">
                <a:latin typeface="ArialMT"/>
                <a:hlinkClick r:id="rId11"/>
              </a:rPr>
              <a:t>cliquez ici. </a:t>
            </a:r>
            <a:endParaRPr lang="fr-CA" sz="1800" dirty="0">
              <a:latin typeface="ArialMT"/>
            </a:endParaRPr>
          </a:p>
        </p:txBody>
      </p:sp>
    </p:spTree>
    <p:extLst>
      <p:ext uri="{BB962C8B-B14F-4D97-AF65-F5344CB8AC3E}">
        <p14:creationId xmlns:p14="http://schemas.microsoft.com/office/powerpoint/2010/main" val="633641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custDataLst>
              <p:tags r:id="rId2"/>
            </p:custDataLst>
          </p:nvPr>
        </p:nvSpPr>
        <p:spPr bwMode="auto">
          <a:xfrm>
            <a:off x="1698625" y="152400"/>
            <a:ext cx="7346950" cy="1331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SzPct val="80000"/>
              <a:buFontTx/>
              <a:buNone/>
            </a:pPr>
            <a:endParaRPr lang="fr-CA" altLang="en-US" sz="4400" b="1" i="1">
              <a:latin typeface="Gill Sans MT" panose="020B0502020104020203" pitchFamily="34" charset="0"/>
            </a:endParaRPr>
          </a:p>
        </p:txBody>
      </p:sp>
      <p:graphicFrame>
        <p:nvGraphicFramePr>
          <p:cNvPr id="27651" name="Object 1"/>
          <p:cNvGraphicFramePr>
            <a:graphicFrameLocks noChangeAspect="1"/>
          </p:cNvGraphicFramePr>
          <p:nvPr>
            <p:custDataLst>
              <p:tags r:id="rId3"/>
            </p:custDataLst>
          </p:nvPr>
        </p:nvGraphicFramePr>
        <p:xfrm>
          <a:off x="179388" y="188913"/>
          <a:ext cx="1485900" cy="1190625"/>
        </p:xfrm>
        <a:graphic>
          <a:graphicData uri="http://schemas.openxmlformats.org/presentationml/2006/ole">
            <mc:AlternateContent xmlns:mc="http://schemas.openxmlformats.org/markup-compatibility/2006">
              <mc:Choice xmlns:v="urn:schemas-microsoft-com:vml" Requires="v">
                <p:oleObj spid="_x0000_s134175" name="Picture" r:id="rId8" imgW="5054400" imgH="4201920" progId="StaticEnhancedMetafile">
                  <p:embed/>
                </p:oleObj>
              </mc:Choice>
              <mc:Fallback>
                <p:oleObj name="Picture" r:id="rId8" imgW="5054400" imgH="4201920" progId="StaticEnhancedMetafile">
                  <p:embed/>
                  <p:pic>
                    <p:nvPicPr>
                      <p:cNvPr id="27651"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388" y="188913"/>
                        <a:ext cx="1485900" cy="119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a:extLst>
              <a:ext uri="{FF2B5EF4-FFF2-40B4-BE49-F238E27FC236}">
                <a16:creationId xmlns:a16="http://schemas.microsoft.com/office/drawing/2014/main" id="{095249E6-0B44-4A41-A5D3-F5A95E62B5E3}"/>
              </a:ext>
            </a:extLst>
          </p:cNvPr>
          <p:cNvSpPr txBox="1"/>
          <p:nvPr>
            <p:custDataLst>
              <p:tags r:id="rId4"/>
            </p:custDataLst>
          </p:nvPr>
        </p:nvSpPr>
        <p:spPr>
          <a:xfrm>
            <a:off x="539552" y="1702544"/>
            <a:ext cx="8280000" cy="4154984"/>
          </a:xfrm>
          <a:prstGeom prst="rect">
            <a:avLst/>
          </a:prstGeom>
          <a:noFill/>
        </p:spPr>
        <p:txBody>
          <a:bodyPr wrap="square" rtlCol="0">
            <a:spAutoFit/>
          </a:bodyPr>
          <a:lstStyle/>
          <a:p>
            <a:r>
              <a:rPr lang="fr-CA" sz="2800" b="1" dirty="0"/>
              <a:t>Scénario n</a:t>
            </a:r>
            <a:r>
              <a:rPr lang="fr-CA" sz="2800" b="1" baseline="30000" dirty="0"/>
              <a:t>o</a:t>
            </a:r>
            <a:r>
              <a:rPr lang="fr-CA" sz="2800" b="1" dirty="0"/>
              <a:t> 1 – Partenaires de coaching : un superviseur et une directrice</a:t>
            </a:r>
          </a:p>
          <a:p>
            <a:endParaRPr lang="fr-CA" sz="1200" dirty="0"/>
          </a:p>
          <a:p>
            <a:r>
              <a:rPr lang="fr-CA" sz="2800" dirty="0"/>
              <a:t>Delia, une directrice d’école élémentaire, prend connaissance des commentaires fournis par le </a:t>
            </a:r>
            <a:r>
              <a:rPr lang="fr-CA" sz="2800" dirty="0" err="1"/>
              <a:t>personel</a:t>
            </a:r>
            <a:r>
              <a:rPr lang="fr-CA" sz="2800" dirty="0"/>
              <a:t> enseignant dans le dernier sondage anonyme sur la direction d’école. Elle est frustrée par un des commentaires sur son leadership. Elle croit savoir de qui il vient. </a:t>
            </a:r>
          </a:p>
          <a:p>
            <a:endParaRPr lang="fr-CA" sz="800" dirty="0"/>
          </a:p>
          <a:p>
            <a:r>
              <a:rPr lang="fr-CA" sz="2000" dirty="0"/>
              <a:t>D’après </a:t>
            </a:r>
            <a:r>
              <a:rPr lang="en-CA" sz="2000" i="1" dirty="0">
                <a:hlinkClick r:id="rId10"/>
              </a:rPr>
              <a:t>Reduce Change to Increase Improvement </a:t>
            </a:r>
            <a:r>
              <a:rPr lang="fr-CA" sz="2000" dirty="0"/>
              <a:t>(Robinson, 2018)</a:t>
            </a:r>
          </a:p>
        </p:txBody>
      </p:sp>
      <p:sp>
        <p:nvSpPr>
          <p:cNvPr id="6" name="Rectangle 1">
            <a:extLst>
              <a:ext uri="{FF2B5EF4-FFF2-40B4-BE49-F238E27FC236}">
                <a16:creationId xmlns:a16="http://schemas.microsoft.com/office/drawing/2014/main" id="{46519FCE-B4C8-405A-88E6-DBE7B48F9D61}"/>
              </a:ext>
            </a:extLst>
          </p:cNvPr>
          <p:cNvSpPr>
            <a:spLocks noChangeArrowheads="1"/>
          </p:cNvSpPr>
          <p:nvPr>
            <p:custDataLst>
              <p:tags r:id="rId5"/>
            </p:custDataLst>
          </p:nvPr>
        </p:nvSpPr>
        <p:spPr bwMode="auto">
          <a:xfrm>
            <a:off x="1835150" y="417513"/>
            <a:ext cx="676910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indent="0">
              <a:spcBef>
                <a:spcPct val="0"/>
              </a:spcBef>
              <a:buSzPct val="80000"/>
              <a:buFontTx/>
              <a:buNone/>
            </a:pPr>
            <a:r>
              <a:rPr lang="fr-CA" altLang="en-US" b="1" dirty="0"/>
              <a:t>Le leader en tant que coach au quotidien</a:t>
            </a:r>
            <a:endParaRPr lang="fr-CA" altLang="en-US" b="1" i="1" dirty="0">
              <a:latin typeface="Gill Sans MT" panose="020B0502020104020203" pitchFamily="34" charset="0"/>
            </a:endParaRPr>
          </a:p>
        </p:txBody>
      </p:sp>
    </p:spTree>
    <p:extLst>
      <p:ext uri="{BB962C8B-B14F-4D97-AF65-F5344CB8AC3E}">
        <p14:creationId xmlns:p14="http://schemas.microsoft.com/office/powerpoint/2010/main" val="1149320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custDataLst>
              <p:tags r:id="rId2"/>
            </p:custDataLst>
          </p:nvPr>
        </p:nvSpPr>
        <p:spPr/>
        <p:txBody>
          <a:bodyPr/>
          <a:lstStyle/>
          <a:p>
            <a:pPr algn="l"/>
            <a:br>
              <a:rPr lang="en-CA" altLang="en-US" sz="2800">
                <a:solidFill>
                  <a:schemeClr val="tx1"/>
                </a:solidFill>
              </a:rPr>
            </a:br>
            <a:endParaRPr lang="en-CA" altLang="en-US" sz="2800">
              <a:solidFill>
                <a:schemeClr val="tx1"/>
              </a:solidFill>
            </a:endParaRPr>
          </a:p>
        </p:txBody>
      </p:sp>
      <p:sp>
        <p:nvSpPr>
          <p:cNvPr id="31747" name="Rectangle 3"/>
          <p:cNvSpPr>
            <a:spLocks noChangeArrowheads="1"/>
          </p:cNvSpPr>
          <p:nvPr>
            <p:custDataLst>
              <p:tags r:id="rId3"/>
            </p:custDataLst>
          </p:nvPr>
        </p:nvSpPr>
        <p:spPr bwMode="auto">
          <a:xfrm>
            <a:off x="0" y="2649022"/>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fr-CA" altLang="en-US" sz="1800"/>
          </a:p>
        </p:txBody>
      </p:sp>
      <p:sp>
        <p:nvSpPr>
          <p:cNvPr id="31748" name="Rectangle 3"/>
          <p:cNvSpPr>
            <a:spLocks noChangeArrowheads="1"/>
          </p:cNvSpPr>
          <p:nvPr>
            <p:custDataLst>
              <p:tags r:id="rId4"/>
            </p:custDataLst>
          </p:nvPr>
        </p:nvSpPr>
        <p:spPr bwMode="auto">
          <a:xfrm>
            <a:off x="1692275" y="304800"/>
            <a:ext cx="7299325"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lnSpc>
                <a:spcPct val="90000"/>
              </a:lnSpc>
              <a:spcBef>
                <a:spcPct val="0"/>
              </a:spcBef>
              <a:buFontTx/>
              <a:buNone/>
            </a:pPr>
            <a:endParaRPr lang="en-CA" altLang="en-US" sz="4400" b="1" i="1">
              <a:latin typeface="Gill Sans MT" panose="020B0502020104020203" pitchFamily="34" charset="0"/>
            </a:endParaRPr>
          </a:p>
        </p:txBody>
      </p:sp>
      <p:graphicFrame>
        <p:nvGraphicFramePr>
          <p:cNvPr id="31750" name="Object 1"/>
          <p:cNvGraphicFramePr>
            <a:graphicFrameLocks noChangeAspect="1"/>
          </p:cNvGraphicFramePr>
          <p:nvPr>
            <p:custDataLst>
              <p:tags r:id="rId5"/>
            </p:custDataLst>
          </p:nvPr>
        </p:nvGraphicFramePr>
        <p:xfrm>
          <a:off x="179388" y="188913"/>
          <a:ext cx="1485900" cy="1190625"/>
        </p:xfrm>
        <a:graphic>
          <a:graphicData uri="http://schemas.openxmlformats.org/presentationml/2006/ole">
            <mc:AlternateContent xmlns:mc="http://schemas.openxmlformats.org/markup-compatibility/2006">
              <mc:Choice xmlns:v="urn:schemas-microsoft-com:vml" Requires="v">
                <p:oleObj spid="_x0000_s135199" name="Picture" r:id="rId10" imgW="5054400" imgH="4201920" progId="StaticEnhancedMetafile">
                  <p:embed/>
                </p:oleObj>
              </mc:Choice>
              <mc:Fallback>
                <p:oleObj name="Picture" r:id="rId10" imgW="5054400" imgH="4201920" progId="StaticEnhancedMetafile">
                  <p:embed/>
                  <p:pic>
                    <p:nvPicPr>
                      <p:cNvPr id="31750" name="Object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9388" y="188913"/>
                        <a:ext cx="1485900" cy="119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1">
            <a:extLst>
              <a:ext uri="{FF2B5EF4-FFF2-40B4-BE49-F238E27FC236}">
                <a16:creationId xmlns:a16="http://schemas.microsoft.com/office/drawing/2014/main" id="{0EEA5CE6-4211-43B0-AD34-9BF64E95766E}"/>
              </a:ext>
            </a:extLst>
          </p:cNvPr>
          <p:cNvSpPr>
            <a:spLocks noChangeArrowheads="1"/>
          </p:cNvSpPr>
          <p:nvPr>
            <p:custDataLst>
              <p:tags r:id="rId6"/>
            </p:custDataLst>
          </p:nvPr>
        </p:nvSpPr>
        <p:spPr bwMode="auto">
          <a:xfrm>
            <a:off x="1835150" y="417513"/>
            <a:ext cx="676910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indent="0">
              <a:spcBef>
                <a:spcPct val="0"/>
              </a:spcBef>
              <a:buSzPct val="80000"/>
              <a:buFontTx/>
              <a:buNone/>
            </a:pPr>
            <a:r>
              <a:rPr lang="fr-CA" altLang="en-US" b="1" dirty="0"/>
              <a:t>Le leader en tant que coach au quotidien</a:t>
            </a:r>
            <a:endParaRPr lang="fr-CA" altLang="en-US" b="1" i="1" dirty="0">
              <a:latin typeface="Gill Sans MT" panose="020B0502020104020203" pitchFamily="34" charset="0"/>
            </a:endParaRPr>
          </a:p>
        </p:txBody>
      </p:sp>
      <p:sp>
        <p:nvSpPr>
          <p:cNvPr id="11" name="TextBox 1">
            <a:extLst>
              <a:ext uri="{FF2B5EF4-FFF2-40B4-BE49-F238E27FC236}">
                <a16:creationId xmlns:a16="http://schemas.microsoft.com/office/drawing/2014/main" id="{CA3A92D5-A84C-4B87-B569-91AEA0A5AD96}"/>
              </a:ext>
            </a:extLst>
          </p:cNvPr>
          <p:cNvSpPr txBox="1"/>
          <p:nvPr>
            <p:custDataLst>
              <p:tags r:id="rId7"/>
            </p:custDataLst>
          </p:nvPr>
        </p:nvSpPr>
        <p:spPr>
          <a:xfrm>
            <a:off x="539552" y="1702544"/>
            <a:ext cx="8280000" cy="4154984"/>
          </a:xfrm>
          <a:prstGeom prst="rect">
            <a:avLst/>
          </a:prstGeom>
          <a:noFill/>
        </p:spPr>
        <p:txBody>
          <a:bodyPr wrap="square" rtlCol="0">
            <a:spAutoFit/>
          </a:bodyPr>
          <a:lstStyle/>
          <a:p>
            <a:r>
              <a:rPr lang="fr-CA" sz="2800" b="1" dirty="0"/>
              <a:t>Scénario n</a:t>
            </a:r>
            <a:r>
              <a:rPr lang="fr-CA" sz="2800" b="1" baseline="30000" dirty="0"/>
              <a:t>o</a:t>
            </a:r>
            <a:r>
              <a:rPr lang="fr-CA" sz="2800" b="1" dirty="0"/>
              <a:t> 2 – Partenaires de coaching : une agente de supervision et une direction d’école</a:t>
            </a:r>
          </a:p>
          <a:p>
            <a:endParaRPr lang="fr-CA" sz="1200" dirty="0"/>
          </a:p>
          <a:p>
            <a:r>
              <a:rPr lang="fr-CA" sz="2800" dirty="0"/>
              <a:t>Une enseignante ayant 15 ans d’expérience a toujours eu de bonnes évaluations du rendement par le passé. Pourtant, ses pratiques actuelles ne concordent pas avec ce qu’on appellerait un « bon rendement ». Les directions d’école n’ont jamais soulevé le problème, et maintenant, cette enseignante se voit menacée de congédiement.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142A3736-1E02-9041-A524-691233B7D939}"/>
              </a:ext>
            </a:extLst>
          </p:cNvPr>
          <p:cNvSpPr>
            <a:spLocks noGrp="1" noChangeArrowheads="1"/>
          </p:cNvSpPr>
          <p:nvPr>
            <p:ph type="title"/>
            <p:custDataLst>
              <p:tags r:id="rId2"/>
            </p:custDataLst>
          </p:nvPr>
        </p:nvSpPr>
        <p:spPr>
          <a:xfrm>
            <a:off x="2268538" y="274638"/>
            <a:ext cx="6418262" cy="1143000"/>
          </a:xfrm>
        </p:spPr>
        <p:txBody>
          <a:bodyPr/>
          <a:lstStyle/>
          <a:p>
            <a:r>
              <a:rPr lang="fr-CA" altLang="en-US" sz="3200" b="1" dirty="0">
                <a:solidFill>
                  <a:schemeClr val="tx1"/>
                </a:solidFill>
              </a:rPr>
              <a:t>Ressources utilisées pour cette présentation</a:t>
            </a:r>
          </a:p>
        </p:txBody>
      </p:sp>
      <p:sp>
        <p:nvSpPr>
          <p:cNvPr id="26626" name="Content Placeholder 2">
            <a:extLst>
              <a:ext uri="{FF2B5EF4-FFF2-40B4-BE49-F238E27FC236}">
                <a16:creationId xmlns:a16="http://schemas.microsoft.com/office/drawing/2014/main" id="{9C0C1049-D264-3543-BBD0-EF95852D218B}"/>
              </a:ext>
            </a:extLst>
          </p:cNvPr>
          <p:cNvSpPr>
            <a:spLocks noGrp="1" noChangeArrowheads="1"/>
          </p:cNvSpPr>
          <p:nvPr>
            <p:ph idx="1"/>
            <p:custDataLst>
              <p:tags r:id="rId3"/>
            </p:custDataLst>
          </p:nvPr>
        </p:nvSpPr>
        <p:spPr>
          <a:xfrm>
            <a:off x="300223" y="1681968"/>
            <a:ext cx="8388000" cy="5004000"/>
          </a:xfrm>
        </p:spPr>
        <p:txBody>
          <a:bodyPr/>
          <a:lstStyle/>
          <a:p>
            <a:pPr>
              <a:spcBef>
                <a:spcPts val="0"/>
              </a:spcBef>
              <a:defRPr/>
            </a:pPr>
            <a:r>
              <a:rPr lang="fr-CA" altLang="en-US" sz="2000" dirty="0"/>
              <a:t>BUNGAY STANIER, M. (2016). </a:t>
            </a:r>
            <a:r>
              <a:rPr lang="fr-CA" altLang="en-US" sz="2000" i="1" dirty="0"/>
              <a:t>The coaching habit</a:t>
            </a:r>
            <a:r>
              <a:rPr lang="fr-CA" altLang="en-US" sz="2000" i="1" dirty="0">
                <a:solidFill>
                  <a:srgbClr val="FF0000"/>
                </a:solidFill>
              </a:rPr>
              <a:t>:</a:t>
            </a:r>
            <a:r>
              <a:rPr lang="fr-CA" altLang="en-US" sz="2000" i="1" dirty="0"/>
              <a:t> Say </a:t>
            </a:r>
            <a:r>
              <a:rPr lang="fr-CA" altLang="en-US" sz="2000" i="1" dirty="0" err="1"/>
              <a:t>less</a:t>
            </a:r>
            <a:r>
              <a:rPr lang="fr-CA" altLang="en-US" sz="2000" i="1" dirty="0"/>
              <a:t>, </a:t>
            </a:r>
            <a:r>
              <a:rPr lang="fr-CA" altLang="en-US" sz="2000" i="1" dirty="0" err="1"/>
              <a:t>ask</a:t>
            </a:r>
            <a:r>
              <a:rPr lang="fr-CA" altLang="en-US" sz="2000" i="1" dirty="0"/>
              <a:t> more</a:t>
            </a:r>
            <a:r>
              <a:rPr lang="fr-CA" altLang="en-US" sz="2000" dirty="0"/>
              <a:t>,</a:t>
            </a:r>
            <a:r>
              <a:rPr lang="fr-CA" altLang="en-US" sz="2000" i="1" dirty="0"/>
              <a:t> </a:t>
            </a:r>
            <a:r>
              <a:rPr lang="fr-CA" altLang="en-US" sz="2000" dirty="0"/>
              <a:t>Box of Crayons </a:t>
            </a:r>
            <a:r>
              <a:rPr lang="fr-CA" altLang="en-US" sz="2000" dirty="0" err="1"/>
              <a:t>Press</a:t>
            </a:r>
            <a:r>
              <a:rPr lang="fr-CA" altLang="en-US" sz="2000" dirty="0"/>
              <a:t>, Toronto (Ontario). </a:t>
            </a:r>
          </a:p>
          <a:p>
            <a:pPr>
              <a:spcBef>
                <a:spcPts val="0"/>
              </a:spcBef>
              <a:defRPr/>
            </a:pPr>
            <a:r>
              <a:rPr lang="fr-CA" altLang="en-US" sz="2000" dirty="0"/>
              <a:t>CAMPBELL, J., et C. VAN NIEUWERBURGH (2018). </a:t>
            </a:r>
            <a:r>
              <a:rPr lang="fr-CA" altLang="en-US" sz="2000" i="1" dirty="0"/>
              <a:t>The leaders guide to coaching in </a:t>
            </a:r>
            <a:r>
              <a:rPr lang="fr-CA" altLang="en-US" sz="2000" i="1" dirty="0" err="1"/>
              <a:t>schools</a:t>
            </a:r>
            <a:r>
              <a:rPr lang="fr-CA" altLang="en-US" sz="2000" dirty="0"/>
              <a:t>, International Centre for Coaching in </a:t>
            </a:r>
            <a:r>
              <a:rPr lang="fr-CA" altLang="en-US" sz="2000" dirty="0" err="1"/>
              <a:t>Education</a:t>
            </a:r>
            <a:r>
              <a:rPr lang="fr-CA" altLang="en-US" sz="2000" dirty="0"/>
              <a:t>, Londres (Royaume-Uni). </a:t>
            </a:r>
          </a:p>
          <a:p>
            <a:pPr>
              <a:spcBef>
                <a:spcPts val="0"/>
              </a:spcBef>
              <a:defRPr/>
            </a:pPr>
            <a:r>
              <a:rPr lang="fr-CA" altLang="en-US" sz="2000" dirty="0"/>
              <a:t>COSTA, A., et R. GARMSTON (2002). </a:t>
            </a:r>
            <a:r>
              <a:rPr lang="fr-CA" altLang="en-US" sz="2000" i="1" dirty="0"/>
              <a:t>Cognitive coaching: A </a:t>
            </a:r>
            <a:r>
              <a:rPr lang="fr-CA" altLang="en-US" sz="2000" i="1" dirty="0" err="1"/>
              <a:t>foundation</a:t>
            </a:r>
            <a:r>
              <a:rPr lang="fr-CA" altLang="en-US" sz="2000" i="1" dirty="0"/>
              <a:t> for renaissance </a:t>
            </a:r>
            <a:r>
              <a:rPr lang="fr-CA" altLang="en-US" sz="2000" i="1" dirty="0" err="1"/>
              <a:t>schools</a:t>
            </a:r>
            <a:r>
              <a:rPr lang="fr-CA" altLang="en-US" sz="2000" dirty="0"/>
              <a:t>, Christopher-Gordon </a:t>
            </a:r>
            <a:r>
              <a:rPr lang="fr-CA" altLang="en-US" sz="2000" dirty="0" err="1"/>
              <a:t>Publishing</a:t>
            </a:r>
            <a:r>
              <a:rPr lang="fr-CA" altLang="en-US" sz="2000" dirty="0"/>
              <a:t>, Norwood (Massachusetts).</a:t>
            </a:r>
          </a:p>
          <a:p>
            <a:pPr>
              <a:spcBef>
                <a:spcPts val="0"/>
              </a:spcBef>
              <a:defRPr/>
            </a:pPr>
            <a:r>
              <a:rPr lang="fr-CA" sz="2000" dirty="0"/>
              <a:t>ELMORE, R. (2003). </a:t>
            </a:r>
            <a:r>
              <a:rPr lang="fr-CA" sz="2000" i="1" dirty="0">
                <a:hlinkClick r:id="rId7"/>
              </a:rPr>
              <a:t>Agency, </a:t>
            </a:r>
            <a:r>
              <a:rPr lang="fr-CA" sz="2000" i="1" dirty="0" err="1">
                <a:hlinkClick r:id="rId7"/>
              </a:rPr>
              <a:t>Reciprocity</a:t>
            </a:r>
            <a:r>
              <a:rPr lang="fr-CA" sz="2000" i="1" dirty="0">
                <a:hlinkClick r:id="rId7"/>
              </a:rPr>
              <a:t>, and </a:t>
            </a:r>
            <a:r>
              <a:rPr lang="fr-CA" sz="2000" i="1" dirty="0" err="1">
                <a:hlinkClick r:id="rId7"/>
              </a:rPr>
              <a:t>Accountability</a:t>
            </a:r>
            <a:r>
              <a:rPr lang="fr-CA" sz="2000" i="1" dirty="0">
                <a:hlinkClick r:id="rId7"/>
              </a:rPr>
              <a:t> in Democratic </a:t>
            </a:r>
            <a:r>
              <a:rPr lang="fr-CA" sz="2000" i="1" dirty="0" err="1">
                <a:hlinkClick r:id="rId7"/>
              </a:rPr>
              <a:t>Education</a:t>
            </a:r>
            <a:r>
              <a:rPr lang="fr-CA" sz="2000" dirty="0"/>
              <a:t>.</a:t>
            </a:r>
          </a:p>
          <a:p>
            <a:pPr>
              <a:spcBef>
                <a:spcPts val="0"/>
              </a:spcBef>
              <a:defRPr/>
            </a:pPr>
            <a:r>
              <a:rPr lang="fr-CA" altLang="en-US" sz="2000" dirty="0"/>
              <a:t>GRANT, A. (2016). </a:t>
            </a:r>
            <a:r>
              <a:rPr lang="fr-CA" altLang="en-US" sz="2000" i="1" dirty="0" err="1"/>
              <a:t>Give</a:t>
            </a:r>
            <a:r>
              <a:rPr lang="fr-CA" altLang="en-US" sz="2000" i="1" dirty="0"/>
              <a:t> and </a:t>
            </a:r>
            <a:r>
              <a:rPr lang="fr-CA" altLang="en-US" sz="2000" i="1" dirty="0" err="1"/>
              <a:t>take</a:t>
            </a:r>
            <a:r>
              <a:rPr lang="fr-CA" altLang="en-US" sz="2000" dirty="0"/>
              <a:t>, Penguin </a:t>
            </a:r>
            <a:r>
              <a:rPr lang="fr-CA" altLang="en-US" sz="2000" dirty="0" err="1"/>
              <a:t>Random</a:t>
            </a:r>
            <a:r>
              <a:rPr lang="fr-CA" altLang="en-US" sz="2000" dirty="0"/>
              <a:t> House, New York (New York).</a:t>
            </a:r>
          </a:p>
          <a:p>
            <a:pPr>
              <a:spcBef>
                <a:spcPts val="0"/>
              </a:spcBef>
              <a:defRPr/>
            </a:pPr>
            <a:r>
              <a:rPr lang="fr-CA" altLang="en-US" sz="2000" dirty="0"/>
              <a:t>ROBINSON, V. (2018). </a:t>
            </a:r>
            <a:r>
              <a:rPr lang="fr-CA" altLang="en-US" sz="2000" i="1" dirty="0" err="1"/>
              <a:t>Reduce</a:t>
            </a:r>
            <a:r>
              <a:rPr lang="fr-CA" altLang="en-US" sz="2000" i="1" dirty="0"/>
              <a:t> change to </a:t>
            </a:r>
            <a:r>
              <a:rPr lang="fr-CA" altLang="en-US" sz="2000" i="1" dirty="0" err="1"/>
              <a:t>increase</a:t>
            </a:r>
            <a:r>
              <a:rPr lang="fr-CA" altLang="en-US" sz="2000" i="1" dirty="0"/>
              <a:t> </a:t>
            </a:r>
            <a:r>
              <a:rPr lang="fr-CA" altLang="en-US" sz="2000" i="1" dirty="0" err="1"/>
              <a:t>improvement</a:t>
            </a:r>
            <a:r>
              <a:rPr lang="fr-CA" altLang="en-US" sz="2000" dirty="0"/>
              <a:t>,</a:t>
            </a:r>
            <a:r>
              <a:rPr lang="fr-CA" altLang="en-US" sz="2000" i="1" dirty="0"/>
              <a:t> </a:t>
            </a:r>
            <a:r>
              <a:rPr lang="fr-CA" altLang="en-US" sz="2000" dirty="0" err="1"/>
              <a:t>Corwin</a:t>
            </a:r>
            <a:r>
              <a:rPr lang="fr-CA" altLang="en-US" sz="2000" dirty="0"/>
              <a:t>, </a:t>
            </a:r>
            <a:r>
              <a:rPr lang="fr-CA" altLang="en-US" sz="2000" dirty="0" err="1"/>
              <a:t>Thousand</a:t>
            </a:r>
            <a:r>
              <a:rPr lang="fr-CA" altLang="en-US" sz="2000" dirty="0"/>
              <a:t> Oaks (Californie).</a:t>
            </a:r>
          </a:p>
          <a:p>
            <a:pPr>
              <a:spcBef>
                <a:spcPts val="0"/>
              </a:spcBef>
              <a:defRPr/>
            </a:pPr>
            <a:r>
              <a:rPr lang="fr-CA" altLang="en-US" sz="2000" dirty="0"/>
              <a:t>SHARPE, K., et J. NISHIMURA (2016). </a:t>
            </a:r>
            <a:r>
              <a:rPr lang="fr-CA" altLang="en-US" sz="2000" i="1" dirty="0" err="1"/>
              <a:t>When</a:t>
            </a:r>
            <a:r>
              <a:rPr lang="fr-CA" altLang="en-US" sz="2000" i="1" dirty="0"/>
              <a:t> mentoring </a:t>
            </a:r>
            <a:r>
              <a:rPr lang="fr-CA" altLang="en-US" sz="2000" i="1" dirty="0" err="1"/>
              <a:t>meets</a:t>
            </a:r>
            <a:r>
              <a:rPr lang="fr-CA" altLang="en-US" sz="2000" i="1" dirty="0"/>
              <a:t> coaching</a:t>
            </a:r>
            <a:r>
              <a:rPr lang="fr-CA" altLang="en-US" sz="2000" dirty="0"/>
              <a:t>,</a:t>
            </a:r>
            <a:r>
              <a:rPr lang="fr-CA" altLang="en-US" sz="2000" i="1" dirty="0"/>
              <a:t> </a:t>
            </a:r>
            <a:r>
              <a:rPr lang="fr-CA" altLang="en-US" sz="2000" dirty="0"/>
              <a:t>Pearson, Toronto (Ontario). </a:t>
            </a:r>
          </a:p>
        </p:txBody>
      </p:sp>
      <p:graphicFrame>
        <p:nvGraphicFramePr>
          <p:cNvPr id="37891" name="Object 4">
            <a:extLst>
              <a:ext uri="{FF2B5EF4-FFF2-40B4-BE49-F238E27FC236}">
                <a16:creationId xmlns:a16="http://schemas.microsoft.com/office/drawing/2014/main" id="{618C0938-4701-CE4E-A0CC-B47FD590556E}"/>
              </a:ext>
            </a:extLst>
          </p:cNvPr>
          <p:cNvGraphicFramePr>
            <a:graphicFrameLocks noChangeAspect="1"/>
          </p:cNvGraphicFramePr>
          <p:nvPr>
            <p:custDataLst>
              <p:tags r:id="rId4"/>
            </p:custDataLst>
          </p:nvPr>
        </p:nvGraphicFramePr>
        <p:xfrm>
          <a:off x="539750" y="260350"/>
          <a:ext cx="1439863" cy="1368425"/>
        </p:xfrm>
        <a:graphic>
          <a:graphicData uri="http://schemas.openxmlformats.org/presentationml/2006/ole">
            <mc:AlternateContent xmlns:mc="http://schemas.openxmlformats.org/markup-compatibility/2006">
              <mc:Choice xmlns:v="urn:schemas-microsoft-com:vml" Requires="v">
                <p:oleObj spid="_x0000_s136223" name="Picture" r:id="rId8" imgW="5067300" imgH="4216400" progId="StaticEnhancedMetafile">
                  <p:embed/>
                </p:oleObj>
              </mc:Choice>
              <mc:Fallback>
                <p:oleObj name="Picture" r:id="rId8" imgW="5067300" imgH="4216400" progId="StaticEnhancedMetafile">
                  <p:embed/>
                  <p:pic>
                    <p:nvPicPr>
                      <p:cNvPr id="37891" name="Object 4">
                        <a:extLst>
                          <a:ext uri="{FF2B5EF4-FFF2-40B4-BE49-F238E27FC236}">
                            <a16:creationId xmlns:a16="http://schemas.microsoft.com/office/drawing/2014/main" id="{618C0938-4701-CE4E-A0CC-B47FD590556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750" y="260350"/>
                        <a:ext cx="1439863" cy="1368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40225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custDataLst>
              <p:tags r:id="rId2"/>
            </p:custDataLst>
          </p:nvPr>
        </p:nvSpPr>
        <p:spPr>
          <a:xfrm>
            <a:off x="107157" y="1773238"/>
            <a:ext cx="8929687" cy="3887787"/>
          </a:xfrm>
        </p:spPr>
        <p:txBody>
          <a:bodyPr/>
          <a:lstStyle/>
          <a:p>
            <a:pPr marL="0" indent="0" algn="ctr">
              <a:spcBef>
                <a:spcPct val="0"/>
              </a:spcBef>
              <a:buFontTx/>
              <a:buNone/>
            </a:pPr>
            <a:r>
              <a:rPr lang="fr-CA" altLang="en-US" sz="4400" b="1" i="1" dirty="0">
                <a:solidFill>
                  <a:srgbClr val="006600"/>
                </a:solidFill>
                <a:latin typeface="Gill Sans MT" panose="020B0502020104020203" pitchFamily="34" charset="0"/>
              </a:rPr>
              <a:t>Pour en savoir plus, visitez le site de l’Institut de leadership en éducation de l’Ontario (ILE) :</a:t>
            </a:r>
          </a:p>
          <a:p>
            <a:pPr marL="0" indent="0">
              <a:buFontTx/>
              <a:buNone/>
            </a:pPr>
            <a:endParaRPr lang="fr-CA" altLang="en-US" sz="4000" dirty="0">
              <a:hlinkClick r:id="rId6"/>
            </a:endParaRPr>
          </a:p>
          <a:p>
            <a:pPr marL="0" indent="0" algn="ctr">
              <a:buFontTx/>
              <a:buNone/>
            </a:pPr>
            <a:r>
              <a:rPr lang="fr-CA" sz="3600" dirty="0">
                <a:hlinkClick r:id="rId7"/>
              </a:rPr>
              <a:t>www.education-leadership-ontario.ca/fr</a:t>
            </a:r>
            <a:r>
              <a:rPr lang="fr-CA" sz="3600" dirty="0"/>
              <a:t> </a:t>
            </a:r>
            <a:endParaRPr lang="fr-CA" altLang="en-US" sz="3600" dirty="0">
              <a:hlinkClick r:id="rId8"/>
            </a:endParaRPr>
          </a:p>
        </p:txBody>
      </p:sp>
      <p:graphicFrame>
        <p:nvGraphicFramePr>
          <p:cNvPr id="56323" name="Object 1"/>
          <p:cNvGraphicFramePr>
            <a:graphicFrameLocks noChangeAspect="1"/>
          </p:cNvGraphicFramePr>
          <p:nvPr>
            <p:custDataLst>
              <p:tags r:id="rId3"/>
            </p:custDataLst>
          </p:nvPr>
        </p:nvGraphicFramePr>
        <p:xfrm>
          <a:off x="179388" y="188913"/>
          <a:ext cx="1485900" cy="1190625"/>
        </p:xfrm>
        <a:graphic>
          <a:graphicData uri="http://schemas.openxmlformats.org/presentationml/2006/ole">
            <mc:AlternateContent xmlns:mc="http://schemas.openxmlformats.org/markup-compatibility/2006">
              <mc:Choice xmlns:v="urn:schemas-microsoft-com:vml" Requires="v">
                <p:oleObj spid="_x0000_s137247" name="Picture" r:id="rId9" imgW="5054400" imgH="4201920" progId="StaticEnhancedMetafile">
                  <p:embed/>
                </p:oleObj>
              </mc:Choice>
              <mc:Fallback>
                <p:oleObj name="Picture" r:id="rId9" imgW="5054400" imgH="4201920" progId="StaticEnhancedMetafile">
                  <p:embed/>
                  <p:pic>
                    <p:nvPicPr>
                      <p:cNvPr id="56323"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9388" y="188913"/>
                        <a:ext cx="1485900" cy="119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custDataLst>
              <p:tags r:id="rId1"/>
            </p:custDataLst>
          </p:nvPr>
        </p:nvSpPr>
        <p:spPr/>
        <p:txBody>
          <a:bodyPr/>
          <a:lstStyle/>
          <a:p>
            <a:r>
              <a:rPr lang="fr-CA" altLang="en-US" sz="3200" b="1" dirty="0">
                <a:solidFill>
                  <a:srgbClr val="000000"/>
                </a:solidFill>
              </a:rPr>
              <a:t>Mentorat</a:t>
            </a:r>
            <a:endParaRPr lang="fr-CA" altLang="en-US" dirty="0"/>
          </a:p>
        </p:txBody>
      </p:sp>
      <p:sp>
        <p:nvSpPr>
          <p:cNvPr id="9219" name="Content Placeholder 2"/>
          <p:cNvSpPr>
            <a:spLocks noGrp="1"/>
          </p:cNvSpPr>
          <p:nvPr>
            <p:ph idx="1"/>
            <p:custDataLst>
              <p:tags r:id="rId2"/>
            </p:custDataLst>
          </p:nvPr>
        </p:nvSpPr>
        <p:spPr/>
        <p:txBody>
          <a:bodyPr/>
          <a:lstStyle/>
          <a:p>
            <a:pPr marL="0" indent="0">
              <a:buFontTx/>
              <a:buNone/>
            </a:pPr>
            <a:r>
              <a:rPr lang="fr-CA" altLang="en-US" sz="2800" dirty="0"/>
              <a:t>« Le mentorat est une relation d'apprentissage et un processus de réflexion de nature collaborative, établis entre un mentor chevronné et un mentoré qui est nouvellement nommé, évoluant avec le temps pour favoriser l'apprentissage et l'épanouissement intentionnels du mentoré. »</a:t>
            </a:r>
          </a:p>
          <a:p>
            <a:pPr marL="400050" lvl="1" indent="0" algn="r" eaLnBrk="1" hangingPunct="1">
              <a:lnSpc>
                <a:spcPct val="90000"/>
              </a:lnSpc>
              <a:buNone/>
              <a:defRPr/>
            </a:pPr>
            <a:r>
              <a:rPr lang="fr-CA" sz="1400" dirty="0"/>
              <a:t>(Traduction Libre)</a:t>
            </a:r>
          </a:p>
          <a:p>
            <a:pPr marL="0" lvl="0" indent="0" eaLnBrk="1" hangingPunct="1">
              <a:lnSpc>
                <a:spcPct val="90000"/>
              </a:lnSpc>
              <a:buNone/>
              <a:defRPr/>
            </a:pPr>
            <a:r>
              <a:rPr lang="fr-CA" sz="2000" kern="1200" dirty="0">
                <a:solidFill>
                  <a:srgbClr val="000000"/>
                </a:solidFill>
                <a:cs typeface="+mn-cs"/>
              </a:rPr>
              <a:t>Source : </a:t>
            </a:r>
            <a:r>
              <a:rPr lang="en-CA" sz="2000" i="1" kern="1200" dirty="0">
                <a:solidFill>
                  <a:srgbClr val="000000"/>
                </a:solidFill>
                <a:cs typeface="+mn-cs"/>
                <a:hlinkClick r:id="rId5"/>
              </a:rPr>
              <a:t>When Mentoring Meets Coaching: Shifting the Stance in Education </a:t>
            </a:r>
            <a:r>
              <a:rPr lang="en-CA" sz="2000" kern="1200" dirty="0">
                <a:solidFill>
                  <a:srgbClr val="000000"/>
                </a:solidFill>
                <a:cs typeface="+mn-cs"/>
              </a:rPr>
              <a:t>(Sharpe et Nishimura, 2016)</a:t>
            </a:r>
          </a:p>
          <a:p>
            <a:pPr marL="0" indent="0">
              <a:buNone/>
            </a:pPr>
            <a:endParaRPr lang="fr-CA" alt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custDataLst>
              <p:tags r:id="rId2"/>
            </p:custDataLst>
          </p:nvPr>
        </p:nvSpPr>
        <p:spPr>
          <a:xfrm>
            <a:off x="914400" y="257175"/>
            <a:ext cx="8229600" cy="1143000"/>
          </a:xfrm>
        </p:spPr>
        <p:txBody>
          <a:bodyPr/>
          <a:lstStyle/>
          <a:p>
            <a:r>
              <a:rPr lang="en-CA" altLang="en-US" sz="3200" b="1" dirty="0">
                <a:solidFill>
                  <a:srgbClr val="000000"/>
                </a:solidFill>
              </a:rPr>
              <a:t>Coaching</a:t>
            </a:r>
            <a:endParaRPr lang="en-US" altLang="en-US" sz="3200" b="1" dirty="0">
              <a:solidFill>
                <a:srgbClr val="000000"/>
              </a:solidFill>
            </a:endParaRPr>
          </a:p>
        </p:txBody>
      </p:sp>
      <p:sp>
        <p:nvSpPr>
          <p:cNvPr id="10243" name="Rectangle 3"/>
          <p:cNvSpPr>
            <a:spLocks noGrp="1" noChangeArrowheads="1"/>
          </p:cNvSpPr>
          <p:nvPr>
            <p:ph idx="1"/>
            <p:custDataLst>
              <p:tags r:id="rId3"/>
            </p:custDataLst>
          </p:nvPr>
        </p:nvSpPr>
        <p:spPr>
          <a:xfrm>
            <a:off x="468313" y="1412875"/>
            <a:ext cx="8229600" cy="4537075"/>
          </a:xfrm>
        </p:spPr>
        <p:txBody>
          <a:bodyPr/>
          <a:lstStyle/>
          <a:p>
            <a:pPr eaLnBrk="1" hangingPunct="1">
              <a:lnSpc>
                <a:spcPct val="90000"/>
              </a:lnSpc>
            </a:pPr>
            <a:endParaRPr lang="en-CA" altLang="en-US" sz="2400">
              <a:latin typeface="Gill Sans MT" panose="020B0502020104020203" pitchFamily="34" charset="0"/>
            </a:endParaRPr>
          </a:p>
          <a:p>
            <a:pPr eaLnBrk="1" hangingPunct="1">
              <a:lnSpc>
                <a:spcPct val="90000"/>
              </a:lnSpc>
            </a:pPr>
            <a:endParaRPr lang="en-CA" altLang="en-US" sz="2400">
              <a:latin typeface="Gill Sans MT" panose="020B0502020104020203" pitchFamily="34" charset="0"/>
            </a:endParaRPr>
          </a:p>
        </p:txBody>
      </p:sp>
      <p:pic>
        <p:nvPicPr>
          <p:cNvPr id="10244" name="Picture 2"/>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341313" y="1166813"/>
            <a:ext cx="8461375"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1" name="Rectangle 3"/>
          <p:cNvSpPr txBox="1">
            <a:spLocks noChangeArrowheads="1"/>
          </p:cNvSpPr>
          <p:nvPr>
            <p:custDataLst>
              <p:tags r:id="rId5"/>
            </p:custDataLst>
          </p:nvPr>
        </p:nvSpPr>
        <p:spPr bwMode="auto">
          <a:xfrm>
            <a:off x="487298" y="1379538"/>
            <a:ext cx="8458200" cy="4929782"/>
          </a:xfrm>
          <a:prstGeom prst="rect">
            <a:avLst/>
          </a:prstGeom>
          <a:noFill/>
          <a:ln>
            <a:noFill/>
          </a:ln>
          <a:extLst/>
        </p:spPr>
        <p:txBody>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marL="342900" indent="-342900" eaLnBrk="1" hangingPunct="1">
              <a:lnSpc>
                <a:spcPct val="90000"/>
              </a:lnSpc>
              <a:spcBef>
                <a:spcPct val="20000"/>
              </a:spcBef>
              <a:buFontTx/>
              <a:buChar char="•"/>
              <a:defRPr/>
            </a:pPr>
            <a:endParaRPr lang="fr-CA" sz="2400" dirty="0">
              <a:latin typeface="Gill Sans MT" charset="0"/>
            </a:endParaRPr>
          </a:p>
          <a:p>
            <a:pPr eaLnBrk="1" hangingPunct="1">
              <a:lnSpc>
                <a:spcPct val="90000"/>
              </a:lnSpc>
              <a:spcBef>
                <a:spcPct val="20000"/>
              </a:spcBef>
              <a:defRPr/>
            </a:pPr>
            <a:r>
              <a:rPr lang="fr-CA" sz="2800" b="1" dirty="0">
                <a:latin typeface="+mj-lt"/>
              </a:rPr>
              <a:t>Coaching </a:t>
            </a:r>
          </a:p>
          <a:p>
            <a:pPr eaLnBrk="1" hangingPunct="1">
              <a:lnSpc>
                <a:spcPct val="90000"/>
              </a:lnSpc>
              <a:spcBef>
                <a:spcPct val="20000"/>
              </a:spcBef>
              <a:defRPr/>
            </a:pPr>
            <a:endParaRPr lang="fr-CA" sz="2800" b="1" dirty="0">
              <a:latin typeface="+mj-lt"/>
            </a:endParaRPr>
          </a:p>
          <a:p>
            <a:pPr eaLnBrk="1" hangingPunct="1">
              <a:lnSpc>
                <a:spcPct val="90000"/>
              </a:lnSpc>
              <a:spcBef>
                <a:spcPct val="20000"/>
              </a:spcBef>
              <a:defRPr/>
            </a:pPr>
            <a:r>
              <a:rPr lang="fr-CA" sz="2800" dirty="0">
                <a:latin typeface="+mj-lt"/>
              </a:rPr>
              <a:t>« […] offrant un ensemble d’habiletés et de principes pour soutenir et structurer les discussions et ainsi faciliter la participation, le renforcement des capacités et le changement dans le cadre d'un processus et d'une relation – établis conjointement – de soutien et de défi continus. »</a:t>
            </a:r>
          </a:p>
          <a:p>
            <a:pPr algn="r" eaLnBrk="1" hangingPunct="1">
              <a:lnSpc>
                <a:spcPct val="90000"/>
              </a:lnSpc>
              <a:spcBef>
                <a:spcPct val="20000"/>
              </a:spcBef>
              <a:defRPr/>
            </a:pPr>
            <a:r>
              <a:rPr lang="fr-CA" sz="1600" dirty="0"/>
              <a:t>(Traduction Libre)</a:t>
            </a:r>
          </a:p>
          <a:p>
            <a:pPr algn="r" eaLnBrk="1" hangingPunct="1">
              <a:lnSpc>
                <a:spcPct val="90000"/>
              </a:lnSpc>
              <a:spcBef>
                <a:spcPct val="20000"/>
              </a:spcBef>
              <a:defRPr/>
            </a:pPr>
            <a:endParaRPr lang="fr-CA" sz="1600" dirty="0">
              <a:latin typeface="+mj-lt"/>
            </a:endParaRPr>
          </a:p>
          <a:p>
            <a:pPr eaLnBrk="1" hangingPunct="1">
              <a:lnSpc>
                <a:spcPct val="90000"/>
              </a:lnSpc>
              <a:spcBef>
                <a:spcPct val="20000"/>
              </a:spcBef>
              <a:defRPr/>
            </a:pPr>
            <a:r>
              <a:rPr lang="fr-CA" sz="2000" dirty="0">
                <a:latin typeface="+mj-lt"/>
              </a:rPr>
              <a:t>Source : </a:t>
            </a:r>
            <a:r>
              <a:rPr lang="en-CA" sz="2000" i="1" dirty="0">
                <a:solidFill>
                  <a:srgbClr val="000000"/>
                </a:solidFill>
                <a:hlinkClick r:id="rId10"/>
              </a:rPr>
              <a:t>When Mentoring Meets Coaching: Shifting the Stance in Education </a:t>
            </a:r>
            <a:r>
              <a:rPr lang="en-CA" sz="2000" dirty="0">
                <a:latin typeface="+mj-lt"/>
              </a:rPr>
              <a:t>(Sharpe et Nishimura, 2016)</a:t>
            </a:r>
          </a:p>
        </p:txBody>
      </p:sp>
      <p:graphicFrame>
        <p:nvGraphicFramePr>
          <p:cNvPr id="10246" name="Object 1"/>
          <p:cNvGraphicFramePr>
            <a:graphicFrameLocks noChangeAspect="1"/>
          </p:cNvGraphicFramePr>
          <p:nvPr>
            <p:custDataLst>
              <p:tags r:id="rId6"/>
            </p:custDataLst>
          </p:nvPr>
        </p:nvGraphicFramePr>
        <p:xfrm>
          <a:off x="179388" y="188913"/>
          <a:ext cx="1485900" cy="1190625"/>
        </p:xfrm>
        <a:graphic>
          <a:graphicData uri="http://schemas.openxmlformats.org/presentationml/2006/ole">
            <mc:AlternateContent xmlns:mc="http://schemas.openxmlformats.org/markup-compatibility/2006">
              <mc:Choice xmlns:v="urn:schemas-microsoft-com:vml" Requires="v">
                <p:oleObj spid="_x0000_s10726" name="Picture" r:id="rId11" imgW="5054400" imgH="4201920" progId="StaticEnhancedMetafile">
                  <p:embed/>
                </p:oleObj>
              </mc:Choice>
              <mc:Fallback>
                <p:oleObj name="Picture" r:id="rId11" imgW="5054400" imgH="4201920" progId="StaticEnhancedMetafile">
                  <p:embed/>
                  <p:pic>
                    <p:nvPicPr>
                      <p:cNvPr id="0" name="Object 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9388" y="188913"/>
                        <a:ext cx="1485900"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custDataLst>
              <p:tags r:id="rId2"/>
            </p:custDataLst>
          </p:nvPr>
        </p:nvSpPr>
        <p:spPr>
          <a:xfrm>
            <a:off x="914400" y="257175"/>
            <a:ext cx="8229600" cy="1143000"/>
          </a:xfrm>
        </p:spPr>
        <p:txBody>
          <a:bodyPr/>
          <a:lstStyle/>
          <a:p>
            <a:r>
              <a:rPr lang="fr-CA" altLang="en-US" sz="3200" b="1" dirty="0">
                <a:solidFill>
                  <a:schemeClr val="tx1"/>
                </a:solidFill>
              </a:rPr>
              <a:t>Mentorat-coaching :</a:t>
            </a:r>
            <a:br>
              <a:rPr lang="fr-CA" altLang="en-US" sz="3200" b="1" dirty="0">
                <a:solidFill>
                  <a:schemeClr val="tx1"/>
                </a:solidFill>
              </a:rPr>
            </a:br>
            <a:r>
              <a:rPr lang="fr-CA" altLang="en-US" sz="3200" b="1" dirty="0">
                <a:solidFill>
                  <a:schemeClr val="tx1"/>
                </a:solidFill>
              </a:rPr>
              <a:t>s</a:t>
            </a:r>
            <a:r>
              <a:rPr lang="fr-CA" sz="3200" b="1" dirty="0">
                <a:solidFill>
                  <a:schemeClr val="tx1"/>
                </a:solidFill>
              </a:rPr>
              <a:t>ix principes</a:t>
            </a:r>
            <a:endParaRPr lang="fr-CA" altLang="en-US" sz="3200" b="1" dirty="0">
              <a:solidFill>
                <a:schemeClr val="tx1"/>
              </a:solidFill>
            </a:endParaRPr>
          </a:p>
        </p:txBody>
      </p:sp>
      <p:sp>
        <p:nvSpPr>
          <p:cNvPr id="10243" name="Rectangle 3"/>
          <p:cNvSpPr>
            <a:spLocks noGrp="1" noChangeArrowheads="1"/>
          </p:cNvSpPr>
          <p:nvPr>
            <p:ph idx="1"/>
            <p:custDataLst>
              <p:tags r:id="rId3"/>
            </p:custDataLst>
          </p:nvPr>
        </p:nvSpPr>
        <p:spPr>
          <a:xfrm>
            <a:off x="468313" y="1412875"/>
            <a:ext cx="8229600" cy="4537075"/>
          </a:xfrm>
        </p:spPr>
        <p:txBody>
          <a:bodyPr/>
          <a:lstStyle/>
          <a:p>
            <a:pPr eaLnBrk="1" hangingPunct="1">
              <a:lnSpc>
                <a:spcPct val="90000"/>
              </a:lnSpc>
            </a:pPr>
            <a:endParaRPr lang="en-CA" altLang="en-US" sz="2400">
              <a:latin typeface="Gill Sans MT" panose="020B0502020104020203" pitchFamily="34" charset="0"/>
            </a:endParaRPr>
          </a:p>
          <a:p>
            <a:pPr eaLnBrk="1" hangingPunct="1">
              <a:lnSpc>
                <a:spcPct val="90000"/>
              </a:lnSpc>
            </a:pPr>
            <a:endParaRPr lang="en-CA" altLang="en-US" sz="2400">
              <a:latin typeface="Gill Sans MT" panose="020B0502020104020203" pitchFamily="34" charset="0"/>
            </a:endParaRPr>
          </a:p>
        </p:txBody>
      </p:sp>
      <p:pic>
        <p:nvPicPr>
          <p:cNvPr id="10244" name="Picture 2"/>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341313" y="1166813"/>
            <a:ext cx="8461375"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1" name="Rectangle 3"/>
          <p:cNvSpPr txBox="1">
            <a:spLocks noChangeArrowheads="1"/>
          </p:cNvSpPr>
          <p:nvPr>
            <p:custDataLst>
              <p:tags r:id="rId5"/>
            </p:custDataLst>
          </p:nvPr>
        </p:nvSpPr>
        <p:spPr bwMode="auto">
          <a:xfrm>
            <a:off x="341312" y="1379538"/>
            <a:ext cx="8604186" cy="5221288"/>
          </a:xfrm>
          <a:prstGeom prst="rect">
            <a:avLst/>
          </a:prstGeom>
          <a:noFill/>
          <a:ln>
            <a:noFill/>
          </a:ln>
          <a:extLst/>
        </p:spPr>
        <p:txBody>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marL="457200" indent="-457200" eaLnBrk="1" hangingPunct="1">
              <a:lnSpc>
                <a:spcPct val="90000"/>
              </a:lnSpc>
              <a:spcBef>
                <a:spcPct val="20000"/>
              </a:spcBef>
              <a:buFont typeface="+mj-lt"/>
              <a:buAutoNum type="arabicPeriod"/>
              <a:defRPr/>
            </a:pPr>
            <a:endParaRPr lang="fr-CA" sz="800" dirty="0">
              <a:latin typeface="+mj-lt"/>
            </a:endParaRPr>
          </a:p>
          <a:p>
            <a:pPr marL="457200" indent="-457200" eaLnBrk="1" hangingPunct="1">
              <a:lnSpc>
                <a:spcPct val="90000"/>
              </a:lnSpc>
              <a:spcBef>
                <a:spcPct val="20000"/>
              </a:spcBef>
              <a:buFont typeface="+mj-lt"/>
              <a:buAutoNum type="arabicPeriod"/>
              <a:defRPr/>
            </a:pPr>
            <a:r>
              <a:rPr lang="fr-CA" sz="2300" dirty="0">
                <a:latin typeface="+mj-lt"/>
              </a:rPr>
              <a:t>Établir ensemble la relation de mentorat-coaching : collaborer, renforcer la confiance et le respect mutuel, et offrir en continu du soutien, des défis et de l'encouragement.</a:t>
            </a:r>
          </a:p>
          <a:p>
            <a:pPr marL="457200" indent="-457200" eaLnBrk="1" hangingPunct="1">
              <a:lnSpc>
                <a:spcPct val="90000"/>
              </a:lnSpc>
              <a:spcBef>
                <a:spcPct val="20000"/>
              </a:spcBef>
              <a:buFont typeface="+mj-lt"/>
              <a:buAutoNum type="arabicPeriod"/>
              <a:defRPr/>
            </a:pPr>
            <a:r>
              <a:rPr lang="fr-CA" sz="2300" dirty="0">
                <a:latin typeface="+mj-lt"/>
              </a:rPr>
              <a:t>Appuyer les forces, la vision, les valeurs fondamentales et le changement voulu.</a:t>
            </a:r>
          </a:p>
          <a:p>
            <a:pPr marL="457200" indent="-457200" eaLnBrk="1" hangingPunct="1">
              <a:lnSpc>
                <a:spcPct val="90000"/>
              </a:lnSpc>
              <a:spcBef>
                <a:spcPct val="20000"/>
              </a:spcBef>
              <a:buFont typeface="+mj-lt"/>
              <a:buAutoNum type="arabicPeriod"/>
              <a:defRPr/>
            </a:pPr>
            <a:r>
              <a:rPr lang="fr-CA" sz="2300" dirty="0">
                <a:latin typeface="+mj-lt"/>
              </a:rPr>
              <a:t>Considérer le mentoré comme quelqu'un de débrouillard, créatif et bien au fait de sa vie.</a:t>
            </a:r>
          </a:p>
          <a:p>
            <a:pPr marL="457200" indent="-457200" eaLnBrk="1" hangingPunct="1">
              <a:lnSpc>
                <a:spcPct val="90000"/>
              </a:lnSpc>
              <a:spcBef>
                <a:spcPct val="20000"/>
              </a:spcBef>
              <a:buFont typeface="+mj-lt"/>
              <a:buAutoNum type="arabicPeriod"/>
              <a:defRPr/>
            </a:pPr>
            <a:r>
              <a:rPr lang="fr-CA" sz="2300" dirty="0">
                <a:latin typeface="+mj-lt"/>
              </a:rPr>
              <a:t>Susciter la curiosité, la découverte et la réflexion.</a:t>
            </a:r>
          </a:p>
          <a:p>
            <a:pPr marL="457200" indent="-457200" eaLnBrk="1" hangingPunct="1">
              <a:lnSpc>
                <a:spcPct val="90000"/>
              </a:lnSpc>
              <a:spcBef>
                <a:spcPct val="20000"/>
              </a:spcBef>
              <a:buFont typeface="+mj-lt"/>
              <a:buAutoNum type="arabicPeriod"/>
              <a:defRPr/>
            </a:pPr>
            <a:r>
              <a:rPr lang="fr-CA" sz="2300" dirty="0">
                <a:latin typeface="+mj-lt"/>
              </a:rPr>
              <a:t>Cultiver la sensibilisation, les possibilités, les choix, l'intentionnalité et la responsabilisation au fil du temps.</a:t>
            </a:r>
          </a:p>
          <a:p>
            <a:pPr marL="457200" indent="-457200" eaLnBrk="1" hangingPunct="1">
              <a:lnSpc>
                <a:spcPct val="90000"/>
              </a:lnSpc>
              <a:spcBef>
                <a:spcPct val="20000"/>
              </a:spcBef>
              <a:buFont typeface="+mj-lt"/>
              <a:buAutoNum type="arabicPeriod"/>
              <a:defRPr/>
            </a:pPr>
            <a:r>
              <a:rPr lang="fr-CA" sz="2300" dirty="0">
                <a:latin typeface="+mj-lt"/>
              </a:rPr>
              <a:t>Faire profiter au mentoré de sa propre expérience et expertise en mentorat-coaching. </a:t>
            </a:r>
          </a:p>
          <a:p>
            <a:pPr eaLnBrk="1" hangingPunct="1">
              <a:lnSpc>
                <a:spcPct val="90000"/>
              </a:lnSpc>
              <a:spcBef>
                <a:spcPct val="20000"/>
              </a:spcBef>
              <a:defRPr/>
            </a:pPr>
            <a:endParaRPr lang="fr-CA" sz="800" dirty="0">
              <a:latin typeface="+mj-lt"/>
            </a:endParaRPr>
          </a:p>
          <a:p>
            <a:pPr eaLnBrk="1" hangingPunct="1">
              <a:lnSpc>
                <a:spcPct val="90000"/>
              </a:lnSpc>
              <a:spcBef>
                <a:spcPct val="20000"/>
              </a:spcBef>
              <a:defRPr/>
            </a:pPr>
            <a:r>
              <a:rPr lang="fr-CA" sz="2000" dirty="0">
                <a:latin typeface="+mj-lt"/>
              </a:rPr>
              <a:t>Source : </a:t>
            </a:r>
            <a:r>
              <a:rPr lang="en-CA" sz="2000" i="1" dirty="0">
                <a:solidFill>
                  <a:srgbClr val="000000"/>
                </a:solidFill>
                <a:hlinkClick r:id="rId10"/>
              </a:rPr>
              <a:t>When Mentoring Meets Coaching: Shifting the Stance in Education </a:t>
            </a:r>
            <a:r>
              <a:rPr lang="en-CA" sz="2000" dirty="0">
                <a:latin typeface="+mj-lt"/>
              </a:rPr>
              <a:t>(Sharpe et Nishimura, 2016)</a:t>
            </a:r>
          </a:p>
        </p:txBody>
      </p:sp>
      <p:graphicFrame>
        <p:nvGraphicFramePr>
          <p:cNvPr id="10246" name="Object 1"/>
          <p:cNvGraphicFramePr>
            <a:graphicFrameLocks noChangeAspect="1"/>
          </p:cNvGraphicFramePr>
          <p:nvPr>
            <p:custDataLst>
              <p:tags r:id="rId6"/>
            </p:custDataLst>
          </p:nvPr>
        </p:nvGraphicFramePr>
        <p:xfrm>
          <a:off x="179388" y="188913"/>
          <a:ext cx="1485900" cy="1190625"/>
        </p:xfrm>
        <a:graphic>
          <a:graphicData uri="http://schemas.openxmlformats.org/presentationml/2006/ole">
            <mc:AlternateContent xmlns:mc="http://schemas.openxmlformats.org/markup-compatibility/2006">
              <mc:Choice xmlns:v="urn:schemas-microsoft-com:vml" Requires="v">
                <p:oleObj spid="_x0000_s1470" name="Picture" r:id="rId11" imgW="5054400" imgH="4201920" progId="StaticEnhancedMetafile">
                  <p:embed/>
                </p:oleObj>
              </mc:Choice>
              <mc:Fallback>
                <p:oleObj name="Picture" r:id="rId11" imgW="5054400" imgH="4201920" progId="StaticEnhancedMetafile">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9388" y="188913"/>
                        <a:ext cx="1485900"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75337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custDataLst>
              <p:tags r:id="rId2"/>
            </p:custDataLst>
          </p:nvPr>
        </p:nvSpPr>
        <p:spPr>
          <a:xfrm>
            <a:off x="1475656" y="332656"/>
            <a:ext cx="7227887" cy="1143000"/>
          </a:xfrm>
        </p:spPr>
        <p:txBody>
          <a:bodyPr/>
          <a:lstStyle/>
          <a:p>
            <a:br>
              <a:rPr lang="fr-CA" altLang="en-US" sz="3200" b="1" dirty="0">
                <a:solidFill>
                  <a:schemeClr val="tx1"/>
                </a:solidFill>
              </a:rPr>
            </a:br>
            <a:r>
              <a:rPr lang="fr-CA" altLang="en-US" sz="3200" b="1" dirty="0">
                <a:solidFill>
                  <a:schemeClr val="tx1"/>
                </a:solidFill>
              </a:rPr>
              <a:t>Leader en tant que coach et leadership réciproque  </a:t>
            </a:r>
            <a:br>
              <a:rPr lang="fr-CA" altLang="en-US" sz="3200" b="1" dirty="0">
                <a:solidFill>
                  <a:schemeClr val="tx1"/>
                </a:solidFill>
              </a:rPr>
            </a:br>
            <a:endParaRPr lang="fr-CA" altLang="en-US" sz="3200" b="1" dirty="0">
              <a:solidFill>
                <a:schemeClr val="tx1"/>
              </a:solidFill>
            </a:endParaRPr>
          </a:p>
        </p:txBody>
      </p:sp>
      <p:sp>
        <p:nvSpPr>
          <p:cNvPr id="5124" name="Rectangle 4"/>
          <p:cNvSpPr>
            <a:spLocks noChangeArrowheads="1"/>
          </p:cNvSpPr>
          <p:nvPr>
            <p:custDataLst>
              <p:tags r:id="rId3"/>
            </p:custDataLst>
          </p:nvPr>
        </p:nvSpPr>
        <p:spPr bwMode="auto">
          <a:xfrm>
            <a:off x="467544" y="1469353"/>
            <a:ext cx="8118000" cy="4708981"/>
          </a:xfrm>
          <a:prstGeom prst="rect">
            <a:avLst/>
          </a:prstGeom>
          <a:noFill/>
          <a:ln>
            <a:noFill/>
          </a:ln>
          <a:extLst/>
        </p:spPr>
        <p:txBody>
          <a:bodyPr>
            <a:spAutoFit/>
          </a:bodyPr>
          <a:lstStyle/>
          <a:p>
            <a:r>
              <a:rPr lang="fr-CA" sz="2400" dirty="0">
                <a:latin typeface="+mn-lt"/>
              </a:rPr>
              <a:t>« Dans le monde de l'éducation, il y a un truisme : "Je peux t'enseigner ou te coacher, mais je ne peux pas apprendre à ta place." Cette phrase illustre l'importance du rôle de l'apprenante et l’apprenant dans l'enseignement ou le coaching. Pour que mon enseignement ou coaching soit efficace, vous devez participer activement pour pouvoir apprendre. Parallèlement, votre réussite en tant qu'apprenante ou apprenant dépend de ma capacité à vous faire prendre part à une activité suscitant un apprentissage. »</a:t>
            </a:r>
          </a:p>
          <a:p>
            <a:r>
              <a:rPr lang="fr-CA" sz="2000" dirty="0"/>
              <a:t> </a:t>
            </a:r>
            <a:endParaRPr lang="fr-CA" sz="2000" dirty="0">
              <a:latin typeface="+mj-lt"/>
            </a:endParaRPr>
          </a:p>
          <a:p>
            <a:pPr eaLnBrk="1" hangingPunct="1">
              <a:defRPr/>
            </a:pPr>
            <a:r>
              <a:rPr lang="fr-CA" sz="2000" dirty="0">
                <a:latin typeface="+mj-lt"/>
              </a:rPr>
              <a:t>Source : Texte adapté d'</a:t>
            </a:r>
            <a:r>
              <a:rPr lang="fr-CA" sz="2000" i="1" dirty="0">
                <a:latin typeface="+mj-lt"/>
                <a:hlinkClick r:id="rId7"/>
              </a:rPr>
              <a:t>Agency, Reciprocity, and Accountability in Democratic Education </a:t>
            </a:r>
            <a:r>
              <a:rPr lang="fr-CA" sz="2000" dirty="0">
                <a:latin typeface="+mj-lt"/>
                <a:hlinkClick r:id="rId7"/>
              </a:rPr>
              <a:t>(Richard Elmore, 2003</a:t>
            </a:r>
            <a:r>
              <a:rPr lang="fr-CA" sz="2000" dirty="0">
                <a:latin typeface="+mj-lt"/>
              </a:rPr>
              <a:t>)</a:t>
            </a:r>
            <a:endParaRPr lang="fr-CA" sz="2000" dirty="0">
              <a:solidFill>
                <a:srgbClr val="FF0000"/>
              </a:solidFill>
              <a:latin typeface="+mj-lt"/>
            </a:endParaRPr>
          </a:p>
        </p:txBody>
      </p:sp>
      <p:graphicFrame>
        <p:nvGraphicFramePr>
          <p:cNvPr id="16388" name="Object 1"/>
          <p:cNvGraphicFramePr>
            <a:graphicFrameLocks noChangeAspect="1"/>
          </p:cNvGraphicFramePr>
          <p:nvPr>
            <p:custDataLst>
              <p:tags r:id="rId4"/>
            </p:custDataLst>
          </p:nvPr>
        </p:nvGraphicFramePr>
        <p:xfrm>
          <a:off x="179388" y="188913"/>
          <a:ext cx="1485900" cy="1190625"/>
        </p:xfrm>
        <a:graphic>
          <a:graphicData uri="http://schemas.openxmlformats.org/presentationml/2006/ole">
            <mc:AlternateContent xmlns:mc="http://schemas.openxmlformats.org/markup-compatibility/2006">
              <mc:Choice xmlns:v="urn:schemas-microsoft-com:vml" Requires="v">
                <p:oleObj spid="_x0000_s16872" name="Picture" r:id="rId8" imgW="5054400" imgH="4201920" progId="StaticEnhancedMetafile">
                  <p:embed/>
                </p:oleObj>
              </mc:Choice>
              <mc:Fallback>
                <p:oleObj name="Picture" r:id="rId8" imgW="5054400" imgH="4201920" progId="StaticEnhancedMetafile">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388" y="188913"/>
                        <a:ext cx="1485900"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custDataLst>
              <p:tags r:id="rId2"/>
            </p:custDataLst>
          </p:nvPr>
        </p:nvSpPr>
        <p:spPr>
          <a:xfrm>
            <a:off x="1475656" y="332656"/>
            <a:ext cx="7227887" cy="1143000"/>
          </a:xfrm>
        </p:spPr>
        <p:txBody>
          <a:bodyPr/>
          <a:lstStyle/>
          <a:p>
            <a:br>
              <a:rPr lang="fr-CA" altLang="en-US" sz="3200" b="1" dirty="0">
                <a:solidFill>
                  <a:srgbClr val="000000"/>
                </a:solidFill>
              </a:rPr>
            </a:br>
            <a:r>
              <a:rPr lang="fr-CA" altLang="en-US" sz="3200" b="1" dirty="0">
                <a:solidFill>
                  <a:srgbClr val="000000"/>
                </a:solidFill>
              </a:rPr>
              <a:t>Leader en tant que coach et leadership réciproque  </a:t>
            </a:r>
            <a:br>
              <a:rPr lang="fr-CA" altLang="en-US" sz="3200" b="1" dirty="0">
                <a:solidFill>
                  <a:srgbClr val="000000"/>
                </a:solidFill>
              </a:rPr>
            </a:br>
            <a:endParaRPr lang="fr-CA" altLang="en-US" sz="3200" b="1" dirty="0">
              <a:solidFill>
                <a:srgbClr val="000000"/>
              </a:solidFill>
            </a:endParaRPr>
          </a:p>
        </p:txBody>
      </p:sp>
      <p:sp>
        <p:nvSpPr>
          <p:cNvPr id="5124" name="Rectangle 4"/>
          <p:cNvSpPr>
            <a:spLocks noChangeArrowheads="1"/>
          </p:cNvSpPr>
          <p:nvPr>
            <p:custDataLst>
              <p:tags r:id="rId3"/>
            </p:custDataLst>
          </p:nvPr>
        </p:nvSpPr>
        <p:spPr bwMode="auto">
          <a:xfrm>
            <a:off x="611560" y="1700213"/>
            <a:ext cx="7812000" cy="4708981"/>
          </a:xfrm>
          <a:prstGeom prst="rect">
            <a:avLst/>
          </a:prstGeom>
          <a:noFill/>
          <a:ln>
            <a:noFill/>
          </a:ln>
          <a:extLst/>
        </p:spPr>
        <p:txBody>
          <a:bodyPr wrap="square">
            <a:spAutoFit/>
          </a:bodyPr>
          <a:lstStyle/>
          <a:p>
            <a:r>
              <a:rPr lang="fr-CA" sz="2800" dirty="0"/>
              <a:t>« Pour chaque once de travail que j'exige de vous, je suis également tenu de vous donner les moyens de répondre à cette attente. Pareillement, pour chacun de vos investissements dans mes habiletés et mon savoir, je suis réciproquement tenu de manifester une certaine amélioration dans mon travail. »</a:t>
            </a:r>
          </a:p>
          <a:p>
            <a:pPr algn="r"/>
            <a:r>
              <a:rPr lang="fr-CA" sz="1600" dirty="0"/>
              <a:t>(Traduction Libre)</a:t>
            </a:r>
          </a:p>
          <a:p>
            <a:r>
              <a:rPr lang="fr-CA" sz="2000" dirty="0"/>
              <a:t>Source : </a:t>
            </a:r>
            <a:r>
              <a:rPr lang="fr-CA" sz="2000" i="1" dirty="0">
                <a:hlinkClick r:id="rId7"/>
              </a:rPr>
              <a:t>Bridging the Gap </a:t>
            </a:r>
            <a:r>
              <a:rPr lang="fr-CA" sz="2000" i="1" dirty="0" err="1">
                <a:hlinkClick r:id="rId7"/>
              </a:rPr>
              <a:t>between</a:t>
            </a:r>
            <a:r>
              <a:rPr lang="fr-CA" sz="2000" i="1" dirty="0">
                <a:hlinkClick r:id="rId7"/>
              </a:rPr>
              <a:t> Standards and </a:t>
            </a:r>
            <a:r>
              <a:rPr lang="fr-CA" sz="2000" i="1" dirty="0" err="1">
                <a:hlinkClick r:id="rId7"/>
              </a:rPr>
              <a:t>Achievement</a:t>
            </a:r>
            <a:r>
              <a:rPr lang="fr-CA" sz="2000" i="1" dirty="0">
                <a:hlinkClick r:id="rId7"/>
              </a:rPr>
              <a:t>: The </a:t>
            </a:r>
            <a:r>
              <a:rPr lang="fr-CA" sz="2000" i="1" dirty="0" err="1">
                <a:hlinkClick r:id="rId7"/>
              </a:rPr>
              <a:t>Imperative</a:t>
            </a:r>
            <a:r>
              <a:rPr lang="fr-CA" sz="2000" i="1" dirty="0">
                <a:hlinkClick r:id="rId7"/>
              </a:rPr>
              <a:t> for Professional </a:t>
            </a:r>
            <a:r>
              <a:rPr lang="fr-CA" sz="2000" i="1" dirty="0" err="1">
                <a:hlinkClick r:id="rId7"/>
              </a:rPr>
              <a:t>Development</a:t>
            </a:r>
            <a:r>
              <a:rPr lang="fr-CA" sz="2000" i="1" dirty="0">
                <a:hlinkClick r:id="rId7"/>
              </a:rPr>
              <a:t> in </a:t>
            </a:r>
            <a:r>
              <a:rPr lang="fr-CA" sz="2000" i="1" dirty="0" err="1">
                <a:hlinkClick r:id="rId7"/>
              </a:rPr>
              <a:t>Education</a:t>
            </a:r>
            <a:r>
              <a:rPr lang="fr-CA" sz="2000" i="1" dirty="0">
                <a:hlinkClick r:id="rId7"/>
              </a:rPr>
              <a:t> </a:t>
            </a:r>
            <a:r>
              <a:rPr lang="fr-CA" sz="2000" dirty="0"/>
              <a:t>(Richard </a:t>
            </a:r>
            <a:r>
              <a:rPr lang="fr-CA" sz="2000" dirty="0" err="1"/>
              <a:t>Elmore</a:t>
            </a:r>
            <a:r>
              <a:rPr lang="fr-CA" sz="2000" dirty="0"/>
              <a:t>, 2002)</a:t>
            </a:r>
          </a:p>
        </p:txBody>
      </p:sp>
      <p:graphicFrame>
        <p:nvGraphicFramePr>
          <p:cNvPr id="16388" name="Object 1"/>
          <p:cNvGraphicFramePr>
            <a:graphicFrameLocks noChangeAspect="1"/>
          </p:cNvGraphicFramePr>
          <p:nvPr>
            <p:custDataLst>
              <p:tags r:id="rId4"/>
            </p:custDataLst>
          </p:nvPr>
        </p:nvGraphicFramePr>
        <p:xfrm>
          <a:off x="179388" y="188913"/>
          <a:ext cx="1485900" cy="1190625"/>
        </p:xfrm>
        <a:graphic>
          <a:graphicData uri="http://schemas.openxmlformats.org/presentationml/2006/ole">
            <mc:AlternateContent xmlns:mc="http://schemas.openxmlformats.org/markup-compatibility/2006">
              <mc:Choice xmlns:v="urn:schemas-microsoft-com:vml" Requires="v">
                <p:oleObj spid="_x0000_s90552" name="Picture" r:id="rId8" imgW="5054400" imgH="4201920" progId="StaticEnhancedMetafile">
                  <p:embed/>
                </p:oleObj>
              </mc:Choice>
              <mc:Fallback>
                <p:oleObj name="Picture" r:id="rId8" imgW="5054400" imgH="4201920" progId="StaticEnhancedMetafile">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388" y="188913"/>
                        <a:ext cx="1485900"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4281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custDataLst>
              <p:tags r:id="rId2"/>
            </p:custDataLst>
          </p:nvPr>
        </p:nvSpPr>
        <p:spPr>
          <a:xfrm>
            <a:off x="1763688" y="332656"/>
            <a:ext cx="7083871" cy="864000"/>
          </a:xfrm>
        </p:spPr>
        <p:txBody>
          <a:bodyPr/>
          <a:lstStyle/>
          <a:p>
            <a:br>
              <a:rPr lang="fr-CA" altLang="en-US" sz="3200" b="1" dirty="0">
                <a:solidFill>
                  <a:srgbClr val="000000"/>
                </a:solidFill>
              </a:rPr>
            </a:br>
            <a:r>
              <a:rPr lang="fr-CA" altLang="en-US" sz="3200" b="1" dirty="0">
                <a:solidFill>
                  <a:srgbClr val="000000"/>
                </a:solidFill>
              </a:rPr>
              <a:t> Leadership réciproque  </a:t>
            </a:r>
            <a:br>
              <a:rPr lang="fr-CA" altLang="en-US" sz="3200" b="1" dirty="0">
                <a:solidFill>
                  <a:srgbClr val="000000"/>
                </a:solidFill>
              </a:rPr>
            </a:br>
            <a:endParaRPr lang="fr-CA" altLang="en-US" sz="3200" b="1" dirty="0">
              <a:solidFill>
                <a:srgbClr val="000000"/>
              </a:solidFill>
            </a:endParaRPr>
          </a:p>
        </p:txBody>
      </p:sp>
      <p:sp>
        <p:nvSpPr>
          <p:cNvPr id="5124" name="Rectangle 4"/>
          <p:cNvSpPr>
            <a:spLocks noChangeArrowheads="1"/>
          </p:cNvSpPr>
          <p:nvPr>
            <p:custDataLst>
              <p:tags r:id="rId3"/>
            </p:custDataLst>
          </p:nvPr>
        </p:nvSpPr>
        <p:spPr bwMode="auto">
          <a:xfrm>
            <a:off x="537426" y="1332242"/>
            <a:ext cx="8316000" cy="5632311"/>
          </a:xfrm>
          <a:prstGeom prst="rect">
            <a:avLst/>
          </a:prstGeom>
          <a:noFill/>
          <a:ln>
            <a:noFill/>
          </a:ln>
          <a:extLst/>
        </p:spPr>
        <p:txBody>
          <a:bodyPr wrap="square">
            <a:spAutoFit/>
          </a:bodyPr>
          <a:lstStyle/>
          <a:p>
            <a:r>
              <a:rPr lang="fr-CA" sz="2200" dirty="0"/>
              <a:t>D'après </a:t>
            </a:r>
            <a:r>
              <a:rPr lang="fr-CA" sz="2200" dirty="0" err="1"/>
              <a:t>Elmore</a:t>
            </a:r>
            <a:r>
              <a:rPr lang="fr-CA" sz="2200" dirty="0"/>
              <a:t>, il existe deux principes fondamentaux :</a:t>
            </a:r>
          </a:p>
          <a:p>
            <a:pPr marL="457200" lvl="0" indent="-457200">
              <a:buFont typeface="Arial"/>
              <a:buChar char="•"/>
            </a:pPr>
            <a:r>
              <a:rPr lang="fr-CA" sz="2200" dirty="0"/>
              <a:t>L'</a:t>
            </a:r>
            <a:r>
              <a:rPr lang="fr-CA" sz="2200" b="1" dirty="0"/>
              <a:t>agentivité</a:t>
            </a:r>
            <a:r>
              <a:rPr lang="fr-CA" sz="2200" dirty="0"/>
              <a:t>, qui exige votre consentement et participation actifs avec moi durant l'activité sociale qu'est l'apprentissage, et mon implication active en vue d'obtenir ce consentement et cette participation. Pour qu'il y ait enseignement ou coaching et apprentissage, nous devons tous les deux consentir activement à nous impliquer. </a:t>
            </a:r>
          </a:p>
          <a:p>
            <a:pPr marL="457200" lvl="0" indent="-457200">
              <a:buFont typeface="Arial"/>
              <a:buChar char="•"/>
            </a:pPr>
            <a:r>
              <a:rPr lang="fr-CA" sz="2200" dirty="0"/>
              <a:t>La </a:t>
            </a:r>
            <a:r>
              <a:rPr lang="fr-CA" sz="2200" b="1" dirty="0"/>
              <a:t>réciprocité</a:t>
            </a:r>
            <a:r>
              <a:rPr lang="fr-CA" sz="2200" dirty="0"/>
              <a:t>,</a:t>
            </a:r>
            <a:r>
              <a:rPr lang="fr-CA" sz="2200" b="1" dirty="0"/>
              <a:t> </a:t>
            </a:r>
            <a:r>
              <a:rPr lang="fr-CA" sz="2200" dirty="0"/>
              <a:t>qui demande que chacun de nous consente à être influencé durant notre travail commun par les besoins et intérêts de l'autre. Ma volonté et mon besoin d'être un enseignant ou coach efficace dépend de votre volonté et besoin de tirer quelque chose de la relation que vous entretenez comme apprenante ou apprenant avec moi. L'enseignement ou le coaching et l'apprentissage constituent un des moyens de négocier nos besoins et intérêts individuels.</a:t>
            </a:r>
          </a:p>
        </p:txBody>
      </p:sp>
      <p:graphicFrame>
        <p:nvGraphicFramePr>
          <p:cNvPr id="16388" name="Object 1"/>
          <p:cNvGraphicFramePr>
            <a:graphicFrameLocks noChangeAspect="1"/>
          </p:cNvGraphicFramePr>
          <p:nvPr>
            <p:custDataLst>
              <p:tags r:id="rId4"/>
            </p:custDataLst>
          </p:nvPr>
        </p:nvGraphicFramePr>
        <p:xfrm>
          <a:off x="179388" y="188913"/>
          <a:ext cx="1485900" cy="1190625"/>
        </p:xfrm>
        <a:graphic>
          <a:graphicData uri="http://schemas.openxmlformats.org/presentationml/2006/ole">
            <mc:AlternateContent xmlns:mc="http://schemas.openxmlformats.org/markup-compatibility/2006">
              <mc:Choice xmlns:v="urn:schemas-microsoft-com:vml" Requires="v">
                <p:oleObj spid="_x0000_s120885" name="Picture" r:id="rId7" imgW="5054400" imgH="4201920" progId="StaticEnhancedMetafile">
                  <p:embed/>
                </p:oleObj>
              </mc:Choice>
              <mc:Fallback>
                <p:oleObj name="Picture" r:id="rId7" imgW="5054400" imgH="4201920" progId="StaticEnhancedMetafile">
                  <p:embed/>
                  <p:pic>
                    <p:nvPicPr>
                      <p:cNvPr id="16388"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388" y="188913"/>
                        <a:ext cx="1485900"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97870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custDataLst>
              <p:tags r:id="rId2"/>
            </p:custDataLst>
          </p:nvPr>
        </p:nvSpPr>
        <p:spPr>
          <a:xfrm>
            <a:off x="914400" y="333375"/>
            <a:ext cx="8229600" cy="1143000"/>
          </a:xfrm>
        </p:spPr>
        <p:txBody>
          <a:bodyPr/>
          <a:lstStyle/>
          <a:p>
            <a:pPr>
              <a:lnSpc>
                <a:spcPct val="90000"/>
              </a:lnSpc>
              <a:spcBef>
                <a:spcPct val="20000"/>
              </a:spcBef>
            </a:pPr>
            <a:r>
              <a:rPr lang="fr-CA" altLang="en-US" sz="3200" b="1" dirty="0">
                <a:solidFill>
                  <a:srgbClr val="000000"/>
                </a:solidFill>
              </a:rPr>
              <a:t> Leadership réciproque  </a:t>
            </a:r>
            <a:endParaRPr lang="en-CA" altLang="en-US" sz="3200" b="1" i="1" dirty="0">
              <a:solidFill>
                <a:srgbClr val="006600"/>
              </a:solidFill>
              <a:latin typeface="Gill Sans MT" panose="020B0502020104020203" pitchFamily="34" charset="0"/>
            </a:endParaRPr>
          </a:p>
        </p:txBody>
      </p:sp>
      <p:sp>
        <p:nvSpPr>
          <p:cNvPr id="18435" name="Content Placeholder 2"/>
          <p:cNvSpPr>
            <a:spLocks noGrp="1"/>
          </p:cNvSpPr>
          <p:nvPr>
            <p:ph idx="1"/>
            <p:custDataLst>
              <p:tags r:id="rId3"/>
            </p:custDataLst>
          </p:nvPr>
        </p:nvSpPr>
        <p:spPr>
          <a:xfrm>
            <a:off x="251520" y="1844823"/>
            <a:ext cx="8553600" cy="3744417"/>
          </a:xfrm>
        </p:spPr>
        <p:txBody>
          <a:bodyPr/>
          <a:lstStyle/>
          <a:p>
            <a:r>
              <a:rPr lang="fr-CA" altLang="en-US" sz="2800" dirty="0"/>
              <a:t>« Chaque fois qu'on interagit avec une autre personne au travail, on doit faire un choix : essayer de tirer le plus possible la couverture de son bord, ou donner sans rien attendre en retour. »</a:t>
            </a:r>
          </a:p>
          <a:p>
            <a:r>
              <a:rPr lang="fr-CA" sz="2800" kern="1200" dirty="0">
                <a:latin typeface="Arial" charset="0"/>
              </a:rPr>
              <a:t>« Les préférences des gens divergent grandement en ce qui concerne la réciprocité, soit l'équilibre qu'ils souhaitent établir entre donner et recevoir. » </a:t>
            </a:r>
          </a:p>
          <a:p>
            <a:pPr marL="0" indent="0">
              <a:buNone/>
            </a:pPr>
            <a:endParaRPr lang="fr-CA" altLang="en-US" sz="2800" kern="1200" dirty="0">
              <a:latin typeface="Arial" charset="0"/>
            </a:endParaRPr>
          </a:p>
          <a:p>
            <a:pPr marL="0" indent="0">
              <a:buNone/>
            </a:pPr>
            <a:r>
              <a:rPr lang="fr-CA" altLang="en-US" sz="2000" dirty="0">
                <a:latin typeface="+mj-lt"/>
              </a:rPr>
              <a:t>Source :</a:t>
            </a:r>
            <a:r>
              <a:rPr lang="fr-CA" sz="2000" dirty="0">
                <a:solidFill>
                  <a:srgbClr val="333333"/>
                </a:solidFill>
                <a:latin typeface="+mj-lt"/>
                <a:ea typeface="Calibri" panose="020F0502020204030204" pitchFamily="34" charset="0"/>
                <a:cs typeface="Times New Roman" panose="02020603050405020304" pitchFamily="18" charset="0"/>
              </a:rPr>
              <a:t> </a:t>
            </a:r>
            <a:r>
              <a:rPr lang="fr-CA" sz="2000" i="1" u="sng" dirty="0" err="1">
                <a:solidFill>
                  <a:srgbClr val="0563C1"/>
                </a:solidFill>
                <a:latin typeface="+mj-lt"/>
                <a:ea typeface="Calibri" panose="020F0502020204030204" pitchFamily="34" charset="0"/>
                <a:cs typeface="Times New Roman" panose="02020603050405020304" pitchFamily="18" charset="0"/>
                <a:hlinkClick r:id="rId7"/>
              </a:rPr>
              <a:t>Give</a:t>
            </a:r>
            <a:r>
              <a:rPr lang="fr-CA" sz="2000" i="1" u="sng" dirty="0">
                <a:solidFill>
                  <a:srgbClr val="0563C1"/>
                </a:solidFill>
                <a:latin typeface="+mj-lt"/>
                <a:ea typeface="Calibri" panose="020F0502020204030204" pitchFamily="34" charset="0"/>
                <a:cs typeface="Times New Roman" panose="02020603050405020304" pitchFamily="18" charset="0"/>
                <a:hlinkClick r:id="rId7"/>
              </a:rPr>
              <a:t> and </a:t>
            </a:r>
            <a:r>
              <a:rPr lang="fr-CA" sz="2000" i="1" u="sng" dirty="0" err="1">
                <a:solidFill>
                  <a:srgbClr val="0563C1"/>
                </a:solidFill>
                <a:latin typeface="+mj-lt"/>
                <a:ea typeface="Calibri" panose="020F0502020204030204" pitchFamily="34" charset="0"/>
                <a:cs typeface="Times New Roman" panose="02020603050405020304" pitchFamily="18" charset="0"/>
                <a:hlinkClick r:id="rId7"/>
              </a:rPr>
              <a:t>Take</a:t>
            </a:r>
            <a:r>
              <a:rPr lang="fr-CA" sz="2000" i="1" u="sng" dirty="0">
                <a:solidFill>
                  <a:srgbClr val="0563C1"/>
                </a:solidFill>
                <a:latin typeface="+mj-lt"/>
                <a:ea typeface="Calibri" panose="020F0502020204030204" pitchFamily="34" charset="0"/>
                <a:cs typeface="Times New Roman" panose="02020603050405020304" pitchFamily="18" charset="0"/>
                <a:hlinkClick r:id="rId7"/>
              </a:rPr>
              <a:t>: A </a:t>
            </a:r>
            <a:r>
              <a:rPr lang="fr-CA" sz="2000" i="1" u="sng" dirty="0" err="1">
                <a:solidFill>
                  <a:srgbClr val="0563C1"/>
                </a:solidFill>
                <a:latin typeface="+mj-lt"/>
                <a:ea typeface="Calibri" panose="020F0502020204030204" pitchFamily="34" charset="0"/>
                <a:cs typeface="Times New Roman" panose="02020603050405020304" pitchFamily="18" charset="0"/>
                <a:hlinkClick r:id="rId7"/>
              </a:rPr>
              <a:t>Revolutionary</a:t>
            </a:r>
            <a:r>
              <a:rPr lang="fr-CA" sz="2000" i="1" u="sng" dirty="0">
                <a:solidFill>
                  <a:srgbClr val="0563C1"/>
                </a:solidFill>
                <a:latin typeface="+mj-lt"/>
                <a:ea typeface="Calibri" panose="020F0502020204030204" pitchFamily="34" charset="0"/>
                <a:cs typeface="Times New Roman" panose="02020603050405020304" pitchFamily="18" charset="0"/>
                <a:hlinkClick r:id="rId7"/>
              </a:rPr>
              <a:t> Approach to </a:t>
            </a:r>
            <a:r>
              <a:rPr lang="fr-CA" sz="2000" i="1" u="sng" dirty="0" err="1">
                <a:solidFill>
                  <a:srgbClr val="0563C1"/>
                </a:solidFill>
                <a:latin typeface="+mj-lt"/>
                <a:ea typeface="Calibri" panose="020F0502020204030204" pitchFamily="34" charset="0"/>
                <a:cs typeface="Times New Roman" panose="02020603050405020304" pitchFamily="18" charset="0"/>
                <a:hlinkClick r:id="rId7"/>
              </a:rPr>
              <a:t>Success</a:t>
            </a:r>
            <a:r>
              <a:rPr lang="fr-CA" sz="2000" u="sng" dirty="0">
                <a:solidFill>
                  <a:srgbClr val="0563C1"/>
                </a:solidFill>
                <a:latin typeface="+mj-lt"/>
                <a:ea typeface="Calibri" panose="020F0502020204030204" pitchFamily="34" charset="0"/>
                <a:cs typeface="Times New Roman" panose="02020603050405020304" pitchFamily="18" charset="0"/>
                <a:hlinkClick r:id="rId7"/>
              </a:rPr>
              <a:t> </a:t>
            </a:r>
            <a:r>
              <a:rPr lang="fr-CA" sz="2000" dirty="0">
                <a:solidFill>
                  <a:srgbClr val="333333"/>
                </a:solidFill>
                <a:latin typeface="+mj-lt"/>
                <a:ea typeface="Calibri" panose="020F0502020204030204" pitchFamily="34" charset="0"/>
                <a:cs typeface="Times New Roman" panose="02020603050405020304" pitchFamily="18" charset="0"/>
              </a:rPr>
              <a:t>(Grant, 2013)</a:t>
            </a:r>
            <a:endParaRPr lang="fr-CA" sz="2000" dirty="0">
              <a:latin typeface="+mj-lt"/>
              <a:ea typeface="Calibri" panose="020F0502020204030204" pitchFamily="34" charset="0"/>
              <a:cs typeface="Times New Roman" panose="02020603050405020304" pitchFamily="18" charset="0"/>
            </a:endParaRPr>
          </a:p>
          <a:p>
            <a:endParaRPr lang="fr-CA" altLang="en-US" sz="2000" dirty="0">
              <a:latin typeface="+mj-lt"/>
            </a:endParaRPr>
          </a:p>
          <a:p>
            <a:pPr marL="0" indent="0">
              <a:buFontTx/>
              <a:buNone/>
            </a:pPr>
            <a:endParaRPr lang="fr-CA" altLang="en-US" sz="2800" dirty="0"/>
          </a:p>
          <a:p>
            <a:pPr marL="0" indent="0">
              <a:buFontTx/>
              <a:buNone/>
            </a:pPr>
            <a:endParaRPr lang="fr-CA" altLang="en-US" sz="2800" dirty="0"/>
          </a:p>
        </p:txBody>
      </p:sp>
      <p:graphicFrame>
        <p:nvGraphicFramePr>
          <p:cNvPr id="18436" name="Object 1"/>
          <p:cNvGraphicFramePr>
            <a:graphicFrameLocks noChangeAspect="1"/>
          </p:cNvGraphicFramePr>
          <p:nvPr>
            <p:custDataLst>
              <p:tags r:id="rId4"/>
            </p:custDataLst>
          </p:nvPr>
        </p:nvGraphicFramePr>
        <p:xfrm>
          <a:off x="179388" y="188913"/>
          <a:ext cx="1485900" cy="1190625"/>
        </p:xfrm>
        <a:graphic>
          <a:graphicData uri="http://schemas.openxmlformats.org/presentationml/2006/ole">
            <mc:AlternateContent xmlns:mc="http://schemas.openxmlformats.org/markup-compatibility/2006">
              <mc:Choice xmlns:v="urn:schemas-microsoft-com:vml" Requires="v">
                <p:oleObj spid="_x0000_s121908" name="Picture" r:id="rId8" imgW="5054400" imgH="4201920" progId="StaticEnhancedMetafile">
                  <p:embed/>
                </p:oleObj>
              </mc:Choice>
              <mc:Fallback>
                <p:oleObj name="Picture" r:id="rId8" imgW="5054400" imgH="4201920" progId="StaticEnhancedMetafile">
                  <p:embed/>
                  <p:pic>
                    <p:nvPicPr>
                      <p:cNvPr id="18436"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388" y="188913"/>
                        <a:ext cx="1485900"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5"/>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NUM" val="5"/>
</p:tagLst>
</file>

<file path=ppt/tags/tag63.xml><?xml version="1.0" encoding="utf-8"?>
<p:tagLst xmlns:a="http://schemas.openxmlformats.org/drawingml/2006/main" xmlns:r="http://schemas.openxmlformats.org/officeDocument/2006/relationships" xmlns:p="http://schemas.openxmlformats.org/presentationml/2006/main">
  <p:tag name="NUM" val="6"/>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4"/>
</p:tagLst>
</file>

<file path=ppt/tags/tag68.xml><?xml version="1.0" encoding="utf-8"?>
<p:tagLst xmlns:a="http://schemas.openxmlformats.org/drawingml/2006/main" xmlns:r="http://schemas.openxmlformats.org/officeDocument/2006/relationships" xmlns:p="http://schemas.openxmlformats.org/presentationml/2006/main">
  <p:tag name="NUM" val="5"/>
</p:tagLst>
</file>

<file path=ppt/tags/tag69.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4"/>
</p:tagLst>
</file>

<file path=ppt/tags/tag74.xml><?xml version="1.0" encoding="utf-8"?>
<p:tagLst xmlns:a="http://schemas.openxmlformats.org/drawingml/2006/main" xmlns:r="http://schemas.openxmlformats.org/officeDocument/2006/relationships" xmlns:p="http://schemas.openxmlformats.org/presentationml/2006/main">
  <p:tag name="NUM" val="5"/>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4"/>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4"/>
</p:tagLst>
</file>

<file path=ppt/tags/tag83.xml><?xml version="1.0" encoding="utf-8"?>
<p:tagLst xmlns:a="http://schemas.openxmlformats.org/drawingml/2006/main" xmlns:r="http://schemas.openxmlformats.org/officeDocument/2006/relationships" xmlns:p="http://schemas.openxmlformats.org/presentationml/2006/main">
  <p:tag name="NUM" val="5"/>
</p:tagLst>
</file>

<file path=ppt/tags/tag84.xml><?xml version="1.0" encoding="utf-8"?>
<p:tagLst xmlns:a="http://schemas.openxmlformats.org/drawingml/2006/main" xmlns:r="http://schemas.openxmlformats.org/officeDocument/2006/relationships" xmlns:p="http://schemas.openxmlformats.org/presentationml/2006/main">
  <p:tag name="NUM" val="6"/>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7982</TotalTime>
  <Words>2391</Words>
  <Application>Microsoft Macintosh PowerPoint</Application>
  <PresentationFormat>On-screen Show (4:3)</PresentationFormat>
  <Paragraphs>352</Paragraphs>
  <Slides>24</Slides>
  <Notes>24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5" baseType="lpstr">
      <vt:lpstr>MS PGothic</vt:lpstr>
      <vt:lpstr>MS PGothic</vt:lpstr>
      <vt:lpstr>Arial</vt:lpstr>
      <vt:lpstr>ArialMT</vt:lpstr>
      <vt:lpstr>Calibri</vt:lpstr>
      <vt:lpstr>Gill Sans MT</vt:lpstr>
      <vt:lpstr>GillSans</vt:lpstr>
      <vt:lpstr>Times New Roman</vt:lpstr>
      <vt:lpstr>Wingdings</vt:lpstr>
      <vt:lpstr>Default Design</vt:lpstr>
      <vt:lpstr>Picture</vt:lpstr>
      <vt:lpstr>PowerPoint Presentation</vt:lpstr>
      <vt:lpstr>PowerPoint Presentation</vt:lpstr>
      <vt:lpstr>Mentorat</vt:lpstr>
      <vt:lpstr>Coaching</vt:lpstr>
      <vt:lpstr>Mentorat-coaching : six principes</vt:lpstr>
      <vt:lpstr> Leader en tant que coach et leadership réciproque   </vt:lpstr>
      <vt:lpstr> Leader en tant que coach et leadership réciproque   </vt:lpstr>
      <vt:lpstr>  Leadership réciproque   </vt:lpstr>
      <vt:lpstr> Leadership réciproque  </vt:lpstr>
      <vt:lpstr>PowerPoint Presentation</vt:lpstr>
      <vt:lpstr>Leadership réciproque :  vos réflexions… </vt:lpstr>
      <vt:lpstr> Leadership réciproque :  définition de l'ILE</vt:lpstr>
      <vt:lpstr>Leadership réciproque :  principes directeurs</vt:lpstr>
      <vt:lpstr>PowerPoint Presentation</vt:lpstr>
      <vt:lpstr> Le leader en tant que coach au quotidien</vt:lpstr>
      <vt:lpstr>PowerPoint Presentation</vt:lpstr>
      <vt:lpstr>PowerPoint Presentation</vt:lpstr>
      <vt:lpstr> </vt:lpstr>
      <vt:lpstr> </vt:lpstr>
      <vt:lpstr> </vt:lpstr>
      <vt:lpstr>PowerPoint Presentation</vt:lpstr>
      <vt:lpstr> </vt:lpstr>
      <vt:lpstr>Ressources utilisées pour cette présentation</vt:lpstr>
      <vt:lpstr>PowerPoint Presentation</vt:lpstr>
    </vt:vector>
  </TitlesOfParts>
  <Company>CSC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maccaljo</dc:creator>
  <cp:lastModifiedBy>Denise Duhaime</cp:lastModifiedBy>
  <cp:revision>624</cp:revision>
  <cp:lastPrinted>2019-03-26T15:34:55Z</cp:lastPrinted>
  <dcterms:created xsi:type="dcterms:W3CDTF">2010-10-06T14:47:24Z</dcterms:created>
  <dcterms:modified xsi:type="dcterms:W3CDTF">2019-04-05T17:22:06Z</dcterms:modified>
</cp:coreProperties>
</file>